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8" r:id="rId2"/>
    <p:sldId id="443" r:id="rId3"/>
    <p:sldId id="417" r:id="rId4"/>
    <p:sldId id="444" r:id="rId5"/>
    <p:sldId id="446" r:id="rId6"/>
    <p:sldId id="445" r:id="rId7"/>
    <p:sldId id="451" r:id="rId8"/>
    <p:sldId id="454" r:id="rId9"/>
    <p:sldId id="453" r:id="rId10"/>
    <p:sldId id="455" r:id="rId11"/>
    <p:sldId id="448" r:id="rId12"/>
    <p:sldId id="457" r:id="rId13"/>
    <p:sldId id="458" r:id="rId14"/>
    <p:sldId id="459" r:id="rId15"/>
    <p:sldId id="460" r:id="rId16"/>
    <p:sldId id="461" r:id="rId17"/>
    <p:sldId id="464" r:id="rId18"/>
    <p:sldId id="463" r:id="rId19"/>
    <p:sldId id="465" r:id="rId20"/>
    <p:sldId id="456" r:id="rId21"/>
    <p:sldId id="447" r:id="rId22"/>
    <p:sldId id="405" r:id="rId23"/>
    <p:sldId id="293" r:id="rId24"/>
    <p:sldId id="306" r:id="rId25"/>
    <p:sldId id="416" r:id="rId26"/>
    <p:sldId id="281" r:id="rId2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7" autoAdjust="0"/>
    <p:restoredTop sz="90065" autoAdjust="0"/>
  </p:normalViewPr>
  <p:slideViewPr>
    <p:cSldViewPr snapToGrid="0">
      <p:cViewPr varScale="1">
        <p:scale>
          <a:sx n="100" d="100"/>
          <a:sy n="100" d="100"/>
        </p:scale>
        <p:origin x="246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20/07/2023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Redes Adversárias Generativas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Generative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Adversarial Networks -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um tipo especial de arquitetura de rede neural que consiste em duas redes em competição: o gerador e o discriminador. O gerador cria dados sintéticos que se assemelham aos dados reais, enquanto o discriminador tenta distinguir entre os dados reais e os dados gerados pelo gerador. Essa competição leva a um aprimoramento mútuo, onde o gerador aprende a produzir dados mais realistas, enquanto o discriminador se torna mais habilidoso em distinguir os dados reais dos sintéticos.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amplamente usadas em geração de imagens, vídeos e sons realistas, bem como em outras tarefas de geração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9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Z80 é um microprocessador de 8 bits desenvolvido pela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Zilog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lançado pela primeira vez em 1976. Ele foi amplamente utilizado em computadores pessoais, videogames, controladores industriais e outros sistemas embarcados durante a década de 1980. O Z80 foi uma evolução do processador Intel 8080 e se tornou um dos microprocessadores mais populares da época.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1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9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Apesar das semelhanças conceituais e da inspiração biológica, é importante enfatizar que as redes neurais artificiais ainda são simplificações dos complexos processos que ocorrem no cérebro humano.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89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6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4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effectLst/>
              </a:rPr>
              <a:t>Esses pesos são ajustados durante o processo de treinamento da rede para otimizar o desempenho do modelo.</a:t>
            </a:r>
            <a:endParaRPr lang="pt-BR" b="1" i="0" dirty="0">
              <a:effectLst/>
              <a:latin typeface="Söhne"/>
            </a:endParaRPr>
          </a:p>
          <a:p>
            <a:endParaRPr lang="pt-BR" b="1" i="0" dirty="0">
              <a:effectLst/>
              <a:latin typeface="Söhne"/>
            </a:endParaRPr>
          </a:p>
          <a:p>
            <a:r>
              <a:rPr lang="pt-BR" b="1" i="0" dirty="0">
                <a:effectLst/>
                <a:latin typeface="Söhne"/>
              </a:rPr>
              <a:t>Aprendizado: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As redes neurais artificiais podem aprender com exemplos e ajustar seus pesos sinápticos para melhorar seu desempenho em uma tarefa específica. Essa capacidade de aprendizado é inspirada na plasticidade sináptica observada no cérebro humano, onde as conexões entre neurônios podem se fortalecer ou enfraquecer com base na experiência.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8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2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latente</a:t>
            </a:r>
            <a:br>
              <a:rPr lang="pt-BR" dirty="0"/>
            </a:b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adjetivo de dois gêneros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</a:t>
            </a:r>
            <a:br>
              <a:rPr lang="pt-BR" dirty="0"/>
            </a:b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não aparente, não manifesto; oculto, encoberto.</a:t>
            </a:r>
            <a:br>
              <a:rPr lang="pt-BR" dirty="0"/>
            </a:b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"perigo, conflito l."</a:t>
            </a:r>
            <a:br>
              <a:rPr lang="pt-BR" dirty="0"/>
            </a:b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</a:t>
            </a:r>
            <a:br>
              <a:rPr lang="pt-BR" dirty="0"/>
            </a:b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que existe em forma adormecida ou reprimida; encoberto, subentendido, disfarçado.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Autoencoders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um tipo de rede neural que visa aprender uma representação compacta e eficiente dos dados de entrada, reduzindo a dimensionalidade do espaço de características. Eles consistem em duas partes principais: o codificador, que mapeia os dados de entrada para uma representação latente de menor dimensão, e o decodificador, que reconstrói os dados originais a partir da representação latente. O objetivo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autoencoder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minimizar a diferença entre os dados de entrada e a reconstrução, permitindo que a rede aprenda características relevantes e reduza o ruído dos dados. Eles são usados em tarefas de redução de dimensionalidade, remoção de ruído, compressão de dados e também para a geração de novos dados semelhantes aos originais.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96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Redes Adversárias Generativas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Generative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Adversarial Networks -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um tipo especial de arquitetura de rede neural que consiste em duas redes em competição: o gerador e o discriminador. O gerador cria dados sintéticos que se assemelham aos dados reais, enquanto o discriminador tenta distinguir entre os dados reais e os dados gerados pelo gerador. Essa competição leva a um aprimoramento mútuo, onde o gerador aprende a produzir dados mais realistas, enquanto o discriminador se torna mais habilidoso em distinguir os dados reais dos sintéticos.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amplamente usadas em geração de imagens, vídeos e sons realistas, bem como em outras tarefas de geração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690.png"/><Relationship Id="rId3" Type="http://schemas.openxmlformats.org/officeDocument/2006/relationships/image" Target="../media/image27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70.png"/><Relationship Id="rId5" Type="http://schemas.openxmlformats.org/officeDocument/2006/relationships/image" Target="../media/image170.png"/><Relationship Id="rId15" Type="http://schemas.openxmlformats.org/officeDocument/2006/relationships/image" Target="../media/image191.png"/><Relationship Id="rId10" Type="http://schemas.openxmlformats.org/officeDocument/2006/relationships/image" Target="../media/image26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70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380.png"/><Relationship Id="rId26" Type="http://schemas.openxmlformats.org/officeDocument/2006/relationships/image" Target="../media/image460.png"/><Relationship Id="rId39" Type="http://schemas.openxmlformats.org/officeDocument/2006/relationships/image" Target="../media/image59.png"/><Relationship Id="rId21" Type="http://schemas.openxmlformats.org/officeDocument/2006/relationships/image" Target="../media/image410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30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20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6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0" Type="http://schemas.openxmlformats.org/officeDocument/2006/relationships/image" Target="../media/image400.png"/><Relationship Id="rId41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662"/>
            <a:ext cx="9144000" cy="2837301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Machine Learning:</a:t>
            </a:r>
            <a:br>
              <a:rPr lang="pt-BR" dirty="0"/>
            </a:br>
            <a:r>
              <a:rPr lang="pt-BR" b="1" i="1" dirty="0"/>
              <a:t>Desafios do </a:t>
            </a:r>
            <a:r>
              <a:rPr lang="pt-BR" b="1" i="1" dirty="0" err="1"/>
              <a:t>TinyML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sz="4900" b="1" i="1" dirty="0" err="1"/>
              <a:t>Machine</a:t>
            </a:r>
            <a:r>
              <a:rPr lang="pt-BR" sz="4900" b="1" i="1" dirty="0"/>
              <a:t> Learning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2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AE58-CE14-CA98-8E06-900F544B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9775" y="1825624"/>
                <a:ext cx="6191249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peso de bias</a:t>
                </a:r>
                <a:r>
                  <a:rPr lang="pt-BR" i="1" dirty="0"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i="1" dirty="0"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permite ajustar o limiar de ativação (ou ponto de disparo) da função de ativação.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No início dos estudos dos neurônios,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de ativação </a:t>
                </a:r>
                <a:r>
                  <a:rPr lang="pt-BR" dirty="0">
                    <a:solidFill>
                      <a:schemeClr val="tx1"/>
                    </a:solidFill>
                  </a:rPr>
                  <a:t>era do tipo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tudo-ou</a:t>
                </a:r>
                <a:r>
                  <a:rPr lang="pt-BR" b="1" i="1" dirty="0"/>
                  <a:t>-</a:t>
                </a:r>
                <a:r>
                  <a:rPr lang="pt-BR" b="1" i="1" dirty="0">
                    <a:solidFill>
                      <a:schemeClr val="tx1"/>
                    </a:solidFill>
                  </a:rPr>
                  <a:t>nada</a:t>
                </a:r>
                <a:r>
                  <a:rPr lang="pt-BR" dirty="0">
                    <a:solidFill>
                      <a:schemeClr val="tx1"/>
                    </a:solidFill>
                  </a:rPr>
                  <a:t>, ou seja, ativava ou não (degrau unitário).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Com o decorrer do tempo, outras funções com características diferentes foram propostas, tais como as funções </a:t>
                </a:r>
                <a:r>
                  <a:rPr lang="pt-BR" dirty="0" err="1">
                    <a:solidFill>
                      <a:schemeClr val="tx1"/>
                    </a:solidFill>
                  </a:rPr>
                  <a:t>sigmóide</a:t>
                </a:r>
                <a:r>
                  <a:rPr lang="pt-BR" dirty="0">
                    <a:solidFill>
                      <a:schemeClr val="tx1"/>
                    </a:solidFill>
                  </a:rPr>
                  <a:t>, tangente hiperbólica, </a:t>
                </a:r>
                <a:r>
                  <a:rPr lang="pt-BR" dirty="0" err="1">
                    <a:solidFill>
                      <a:schemeClr val="tx1"/>
                    </a:solidFill>
                  </a:rPr>
                  <a:t>relu</a:t>
                </a:r>
                <a:r>
                  <a:rPr lang="pt-BR" dirty="0">
                    <a:solidFill>
                      <a:schemeClr val="tx1"/>
                    </a:solidFill>
                  </a:rPr>
                  <a:t>, linear, etc.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9775" y="1825624"/>
                <a:ext cx="6191249" cy="5032376"/>
              </a:xfrm>
              <a:blipFill>
                <a:blip r:embed="rId3"/>
                <a:stretch>
                  <a:fillRect l="-1773" t="-1937" r="-295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EB97E14-ADB4-BA5D-F1FE-546C74193E47}"/>
              </a:ext>
            </a:extLst>
          </p:cNvPr>
          <p:cNvSpPr/>
          <p:nvPr/>
        </p:nvSpPr>
        <p:spPr>
          <a:xfrm>
            <a:off x="2830754" y="1710972"/>
            <a:ext cx="2062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i="1" dirty="0"/>
              <a:t>função de ativação “tudo-ou-nada”</a:t>
            </a:r>
            <a:endParaRPr lang="pt-BR" sz="1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4A2C82D-E147-3E46-5A94-B1817A65C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5" y="1618724"/>
            <a:ext cx="3242177" cy="2092834"/>
          </a:xfrm>
          <a:prstGeom prst="rect">
            <a:avLst/>
          </a:prstGeom>
        </p:spPr>
      </p:pic>
      <p:pic>
        <p:nvPicPr>
          <p:cNvPr id="1028" name="Picture 4" descr="Activation Function - AI Wiki">
            <a:extLst>
              <a:ext uri="{FF2B5EF4-FFF2-40B4-BE49-F238E27FC236}">
                <a16:creationId xmlns:a16="http://schemas.microsoft.com/office/drawing/2014/main" id="{C1963A18-9DCD-92E6-F73C-DDD9DE51D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57261" r="54834" b="1205"/>
          <a:stretch/>
        </p:blipFill>
        <p:spPr bwMode="auto">
          <a:xfrm>
            <a:off x="168883" y="3688177"/>
            <a:ext cx="2402932" cy="15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ctivation Function - AI Wiki">
            <a:extLst>
              <a:ext uri="{FF2B5EF4-FFF2-40B4-BE49-F238E27FC236}">
                <a16:creationId xmlns:a16="http://schemas.microsoft.com/office/drawing/2014/main" id="{550ACC60-BA74-A8DC-EC0D-BCF56A693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4" t="57929" r="9225" b="2032"/>
          <a:stretch/>
        </p:blipFill>
        <p:spPr bwMode="auto">
          <a:xfrm>
            <a:off x="3201838" y="5288588"/>
            <a:ext cx="1425500" cy="15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ctivation Function - AI Wiki">
            <a:extLst>
              <a:ext uri="{FF2B5EF4-FFF2-40B4-BE49-F238E27FC236}">
                <a16:creationId xmlns:a16="http://schemas.microsoft.com/office/drawing/2014/main" id="{24D9FB6F-0548-0312-1650-B2A6897D7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4046" r="52375" b="51018"/>
          <a:stretch/>
        </p:blipFill>
        <p:spPr bwMode="auto">
          <a:xfrm>
            <a:off x="2856509" y="3688175"/>
            <a:ext cx="2194923" cy="15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ctivation Function - AI Wiki">
            <a:extLst>
              <a:ext uri="{FF2B5EF4-FFF2-40B4-BE49-F238E27FC236}">
                <a16:creationId xmlns:a16="http://schemas.microsoft.com/office/drawing/2014/main" id="{DE19C8D7-086E-8B51-C541-E12C93D4C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4" t="3391" r="3935" b="53689"/>
          <a:stretch/>
        </p:blipFill>
        <p:spPr bwMode="auto">
          <a:xfrm>
            <a:off x="334435" y="5309998"/>
            <a:ext cx="2295436" cy="15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C26D-3BDE-A236-CADC-F1BB9F2D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AE336-F194-B92F-7FFD-EAA2F0C6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4" y="1825624"/>
            <a:ext cx="6186261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1" i="1" dirty="0">
                <a:effectLst/>
              </a:rPr>
              <a:t>objetivo</a:t>
            </a:r>
            <a:r>
              <a:rPr lang="pt-BR" b="0" i="0" dirty="0">
                <a:effectLst/>
              </a:rPr>
              <a:t> do treinamento de uma rede neural artificial é </a:t>
            </a:r>
            <a:r>
              <a:rPr lang="pt-BR" b="1" i="1" dirty="0">
                <a:effectLst/>
              </a:rPr>
              <a:t>encontrar os valores ideais dos pesos </a:t>
            </a:r>
            <a:r>
              <a:rPr lang="pt-BR" b="0" i="0" dirty="0">
                <a:effectLst/>
              </a:rPr>
              <a:t>(bias e sinápticos) de todos os neurônios de forma que a rede </a:t>
            </a:r>
            <a:r>
              <a:rPr lang="pt-BR" b="1" i="1" dirty="0">
                <a:effectLst/>
              </a:rPr>
              <a:t>resolva uma tarefa específica</a:t>
            </a:r>
            <a:r>
              <a:rPr lang="pt-BR" b="0" i="0" dirty="0">
                <a:effectLst/>
              </a:rPr>
              <a:t>, como, por exemplo, a classificação de imagens.</a:t>
            </a:r>
          </a:p>
          <a:p>
            <a:r>
              <a:rPr lang="pt-BR" dirty="0"/>
              <a:t>Os pesos são ajustados através de um processo iterativo chamado de </a:t>
            </a:r>
            <a:r>
              <a:rPr lang="pt-BR" b="1" i="1" dirty="0"/>
              <a:t>retropropagação do erro</a:t>
            </a:r>
            <a:r>
              <a:rPr lang="pt-BR" dirty="0"/>
              <a:t>, onde apresenta-se ao modelo as </a:t>
            </a:r>
            <a:r>
              <a:rPr lang="pt-BR" b="1" i="1" dirty="0"/>
              <a:t>entradas</a:t>
            </a:r>
            <a:r>
              <a:rPr lang="pt-BR" dirty="0"/>
              <a:t> e </a:t>
            </a:r>
            <a:r>
              <a:rPr lang="pt-BR" b="1" i="1" dirty="0"/>
              <a:t>saídas esperadas</a:t>
            </a:r>
            <a:r>
              <a:rPr lang="pt-BR" dirty="0"/>
              <a:t> e o processo minimiza o erro entre a </a:t>
            </a:r>
            <a:r>
              <a:rPr lang="pt-BR" b="1" i="1" dirty="0"/>
              <a:t>saída da rede </a:t>
            </a:r>
            <a:r>
              <a:rPr lang="pt-BR" dirty="0"/>
              <a:t>e os </a:t>
            </a:r>
            <a:r>
              <a:rPr lang="pt-BR" b="1" i="1" dirty="0"/>
              <a:t>valores de saída esperados</a:t>
            </a:r>
            <a:r>
              <a:rPr lang="pt-BR" dirty="0"/>
              <a:t>.</a:t>
            </a:r>
            <a:endParaRPr lang="pt-BR" dirty="0">
              <a:effectLst/>
            </a:endParaRPr>
          </a:p>
          <a:p>
            <a:endParaRPr lang="pt-BR" b="0" i="0" dirty="0"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371F28-F18C-B660-5052-49BE85D69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6172"/>
            <a:ext cx="4636863" cy="49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1" y="98422"/>
            <a:ext cx="10515600" cy="1325563"/>
          </a:xfrm>
        </p:spPr>
        <p:txBody>
          <a:bodyPr/>
          <a:lstStyle/>
          <a:p>
            <a:r>
              <a:rPr lang="pt-BR" dirty="0"/>
              <a:t>Topologias de redes neurais artificiais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2E43D7-AEA5-F110-4A94-2ABF9F94D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1470" r="1666" b="52098"/>
          <a:stretch/>
        </p:blipFill>
        <p:spPr bwMode="auto">
          <a:xfrm>
            <a:off x="57150" y="1797053"/>
            <a:ext cx="60388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A391ACE-D873-BDA7-29B1-D749F1D7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t="49167" r="1974" b="1945"/>
          <a:stretch/>
        </p:blipFill>
        <p:spPr bwMode="auto">
          <a:xfrm>
            <a:off x="6271791" y="1797053"/>
            <a:ext cx="57435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09E3E1D-F5A3-949C-7B2D-31B05BAA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61" y="1212903"/>
            <a:ext cx="11100964" cy="5868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Diferentes tipos de neurônios, a quantidade de camadas e de neurônios em cada uma delas e a forma como eles estão conectados, resultam em topologias diferentes</a:t>
            </a:r>
          </a:p>
        </p:txBody>
      </p:sp>
    </p:spTree>
    <p:extLst>
      <p:ext uri="{BB962C8B-B14F-4D97-AF65-F5344CB8AC3E}">
        <p14:creationId xmlns:p14="http://schemas.microsoft.com/office/powerpoint/2010/main" val="8461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1" y="98422"/>
            <a:ext cx="10515600" cy="1325563"/>
          </a:xfrm>
        </p:spPr>
        <p:txBody>
          <a:bodyPr/>
          <a:lstStyle/>
          <a:p>
            <a:r>
              <a:rPr lang="pt-BR" dirty="0"/>
              <a:t>Topologias de redes neurais artificiais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2E43D7-AEA5-F110-4A94-2ABF9F94D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1470" r="1666" b="52098"/>
          <a:stretch/>
        </p:blipFill>
        <p:spPr bwMode="auto">
          <a:xfrm>
            <a:off x="131777" y="1416394"/>
            <a:ext cx="6268716" cy="51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253F61-FE15-D675-8A52-7B573E07647B}"/>
              </a:ext>
            </a:extLst>
          </p:cNvPr>
          <p:cNvSpPr/>
          <p:nvPr/>
        </p:nvSpPr>
        <p:spPr>
          <a:xfrm>
            <a:off x="5191125" y="1700211"/>
            <a:ext cx="1209368" cy="124301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3C671D-91F4-AEC8-FD4F-06E73D665DEB}"/>
              </a:ext>
            </a:extLst>
          </p:cNvPr>
          <p:cNvSpPr txBox="1"/>
          <p:nvPr/>
        </p:nvSpPr>
        <p:spPr>
          <a:xfrm>
            <a:off x="0" y="6596390"/>
            <a:ext cx="3161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https://www.asimovinstitute.org/neural-network-zoo/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1CC485-7A65-DDBC-CD0F-35D7758C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5" y="1706579"/>
            <a:ext cx="5420991" cy="5151421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DFFs</a:t>
            </a:r>
            <a:r>
              <a:rPr lang="pt-BR" dirty="0"/>
              <a:t>: também chamadas de </a:t>
            </a:r>
            <a:r>
              <a:rPr lang="pt-BR" i="1" dirty="0" err="1"/>
              <a:t>dense</a:t>
            </a:r>
            <a:r>
              <a:rPr lang="pt-BR" i="1" dirty="0"/>
              <a:t> neural networks </a:t>
            </a:r>
            <a:r>
              <a:rPr lang="pt-BR" dirty="0"/>
              <a:t>(DNN), são redes </a:t>
            </a:r>
            <a:r>
              <a:rPr lang="pt-BR" b="1" i="1" dirty="0"/>
              <a:t>densamente</a:t>
            </a:r>
            <a:r>
              <a:rPr lang="pt-BR" dirty="0"/>
              <a:t> conectadas (todas as saídas de uma camada se conectam a todos os nós da próxima) com 2 ou mais camadas ocultas.</a:t>
            </a:r>
          </a:p>
          <a:p>
            <a:r>
              <a:rPr lang="pt-BR" dirty="0"/>
              <a:t>O termo </a:t>
            </a:r>
            <a:r>
              <a:rPr lang="pt-BR" b="1" i="1" dirty="0"/>
              <a:t>feed </a:t>
            </a:r>
            <a:r>
              <a:rPr lang="pt-BR" b="1" i="1" dirty="0" err="1"/>
              <a:t>forward</a:t>
            </a:r>
            <a:r>
              <a:rPr lang="pt-BR" b="1" i="1" dirty="0"/>
              <a:t> </a:t>
            </a:r>
            <a:r>
              <a:rPr lang="pt-BR" dirty="0"/>
              <a:t>vem do fato de que as conexões são sempre no sentido da </a:t>
            </a:r>
            <a:r>
              <a:rPr lang="pt-BR" b="1" i="1" dirty="0"/>
              <a:t>entrada para a saída</a:t>
            </a:r>
            <a:r>
              <a:rPr lang="pt-BR" dirty="0"/>
              <a:t>.</a:t>
            </a:r>
          </a:p>
          <a:p>
            <a:r>
              <a:rPr lang="pt-BR" dirty="0"/>
              <a:t>São usadas em tarefas de aproximação de funções (i.e., regressão e classificação.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9D9639-F477-4342-5FAD-CB7A69423116}"/>
              </a:ext>
            </a:extLst>
          </p:cNvPr>
          <p:cNvSpPr txBox="1"/>
          <p:nvPr/>
        </p:nvSpPr>
        <p:spPr>
          <a:xfrm>
            <a:off x="6319378" y="1564013"/>
            <a:ext cx="342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*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ED775B-4386-BF2D-7F1A-8EEC45D8E14F}"/>
              </a:ext>
            </a:extLst>
          </p:cNvPr>
          <p:cNvSpPr txBox="1"/>
          <p:nvPr/>
        </p:nvSpPr>
        <p:spPr>
          <a:xfrm>
            <a:off x="9631348" y="6567815"/>
            <a:ext cx="262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FF0000"/>
                </a:solidFill>
              </a:rPr>
              <a:t>* </a:t>
            </a:r>
            <a:r>
              <a:rPr lang="pt-BR" sz="1100" dirty="0"/>
              <a:t>Modelo que será muito usado no curso.</a:t>
            </a:r>
          </a:p>
        </p:txBody>
      </p:sp>
    </p:spTree>
    <p:extLst>
      <p:ext uri="{BB962C8B-B14F-4D97-AF65-F5344CB8AC3E}">
        <p14:creationId xmlns:p14="http://schemas.microsoft.com/office/powerpoint/2010/main" val="296763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7EAA2BF-C5CD-8103-2E5B-7DFFC3288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t="49167" r="1974" b="1945"/>
          <a:stretch/>
        </p:blipFill>
        <p:spPr bwMode="auto">
          <a:xfrm>
            <a:off x="348086" y="1528925"/>
            <a:ext cx="57435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1" y="98422"/>
            <a:ext cx="10515600" cy="1325563"/>
          </a:xfrm>
        </p:spPr>
        <p:txBody>
          <a:bodyPr/>
          <a:lstStyle/>
          <a:p>
            <a:r>
              <a:rPr lang="pt-BR" dirty="0"/>
              <a:t>Topologias de redes neurais artificiais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253F61-FE15-D675-8A52-7B573E07647B}"/>
              </a:ext>
            </a:extLst>
          </p:cNvPr>
          <p:cNvSpPr/>
          <p:nvPr/>
        </p:nvSpPr>
        <p:spPr>
          <a:xfrm>
            <a:off x="319512" y="1471610"/>
            <a:ext cx="5871738" cy="1478128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3C671D-91F4-AEC8-FD4F-06E73D665DEB}"/>
              </a:ext>
            </a:extLst>
          </p:cNvPr>
          <p:cNvSpPr txBox="1"/>
          <p:nvPr/>
        </p:nvSpPr>
        <p:spPr>
          <a:xfrm>
            <a:off x="0" y="6596390"/>
            <a:ext cx="3161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https://www.asimovinstitute.org/neural-network-zoo/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1CC485-7A65-DDBC-CD0F-35D7758C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1" y="1471611"/>
            <a:ext cx="5563866" cy="5386390"/>
          </a:xfrm>
        </p:spPr>
        <p:txBody>
          <a:bodyPr>
            <a:normAutofit/>
          </a:bodyPr>
          <a:lstStyle/>
          <a:p>
            <a:r>
              <a:rPr lang="pt-BR" b="1" dirty="0" err="1"/>
              <a:t>CNNs</a:t>
            </a:r>
            <a:r>
              <a:rPr lang="pt-BR" dirty="0"/>
              <a:t>: ou redes neurais convolucionais, são redes que utilizam </a:t>
            </a:r>
            <a:r>
              <a:rPr lang="pt-BR" b="1" i="1" dirty="0"/>
              <a:t>camadas de convolução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i="0" dirty="0">
                <a:effectLst/>
              </a:rPr>
              <a:t>que aplicam </a:t>
            </a:r>
            <a:r>
              <a:rPr lang="pt-BR" b="1" i="1" dirty="0">
                <a:effectLst/>
              </a:rPr>
              <a:t>filtros</a:t>
            </a:r>
            <a:r>
              <a:rPr lang="pt-BR" i="0" dirty="0">
                <a:effectLst/>
              </a:rPr>
              <a:t> para </a:t>
            </a:r>
            <a:r>
              <a:rPr lang="pt-BR" b="1" i="1" dirty="0">
                <a:effectLst/>
              </a:rPr>
              <a:t>extrair características relevantes </a:t>
            </a:r>
            <a:r>
              <a:rPr lang="pt-BR" i="0" dirty="0">
                <a:effectLst/>
              </a:rPr>
              <a:t>dos dados de entrada, em geral imagens.</a:t>
            </a:r>
            <a:endParaRPr lang="pt-BR" dirty="0"/>
          </a:p>
          <a:p>
            <a:r>
              <a:rPr lang="pt-BR" dirty="0"/>
              <a:t>São usadas em aplicações de </a:t>
            </a:r>
            <a:r>
              <a:rPr lang="pt-BR" b="1" i="1" dirty="0"/>
              <a:t>visão computacional</a:t>
            </a:r>
            <a:r>
              <a:rPr lang="pt-BR" dirty="0"/>
              <a:t>, como classificação de imagens, processamento de vídeos, detecção de objetos em imagens ou vídeos.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7F3FD2-FCE4-7DFE-C26E-0C021FA33D26}"/>
              </a:ext>
            </a:extLst>
          </p:cNvPr>
          <p:cNvSpPr txBox="1"/>
          <p:nvPr/>
        </p:nvSpPr>
        <p:spPr>
          <a:xfrm>
            <a:off x="6069595" y="1302403"/>
            <a:ext cx="342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*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CD196A-9BB4-D2E2-8ADF-C261B47277AA}"/>
              </a:ext>
            </a:extLst>
          </p:cNvPr>
          <p:cNvSpPr txBox="1"/>
          <p:nvPr/>
        </p:nvSpPr>
        <p:spPr>
          <a:xfrm>
            <a:off x="9631348" y="6567815"/>
            <a:ext cx="262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FF0000"/>
                </a:solidFill>
              </a:rPr>
              <a:t>* </a:t>
            </a:r>
            <a:r>
              <a:rPr lang="pt-BR" sz="1100" dirty="0"/>
              <a:t>Modelo que será muito usado no curso.</a:t>
            </a:r>
          </a:p>
        </p:txBody>
      </p:sp>
    </p:spTree>
    <p:extLst>
      <p:ext uri="{BB962C8B-B14F-4D97-AF65-F5344CB8AC3E}">
        <p14:creationId xmlns:p14="http://schemas.microsoft.com/office/powerpoint/2010/main" val="397391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1" y="98422"/>
            <a:ext cx="10515600" cy="1325563"/>
          </a:xfrm>
        </p:spPr>
        <p:txBody>
          <a:bodyPr/>
          <a:lstStyle/>
          <a:p>
            <a:r>
              <a:rPr lang="pt-BR" dirty="0"/>
              <a:t>Topologias de redes neurais artificiais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2E43D7-AEA5-F110-4A94-2ABF9F94D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1470" r="1666" b="52098"/>
          <a:stretch/>
        </p:blipFill>
        <p:spPr bwMode="auto">
          <a:xfrm>
            <a:off x="151134" y="1423985"/>
            <a:ext cx="60388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253F61-FE15-D675-8A52-7B573E07647B}"/>
              </a:ext>
            </a:extLst>
          </p:cNvPr>
          <p:cNvSpPr/>
          <p:nvPr/>
        </p:nvSpPr>
        <p:spPr>
          <a:xfrm>
            <a:off x="1650898" y="2990849"/>
            <a:ext cx="4616552" cy="962025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3C671D-91F4-AEC8-FD4F-06E73D665DEB}"/>
              </a:ext>
            </a:extLst>
          </p:cNvPr>
          <p:cNvSpPr txBox="1"/>
          <p:nvPr/>
        </p:nvSpPr>
        <p:spPr>
          <a:xfrm>
            <a:off x="0" y="6596390"/>
            <a:ext cx="3161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https://www.asimovinstitute.org/neural-network-zoo/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1CC485-7A65-DDBC-CD0F-35D7758C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775" y="1423985"/>
            <a:ext cx="5459091" cy="5434015"/>
          </a:xfrm>
        </p:spPr>
        <p:txBody>
          <a:bodyPr>
            <a:normAutofit/>
          </a:bodyPr>
          <a:lstStyle/>
          <a:p>
            <a:r>
              <a:rPr lang="pt-BR" b="1" dirty="0" err="1"/>
              <a:t>RNNs</a:t>
            </a:r>
            <a:r>
              <a:rPr lang="pt-BR" dirty="0"/>
              <a:t>: ou redes neurais </a:t>
            </a:r>
            <a:r>
              <a:rPr lang="pt-BR" b="1" i="1" dirty="0"/>
              <a:t>recorrentes</a:t>
            </a:r>
            <a:r>
              <a:rPr lang="pt-BR" dirty="0"/>
              <a:t>, p</a:t>
            </a:r>
            <a:r>
              <a:rPr lang="pt-BR" b="0" i="0" dirty="0">
                <a:effectLst/>
              </a:rPr>
              <a:t>ossuem </a:t>
            </a:r>
            <a:r>
              <a:rPr lang="pt-BR" b="1" i="1" dirty="0">
                <a:effectLst/>
              </a:rPr>
              <a:t>conexões que formam loops</a:t>
            </a:r>
            <a:r>
              <a:rPr lang="pt-BR" b="0" i="0" dirty="0">
                <a:effectLst/>
              </a:rPr>
              <a:t>, permitindo que </a:t>
            </a:r>
            <a:r>
              <a:rPr lang="pt-BR" b="1" i="1" dirty="0">
                <a:effectLst/>
              </a:rPr>
              <a:t>informações anteriores sejam armazenadas e influenciem as entradas futuras</a:t>
            </a:r>
            <a:r>
              <a:rPr lang="pt-BR" dirty="0"/>
              <a:t>, ou seja, elas possuem memória.</a:t>
            </a:r>
          </a:p>
          <a:p>
            <a:r>
              <a:rPr lang="pt-BR" b="0" i="0" dirty="0">
                <a:effectLst/>
              </a:rPr>
              <a:t>Essa capacidade as torna especialmente úteis em </a:t>
            </a:r>
            <a:r>
              <a:rPr lang="pt-BR" b="1" i="1" dirty="0">
                <a:effectLst/>
              </a:rPr>
              <a:t>tarefas </a:t>
            </a:r>
            <a:r>
              <a:rPr lang="pt-BR" dirty="0">
                <a:effectLst/>
              </a:rPr>
              <a:t>que envolvem </a:t>
            </a:r>
            <a:r>
              <a:rPr lang="pt-BR" b="1" i="1" dirty="0">
                <a:effectLst/>
              </a:rPr>
              <a:t>dados sequenciais</a:t>
            </a:r>
            <a:r>
              <a:rPr lang="pt-BR" b="0" i="0" dirty="0">
                <a:effectLst/>
              </a:rPr>
              <a:t>, como </a:t>
            </a:r>
            <a:r>
              <a:rPr lang="pt-BR" b="1" i="1" dirty="0">
                <a:effectLst/>
              </a:rPr>
              <a:t>análise de texto</a:t>
            </a:r>
            <a:r>
              <a:rPr lang="pt-BR" b="0" i="0" dirty="0">
                <a:effectLst/>
              </a:rPr>
              <a:t>, </a:t>
            </a:r>
            <a:r>
              <a:rPr lang="pt-BR" b="1" i="1" dirty="0">
                <a:effectLst/>
              </a:rPr>
              <a:t>previsão de séries temporais</a:t>
            </a:r>
            <a:r>
              <a:rPr lang="pt-BR" b="0" i="0" dirty="0">
                <a:effectLst/>
              </a:rPr>
              <a:t> e </a:t>
            </a:r>
            <a:r>
              <a:rPr lang="pt-BR" b="1" i="1" dirty="0">
                <a:effectLst/>
              </a:rPr>
              <a:t>processamento de fala e áudio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38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1" y="98422"/>
            <a:ext cx="10515600" cy="1325563"/>
          </a:xfrm>
        </p:spPr>
        <p:txBody>
          <a:bodyPr/>
          <a:lstStyle/>
          <a:p>
            <a:r>
              <a:rPr lang="pt-BR" dirty="0"/>
              <a:t>Topologias de redes neurais artificiais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2E43D7-AEA5-F110-4A94-2ABF9F94D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1470" r="1666" b="52098"/>
          <a:stretch/>
        </p:blipFill>
        <p:spPr bwMode="auto">
          <a:xfrm>
            <a:off x="151134" y="1423985"/>
            <a:ext cx="60388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253F61-FE15-D675-8A52-7B573E07647B}"/>
              </a:ext>
            </a:extLst>
          </p:cNvPr>
          <p:cNvSpPr/>
          <p:nvPr/>
        </p:nvSpPr>
        <p:spPr>
          <a:xfrm>
            <a:off x="1743075" y="3952876"/>
            <a:ext cx="4446910" cy="1257300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3C671D-91F4-AEC8-FD4F-06E73D665DEB}"/>
              </a:ext>
            </a:extLst>
          </p:cNvPr>
          <p:cNvSpPr txBox="1"/>
          <p:nvPr/>
        </p:nvSpPr>
        <p:spPr>
          <a:xfrm>
            <a:off x="0" y="6596390"/>
            <a:ext cx="3161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https://www.asimovinstitute.org/neural-network-zoo/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1CC485-7A65-DDBC-CD0F-35D7758C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76" y="1695451"/>
            <a:ext cx="5572124" cy="516255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err="1"/>
              <a:t>AEs</a:t>
            </a:r>
            <a:r>
              <a:rPr lang="pt-BR" dirty="0"/>
              <a:t>: os </a:t>
            </a:r>
            <a:r>
              <a:rPr lang="pt-BR" i="1" dirty="0" err="1"/>
              <a:t>autoencoders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têm como objetivo aprender uma </a:t>
            </a:r>
            <a:r>
              <a:rPr lang="pt-BR" b="1" i="1" dirty="0">
                <a:effectLst/>
              </a:rPr>
              <a:t>representação latente</a:t>
            </a:r>
            <a:r>
              <a:rPr lang="pt-BR" dirty="0">
                <a:effectLst/>
              </a:rPr>
              <a:t> (i.e., características importantes, ma</a:t>
            </a:r>
            <a:r>
              <a:rPr lang="pt-BR" dirty="0"/>
              <a:t>s ocultas) </a:t>
            </a:r>
            <a:r>
              <a:rPr lang="pt-BR" b="0" i="0" dirty="0">
                <a:effectLst/>
              </a:rPr>
              <a:t>dos dados de entrada.</a:t>
            </a:r>
          </a:p>
          <a:p>
            <a:r>
              <a:rPr lang="pt-BR" b="0" i="0" dirty="0">
                <a:effectLst/>
              </a:rPr>
              <a:t>Consistem em duas partes: o </a:t>
            </a:r>
            <a:r>
              <a:rPr lang="pt-BR" b="1" i="1" dirty="0">
                <a:effectLst/>
              </a:rPr>
              <a:t>codificador</a:t>
            </a:r>
            <a:r>
              <a:rPr lang="pt-BR" b="0" i="0" dirty="0">
                <a:effectLst/>
              </a:rPr>
              <a:t>, que mapeia os dados de entrada para uma representação latente (de maior ou menor dimensão), e o </a:t>
            </a:r>
            <a:r>
              <a:rPr lang="pt-BR" b="1" i="1" dirty="0">
                <a:effectLst/>
              </a:rPr>
              <a:t>decodificador</a:t>
            </a:r>
            <a:r>
              <a:rPr lang="pt-BR" b="0" i="0" dirty="0">
                <a:effectLst/>
              </a:rPr>
              <a:t>, que reconstrói os dados originais a partir da representação latente.</a:t>
            </a:r>
            <a:endParaRPr lang="pt-BR" dirty="0"/>
          </a:p>
          <a:p>
            <a:r>
              <a:rPr lang="pt-BR" dirty="0"/>
              <a:t>S</a:t>
            </a:r>
            <a:r>
              <a:rPr lang="pt-BR" b="0" i="0" dirty="0">
                <a:effectLst/>
              </a:rPr>
              <a:t>ão usados em tarefas de redução de dimensionalidade, remoção de ruído, compressão de dados, geração de dados sintéticos e </a:t>
            </a:r>
            <a:r>
              <a:rPr lang="pt-BR" dirty="0"/>
              <a:t>redundância.</a:t>
            </a:r>
          </a:p>
        </p:txBody>
      </p:sp>
    </p:spTree>
    <p:extLst>
      <p:ext uri="{BB962C8B-B14F-4D97-AF65-F5344CB8AC3E}">
        <p14:creationId xmlns:p14="http://schemas.microsoft.com/office/powerpoint/2010/main" val="420195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1" y="98422"/>
            <a:ext cx="10515600" cy="1325563"/>
          </a:xfrm>
        </p:spPr>
        <p:txBody>
          <a:bodyPr/>
          <a:lstStyle/>
          <a:p>
            <a:r>
              <a:rPr lang="pt-BR" dirty="0"/>
              <a:t>Topologias de redes neurais artificiais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3C671D-91F4-AEC8-FD4F-06E73D665DEB}"/>
              </a:ext>
            </a:extLst>
          </p:cNvPr>
          <p:cNvSpPr txBox="1"/>
          <p:nvPr/>
        </p:nvSpPr>
        <p:spPr>
          <a:xfrm>
            <a:off x="0" y="6596390"/>
            <a:ext cx="3161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https://www.asimovinstitute.org/neural-network-zoo/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1CC485-7A65-DDBC-CD0F-35D7758C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75" y="1528925"/>
            <a:ext cx="5497194" cy="5329075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GANs</a:t>
            </a:r>
            <a:r>
              <a:rPr lang="pt-BR" dirty="0"/>
              <a:t>: ou redes adversárias generativas, </a:t>
            </a:r>
            <a:r>
              <a:rPr lang="pt-BR" b="0" i="0" dirty="0">
                <a:effectLst/>
              </a:rPr>
              <a:t>são um tipo especial de rede neural que consiste em </a:t>
            </a:r>
            <a:r>
              <a:rPr lang="pt-BR" b="1" i="1" dirty="0">
                <a:effectLst/>
              </a:rPr>
              <a:t>duas redes em competição</a:t>
            </a:r>
            <a:r>
              <a:rPr lang="pt-BR" b="0" i="0" dirty="0">
                <a:effectLst/>
              </a:rPr>
              <a:t>: o </a:t>
            </a:r>
            <a:r>
              <a:rPr lang="pt-BR" b="1" i="1" dirty="0">
                <a:effectLst/>
              </a:rPr>
              <a:t>gerador</a:t>
            </a:r>
            <a:r>
              <a:rPr lang="pt-BR" b="0" i="0" dirty="0">
                <a:effectLst/>
              </a:rPr>
              <a:t> e o </a:t>
            </a:r>
            <a:r>
              <a:rPr lang="pt-BR" b="1" i="1" dirty="0">
                <a:effectLst/>
              </a:rPr>
              <a:t>discriminador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O gerador cria dados sintéticos que se assemelham aos dados reais, enquanto o discriminador tenta distinguir entre os dados reais e os dados gerados pelo gerador. </a:t>
            </a:r>
            <a:endParaRPr lang="pt-BR" dirty="0"/>
          </a:p>
          <a:p>
            <a:r>
              <a:rPr lang="pt-BR" dirty="0"/>
              <a:t>S</a:t>
            </a:r>
            <a:r>
              <a:rPr lang="pt-BR" b="0" i="0" dirty="0">
                <a:effectLst/>
              </a:rPr>
              <a:t>ão usadas para geração de imagens, vídeos e sons realistas, e </a:t>
            </a:r>
            <a:r>
              <a:rPr lang="pt-BR" dirty="0"/>
              <a:t>em tar</a:t>
            </a:r>
            <a:r>
              <a:rPr lang="pt-BR" b="0" i="0" dirty="0">
                <a:effectLst/>
              </a:rPr>
              <a:t>efas de geração de dados sintéticos.</a:t>
            </a:r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CEDE86-0717-C6A7-1FE4-075C233B0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t="49167" r="1974" b="1945"/>
          <a:stretch/>
        </p:blipFill>
        <p:spPr bwMode="auto">
          <a:xfrm>
            <a:off x="424286" y="1528925"/>
            <a:ext cx="57435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08C64A3-9AD8-F012-B4A7-DB45F1C70B25}"/>
              </a:ext>
            </a:extLst>
          </p:cNvPr>
          <p:cNvSpPr/>
          <p:nvPr/>
        </p:nvSpPr>
        <p:spPr>
          <a:xfrm>
            <a:off x="342900" y="2924175"/>
            <a:ext cx="1847850" cy="1057275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1" y="98422"/>
            <a:ext cx="10515600" cy="1325563"/>
          </a:xfrm>
        </p:spPr>
        <p:txBody>
          <a:bodyPr/>
          <a:lstStyle/>
          <a:p>
            <a:r>
              <a:rPr lang="pt-BR" dirty="0"/>
              <a:t>Topologias de redes neurais artificiais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3C671D-91F4-AEC8-FD4F-06E73D665DEB}"/>
              </a:ext>
            </a:extLst>
          </p:cNvPr>
          <p:cNvSpPr txBox="1"/>
          <p:nvPr/>
        </p:nvSpPr>
        <p:spPr>
          <a:xfrm>
            <a:off x="0" y="6596390"/>
            <a:ext cx="3161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https://www.asimovinstitute.org/neural-network-zoo/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1CC485-7A65-DDBC-CD0F-35D7758C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325" y="1528925"/>
            <a:ext cx="5630543" cy="5329075"/>
          </a:xfrm>
        </p:spPr>
        <p:txBody>
          <a:bodyPr>
            <a:normAutofit/>
          </a:bodyPr>
          <a:lstStyle/>
          <a:p>
            <a:r>
              <a:rPr lang="pt-BR" b="1" dirty="0" err="1"/>
              <a:t>ANs</a:t>
            </a:r>
            <a:r>
              <a:rPr lang="pt-BR" dirty="0"/>
              <a:t>: ou redes de atenção,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</a:t>
            </a:r>
            <a:r>
              <a:rPr lang="pt-BR" b="0" i="0" dirty="0">
                <a:effectLst/>
              </a:rPr>
              <a:t>ão usadas em tarefas que envolvem sequências de dados, como tradução automática, processamento de linguagem natural e reconhecimento de fala. </a:t>
            </a:r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CEDE86-0717-C6A7-1FE4-075C233B0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t="49167" r="1974" b="1945"/>
          <a:stretch/>
        </p:blipFill>
        <p:spPr bwMode="auto">
          <a:xfrm>
            <a:off x="348086" y="1528925"/>
            <a:ext cx="57435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08C64A3-9AD8-F012-B4A7-DB45F1C70B25}"/>
              </a:ext>
            </a:extLst>
          </p:cNvPr>
          <p:cNvSpPr/>
          <p:nvPr/>
        </p:nvSpPr>
        <p:spPr>
          <a:xfrm>
            <a:off x="4171949" y="5410200"/>
            <a:ext cx="2028825" cy="1176665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331A9-9612-3D57-FEDF-C66B2C05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A9320-ECA7-E94E-B324-3D5F4F46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9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execução de ML em sistemas embarcados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AD93E95-B9C0-F72A-DC66-5932B336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44" y="1569146"/>
            <a:ext cx="5414622" cy="5288854"/>
          </a:xfrm>
        </p:spPr>
        <p:txBody>
          <a:bodyPr>
            <a:normAutofit/>
          </a:bodyPr>
          <a:lstStyle/>
          <a:p>
            <a:r>
              <a:rPr lang="pt-BR" dirty="0"/>
              <a:t>Anteriormente, falamos dos desafios encontrados quando usamos sistemas embarcados, i.e., limitações de HW e SW.</a:t>
            </a:r>
          </a:p>
          <a:p>
            <a:r>
              <a:rPr lang="pt-BR" dirty="0"/>
              <a:t>Agora, veremos os desafios para execução algoritmos de ML, mais especificamente de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, nestes dispositivos pequenos, com restrições de custo, recursos computacionais e consumo.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FD2549-26FC-7133-A127-D130ABECED2F}"/>
              </a:ext>
            </a:extLst>
          </p:cNvPr>
          <p:cNvGrpSpPr/>
          <p:nvPr/>
        </p:nvGrpSpPr>
        <p:grpSpPr>
          <a:xfrm>
            <a:off x="851546" y="2090057"/>
            <a:ext cx="5552534" cy="3744685"/>
            <a:chOff x="851546" y="2090057"/>
            <a:chExt cx="5552534" cy="3744685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EA739A8-9DDE-54DC-65C2-46F29815D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82" t="2754" r="5837" b="2176"/>
            <a:stretch/>
          </p:blipFill>
          <p:spPr>
            <a:xfrm>
              <a:off x="851546" y="2090057"/>
              <a:ext cx="2630741" cy="3744685"/>
            </a:xfrm>
            <a:prstGeom prst="rect">
              <a:avLst/>
            </a:prstGeom>
          </p:spPr>
        </p:pic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58B0515-7EE2-661F-8CF7-159A3180611C}"/>
                </a:ext>
              </a:extLst>
            </p:cNvPr>
            <p:cNvSpPr/>
            <p:nvPr/>
          </p:nvSpPr>
          <p:spPr>
            <a:xfrm>
              <a:off x="3482287" y="3208791"/>
              <a:ext cx="847044" cy="1230086"/>
            </a:xfrm>
            <a:prstGeom prst="rightArrow">
              <a:avLst>
                <a:gd name="adj1" fmla="val 50000"/>
                <a:gd name="adj2" fmla="val 4864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8114B5B-9C22-66F7-D654-04DADEBD308B}"/>
                </a:ext>
              </a:extLst>
            </p:cNvPr>
            <p:cNvSpPr txBox="1"/>
            <p:nvPr/>
          </p:nvSpPr>
          <p:spPr>
            <a:xfrm>
              <a:off x="4324909" y="3429000"/>
              <a:ext cx="2079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err="1">
                  <a:solidFill>
                    <a:schemeClr val="accent2"/>
                  </a:solidFill>
                </a:rPr>
                <a:t>TinyML</a:t>
              </a:r>
              <a:endParaRPr lang="pt-BR" sz="4400" b="1" dirty="0">
                <a:solidFill>
                  <a:schemeClr val="accent2"/>
                </a:solidFill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E596047-C78C-BCD8-4D1B-94869D2F17B8}"/>
                </a:ext>
              </a:extLst>
            </p:cNvPr>
            <p:cNvSpPr/>
            <p:nvPr/>
          </p:nvSpPr>
          <p:spPr>
            <a:xfrm>
              <a:off x="1014761" y="3735660"/>
              <a:ext cx="2230244" cy="2099082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720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BE45A-DD6E-8582-02F9-50CE90FC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BB290-D9DD-31E7-9B2F-E766134E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i="1" dirty="0"/>
              <a:t>complexidade computacional </a:t>
            </a:r>
            <a:r>
              <a:rPr lang="pt-BR" dirty="0"/>
              <a:t>de uma rede neural é </a:t>
            </a:r>
            <a:r>
              <a:rPr lang="pt-BR" b="1" i="1" dirty="0"/>
              <a:t>diretamente proporcional ao número de conexões</a:t>
            </a:r>
            <a:r>
              <a:rPr lang="pt-BR" dirty="0"/>
              <a:t>, portanto, quanto mais camadas e nós, mais memória e cálculos matemáticos são necessários e, consequentemente, maior será o </a:t>
            </a:r>
            <a:r>
              <a:rPr lang="pt-BR" b="1" i="1" dirty="0"/>
              <a:t>consumo de memória e energia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41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1EC3-8A06-E71E-AC1E-0FA78B9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0069C-50CA-8CDC-5399-52CDB160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2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2BF2BB4-2950-14F4-D2AC-69023C7BD68B}"/>
              </a:ext>
            </a:extLst>
          </p:cNvPr>
          <p:cNvGrpSpPr/>
          <p:nvPr/>
        </p:nvGrpSpPr>
        <p:grpSpPr>
          <a:xfrm>
            <a:off x="748757" y="1690688"/>
            <a:ext cx="3548180" cy="4009333"/>
            <a:chOff x="1005235" y="1777635"/>
            <a:chExt cx="3548180" cy="4009333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BE6A981-D890-027C-F248-40BEE547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35" y="2689932"/>
              <a:ext cx="3548180" cy="3097036"/>
            </a:xfrm>
            <a:prstGeom prst="rect">
              <a:avLst/>
            </a:prstGeom>
          </p:spPr>
        </p:pic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D76F098-6FA8-103F-D2B7-AD20CB5A2C13}"/>
                </a:ext>
              </a:extLst>
            </p:cNvPr>
            <p:cNvSpPr txBox="1"/>
            <p:nvPr/>
          </p:nvSpPr>
          <p:spPr>
            <a:xfrm>
              <a:off x="2173697" y="1777635"/>
              <a:ext cx="116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neurônios</a:t>
              </a:r>
            </a:p>
          </p:txBody>
        </p:sp>
        <p:cxnSp>
          <p:nvCxnSpPr>
            <p:cNvPr id="5" name="Straight Arrow Connector 6">
              <a:extLst>
                <a:ext uri="{FF2B5EF4-FFF2-40B4-BE49-F238E27FC236}">
                  <a16:creationId xmlns:a16="http://schemas.microsoft.com/office/drawing/2014/main" id="{37B43D8C-EECA-668D-0C7D-CFD5431F3098}"/>
                </a:ext>
              </a:extLst>
            </p:cNvPr>
            <p:cNvCxnSpPr/>
            <p:nvPr/>
          </p:nvCxnSpPr>
          <p:spPr>
            <a:xfrm flipH="1">
              <a:off x="2656495" y="2060020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7">
              <a:extLst>
                <a:ext uri="{FF2B5EF4-FFF2-40B4-BE49-F238E27FC236}">
                  <a16:creationId xmlns:a16="http://schemas.microsoft.com/office/drawing/2014/main" id="{C17B7C09-C3FA-3759-3DBE-563DD44B7E92}"/>
                </a:ext>
              </a:extLst>
            </p:cNvPr>
            <p:cNvCxnSpPr/>
            <p:nvPr/>
          </p:nvCxnSpPr>
          <p:spPr>
            <a:xfrm>
              <a:off x="2779325" y="2068083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A222E24F-33D1-C09C-FBEA-14E3F6A3224F}"/>
                </a:ext>
              </a:extLst>
            </p:cNvPr>
            <p:cNvSpPr txBox="1"/>
            <p:nvPr/>
          </p:nvSpPr>
          <p:spPr>
            <a:xfrm>
              <a:off x="1154453" y="2572706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E35E31FB-A097-F18A-281E-26FA44658DD7}"/>
                </a:ext>
              </a:extLst>
            </p:cNvPr>
            <p:cNvSpPr/>
            <p:nvPr/>
          </p:nvSpPr>
          <p:spPr>
            <a:xfrm>
              <a:off x="1806380" y="2803539"/>
              <a:ext cx="596614" cy="23637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2FDF94EE-DD9E-74DB-78EF-2B554CE8DC9A}"/>
                </a:ext>
              </a:extLst>
            </p:cNvPr>
            <p:cNvSpPr/>
            <p:nvPr/>
          </p:nvSpPr>
          <p:spPr>
            <a:xfrm>
              <a:off x="3038989" y="3114213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8C94C8B5-6028-4DE8-8C6A-64284BEC1E4B}"/>
                </a:ext>
              </a:extLst>
            </p:cNvPr>
            <p:cNvSpPr txBox="1"/>
            <p:nvPr/>
          </p:nvSpPr>
          <p:spPr>
            <a:xfrm>
              <a:off x="3010556" y="4746766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70C7021-540B-2A37-ABCC-F3A3D1306637}"/>
                    </a:ext>
                  </a:extLst>
                </p:cNvPr>
                <p:cNvSpPr txBox="1"/>
                <p:nvPr/>
              </p:nvSpPr>
              <p:spPr>
                <a:xfrm rot="18819374">
                  <a:off x="1765060" y="300546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70C7021-540B-2A37-ABCC-F3A3D1306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765060" y="3005466"/>
                  <a:ext cx="50095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6AC9720-71AF-C48E-F658-1E989EBD96DE}"/>
                    </a:ext>
                  </a:extLst>
                </p:cNvPr>
                <p:cNvSpPr txBox="1"/>
                <p:nvPr/>
              </p:nvSpPr>
              <p:spPr>
                <a:xfrm rot="995922">
                  <a:off x="2034638" y="3684814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6AC9720-71AF-C48E-F658-1E989EBD9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2034638" y="3684814"/>
                  <a:ext cx="47924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6FA5371-48CC-C5E3-D5A1-C705AD4E10D9}"/>
                    </a:ext>
                  </a:extLst>
                </p:cNvPr>
                <p:cNvSpPr txBox="1"/>
                <p:nvPr/>
              </p:nvSpPr>
              <p:spPr>
                <a:xfrm rot="17944624">
                  <a:off x="1754579" y="327306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6FA5371-48CC-C5E3-D5A1-C705AD4E1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754579" y="3273063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2617581-066C-41DC-52BD-E8F88EE7F488}"/>
                    </a:ext>
                  </a:extLst>
                </p:cNvPr>
                <p:cNvSpPr txBox="1"/>
                <p:nvPr/>
              </p:nvSpPr>
              <p:spPr>
                <a:xfrm rot="20527266">
                  <a:off x="1983461" y="3969328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2617581-066C-41DC-52BD-E8F88EE7F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983461" y="3969328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930BAB2-21CA-5EE2-BD89-166F1C961F4D}"/>
                    </a:ext>
                  </a:extLst>
                </p:cNvPr>
                <p:cNvSpPr txBox="1"/>
                <p:nvPr/>
              </p:nvSpPr>
              <p:spPr>
                <a:xfrm rot="2498902">
                  <a:off x="1837682" y="469706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930BAB2-21CA-5EE2-BD89-166F1C961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837682" y="4697063"/>
                  <a:ext cx="50095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25FEE1C-7383-25A0-D450-720B1310B0C7}"/>
                    </a:ext>
                  </a:extLst>
                </p:cNvPr>
                <p:cNvSpPr txBox="1"/>
                <p:nvPr/>
              </p:nvSpPr>
              <p:spPr>
                <a:xfrm rot="2951188">
                  <a:off x="2048792" y="4433193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25FEE1C-7383-25A0-D450-720B1310B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2048792" y="4433193"/>
                  <a:ext cx="352699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9989B93-D5A4-B917-7514-81EE69BC6D17}"/>
              </a:ext>
            </a:extLst>
          </p:cNvPr>
          <p:cNvGrpSpPr/>
          <p:nvPr/>
        </p:nvGrpSpPr>
        <p:grpSpPr>
          <a:xfrm>
            <a:off x="6001205" y="3376351"/>
            <a:ext cx="3142324" cy="1800239"/>
            <a:chOff x="6001205" y="3376351"/>
            <a:chExt cx="3142324" cy="1800239"/>
          </a:xfrm>
        </p:grpSpPr>
        <p:grpSp>
          <p:nvGrpSpPr>
            <p:cNvPr id="8" name="Group 39">
              <a:extLst>
                <a:ext uri="{FF2B5EF4-FFF2-40B4-BE49-F238E27FC236}">
                  <a16:creationId xmlns:a16="http://schemas.microsoft.com/office/drawing/2014/main" id="{D7D4EAA1-715C-832C-A9A2-18E3448AE303}"/>
                </a:ext>
              </a:extLst>
            </p:cNvPr>
            <p:cNvGrpSpPr/>
            <p:nvPr/>
          </p:nvGrpSpPr>
          <p:grpSpPr>
            <a:xfrm>
              <a:off x="6001205" y="3376351"/>
              <a:ext cx="3142324" cy="1514300"/>
              <a:chOff x="114755" y="4638765"/>
              <a:chExt cx="3142324" cy="1514300"/>
            </a:xfrm>
          </p:grpSpPr>
          <p:cxnSp>
            <p:nvCxnSpPr>
              <p:cNvPr id="12" name="Straight Arrow Connector 21">
                <a:extLst>
                  <a:ext uri="{FF2B5EF4-FFF2-40B4-BE49-F238E27FC236}">
                    <a16:creationId xmlns:a16="http://schemas.microsoft.com/office/drawing/2014/main" id="{843827B7-E933-9909-30A0-D0F68A460798}"/>
                  </a:ext>
                </a:extLst>
              </p:cNvPr>
              <p:cNvCxnSpPr/>
              <p:nvPr/>
            </p:nvCxnSpPr>
            <p:spPr>
              <a:xfrm flipV="1">
                <a:off x="641229" y="4808439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23">
                <a:extLst>
                  <a:ext uri="{FF2B5EF4-FFF2-40B4-BE49-F238E27FC236}">
                    <a16:creationId xmlns:a16="http://schemas.microsoft.com/office/drawing/2014/main" id="{7A72A598-12C3-28E7-74F2-E8954429863C}"/>
                  </a:ext>
                </a:extLst>
              </p:cNvPr>
              <p:cNvCxnSpPr/>
              <p:nvPr/>
            </p:nvCxnSpPr>
            <p:spPr>
              <a:xfrm>
                <a:off x="114755" y="5888439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id="{7AD1F189-AE28-D110-06BD-359E74E78AA8}"/>
                      </a:ext>
                    </a:extLst>
                  </p:cNvPr>
                  <p:cNvSpPr/>
                  <p:nvPr/>
                </p:nvSpPr>
                <p:spPr>
                  <a:xfrm>
                    <a:off x="917691" y="5845288"/>
                    <a:ext cx="28100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id="{7AD1F189-AE28-D110-06BD-359E74E78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1" y="5845288"/>
                    <a:ext cx="2810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2">
                <a:extLst>
                  <a:ext uri="{FF2B5EF4-FFF2-40B4-BE49-F238E27FC236}">
                    <a16:creationId xmlns:a16="http://schemas.microsoft.com/office/drawing/2014/main" id="{2698C5FB-0118-6102-A828-FDE60BD7E174}"/>
                  </a:ext>
                </a:extLst>
              </p:cNvPr>
              <p:cNvCxnSpPr/>
              <p:nvPr/>
            </p:nvCxnSpPr>
            <p:spPr>
              <a:xfrm>
                <a:off x="1052195" y="5413385"/>
                <a:ext cx="0" cy="4750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9">
                <a:extLst>
                  <a:ext uri="{FF2B5EF4-FFF2-40B4-BE49-F238E27FC236}">
                    <a16:creationId xmlns:a16="http://schemas.microsoft.com/office/drawing/2014/main" id="{B56D4A15-7216-08F3-58CA-D9CC66DA07AB}"/>
                  </a:ext>
                </a:extLst>
              </p:cNvPr>
              <p:cNvCxnSpPr/>
              <p:nvPr/>
            </p:nvCxnSpPr>
            <p:spPr>
              <a:xfrm>
                <a:off x="1052195" y="5413385"/>
                <a:ext cx="1582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33">
                    <a:extLst>
                      <a:ext uri="{FF2B5EF4-FFF2-40B4-BE49-F238E27FC236}">
                        <a16:creationId xmlns:a16="http://schemas.microsoft.com/office/drawing/2014/main" id="{5AE9BC42-CDFF-A16B-4410-5373EF273CF5}"/>
                      </a:ext>
                    </a:extLst>
                  </p:cNvPr>
                  <p:cNvSpPr/>
                  <p:nvPr/>
                </p:nvSpPr>
                <p:spPr>
                  <a:xfrm>
                    <a:off x="476724" y="5845288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20" name="Rectangle 33">
                    <a:extLst>
                      <a:ext uri="{FF2B5EF4-FFF2-40B4-BE49-F238E27FC236}">
                        <a16:creationId xmlns:a16="http://schemas.microsoft.com/office/drawing/2014/main" id="{5AE9BC42-CDFF-A16B-4410-5373EF273C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724" y="5845288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31">
                    <a:extLst>
                      <a:ext uri="{FF2B5EF4-FFF2-40B4-BE49-F238E27FC236}">
                        <a16:creationId xmlns:a16="http://schemas.microsoft.com/office/drawing/2014/main" id="{880A500E-4E9E-D86E-7EE5-CE5343F1998A}"/>
                      </a:ext>
                    </a:extLst>
                  </p:cNvPr>
                  <p:cNvSpPr/>
                  <p:nvPr/>
                </p:nvSpPr>
                <p:spPr>
                  <a:xfrm>
                    <a:off x="641228" y="4638765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28" y="4638765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32">
                    <a:extLst>
                      <a:ext uri="{FF2B5EF4-FFF2-40B4-BE49-F238E27FC236}">
                        <a16:creationId xmlns:a16="http://schemas.microsoft.com/office/drawing/2014/main" id="{793BF20F-C3DD-323D-A09F-9B0558FA0393}"/>
                      </a:ext>
                    </a:extLst>
                  </p:cNvPr>
                  <p:cNvSpPr/>
                  <p:nvPr/>
                </p:nvSpPr>
                <p:spPr>
                  <a:xfrm>
                    <a:off x="2549834" y="5696625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834" y="5696625"/>
                    <a:ext cx="707245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37">
                <a:extLst>
                  <a:ext uri="{FF2B5EF4-FFF2-40B4-BE49-F238E27FC236}">
                    <a16:creationId xmlns:a16="http://schemas.microsoft.com/office/drawing/2014/main" id="{7BA09691-9F60-BC1C-F427-DECC8B059277}"/>
                  </a:ext>
                </a:extLst>
              </p:cNvPr>
              <p:cNvCxnSpPr/>
              <p:nvPr/>
            </p:nvCxnSpPr>
            <p:spPr>
              <a:xfrm flipH="1">
                <a:off x="641228" y="5413385"/>
                <a:ext cx="41096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38">
                    <a:extLst>
                      <a:ext uri="{FF2B5EF4-FFF2-40B4-BE49-F238E27FC236}">
                        <a16:creationId xmlns:a16="http://schemas.microsoft.com/office/drawing/2014/main" id="{BE91D7B5-E383-8BB0-55EE-F66C85194874}"/>
                      </a:ext>
                    </a:extLst>
                  </p:cNvPr>
                  <p:cNvSpPr/>
                  <p:nvPr/>
                </p:nvSpPr>
                <p:spPr>
                  <a:xfrm>
                    <a:off x="364768" y="5259496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68" y="5259496"/>
                    <a:ext cx="324128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125AB1F-3B24-1562-2EE0-D03A9FE609CE}"/>
                </a:ext>
              </a:extLst>
            </p:cNvPr>
            <p:cNvSpPr txBox="1"/>
            <p:nvPr/>
          </p:nvSpPr>
          <p:spPr>
            <a:xfrm>
              <a:off x="7309922" y="4899591"/>
              <a:ext cx="1336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Limiar de ativação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1D4E0222-8EF8-F255-4650-19D1EFD9E0D2}"/>
                </a:ext>
              </a:extLst>
            </p:cNvPr>
            <p:cNvCxnSpPr>
              <a:cxnSpLocks/>
              <a:stCxn id="39" idx="2"/>
              <a:endCxn id="27" idx="1"/>
            </p:cNvCxnSpPr>
            <p:nvPr/>
          </p:nvCxnSpPr>
          <p:spPr>
            <a:xfrm rot="16200000" flipH="1">
              <a:off x="7023569" y="4751738"/>
              <a:ext cx="201428" cy="3712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DB6B3CF-FBCE-DDEE-A3D9-BA587B0BCD9C}"/>
                </a:ext>
              </a:extLst>
            </p:cNvPr>
            <p:cNvSpPr/>
            <p:nvPr/>
          </p:nvSpPr>
          <p:spPr>
            <a:xfrm>
              <a:off x="6894590" y="4790944"/>
              <a:ext cx="88107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008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658D2B0-9F90-66E2-17F6-16D12E5B2297}"/>
              </a:ext>
            </a:extLst>
          </p:cNvPr>
          <p:cNvGrpSpPr/>
          <p:nvPr/>
        </p:nvGrpSpPr>
        <p:grpSpPr>
          <a:xfrm>
            <a:off x="276478" y="182831"/>
            <a:ext cx="5331314" cy="2243209"/>
            <a:chOff x="220387" y="1585306"/>
            <a:chExt cx="5331314" cy="2243209"/>
          </a:xfrm>
        </p:grpSpPr>
        <p:sp>
          <p:nvSpPr>
            <p:cNvPr id="5" name="Oval 4"/>
            <p:cNvSpPr/>
            <p:nvPr/>
          </p:nvSpPr>
          <p:spPr>
            <a:xfrm>
              <a:off x="1464148" y="2357356"/>
              <a:ext cx="3548649" cy="1072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920646" y="2399473"/>
              <a:ext cx="0" cy="992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914851" y="2248558"/>
              <a:ext cx="868179" cy="327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7956" y="2910597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926284" y="3197525"/>
              <a:ext cx="829865" cy="4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20387" y="2787990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87" y="2787990"/>
                  <a:ext cx="52764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5008007" y="288225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27766" y="1959237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" y="1959237"/>
                  <a:ext cx="54957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33131" y="3366850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31" y="3366850"/>
                  <a:ext cx="61420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746806" y="2629317"/>
              <a:ext cx="767893" cy="133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73931" y="2357355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31" y="2357355"/>
                  <a:ext cx="55669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52396" y="2673984"/>
                  <a:ext cx="1055611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396" y="2673984"/>
                  <a:ext cx="1055611" cy="439736"/>
                </a:xfrm>
                <a:prstGeom prst="rect">
                  <a:avLst/>
                </a:prstGeom>
                <a:blipFill>
                  <a:blip r:embed="rId6"/>
                  <a:stretch>
                    <a:fillRect l="-6358" b="-97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264026" y="2661638"/>
                  <a:ext cx="287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026" y="2661638"/>
                  <a:ext cx="287675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383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3504" y="2383569"/>
                  <a:ext cx="23971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504" y="2383569"/>
                  <a:ext cx="2397142" cy="9578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34">
                  <a:extLst>
                    <a:ext uri="{FF2B5EF4-FFF2-40B4-BE49-F238E27FC236}">
                      <a16:creationId xmlns:a16="http://schemas.microsoft.com/office/drawing/2014/main" id="{9A8D6AC1-D04B-EB9B-4B26-BFD168E5EFB7}"/>
                    </a:ext>
                  </a:extLst>
                </p:cNvPr>
                <p:cNvSpPr/>
                <p:nvPr/>
              </p:nvSpPr>
              <p:spPr>
                <a:xfrm>
                  <a:off x="1110259" y="2089192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34">
                  <a:extLst>
                    <a:ext uri="{FF2B5EF4-FFF2-40B4-BE49-F238E27FC236}">
                      <a16:creationId xmlns:a16="http://schemas.microsoft.com/office/drawing/2014/main" id="{9A8D6AC1-D04B-EB9B-4B26-BFD168E5E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259" y="2089192"/>
                  <a:ext cx="5018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34">
                  <a:extLst>
                    <a:ext uri="{FF2B5EF4-FFF2-40B4-BE49-F238E27FC236}">
                      <a16:creationId xmlns:a16="http://schemas.microsoft.com/office/drawing/2014/main" id="{4713AD4B-75E0-9E5B-2837-345A39A1DD82}"/>
                    </a:ext>
                  </a:extLst>
                </p:cNvPr>
                <p:cNvSpPr/>
                <p:nvPr/>
              </p:nvSpPr>
              <p:spPr>
                <a:xfrm>
                  <a:off x="900700" y="2371165"/>
                  <a:ext cx="507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34">
                  <a:extLst>
                    <a:ext uri="{FF2B5EF4-FFF2-40B4-BE49-F238E27FC236}">
                      <a16:creationId xmlns:a16="http://schemas.microsoft.com/office/drawing/2014/main" id="{4713AD4B-75E0-9E5B-2837-345A39A1D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0" y="2371165"/>
                  <a:ext cx="50712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34">
                  <a:extLst>
                    <a:ext uri="{FF2B5EF4-FFF2-40B4-BE49-F238E27FC236}">
                      <a16:creationId xmlns:a16="http://schemas.microsoft.com/office/drawing/2014/main" id="{F804FC3E-5B40-9FEF-7B29-42B9B879F5D3}"/>
                    </a:ext>
                  </a:extLst>
                </p:cNvPr>
                <p:cNvSpPr/>
                <p:nvPr/>
              </p:nvSpPr>
              <p:spPr>
                <a:xfrm>
                  <a:off x="738495" y="2647408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34">
                  <a:extLst>
                    <a:ext uri="{FF2B5EF4-FFF2-40B4-BE49-F238E27FC236}">
                      <a16:creationId xmlns:a16="http://schemas.microsoft.com/office/drawing/2014/main" id="{F804FC3E-5B40-9FEF-7B29-42B9B879F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95" y="2647408"/>
                  <a:ext cx="47442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34">
                  <a:extLst>
                    <a:ext uri="{FF2B5EF4-FFF2-40B4-BE49-F238E27FC236}">
                      <a16:creationId xmlns:a16="http://schemas.microsoft.com/office/drawing/2014/main" id="{9F268813-F104-6370-1DB4-037C4CA83369}"/>
                    </a:ext>
                  </a:extLst>
                </p:cNvPr>
                <p:cNvSpPr/>
                <p:nvPr/>
              </p:nvSpPr>
              <p:spPr>
                <a:xfrm>
                  <a:off x="791339" y="3161740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Rectangle 34">
                  <a:extLst>
                    <a:ext uri="{FF2B5EF4-FFF2-40B4-BE49-F238E27FC236}">
                      <a16:creationId xmlns:a16="http://schemas.microsoft.com/office/drawing/2014/main" id="{9F268813-F104-6370-1DB4-037C4CA83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39" y="3161740"/>
                  <a:ext cx="53989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770F5A4-8744-320C-246E-B9BB8704B537}"/>
                    </a:ext>
                  </a:extLst>
                </p:cNvPr>
                <p:cNvSpPr txBox="1"/>
                <p:nvPr/>
              </p:nvSpPr>
              <p:spPr>
                <a:xfrm>
                  <a:off x="810094" y="2981879"/>
                  <a:ext cx="90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770F5A4-8744-320C-246E-B9BB8704B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94" y="2981879"/>
                  <a:ext cx="90487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16">
              <a:extLst>
                <a:ext uri="{FF2B5EF4-FFF2-40B4-BE49-F238E27FC236}">
                  <a16:creationId xmlns:a16="http://schemas.microsoft.com/office/drawing/2014/main" id="{F05BDF02-88F4-22C2-6DD1-75B2E89D78B0}"/>
                </a:ext>
              </a:extLst>
            </p:cNvPr>
            <p:cNvCxnSpPr>
              <a:cxnSpLocks/>
            </p:cNvCxnSpPr>
            <p:nvPr/>
          </p:nvCxnSpPr>
          <p:spPr>
            <a:xfrm>
              <a:off x="1659056" y="1869698"/>
              <a:ext cx="610543" cy="566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34">
                  <a:extLst>
                    <a:ext uri="{FF2B5EF4-FFF2-40B4-BE49-F238E27FC236}">
                      <a16:creationId xmlns:a16="http://schemas.microsoft.com/office/drawing/2014/main" id="{71F5FD3F-2F93-D996-C0C8-ABA13BD6EE85}"/>
                    </a:ext>
                  </a:extLst>
                </p:cNvPr>
                <p:cNvSpPr/>
                <p:nvPr/>
              </p:nvSpPr>
              <p:spPr>
                <a:xfrm>
                  <a:off x="1855250" y="1816465"/>
                  <a:ext cx="367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34">
                  <a:extLst>
                    <a:ext uri="{FF2B5EF4-FFF2-40B4-BE49-F238E27FC236}">
                      <a16:creationId xmlns:a16="http://schemas.microsoft.com/office/drawing/2014/main" id="{71F5FD3F-2F93-D996-C0C8-ABA13BD6E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50" y="1816465"/>
                  <a:ext cx="36766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34">
                  <a:extLst>
                    <a:ext uri="{FF2B5EF4-FFF2-40B4-BE49-F238E27FC236}">
                      <a16:creationId xmlns:a16="http://schemas.microsoft.com/office/drawing/2014/main" id="{CBD55669-33F3-0D8F-5833-E06D22758175}"/>
                    </a:ext>
                  </a:extLst>
                </p:cNvPr>
                <p:cNvSpPr/>
                <p:nvPr/>
              </p:nvSpPr>
              <p:spPr>
                <a:xfrm>
                  <a:off x="1417225" y="15853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Rectangle 34">
                  <a:extLst>
                    <a:ext uri="{FF2B5EF4-FFF2-40B4-BE49-F238E27FC236}">
                      <a16:creationId xmlns:a16="http://schemas.microsoft.com/office/drawing/2014/main" id="{CBD55669-33F3-0D8F-5833-E06D22758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25" y="1585306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46C2AEFA-7D12-943E-CF99-4E2416A98ED5}"/>
              </a:ext>
            </a:extLst>
          </p:cNvPr>
          <p:cNvGrpSpPr/>
          <p:nvPr/>
        </p:nvGrpSpPr>
        <p:grpSpPr>
          <a:xfrm>
            <a:off x="225860" y="2640445"/>
            <a:ext cx="4106292" cy="3803565"/>
            <a:chOff x="7009767" y="2086399"/>
            <a:chExt cx="4106292" cy="3803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310C96FA-2A0F-C6EF-238C-1F1B51F2F8DE}"/>
                    </a:ext>
                  </a:extLst>
                </p:cNvPr>
                <p:cNvSpPr txBox="1"/>
                <p:nvPr/>
              </p:nvSpPr>
              <p:spPr>
                <a:xfrm>
                  <a:off x="7070266" y="4608588"/>
                  <a:ext cx="4033924" cy="128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310C96FA-2A0F-C6EF-238C-1F1B51F2F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266" y="4608588"/>
                  <a:ext cx="4033924" cy="128137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16">
              <a:extLst>
                <a:ext uri="{FF2B5EF4-FFF2-40B4-BE49-F238E27FC236}">
                  <a16:creationId xmlns:a16="http://schemas.microsoft.com/office/drawing/2014/main" id="{27A7F1E6-A943-5C6C-6828-7586BDC1369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7630181" y="2680815"/>
              <a:ext cx="907229" cy="249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7">
              <a:extLst>
                <a:ext uri="{FF2B5EF4-FFF2-40B4-BE49-F238E27FC236}">
                  <a16:creationId xmlns:a16="http://schemas.microsoft.com/office/drawing/2014/main" id="{0D5F63C6-87A0-0B9B-9DDD-2923C7549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519" y="3344991"/>
              <a:ext cx="1001036" cy="131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8">
              <a:extLst>
                <a:ext uri="{FF2B5EF4-FFF2-40B4-BE49-F238E27FC236}">
                  <a16:creationId xmlns:a16="http://schemas.microsoft.com/office/drawing/2014/main" id="{919FAC40-DE48-5DE5-53BD-2C99612B3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2356" y="3553328"/>
              <a:ext cx="829865" cy="4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22">
                  <a:extLst>
                    <a:ext uri="{FF2B5EF4-FFF2-40B4-BE49-F238E27FC236}">
                      <a16:creationId xmlns:a16="http://schemas.microsoft.com/office/drawing/2014/main" id="{D20207E4-E309-573C-F27A-34994ACA8F20}"/>
                    </a:ext>
                  </a:extLst>
                </p:cNvPr>
                <p:cNvSpPr/>
                <p:nvPr/>
              </p:nvSpPr>
              <p:spPr>
                <a:xfrm>
                  <a:off x="7009767" y="3198801"/>
                  <a:ext cx="5697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77" name="Rectangle 22">
                  <a:extLst>
                    <a:ext uri="{FF2B5EF4-FFF2-40B4-BE49-F238E27FC236}">
                      <a16:creationId xmlns:a16="http://schemas.microsoft.com/office/drawing/2014/main" id="{D20207E4-E309-573C-F27A-34994ACA8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767" y="3198801"/>
                  <a:ext cx="569707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27">
              <a:extLst>
                <a:ext uri="{FF2B5EF4-FFF2-40B4-BE49-F238E27FC236}">
                  <a16:creationId xmlns:a16="http://schemas.microsoft.com/office/drawing/2014/main" id="{DC338D42-3C5B-0561-F6D0-F9ED4532D112}"/>
                </a:ext>
              </a:extLst>
            </p:cNvPr>
            <p:cNvCxnSpPr>
              <a:cxnSpLocks/>
              <a:stCxn id="99" idx="6"/>
              <a:endCxn id="114" idx="1"/>
            </p:cNvCxnSpPr>
            <p:nvPr/>
          </p:nvCxnSpPr>
          <p:spPr>
            <a:xfrm>
              <a:off x="9367064" y="3273990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34">
                  <a:extLst>
                    <a:ext uri="{FF2B5EF4-FFF2-40B4-BE49-F238E27FC236}">
                      <a16:creationId xmlns:a16="http://schemas.microsoft.com/office/drawing/2014/main" id="{860CBD1A-64AE-DF38-6083-792F45CFF243}"/>
                    </a:ext>
                  </a:extLst>
                </p:cNvPr>
                <p:cNvSpPr/>
                <p:nvPr/>
              </p:nvSpPr>
              <p:spPr>
                <a:xfrm>
                  <a:off x="7173838" y="2315040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79" name="Rectangle 34">
                  <a:extLst>
                    <a:ext uri="{FF2B5EF4-FFF2-40B4-BE49-F238E27FC236}">
                      <a16:creationId xmlns:a16="http://schemas.microsoft.com/office/drawing/2014/main" id="{860CBD1A-64AE-DF38-6083-792F45CFF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838" y="2315040"/>
                  <a:ext cx="54957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35">
                  <a:extLst>
                    <a:ext uri="{FF2B5EF4-FFF2-40B4-BE49-F238E27FC236}">
                      <a16:creationId xmlns:a16="http://schemas.microsoft.com/office/drawing/2014/main" id="{47157769-AF7D-57EB-C184-4484420914E9}"/>
                    </a:ext>
                  </a:extLst>
                </p:cNvPr>
                <p:cNvSpPr/>
                <p:nvPr/>
              </p:nvSpPr>
              <p:spPr>
                <a:xfrm>
                  <a:off x="7179203" y="3722653"/>
                  <a:ext cx="5955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80" name="Rectangle 35">
                  <a:extLst>
                    <a:ext uri="{FF2B5EF4-FFF2-40B4-BE49-F238E27FC236}">
                      <a16:creationId xmlns:a16="http://schemas.microsoft.com/office/drawing/2014/main" id="{47157769-AF7D-57EB-C184-4484420914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203" y="3722653"/>
                  <a:ext cx="595548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24">
              <a:extLst>
                <a:ext uri="{FF2B5EF4-FFF2-40B4-BE49-F238E27FC236}">
                  <a16:creationId xmlns:a16="http://schemas.microsoft.com/office/drawing/2014/main" id="{0060DF94-893E-2A14-3506-3419931B323E}"/>
                </a:ext>
              </a:extLst>
            </p:cNvPr>
            <p:cNvCxnSpPr>
              <a:cxnSpLocks/>
            </p:cNvCxnSpPr>
            <p:nvPr/>
          </p:nvCxnSpPr>
          <p:spPr>
            <a:xfrm>
              <a:off x="7492878" y="2985120"/>
              <a:ext cx="930677" cy="16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26">
                  <a:extLst>
                    <a:ext uri="{FF2B5EF4-FFF2-40B4-BE49-F238E27FC236}">
                      <a16:creationId xmlns:a16="http://schemas.microsoft.com/office/drawing/2014/main" id="{6B958194-FC8F-5D51-63B6-A99021748DF0}"/>
                    </a:ext>
                  </a:extLst>
                </p:cNvPr>
                <p:cNvSpPr/>
                <p:nvPr/>
              </p:nvSpPr>
              <p:spPr>
                <a:xfrm>
                  <a:off x="7058394" y="267494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85" name="Rectangle 26">
                  <a:extLst>
                    <a:ext uri="{FF2B5EF4-FFF2-40B4-BE49-F238E27FC236}">
                      <a16:creationId xmlns:a16="http://schemas.microsoft.com/office/drawing/2014/main" id="{6B958194-FC8F-5D51-63B6-A99021748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394" y="2674949"/>
                  <a:ext cx="556691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15">
                  <a:extLst>
                    <a:ext uri="{FF2B5EF4-FFF2-40B4-BE49-F238E27FC236}">
                      <a16:creationId xmlns:a16="http://schemas.microsoft.com/office/drawing/2014/main" id="{F6F72302-89CA-74AF-271F-5547C6DBC356}"/>
                    </a:ext>
                  </a:extLst>
                </p:cNvPr>
                <p:cNvSpPr txBox="1"/>
                <p:nvPr/>
              </p:nvSpPr>
              <p:spPr>
                <a:xfrm>
                  <a:off x="10816515" y="3059668"/>
                  <a:ext cx="287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9" name="TextBox 15">
                  <a:extLst>
                    <a:ext uri="{FF2B5EF4-FFF2-40B4-BE49-F238E27FC236}">
                      <a16:creationId xmlns:a16="http://schemas.microsoft.com/office/drawing/2014/main" id="{F6F72302-89CA-74AF-271F-5547C6DBC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6515" y="3059668"/>
                  <a:ext cx="287675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34">
                  <a:extLst>
                    <a:ext uri="{FF2B5EF4-FFF2-40B4-BE49-F238E27FC236}">
                      <a16:creationId xmlns:a16="http://schemas.microsoft.com/office/drawing/2014/main" id="{F50D65C2-30CA-C4FD-5AB4-6AC9D83BB78E}"/>
                    </a:ext>
                  </a:extLst>
                </p:cNvPr>
                <p:cNvSpPr/>
                <p:nvPr/>
              </p:nvSpPr>
              <p:spPr>
                <a:xfrm>
                  <a:off x="7932847" y="2507965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1" name="Rectangle 34">
                  <a:extLst>
                    <a:ext uri="{FF2B5EF4-FFF2-40B4-BE49-F238E27FC236}">
                      <a16:creationId xmlns:a16="http://schemas.microsoft.com/office/drawing/2014/main" id="{F50D65C2-30CA-C4FD-5AB4-6AC9D83BB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2847" y="2507965"/>
                  <a:ext cx="50180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34">
                  <a:extLst>
                    <a:ext uri="{FF2B5EF4-FFF2-40B4-BE49-F238E27FC236}">
                      <a16:creationId xmlns:a16="http://schemas.microsoft.com/office/drawing/2014/main" id="{EE46FCBF-3D4C-4321-66ED-E840FDFDD934}"/>
                    </a:ext>
                  </a:extLst>
                </p:cNvPr>
                <p:cNvSpPr/>
                <p:nvPr/>
              </p:nvSpPr>
              <p:spPr>
                <a:xfrm>
                  <a:off x="7646772" y="2726968"/>
                  <a:ext cx="507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2" name="Rectangle 34">
                  <a:extLst>
                    <a:ext uri="{FF2B5EF4-FFF2-40B4-BE49-F238E27FC236}">
                      <a16:creationId xmlns:a16="http://schemas.microsoft.com/office/drawing/2014/main" id="{EE46FCBF-3D4C-4321-66ED-E840FDFDD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72" y="2726968"/>
                  <a:ext cx="50712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34">
                  <a:extLst>
                    <a:ext uri="{FF2B5EF4-FFF2-40B4-BE49-F238E27FC236}">
                      <a16:creationId xmlns:a16="http://schemas.microsoft.com/office/drawing/2014/main" id="{424799CE-35B9-53AA-3299-7B2C7F94EDC2}"/>
                    </a:ext>
                  </a:extLst>
                </p:cNvPr>
                <p:cNvSpPr/>
                <p:nvPr/>
              </p:nvSpPr>
              <p:spPr>
                <a:xfrm>
                  <a:off x="7604458" y="3069663"/>
                  <a:ext cx="5168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Rectangle 34">
                  <a:extLst>
                    <a:ext uri="{FF2B5EF4-FFF2-40B4-BE49-F238E27FC236}">
                      <a16:creationId xmlns:a16="http://schemas.microsoft.com/office/drawing/2014/main" id="{424799CE-35B9-53AA-3299-7B2C7F94E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458" y="3069663"/>
                  <a:ext cx="516873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34">
                  <a:extLst>
                    <a:ext uri="{FF2B5EF4-FFF2-40B4-BE49-F238E27FC236}">
                      <a16:creationId xmlns:a16="http://schemas.microsoft.com/office/drawing/2014/main" id="{097D6FEE-922C-4D4E-CB04-ECD1F29434F5}"/>
                    </a:ext>
                  </a:extLst>
                </p:cNvPr>
                <p:cNvSpPr/>
                <p:nvPr/>
              </p:nvSpPr>
              <p:spPr>
                <a:xfrm>
                  <a:off x="7537411" y="3517543"/>
                  <a:ext cx="536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Rectangle 34">
                  <a:extLst>
                    <a:ext uri="{FF2B5EF4-FFF2-40B4-BE49-F238E27FC236}">
                      <a16:creationId xmlns:a16="http://schemas.microsoft.com/office/drawing/2014/main" id="{097D6FEE-922C-4D4E-CB04-ECD1F2943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411" y="3517543"/>
                  <a:ext cx="53623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A4FAE764-4230-CD5E-6419-5056AFFDEA52}"/>
                    </a:ext>
                  </a:extLst>
                </p:cNvPr>
                <p:cNvSpPr txBox="1"/>
                <p:nvPr/>
              </p:nvSpPr>
              <p:spPr>
                <a:xfrm>
                  <a:off x="7671583" y="3389915"/>
                  <a:ext cx="90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A4FAE764-4230-CD5E-6419-5056AFFDE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583" y="3389915"/>
                  <a:ext cx="90487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16">
              <a:extLst>
                <a:ext uri="{FF2B5EF4-FFF2-40B4-BE49-F238E27FC236}">
                  <a16:creationId xmlns:a16="http://schemas.microsoft.com/office/drawing/2014/main" id="{D1912D65-0B60-254F-9BF8-3DC9998F50FC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64" y="242604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34">
                  <a:extLst>
                    <a:ext uri="{FF2B5EF4-FFF2-40B4-BE49-F238E27FC236}">
                      <a16:creationId xmlns:a16="http://schemas.microsoft.com/office/drawing/2014/main" id="{8E26CE74-5757-EF47-02D3-C6B43E4D8E11}"/>
                    </a:ext>
                  </a:extLst>
                </p:cNvPr>
                <p:cNvSpPr/>
                <p:nvPr/>
              </p:nvSpPr>
              <p:spPr>
                <a:xfrm>
                  <a:off x="8823485" y="2383387"/>
                  <a:ext cx="367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7" name="Rectangle 34">
                  <a:extLst>
                    <a:ext uri="{FF2B5EF4-FFF2-40B4-BE49-F238E27FC236}">
                      <a16:creationId xmlns:a16="http://schemas.microsoft.com/office/drawing/2014/main" id="{8E26CE74-5757-EF47-02D3-C6B43E4D8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485" y="2383387"/>
                  <a:ext cx="36766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34">
                  <a:extLst>
                    <a:ext uri="{FF2B5EF4-FFF2-40B4-BE49-F238E27FC236}">
                      <a16:creationId xmlns:a16="http://schemas.microsoft.com/office/drawing/2014/main" id="{03F02F5B-FD74-7EFE-F018-F7FFEE068386}"/>
                    </a:ext>
                  </a:extLst>
                </p:cNvPr>
                <p:cNvSpPr/>
                <p:nvPr/>
              </p:nvSpPr>
              <p:spPr>
                <a:xfrm>
                  <a:off x="8698161" y="208639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Rectangle 34">
                  <a:extLst>
                    <a:ext uri="{FF2B5EF4-FFF2-40B4-BE49-F238E27FC236}">
                      <a16:creationId xmlns:a16="http://schemas.microsoft.com/office/drawing/2014/main" id="{03F02F5B-FD74-7EFE-F018-F7FFEE068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161" y="2086399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11A0A9D-F20B-3818-B51E-41B651023BC5}"/>
                </a:ext>
              </a:extLst>
            </p:cNvPr>
            <p:cNvSpPr/>
            <p:nvPr/>
          </p:nvSpPr>
          <p:spPr>
            <a:xfrm>
              <a:off x="8395064" y="2787990"/>
              <a:ext cx="972000" cy="97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19">
                  <a:extLst>
                    <a:ext uri="{FF2B5EF4-FFF2-40B4-BE49-F238E27FC236}">
                      <a16:creationId xmlns:a16="http://schemas.microsoft.com/office/drawing/2014/main" id="{73256C6B-B21E-739A-B04A-D1CC31C6B6FD}"/>
                    </a:ext>
                  </a:extLst>
                </p:cNvPr>
                <p:cNvSpPr txBox="1"/>
                <p:nvPr/>
              </p:nvSpPr>
              <p:spPr>
                <a:xfrm>
                  <a:off x="8964303" y="2883026"/>
                  <a:ext cx="128860" cy="83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90" name="TextBox 19">
                  <a:extLst>
                    <a:ext uri="{FF2B5EF4-FFF2-40B4-BE49-F238E27FC236}">
                      <a16:creationId xmlns:a16="http://schemas.microsoft.com/office/drawing/2014/main" id="{73256C6B-B21E-739A-B04A-D1CC31C6B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303" y="2883026"/>
                  <a:ext cx="128860" cy="837665"/>
                </a:xfrm>
                <a:prstGeom prst="rect">
                  <a:avLst/>
                </a:prstGeom>
                <a:blipFill>
                  <a:blip r:embed="rId29"/>
                  <a:stretch>
                    <a:fillRect l="-2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37A41105-504C-3D4A-A764-D0782A66B8D1}"/>
                </a:ext>
              </a:extLst>
            </p:cNvPr>
            <p:cNvSpPr/>
            <p:nvPr/>
          </p:nvSpPr>
          <p:spPr>
            <a:xfrm>
              <a:off x="9774982" y="3041527"/>
              <a:ext cx="682764" cy="464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28">
                  <a:extLst>
                    <a:ext uri="{FF2B5EF4-FFF2-40B4-BE49-F238E27FC236}">
                      <a16:creationId xmlns:a16="http://schemas.microsoft.com/office/drawing/2014/main" id="{AE140B66-9C7C-2EB3-3E2C-DBBBBAD6E582}"/>
                    </a:ext>
                  </a:extLst>
                </p:cNvPr>
                <p:cNvSpPr txBox="1"/>
                <p:nvPr/>
              </p:nvSpPr>
              <p:spPr>
                <a:xfrm>
                  <a:off x="9811302" y="3073934"/>
                  <a:ext cx="667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88" name="TextBox 28">
                  <a:extLst>
                    <a:ext uri="{FF2B5EF4-FFF2-40B4-BE49-F238E27FC236}">
                      <a16:creationId xmlns:a16="http://schemas.microsoft.com/office/drawing/2014/main" id="{AE140B66-9C7C-2EB3-3E2C-DBBBBAD6E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302" y="3073934"/>
                  <a:ext cx="667500" cy="400110"/>
                </a:xfrm>
                <a:prstGeom prst="rect">
                  <a:avLst/>
                </a:prstGeom>
                <a:blipFill>
                  <a:blip r:embed="rId30"/>
                  <a:stretch>
                    <a:fillRect l="-5455" b="-1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27">
              <a:extLst>
                <a:ext uri="{FF2B5EF4-FFF2-40B4-BE49-F238E27FC236}">
                  <a16:creationId xmlns:a16="http://schemas.microsoft.com/office/drawing/2014/main" id="{9810FD59-C350-60E8-6359-D2621C24A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746" y="3271237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have Esquerda 121">
              <a:extLst>
                <a:ext uri="{FF2B5EF4-FFF2-40B4-BE49-F238E27FC236}">
                  <a16:creationId xmlns:a16="http://schemas.microsoft.com/office/drawing/2014/main" id="{D86F8289-2E8B-2B2E-4684-D6B53C09A416}"/>
                </a:ext>
              </a:extLst>
            </p:cNvPr>
            <p:cNvSpPr/>
            <p:nvPr/>
          </p:nvSpPr>
          <p:spPr>
            <a:xfrm rot="16200000">
              <a:off x="8907877" y="2247126"/>
              <a:ext cx="370571" cy="4045792"/>
            </a:xfrm>
            <a:prstGeom prst="leftBrace">
              <a:avLst>
                <a:gd name="adj1" fmla="val 8333"/>
                <a:gd name="adj2" fmla="val 5027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94B389DB-21EA-30B3-1399-B4BDAFC939A8}"/>
              </a:ext>
            </a:extLst>
          </p:cNvPr>
          <p:cNvGrpSpPr/>
          <p:nvPr/>
        </p:nvGrpSpPr>
        <p:grpSpPr>
          <a:xfrm>
            <a:off x="6691360" y="1259163"/>
            <a:ext cx="4106292" cy="4313060"/>
            <a:chOff x="6691360" y="1259163"/>
            <a:chExt cx="4106292" cy="4313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1C19C9DA-2A12-857B-67C7-E76CDF30CE86}"/>
                    </a:ext>
                  </a:extLst>
                </p:cNvPr>
                <p:cNvSpPr txBox="1"/>
                <p:nvPr/>
              </p:nvSpPr>
              <p:spPr>
                <a:xfrm>
                  <a:off x="6751859" y="3627980"/>
                  <a:ext cx="4033924" cy="128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1C19C9DA-2A12-857B-67C7-E76CDF30C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859" y="3627980"/>
                  <a:ext cx="4033924" cy="128137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6">
              <a:extLst>
                <a:ext uri="{FF2B5EF4-FFF2-40B4-BE49-F238E27FC236}">
                  <a16:creationId xmlns:a16="http://schemas.microsoft.com/office/drawing/2014/main" id="{C44F2C84-C667-2EA9-F4C5-6054C86CA9AF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7311774" y="1853579"/>
              <a:ext cx="907229" cy="249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3D0C2BDF-9072-FC8A-C8DB-F5705C990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4112" y="2517755"/>
              <a:ext cx="1001036" cy="131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8">
              <a:extLst>
                <a:ext uri="{FF2B5EF4-FFF2-40B4-BE49-F238E27FC236}">
                  <a16:creationId xmlns:a16="http://schemas.microsoft.com/office/drawing/2014/main" id="{D44D148D-2F40-731D-1F4E-EF0560E0E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3949" y="2726092"/>
              <a:ext cx="829865" cy="4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74F67310-6DC1-C13C-8EA1-12F3F78057F1}"/>
                    </a:ext>
                  </a:extLst>
                </p:cNvPr>
                <p:cNvSpPr/>
                <p:nvPr/>
              </p:nvSpPr>
              <p:spPr>
                <a:xfrm>
                  <a:off x="6691360" y="2371565"/>
                  <a:ext cx="5697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74F67310-6DC1-C13C-8EA1-12F3F7805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360" y="2371565"/>
                  <a:ext cx="569707" cy="461665"/>
                </a:xfrm>
                <a:prstGeom prst="rect">
                  <a:avLst/>
                </a:prstGeom>
                <a:blipFill>
                  <a:blip r:embed="rId3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EBEC932F-CE64-6ACA-5738-D97CA09B0C36}"/>
                </a:ext>
              </a:extLst>
            </p:cNvPr>
            <p:cNvCxnSpPr>
              <a:cxnSpLocks/>
              <a:stCxn id="43" idx="6"/>
              <a:endCxn id="45" idx="1"/>
            </p:cNvCxnSpPr>
            <p:nvPr/>
          </p:nvCxnSpPr>
          <p:spPr>
            <a:xfrm>
              <a:off x="9048657" y="2446754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5D556809-1A61-8A7A-3166-7FD11C2D63D4}"/>
                    </a:ext>
                  </a:extLst>
                </p:cNvPr>
                <p:cNvSpPr/>
                <p:nvPr/>
              </p:nvSpPr>
              <p:spPr>
                <a:xfrm>
                  <a:off x="6855431" y="1487804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5D556809-1A61-8A7A-3166-7FD11C2D6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431" y="1487804"/>
                  <a:ext cx="549574" cy="461665"/>
                </a:xfrm>
                <a:prstGeom prst="rect">
                  <a:avLst/>
                </a:prstGeom>
                <a:blipFill>
                  <a:blip r:embed="rId3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35">
                  <a:extLst>
                    <a:ext uri="{FF2B5EF4-FFF2-40B4-BE49-F238E27FC236}">
                      <a16:creationId xmlns:a16="http://schemas.microsoft.com/office/drawing/2014/main" id="{9F5CE625-5F9A-48A4-8C01-F18617C5E4BE}"/>
                    </a:ext>
                  </a:extLst>
                </p:cNvPr>
                <p:cNvSpPr/>
                <p:nvPr/>
              </p:nvSpPr>
              <p:spPr>
                <a:xfrm>
                  <a:off x="6860796" y="2895417"/>
                  <a:ext cx="5955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4" name="Rectangle 35">
                  <a:extLst>
                    <a:ext uri="{FF2B5EF4-FFF2-40B4-BE49-F238E27FC236}">
                      <a16:creationId xmlns:a16="http://schemas.microsoft.com/office/drawing/2014/main" id="{9F5CE625-5F9A-48A4-8C01-F18617C5E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796" y="2895417"/>
                  <a:ext cx="595548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4">
              <a:extLst>
                <a:ext uri="{FF2B5EF4-FFF2-40B4-BE49-F238E27FC236}">
                  <a16:creationId xmlns:a16="http://schemas.microsoft.com/office/drawing/2014/main" id="{675CDDD4-1C3E-2A21-0458-FFADFBBEA996}"/>
                </a:ext>
              </a:extLst>
            </p:cNvPr>
            <p:cNvCxnSpPr>
              <a:cxnSpLocks/>
            </p:cNvCxnSpPr>
            <p:nvPr/>
          </p:nvCxnSpPr>
          <p:spPr>
            <a:xfrm>
              <a:off x="7174471" y="2157884"/>
              <a:ext cx="930677" cy="16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E4EC27F4-F39D-6C98-B2C2-4D0CBF42E53A}"/>
                    </a:ext>
                  </a:extLst>
                </p:cNvPr>
                <p:cNvSpPr/>
                <p:nvPr/>
              </p:nvSpPr>
              <p:spPr>
                <a:xfrm>
                  <a:off x="6739987" y="1847713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E4EC27F4-F39D-6C98-B2C2-4D0CBF42E5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987" y="1847713"/>
                  <a:ext cx="556691" cy="461665"/>
                </a:xfrm>
                <a:prstGeom prst="rect">
                  <a:avLst/>
                </a:prstGeom>
                <a:blipFill>
                  <a:blip r:embed="rId3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15">
                  <a:extLst>
                    <a:ext uri="{FF2B5EF4-FFF2-40B4-BE49-F238E27FC236}">
                      <a16:creationId xmlns:a16="http://schemas.microsoft.com/office/drawing/2014/main" id="{9F5698C2-7D39-D849-9982-F15E5787F7FB}"/>
                    </a:ext>
                  </a:extLst>
                </p:cNvPr>
                <p:cNvSpPr txBox="1"/>
                <p:nvPr/>
              </p:nvSpPr>
              <p:spPr>
                <a:xfrm>
                  <a:off x="10498108" y="2232432"/>
                  <a:ext cx="287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1" name="TextBox 15">
                  <a:extLst>
                    <a:ext uri="{FF2B5EF4-FFF2-40B4-BE49-F238E27FC236}">
                      <a16:creationId xmlns:a16="http://schemas.microsoft.com/office/drawing/2014/main" id="{9F5698C2-7D39-D849-9982-F15E5787F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108" y="2232432"/>
                  <a:ext cx="287675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6383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4">
                  <a:extLst>
                    <a:ext uri="{FF2B5EF4-FFF2-40B4-BE49-F238E27FC236}">
                      <a16:creationId xmlns:a16="http://schemas.microsoft.com/office/drawing/2014/main" id="{3316E6DE-F080-A8E8-C057-26F9215DC588}"/>
                    </a:ext>
                  </a:extLst>
                </p:cNvPr>
                <p:cNvSpPr/>
                <p:nvPr/>
              </p:nvSpPr>
              <p:spPr>
                <a:xfrm>
                  <a:off x="7614440" y="168072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4">
                  <a:extLst>
                    <a:ext uri="{FF2B5EF4-FFF2-40B4-BE49-F238E27FC236}">
                      <a16:creationId xmlns:a16="http://schemas.microsoft.com/office/drawing/2014/main" id="{3316E6DE-F080-A8E8-C057-26F9215DC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440" y="1680729"/>
                  <a:ext cx="50180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4">
                  <a:extLst>
                    <a:ext uri="{FF2B5EF4-FFF2-40B4-BE49-F238E27FC236}">
                      <a16:creationId xmlns:a16="http://schemas.microsoft.com/office/drawing/2014/main" id="{C300FF43-0B9B-B5DB-3AC4-AA6BBB41F4E1}"/>
                    </a:ext>
                  </a:extLst>
                </p:cNvPr>
                <p:cNvSpPr/>
                <p:nvPr/>
              </p:nvSpPr>
              <p:spPr>
                <a:xfrm>
                  <a:off x="7328365" y="1899732"/>
                  <a:ext cx="507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4">
                  <a:extLst>
                    <a:ext uri="{FF2B5EF4-FFF2-40B4-BE49-F238E27FC236}">
                      <a16:creationId xmlns:a16="http://schemas.microsoft.com/office/drawing/2014/main" id="{C300FF43-0B9B-B5DB-3AC4-AA6BBB41F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365" y="1899732"/>
                  <a:ext cx="507126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4">
                  <a:extLst>
                    <a:ext uri="{FF2B5EF4-FFF2-40B4-BE49-F238E27FC236}">
                      <a16:creationId xmlns:a16="http://schemas.microsoft.com/office/drawing/2014/main" id="{4B917CB3-5564-FD43-2D7D-EE28A56A18AA}"/>
                    </a:ext>
                  </a:extLst>
                </p:cNvPr>
                <p:cNvSpPr/>
                <p:nvPr/>
              </p:nvSpPr>
              <p:spPr>
                <a:xfrm>
                  <a:off x="7286051" y="2242427"/>
                  <a:ext cx="5168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Rectangle 34">
                  <a:extLst>
                    <a:ext uri="{FF2B5EF4-FFF2-40B4-BE49-F238E27FC236}">
                      <a16:creationId xmlns:a16="http://schemas.microsoft.com/office/drawing/2014/main" id="{4B917CB3-5564-FD43-2D7D-EE28A56A1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051" y="2242427"/>
                  <a:ext cx="516873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4">
                  <a:extLst>
                    <a:ext uri="{FF2B5EF4-FFF2-40B4-BE49-F238E27FC236}">
                      <a16:creationId xmlns:a16="http://schemas.microsoft.com/office/drawing/2014/main" id="{70921309-B309-63C7-D631-D60CC089AFCB}"/>
                    </a:ext>
                  </a:extLst>
                </p:cNvPr>
                <p:cNvSpPr/>
                <p:nvPr/>
              </p:nvSpPr>
              <p:spPr>
                <a:xfrm>
                  <a:off x="7219004" y="2690307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4">
                  <a:extLst>
                    <a:ext uri="{FF2B5EF4-FFF2-40B4-BE49-F238E27FC236}">
                      <a16:creationId xmlns:a16="http://schemas.microsoft.com/office/drawing/2014/main" id="{70921309-B309-63C7-D631-D60CC089A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004" y="2690307"/>
                  <a:ext cx="536237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BE498A86-D0E2-5853-C3F2-B3CEFAAE0B6F}"/>
                    </a:ext>
                  </a:extLst>
                </p:cNvPr>
                <p:cNvSpPr txBox="1"/>
                <p:nvPr/>
              </p:nvSpPr>
              <p:spPr>
                <a:xfrm>
                  <a:off x="7353176" y="2562679"/>
                  <a:ext cx="90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BE498A86-D0E2-5853-C3F2-B3CEFAAE0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176" y="2562679"/>
                  <a:ext cx="904875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16">
              <a:extLst>
                <a:ext uri="{FF2B5EF4-FFF2-40B4-BE49-F238E27FC236}">
                  <a16:creationId xmlns:a16="http://schemas.microsoft.com/office/drawing/2014/main" id="{2A25CB62-99EE-17D4-B8F9-0400606B96A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657" y="1598804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id="{AF7A3560-6E5C-0587-1436-A9623C3530BA}"/>
                    </a:ext>
                  </a:extLst>
                </p:cNvPr>
                <p:cNvSpPr/>
                <p:nvPr/>
              </p:nvSpPr>
              <p:spPr>
                <a:xfrm>
                  <a:off x="8505078" y="1556151"/>
                  <a:ext cx="367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id="{AF7A3560-6E5C-0587-1436-A9623C353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5078" y="1556151"/>
                  <a:ext cx="367665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34">
                  <a:extLst>
                    <a:ext uri="{FF2B5EF4-FFF2-40B4-BE49-F238E27FC236}">
                      <a16:creationId xmlns:a16="http://schemas.microsoft.com/office/drawing/2014/main" id="{720E4C3F-AF1B-6A0F-3A64-26369C054147}"/>
                    </a:ext>
                  </a:extLst>
                </p:cNvPr>
                <p:cNvSpPr/>
                <p:nvPr/>
              </p:nvSpPr>
              <p:spPr>
                <a:xfrm>
                  <a:off x="8379754" y="1259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Rectangle 34">
                  <a:extLst>
                    <a:ext uri="{FF2B5EF4-FFF2-40B4-BE49-F238E27FC236}">
                      <a16:creationId xmlns:a16="http://schemas.microsoft.com/office/drawing/2014/main" id="{720E4C3F-AF1B-6A0F-3A64-26369C054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9754" y="1259163"/>
                  <a:ext cx="365805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BC59880-3162-D65B-B547-F870A0CF444D}"/>
                </a:ext>
              </a:extLst>
            </p:cNvPr>
            <p:cNvSpPr/>
            <p:nvPr/>
          </p:nvSpPr>
          <p:spPr>
            <a:xfrm>
              <a:off x="8076657" y="1960754"/>
              <a:ext cx="972000" cy="97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19">
                  <a:extLst>
                    <a:ext uri="{FF2B5EF4-FFF2-40B4-BE49-F238E27FC236}">
                      <a16:creationId xmlns:a16="http://schemas.microsoft.com/office/drawing/2014/main" id="{DF789ADD-58AD-21BE-42CE-8FF68E7629B6}"/>
                    </a:ext>
                  </a:extLst>
                </p:cNvPr>
                <p:cNvSpPr txBox="1"/>
                <p:nvPr/>
              </p:nvSpPr>
              <p:spPr>
                <a:xfrm>
                  <a:off x="8645896" y="2055790"/>
                  <a:ext cx="128860" cy="83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4" name="TextBox 19">
                  <a:extLst>
                    <a:ext uri="{FF2B5EF4-FFF2-40B4-BE49-F238E27FC236}">
                      <a16:creationId xmlns:a16="http://schemas.microsoft.com/office/drawing/2014/main" id="{DF789ADD-58AD-21BE-42CE-8FF68E762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896" y="2055790"/>
                  <a:ext cx="128860" cy="837665"/>
                </a:xfrm>
                <a:prstGeom prst="rect">
                  <a:avLst/>
                </a:prstGeom>
                <a:blipFill>
                  <a:blip r:embed="rId44"/>
                  <a:stretch>
                    <a:fillRect l="-2095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0EA5B236-D4C7-AAC3-FD35-91890DC8C093}"/>
                </a:ext>
              </a:extLst>
            </p:cNvPr>
            <p:cNvSpPr/>
            <p:nvPr/>
          </p:nvSpPr>
          <p:spPr>
            <a:xfrm>
              <a:off x="9456575" y="2214291"/>
              <a:ext cx="682764" cy="464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28">
                  <a:extLst>
                    <a:ext uri="{FF2B5EF4-FFF2-40B4-BE49-F238E27FC236}">
                      <a16:creationId xmlns:a16="http://schemas.microsoft.com/office/drawing/2014/main" id="{BA0D270F-BEF9-1AD7-E5E0-0B1DADC2C689}"/>
                    </a:ext>
                  </a:extLst>
                </p:cNvPr>
                <p:cNvSpPr txBox="1"/>
                <p:nvPr/>
              </p:nvSpPr>
              <p:spPr>
                <a:xfrm>
                  <a:off x="9492895" y="2246698"/>
                  <a:ext cx="667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6" name="TextBox 28">
                  <a:extLst>
                    <a:ext uri="{FF2B5EF4-FFF2-40B4-BE49-F238E27FC236}">
                      <a16:creationId xmlns:a16="http://schemas.microsoft.com/office/drawing/2014/main" id="{BA0D270F-BEF9-1AD7-E5E0-0B1DADC2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895" y="2246698"/>
                  <a:ext cx="667500" cy="400110"/>
                </a:xfrm>
                <a:prstGeom prst="rect">
                  <a:avLst/>
                </a:prstGeom>
                <a:blipFill>
                  <a:blip r:embed="rId45"/>
                  <a:stretch>
                    <a:fillRect l="-5455" b="-1538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27">
              <a:extLst>
                <a:ext uri="{FF2B5EF4-FFF2-40B4-BE49-F238E27FC236}">
                  <a16:creationId xmlns:a16="http://schemas.microsoft.com/office/drawing/2014/main" id="{FE7D2774-BCCC-58FC-6841-F2144FAB1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339" y="2444001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have Esquerda 47">
              <a:extLst>
                <a:ext uri="{FF2B5EF4-FFF2-40B4-BE49-F238E27FC236}">
                  <a16:creationId xmlns:a16="http://schemas.microsoft.com/office/drawing/2014/main" id="{A85BDA81-676C-BBEE-1452-B9AB881BF249}"/>
                </a:ext>
              </a:extLst>
            </p:cNvPr>
            <p:cNvSpPr/>
            <p:nvPr/>
          </p:nvSpPr>
          <p:spPr>
            <a:xfrm rot="16200000">
              <a:off x="8589470" y="1419890"/>
              <a:ext cx="370571" cy="4045792"/>
            </a:xfrm>
            <a:prstGeom prst="leftBrace">
              <a:avLst>
                <a:gd name="adj1" fmla="val 8333"/>
                <a:gd name="adj2" fmla="val 5027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FFADAE37-E1A3-D571-0B9E-0D58F03EE1CD}"/>
                </a:ext>
              </a:extLst>
            </p:cNvPr>
            <p:cNvSpPr/>
            <p:nvPr/>
          </p:nvSpPr>
          <p:spPr>
            <a:xfrm>
              <a:off x="8774041" y="4112465"/>
              <a:ext cx="396000" cy="396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1579F22-CFB5-7AD7-50FB-7099A6EA0C51}"/>
                </a:ext>
              </a:extLst>
            </p:cNvPr>
            <p:cNvSpPr/>
            <p:nvPr/>
          </p:nvSpPr>
          <p:spPr>
            <a:xfrm>
              <a:off x="9696543" y="4081165"/>
              <a:ext cx="396000" cy="396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FCC2844-4AC7-0A37-00A2-8D8A6DD63A4B}"/>
                </a:ext>
              </a:extLst>
            </p:cNvPr>
            <p:cNvSpPr txBox="1"/>
            <p:nvPr/>
          </p:nvSpPr>
          <p:spPr>
            <a:xfrm>
              <a:off x="6739987" y="4987448"/>
              <a:ext cx="1639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Pesos ou parâmetros</a:t>
              </a:r>
            </a:p>
          </p:txBody>
        </p:sp>
        <p:cxnSp>
          <p:nvCxnSpPr>
            <p:cNvPr id="59" name="Conector: Curvo 58">
              <a:extLst>
                <a:ext uri="{FF2B5EF4-FFF2-40B4-BE49-F238E27FC236}">
                  <a16:creationId xmlns:a16="http://schemas.microsoft.com/office/drawing/2014/main" id="{8435D23A-4D03-E42F-2EC1-15BB15F7D72A}"/>
                </a:ext>
              </a:extLst>
            </p:cNvPr>
            <p:cNvCxnSpPr>
              <a:cxnSpLocks/>
              <a:stCxn id="49" idx="4"/>
              <a:endCxn id="75" idx="3"/>
            </p:cNvCxnSpPr>
            <p:nvPr/>
          </p:nvCxnSpPr>
          <p:spPr>
            <a:xfrm rot="5400000">
              <a:off x="8123151" y="4443259"/>
              <a:ext cx="783684" cy="91409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A61729B6-5D12-523D-8337-ED028BF535D8}"/>
                </a:ext>
              </a:extLst>
            </p:cNvPr>
            <p:cNvCxnSpPr>
              <a:cxnSpLocks/>
              <a:stCxn id="51" idx="4"/>
              <a:endCxn id="75" idx="3"/>
            </p:cNvCxnSpPr>
            <p:nvPr/>
          </p:nvCxnSpPr>
          <p:spPr>
            <a:xfrm rot="5400000">
              <a:off x="8568752" y="3966358"/>
              <a:ext cx="814984" cy="18365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E30FC590-CD8A-1CA6-D23E-AEC1AA3A85D5}"/>
                </a:ext>
              </a:extLst>
            </p:cNvPr>
            <p:cNvSpPr/>
            <p:nvPr/>
          </p:nvSpPr>
          <p:spPr>
            <a:xfrm>
              <a:off x="7867445" y="5182573"/>
              <a:ext cx="190500" cy="2191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A53A-C77C-6E81-D773-CB160B7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 ou Aprendizado Profundo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C1D6-F396-71DB-3A9E-585DFBF5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756" cy="2032697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Subárea do aprendizado de máquina que usa redes neurais artificiais com muitas camadas ocultas para aprender com dados.</a:t>
            </a:r>
          </a:p>
          <a:p>
            <a:r>
              <a:rPr lang="pt-BR" dirty="0">
                <a:solidFill>
                  <a:srgbClr val="1F1F1F"/>
                </a:solidFill>
                <a:latin typeface="Google Sans"/>
              </a:rPr>
              <a:t>Por terem uma grande capacidade, em geral, precisam de uma grande quantidade de dados para aprenderem (i.e., encontrar uma solução geral).</a:t>
            </a:r>
            <a:endParaRPr lang="pt-BR" dirty="0"/>
          </a:p>
        </p:txBody>
      </p:sp>
      <p:pic>
        <p:nvPicPr>
          <p:cNvPr id="1028" name="Picture 4" descr="Future prospects of deep learning in medicine | LaptrinhX">
            <a:extLst>
              <a:ext uri="{FF2B5EF4-FFF2-40B4-BE49-F238E27FC236}">
                <a16:creationId xmlns:a16="http://schemas.microsoft.com/office/drawing/2014/main" id="{8BEC618D-AEA4-ED9D-06A0-802AFAF11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0"/>
          <a:stretch/>
        </p:blipFill>
        <p:spPr bwMode="auto">
          <a:xfrm>
            <a:off x="4678169" y="4081375"/>
            <a:ext cx="7310321" cy="2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F1CA4-FE10-73FB-D3A2-9E6C9D459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8322"/>
            <a:ext cx="3003145" cy="28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A53A-C77C-6E81-D773-CB160B7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C1D6-F396-71DB-3A9E-585DFBF5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25624"/>
            <a:ext cx="523364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exemplo muito comum de uso do </a:t>
            </a:r>
            <a:r>
              <a:rPr lang="pt-BR" i="1" dirty="0" err="1"/>
              <a:t>deep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 é a classificação de imagens.</a:t>
            </a:r>
          </a:p>
          <a:p>
            <a:r>
              <a:rPr lang="pt-BR" dirty="0"/>
              <a:t>Se tivermos uma base de dados com imagens de gatos e cachorros, podemos treinar uma rede neural profunda para identificá-los em imagens.</a:t>
            </a:r>
          </a:p>
          <a:p>
            <a:r>
              <a:rPr lang="pt-BR" dirty="0"/>
              <a:t>O objetivo é obter um modelo que generalize, ou seja, que identifique gatos ou cachorros não vistos durante o treinamento.</a:t>
            </a:r>
          </a:p>
          <a:p>
            <a:endParaRPr lang="pt-BR" dirty="0"/>
          </a:p>
        </p:txBody>
      </p:sp>
      <p:pic>
        <p:nvPicPr>
          <p:cNvPr id="2050" name="Picture 2" descr="Simple Image Classification using Convolutional Neural Network — Deep  Learning in python. | by Venkatesh Tata | Becoming Human: Artificial  Intelligence Magazine">
            <a:extLst>
              <a:ext uri="{FF2B5EF4-FFF2-40B4-BE49-F238E27FC236}">
                <a16:creationId xmlns:a16="http://schemas.microsoft.com/office/drawing/2014/main" id="{205C3FB7-7E39-8328-E951-DF67D1DB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8" b="9513"/>
          <a:stretch/>
        </p:blipFill>
        <p:spPr bwMode="auto">
          <a:xfrm>
            <a:off x="100360" y="2352104"/>
            <a:ext cx="6757640" cy="29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F13FF9-DC40-F925-445A-14398086AEE7}"/>
              </a:ext>
            </a:extLst>
          </p:cNvPr>
          <p:cNvSpPr txBox="1"/>
          <p:nvPr/>
        </p:nvSpPr>
        <p:spPr>
          <a:xfrm>
            <a:off x="2790263" y="50659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92AD7D-C8E2-04F4-9936-06ECADDB4A74}"/>
              </a:ext>
            </a:extLst>
          </p:cNvPr>
          <p:cNvSpPr txBox="1"/>
          <p:nvPr/>
        </p:nvSpPr>
        <p:spPr>
          <a:xfrm>
            <a:off x="3671210" y="49736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C6DB16-99B6-62DE-1D33-337151D4C4B3}"/>
              </a:ext>
            </a:extLst>
          </p:cNvPr>
          <p:cNvSpPr txBox="1"/>
          <p:nvPr/>
        </p:nvSpPr>
        <p:spPr>
          <a:xfrm>
            <a:off x="4497658" y="48351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11440-9516-7FE3-5696-94128711B6B7}"/>
              </a:ext>
            </a:extLst>
          </p:cNvPr>
          <p:cNvSpPr txBox="1"/>
          <p:nvPr/>
        </p:nvSpPr>
        <p:spPr>
          <a:xfrm>
            <a:off x="5097607" y="446022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Output </a:t>
            </a:r>
            <a:r>
              <a:rPr lang="pt-BR" sz="1200" dirty="0" err="1"/>
              <a:t>Layer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256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A6979-106A-2CE5-04F2-4C77872F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rede neural artificial?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38BCF-E9BA-6EFE-BA14-BFF2AEB9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785" y="1825624"/>
            <a:ext cx="6191019" cy="5032375"/>
          </a:xfrm>
        </p:spPr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b="1" i="1" dirty="0"/>
              <a:t>conexão de camadas de neurônios artificiais</a:t>
            </a:r>
            <a:r>
              <a:rPr lang="pt-BR" dirty="0"/>
              <a:t>, ou também chamados de nós.</a:t>
            </a:r>
          </a:p>
          <a:p>
            <a:r>
              <a:rPr lang="pt-BR" dirty="0"/>
              <a:t>Os </a:t>
            </a:r>
            <a:r>
              <a:rPr lang="pt-BR" b="1" i="1" dirty="0"/>
              <a:t>neurônios artificiais </a:t>
            </a:r>
            <a:r>
              <a:rPr lang="pt-BR" dirty="0"/>
              <a:t>são </a:t>
            </a:r>
            <a:r>
              <a:rPr lang="pt-BR" b="1" i="1" dirty="0"/>
              <a:t>modelos matemáticos inspirados no funcionamento de um neurônio biológico</a:t>
            </a:r>
            <a:r>
              <a:rPr lang="pt-BR" dirty="0"/>
              <a:t>.</a:t>
            </a:r>
          </a:p>
          <a:p>
            <a:r>
              <a:rPr lang="pt-BR" dirty="0"/>
              <a:t>Os neurônios das diferentes camadas são conectados através dos </a:t>
            </a:r>
            <a:r>
              <a:rPr lang="pt-BR" b="1" i="1" dirty="0"/>
              <a:t>pesos sinápticos</a:t>
            </a:r>
            <a:r>
              <a:rPr lang="pt-BR" dirty="0"/>
              <a:t>, que determinam a força daquela conexão.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2FD0ED7-F258-7A91-D80A-BD9EE96E9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3" y="1577612"/>
            <a:ext cx="4383051" cy="49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São células que possuem </a:t>
            </a:r>
            <a:r>
              <a:rPr lang="pt-BR" b="1" i="1" dirty="0"/>
              <a:t>mecanismos eletroquímicos </a:t>
            </a:r>
            <a:r>
              <a:rPr lang="pt-BR" b="0" i="0" dirty="0">
                <a:effectLst/>
              </a:rPr>
              <a:t>para realizar a </a:t>
            </a:r>
            <a:r>
              <a:rPr lang="pt-BR" b="1" i="1" dirty="0">
                <a:effectLst/>
              </a:rPr>
              <a:t>transmissão de sinais elétricos </a:t>
            </a:r>
            <a:r>
              <a:rPr lang="pt-BR" b="0" i="0" dirty="0">
                <a:effectLst/>
              </a:rPr>
              <a:t>(i.e., informações) </a:t>
            </a:r>
            <a:r>
              <a:rPr lang="pt-BR" b="1" i="1" dirty="0">
                <a:effectLst/>
              </a:rPr>
              <a:t>ao longo do sistema nervoso</a:t>
            </a:r>
            <a:r>
              <a:rPr lang="pt-BR" dirty="0"/>
              <a:t>. </a:t>
            </a:r>
          </a:p>
          <a:p>
            <a:r>
              <a:rPr lang="pt-BR" dirty="0"/>
              <a:t>Têm três partes fundamentais: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, também chamado de </a:t>
            </a:r>
            <a:r>
              <a:rPr lang="pt-BR" b="1" i="1" dirty="0"/>
              <a:t>soma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recebem </a:t>
            </a:r>
            <a:r>
              <a:rPr lang="pt-BR" b="1" i="1" dirty="0"/>
              <a:t>estímulos vindos </a:t>
            </a:r>
            <a:r>
              <a:rPr lang="pt-BR" dirty="0"/>
              <a:t>de outros neurônios e os levam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69B708E-3193-1F66-DEDD-45860CC83E7A}"/>
              </a:ext>
            </a:extLst>
          </p:cNvPr>
          <p:cNvGrpSpPr/>
          <p:nvPr/>
        </p:nvGrpSpPr>
        <p:grpSpPr>
          <a:xfrm>
            <a:off x="-71873" y="2058398"/>
            <a:ext cx="5701148" cy="3587746"/>
            <a:chOff x="-71873" y="2058398"/>
            <a:chExt cx="5701148" cy="3587746"/>
          </a:xfrm>
        </p:grpSpPr>
        <p:pic>
          <p:nvPicPr>
            <p:cNvPr id="4" name="Picture 6" descr="Explainer: What is a neuron? | Science News for Students">
              <a:extLst>
                <a:ext uri="{FF2B5EF4-FFF2-40B4-BE49-F238E27FC236}">
                  <a16:creationId xmlns:a16="http://schemas.microsoft.com/office/drawing/2014/main" id="{B71EEF35-963B-11CA-3796-3E1341DE9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5158" r="3204" b="4941"/>
            <a:stretch/>
          </p:blipFill>
          <p:spPr bwMode="auto">
            <a:xfrm>
              <a:off x="137678" y="2318389"/>
              <a:ext cx="5491597" cy="314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D747603-0B59-5C04-4746-FA2F84C8DFD2}"/>
                    </a:ext>
                  </a:extLst>
                </p:cNvPr>
                <p:cNvSpPr txBox="1"/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D747603-0B59-5C04-4746-FA2F84C8D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75991B08-99B1-965F-6DD9-2741F01C2027}"/>
                    </a:ext>
                  </a:extLst>
                </p:cNvPr>
                <p:cNvSpPr txBox="1"/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75991B08-99B1-965F-6DD9-2741F01C2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88EDE88-85B2-C326-7AA1-70B6691CF7A8}"/>
                    </a:ext>
                  </a:extLst>
                </p:cNvPr>
                <p:cNvSpPr txBox="1"/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88EDE88-85B2-C326-7AA1-70B6691CF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C371989-0F76-A1F9-3B40-C00020C4BFD7}"/>
                    </a:ext>
                  </a:extLst>
                </p:cNvPr>
                <p:cNvSpPr txBox="1"/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C371989-0F76-A1F9-3B40-C00020C4B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D9064C4-44F7-CA0A-EF13-03B8F7EBE093}"/>
                    </a:ext>
                  </a:extLst>
                </p:cNvPr>
                <p:cNvSpPr txBox="1"/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D9064C4-44F7-CA0A-EF13-03B8F7EBE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A801F61-3CAE-EBF3-E882-8568DBBDF348}"/>
                    </a:ext>
                  </a:extLst>
                </p:cNvPr>
                <p:cNvSpPr txBox="1"/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A801F61-3CAE-EBF3-E882-8568DBBDF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69AAFC83-7ECF-F778-6B16-BCB52B9C7818}"/>
                    </a:ext>
                  </a:extLst>
                </p:cNvPr>
                <p:cNvSpPr txBox="1"/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69AAFC83-7ECF-F778-6B16-BCB52B9C7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2AE25DD5-437F-79AD-7C55-1EF2C6C9B3AA}"/>
                    </a:ext>
                  </a:extLst>
                </p:cNvPr>
                <p:cNvSpPr txBox="1"/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2AE25DD5-437F-79AD-7C55-1EF2C6C9B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3C48D98A-1A73-8DBC-2C97-869FA80E74E2}"/>
                    </a:ext>
                  </a:extLst>
                </p:cNvPr>
                <p:cNvSpPr txBox="1"/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3C48D98A-1A73-8DBC-2C97-869FA80E7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96A6FE7-EBFD-C8E4-DAB3-88CF634D7210}"/>
                    </a:ext>
                  </a:extLst>
                </p:cNvPr>
                <p:cNvSpPr txBox="1"/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96A6FE7-EBFD-C8E4-DAB3-88CF634D7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514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 realiza a </a:t>
            </a:r>
            <a:r>
              <a:rPr lang="pt-BR" b="1" i="1" dirty="0"/>
              <a:t>integração</a:t>
            </a:r>
            <a:r>
              <a:rPr lang="pt-BR" dirty="0"/>
              <a:t> dos </a:t>
            </a:r>
            <a:r>
              <a:rPr lang="pt-BR" b="1" i="1" dirty="0"/>
              <a:t>estímulos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envia </a:t>
            </a:r>
            <a:r>
              <a:rPr lang="pt-BR" b="1" i="1" dirty="0"/>
              <a:t>impulsos</a:t>
            </a:r>
            <a:r>
              <a:rPr lang="pt-BR" dirty="0"/>
              <a:t> a outros neurônios através de seus </a:t>
            </a:r>
            <a:r>
              <a:rPr lang="pt-BR" b="1" i="1" dirty="0"/>
              <a:t>terminais</a:t>
            </a:r>
            <a:r>
              <a:rPr lang="pt-BR" dirty="0"/>
              <a:t>.</a:t>
            </a:r>
          </a:p>
          <a:p>
            <a:r>
              <a:rPr lang="pt-BR" dirty="0"/>
              <a:t>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, que são os pontos de contato entre os dentritos de um neurônio e os terminais do axônio de outros neurônios.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D96ECB5-848A-C88C-056F-52DA508E7224}"/>
              </a:ext>
            </a:extLst>
          </p:cNvPr>
          <p:cNvGrpSpPr/>
          <p:nvPr/>
        </p:nvGrpSpPr>
        <p:grpSpPr>
          <a:xfrm>
            <a:off x="-71873" y="2058398"/>
            <a:ext cx="5701148" cy="3587746"/>
            <a:chOff x="-71873" y="2058398"/>
            <a:chExt cx="5701148" cy="3587746"/>
          </a:xfrm>
        </p:grpSpPr>
        <p:pic>
          <p:nvPicPr>
            <p:cNvPr id="6" name="Picture 6" descr="Explainer: What is a neuron? | Science News for Students">
              <a:extLst>
                <a:ext uri="{FF2B5EF4-FFF2-40B4-BE49-F238E27FC236}">
                  <a16:creationId xmlns:a16="http://schemas.microsoft.com/office/drawing/2014/main" id="{759A4CA3-01FF-6AF2-87C1-457853CE01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5158" r="3204" b="4941"/>
            <a:stretch/>
          </p:blipFill>
          <p:spPr bwMode="auto">
            <a:xfrm>
              <a:off x="137678" y="2318389"/>
              <a:ext cx="5491597" cy="314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1426AD33-5765-CC42-08C3-2BCF4841ED32}"/>
                    </a:ext>
                  </a:extLst>
                </p:cNvPr>
                <p:cNvSpPr txBox="1"/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1426AD33-5765-CC42-08C3-2BCF4841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3EB7877-CD22-CF2C-BF7F-0B3FC8CB3052}"/>
                    </a:ext>
                  </a:extLst>
                </p:cNvPr>
                <p:cNvSpPr txBox="1"/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3EB7877-CD22-CF2C-BF7F-0B3FC8CB3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804298E-F08E-8578-9080-ECAB4DAD1CDE}"/>
                    </a:ext>
                  </a:extLst>
                </p:cNvPr>
                <p:cNvSpPr txBox="1"/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804298E-F08E-8578-9080-ECAB4DAD1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222E6389-02E2-B0D7-830F-E940B5FE6251}"/>
                    </a:ext>
                  </a:extLst>
                </p:cNvPr>
                <p:cNvSpPr txBox="1"/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222E6389-02E2-B0D7-830F-E940B5FE6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B42E4CAB-BAEC-70F9-C539-CC7474AF4E6E}"/>
                    </a:ext>
                  </a:extLst>
                </p:cNvPr>
                <p:cNvSpPr txBox="1"/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B42E4CAB-BAEC-70F9-C539-CC7474AF4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B8D382C-F476-6225-C2D1-63AD58286DDF}"/>
                    </a:ext>
                  </a:extLst>
                </p:cNvPr>
                <p:cNvSpPr txBox="1"/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B8D382C-F476-6225-C2D1-63AD58286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A24BA65-3B24-6F73-B703-EE543DC29EDF}"/>
                    </a:ext>
                  </a:extLst>
                </p:cNvPr>
                <p:cNvSpPr txBox="1"/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A24BA65-3B24-6F73-B703-EE543DC29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44E9EED-B077-89E6-B9E6-CD6C5BD17DE2}"/>
                    </a:ext>
                  </a:extLst>
                </p:cNvPr>
                <p:cNvSpPr txBox="1"/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44E9EED-B077-89E6-B9E6-CD6C5BD17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092CAD5F-0BF8-939D-F4EC-0F88C1A87020}"/>
                    </a:ext>
                  </a:extLst>
                </p:cNvPr>
                <p:cNvSpPr txBox="1"/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092CAD5F-0BF8-939D-F4EC-0F88C1A8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0569B0F1-5032-81E0-38FD-0E985591A83A}"/>
                    </a:ext>
                  </a:extLst>
                </p:cNvPr>
                <p:cNvSpPr txBox="1"/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0569B0F1-5032-81E0-38FD-0E985591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022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Em termos simples, o funcionamento do </a:t>
            </a:r>
            <a:r>
              <a:rPr lang="pt-BR" b="1" i="1" dirty="0"/>
              <a:t>neurônio</a:t>
            </a:r>
            <a:r>
              <a:rPr lang="pt-BR" dirty="0"/>
              <a:t> pode ser explicado da seguinte forma: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recebe estímulos elétricos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</a:t>
            </a:r>
            <a:r>
              <a:rPr lang="pt-BR" b="1" i="1" dirty="0"/>
              <a:t>impulso</a:t>
            </a:r>
            <a:r>
              <a:rPr lang="pt-BR" dirty="0"/>
              <a:t> (ou </a:t>
            </a:r>
            <a:r>
              <a:rPr lang="pt-BR" b="1" i="1" dirty="0"/>
              <a:t>potencial de ação</a:t>
            </a:r>
            <a:r>
              <a:rPr lang="pt-BR" dirty="0"/>
              <a:t>) que é enviado pelos terminais do axônio a outros neurônios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</p:txBody>
      </p:sp>
      <p:pic>
        <p:nvPicPr>
          <p:cNvPr id="4" name="Picture 4" descr="4 -Potencial de ação em um membrana celular neuronal. | Download ...">
            <a:extLst>
              <a:ext uri="{FF2B5EF4-FFF2-40B4-BE49-F238E27FC236}">
                <a16:creationId xmlns:a16="http://schemas.microsoft.com/office/drawing/2014/main" id="{8D8030FA-31D6-D143-F6AE-EAED51339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2702" y="1970958"/>
            <a:ext cx="4616997" cy="439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AE58-CE14-CA98-8E06-900F544B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9775" y="1690688"/>
                <a:ext cx="6257925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Baseado no entendimento do funcionamento do neurônio biológico, a partir de meados da década de 40, pesquisadores propuseram o modelo matemático ao lado.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É uma simplificação e abstração do funcionamento do neurônio biológico.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estímulos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, são multiplicados pelos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, somados com 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e o resultado é passado pela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9775" y="1690688"/>
                <a:ext cx="6257925" cy="5167312"/>
              </a:xfrm>
              <a:blipFill>
                <a:blip r:embed="rId3"/>
                <a:stretch>
                  <a:fillRect l="-1754" t="-1887" r="-2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B5A39511-41F6-F4F1-BA3F-9A287C51C073}"/>
              </a:ext>
            </a:extLst>
          </p:cNvPr>
          <p:cNvSpPr txBox="1"/>
          <p:nvPr/>
        </p:nvSpPr>
        <p:spPr>
          <a:xfrm>
            <a:off x="2047875" y="3765084"/>
            <a:ext cx="149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Soma ponderada dos estímulos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ABEAFF-7ECD-135B-8EF6-58A24C4B6265}"/>
              </a:ext>
            </a:extLst>
          </p:cNvPr>
          <p:cNvSpPr txBox="1"/>
          <p:nvPr/>
        </p:nvSpPr>
        <p:spPr>
          <a:xfrm>
            <a:off x="3803130" y="3472518"/>
            <a:ext cx="110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Função de ativação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19431B-48CA-461F-F023-3F8B2D567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9" y="1593256"/>
            <a:ext cx="5299297" cy="48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8543</TotalTime>
  <Words>2002</Words>
  <Application>Microsoft Office PowerPoint</Application>
  <PresentationFormat>Widescreen</PresentationFormat>
  <Paragraphs>192</Paragraphs>
  <Slides>26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Desafios do TinyML: Machine Learning</vt:lpstr>
      <vt:lpstr>Desafios da execução de ML em sistemas embarcados</vt:lpstr>
      <vt:lpstr>Deep Learning ou Aprendizado Profundo</vt:lpstr>
      <vt:lpstr>Deep Learning</vt:lpstr>
      <vt:lpstr>O que é uma rede neural artificial?</vt:lpstr>
      <vt:lpstr>Neurônio biológico</vt:lpstr>
      <vt:lpstr>Neurônio biológico</vt:lpstr>
      <vt:lpstr>Neurônio biológico</vt:lpstr>
      <vt:lpstr>Neurônio artificial</vt:lpstr>
      <vt:lpstr>Neurônio artificial</vt:lpstr>
      <vt:lpstr>Neurônio artificial</vt:lpstr>
      <vt:lpstr>Topologias de redes neurais artificiais</vt:lpstr>
      <vt:lpstr>Topologias de redes neurais artificiais</vt:lpstr>
      <vt:lpstr>Topologias de redes neurais artificiais</vt:lpstr>
      <vt:lpstr>Topologias de redes neurais artificiais</vt:lpstr>
      <vt:lpstr>Topologias de redes neurais artificiais</vt:lpstr>
      <vt:lpstr>Topologias de redes neurais artificiais</vt:lpstr>
      <vt:lpstr>Topologias de redes neurais artificiais</vt:lpstr>
      <vt:lpstr>Apresentação do PowerPoint</vt:lpstr>
      <vt:lpstr>Apresentação do PowerPoint</vt:lpstr>
      <vt:lpstr>Apresentação do PowerPoint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1697</cp:revision>
  <dcterms:created xsi:type="dcterms:W3CDTF">2020-01-20T13:50:05Z</dcterms:created>
  <dcterms:modified xsi:type="dcterms:W3CDTF">2023-07-21T01:59:04Z</dcterms:modified>
</cp:coreProperties>
</file>