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406" r:id="rId3"/>
    <p:sldId id="409" r:id="rId4"/>
    <p:sldId id="410" r:id="rId5"/>
    <p:sldId id="413" r:id="rId6"/>
    <p:sldId id="414" r:id="rId7"/>
    <p:sldId id="412" r:id="rId8"/>
    <p:sldId id="415" r:id="rId9"/>
    <p:sldId id="416" r:id="rId10"/>
    <p:sldId id="417" r:id="rId11"/>
    <p:sldId id="418" r:id="rId12"/>
    <p:sldId id="420" r:id="rId13"/>
    <p:sldId id="421" r:id="rId14"/>
    <p:sldId id="405" r:id="rId15"/>
    <p:sldId id="293" r:id="rId16"/>
    <p:sldId id="306" r:id="rId17"/>
    <p:sldId id="419" r:id="rId18"/>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84625" autoAdjust="0"/>
  </p:normalViewPr>
  <p:slideViewPr>
    <p:cSldViewPr snapToGrid="0">
      <p:cViewPr varScale="1">
        <p:scale>
          <a:sx n="93" d="100"/>
          <a:sy n="93" d="100"/>
        </p:scale>
        <p:origin x="1494" y="9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3/08/2023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03/08/2023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0338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52002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043654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293211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82963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03/08/2023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03/08/2023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deproject.com/Articles/1275031/Why-real-neurons-learn-faster-ai" TargetMode="Externa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TP557 - Tópicos avançados em IoT e </a:t>
            </a:r>
            <a:r>
              <a:rPr lang="pt-BR" sz="5400" dirty="0" err="1"/>
              <a:t>Machine</a:t>
            </a:r>
            <a:r>
              <a:rPr lang="pt-BR" sz="5400" dirty="0"/>
              <a:t> Learning:</a:t>
            </a:r>
            <a:br>
              <a:rPr lang="pt-BR" dirty="0"/>
            </a:br>
            <a:r>
              <a:rPr lang="pt-BR" b="1" i="1" dirty="0"/>
              <a:t>O Paradigma do Aprendizado de Máquina</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486400" y="1825624"/>
            <a:ext cx="6548412" cy="5032376"/>
          </a:xfrm>
        </p:spPr>
        <p:txBody>
          <a:bodyPr>
            <a:normAutofit fontScale="92500" lnSpcReduction="20000"/>
          </a:bodyPr>
          <a:lstStyle/>
          <a:p>
            <a:r>
              <a:rPr lang="pt-BR" dirty="0"/>
              <a:t>Na sequência, o modelo usa os resultados do erro (ou perda) para otimizar o modelo e, com isso, melhorar o próximo palpite.</a:t>
            </a:r>
          </a:p>
          <a:p>
            <a:r>
              <a:rPr lang="pt-BR" dirty="0"/>
              <a:t>Esse processo é repetido até que o erro/perda seja minimizado.</a:t>
            </a:r>
          </a:p>
          <a:p>
            <a:pPr lvl="1">
              <a:buFont typeface="Wingdings" panose="05000000000000000000" pitchFamily="2" charset="2"/>
              <a:buChar char="§"/>
            </a:pPr>
            <a:r>
              <a:rPr lang="pt-BR" b="1" i="1" dirty="0">
                <a:solidFill>
                  <a:srgbClr val="00B050"/>
                </a:solidFill>
              </a:rPr>
              <a:t>A ideia é que a cada repetição, o palpite se torne melhor do que o anterior, fazendo com que o erro diminua e o modelo se torne mais preciso</a:t>
            </a:r>
            <a:r>
              <a:rPr lang="pt-BR" dirty="0"/>
              <a:t>.</a:t>
            </a:r>
          </a:p>
          <a:p>
            <a:r>
              <a:rPr lang="pt-BR" dirty="0"/>
              <a:t>Percebam que a solução para o problema é encontrada com base em experiências prévias, ou seja, com o conjunto de treinamento (i.e., entradas e saídas esperadas).</a:t>
            </a:r>
          </a:p>
          <a:p>
            <a:r>
              <a:rPr lang="pt-BR" dirty="0"/>
              <a:t>Isso é chamado de </a:t>
            </a:r>
            <a:r>
              <a:rPr lang="pt-BR" b="1" i="1" dirty="0">
                <a:effectLst/>
              </a:rPr>
              <a:t>raciocínio indutivo</a:t>
            </a:r>
            <a:r>
              <a:rPr lang="pt-BR" b="0" i="0" dirty="0">
                <a:effectLst/>
              </a:rPr>
              <a:t>, que é um processo pelo qual chega-se a </a:t>
            </a:r>
            <a:r>
              <a:rPr lang="pt-BR" b="1" i="1" dirty="0">
                <a:effectLst/>
              </a:rPr>
              <a:t>conclusões gerais </a:t>
            </a:r>
            <a:r>
              <a:rPr lang="pt-BR" b="0" i="0" dirty="0">
                <a:effectLst/>
              </a:rPr>
              <a:t>a partir de </a:t>
            </a:r>
            <a:r>
              <a:rPr lang="pt-BR" b="1" i="1" dirty="0">
                <a:effectLst/>
              </a:rPr>
              <a:t>experiências passadas</a:t>
            </a:r>
            <a:r>
              <a:rPr lang="pt-BR" b="0" i="0" dirty="0">
                <a:effectLst/>
              </a:rPr>
              <a:t>.</a:t>
            </a:r>
            <a:endParaRPr lang="pt-BR" dirty="0"/>
          </a:p>
        </p:txBody>
      </p:sp>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4"/>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5"/>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
        <p:nvSpPr>
          <p:cNvPr id="4" name="CaixaDeTexto 3">
            <a:extLst>
              <a:ext uri="{FF2B5EF4-FFF2-40B4-BE49-F238E27FC236}">
                <a16:creationId xmlns:a16="http://schemas.microsoft.com/office/drawing/2014/main" id="{A40705AC-BA10-BAD9-4B7C-DA6A82890074}"/>
              </a:ext>
            </a:extLst>
          </p:cNvPr>
          <p:cNvSpPr txBox="1"/>
          <p:nvPr/>
        </p:nvSpPr>
        <p:spPr>
          <a:xfrm>
            <a:off x="1729083" y="5178813"/>
            <a:ext cx="2791776" cy="1077218"/>
          </a:xfrm>
          <a:prstGeom prst="rect">
            <a:avLst/>
          </a:prstGeom>
          <a:noFill/>
        </p:spPr>
        <p:txBody>
          <a:bodyPr wrap="square" rtlCol="0">
            <a:spAutoFit/>
          </a:bodyPr>
          <a:lstStyle/>
          <a:p>
            <a:pPr algn="ctr"/>
            <a:r>
              <a:rPr lang="pt-BR" sz="1600" dirty="0"/>
              <a:t>O modelo pode ser uma rede neural onde o processo de treinamento otimiza os seus pesos para minimizar o erro.</a:t>
            </a:r>
          </a:p>
        </p:txBody>
      </p:sp>
    </p:spTree>
    <p:extLst>
      <p:ext uri="{BB962C8B-B14F-4D97-AF65-F5344CB8AC3E}">
        <p14:creationId xmlns:p14="http://schemas.microsoft.com/office/powerpoint/2010/main" val="18967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838199" y="5335628"/>
            <a:ext cx="11236287" cy="1522372"/>
          </a:xfrm>
        </p:spPr>
        <p:txBody>
          <a:bodyPr>
            <a:normAutofit lnSpcReduction="10000"/>
          </a:bodyPr>
          <a:lstStyle/>
          <a:p>
            <a:r>
              <a:rPr lang="pt-BR" sz="2800" dirty="0"/>
              <a:t>Por exemplo, o modelo pode ser uma rede neural onde o processo de treinamento otimiza os seus pesos a fim de minimizar o erro e, consequentemente, resolver um problema classificação de imagens, aproximação de curvas, etc.</a:t>
            </a:r>
          </a:p>
        </p:txBody>
      </p:sp>
      <p:pic>
        <p:nvPicPr>
          <p:cNvPr id="18" name="Imagem 17">
            <a:extLst>
              <a:ext uri="{FF2B5EF4-FFF2-40B4-BE49-F238E27FC236}">
                <a16:creationId xmlns:a16="http://schemas.microsoft.com/office/drawing/2014/main" id="{E01FE6B2-D89F-72D9-7C0C-5F28F7882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145" y="1503401"/>
            <a:ext cx="5600281" cy="3644940"/>
          </a:xfrm>
          <a:prstGeom prst="rect">
            <a:avLst/>
          </a:prstGeom>
        </p:spPr>
      </p:pic>
    </p:spTree>
    <p:extLst>
      <p:ext uri="{BB962C8B-B14F-4D97-AF65-F5344CB8AC3E}">
        <p14:creationId xmlns:p14="http://schemas.microsoft.com/office/powerpoint/2010/main" val="273778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E9311-064D-E16C-41CF-FDDCAC1B534B}"/>
              </a:ext>
            </a:extLst>
          </p:cNvPr>
          <p:cNvSpPr>
            <a:spLocks noGrp="1"/>
          </p:cNvSpPr>
          <p:nvPr>
            <p:ph type="title"/>
          </p:nvPr>
        </p:nvSpPr>
        <p:spPr/>
        <p:txBody>
          <a:bodyPr/>
          <a:lstStyle/>
          <a:p>
            <a:r>
              <a:rPr lang="pt-BR" dirty="0"/>
              <a:t>Treinamento da máquina</a:t>
            </a:r>
          </a:p>
        </p:txBody>
      </p:sp>
      <p:sp>
        <p:nvSpPr>
          <p:cNvPr id="5" name="Rectangle 12">
            <a:extLst>
              <a:ext uri="{FF2B5EF4-FFF2-40B4-BE49-F238E27FC236}">
                <a16:creationId xmlns:a16="http://schemas.microsoft.com/office/drawing/2014/main" id="{6F331DB9-5397-FE0A-91D8-1793EEF62E87}"/>
              </a:ext>
            </a:extLst>
          </p:cNvPr>
          <p:cNvSpPr/>
          <p:nvPr/>
        </p:nvSpPr>
        <p:spPr>
          <a:xfrm>
            <a:off x="4339482" y="273726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6" name="TextBox 13">
            <a:extLst>
              <a:ext uri="{FF2B5EF4-FFF2-40B4-BE49-F238E27FC236}">
                <a16:creationId xmlns:a16="http://schemas.microsoft.com/office/drawing/2014/main" id="{06E9CAFA-EF45-D808-3524-541209F72608}"/>
              </a:ext>
            </a:extLst>
          </p:cNvPr>
          <p:cNvSpPr txBox="1"/>
          <p:nvPr/>
        </p:nvSpPr>
        <p:spPr>
          <a:xfrm>
            <a:off x="3511483" y="2205681"/>
            <a:ext cx="3524518" cy="461665"/>
          </a:xfrm>
          <a:prstGeom prst="rect">
            <a:avLst/>
          </a:prstGeom>
          <a:noFill/>
        </p:spPr>
        <p:txBody>
          <a:bodyPr wrap="square" rtlCol="0">
            <a:spAutoFit/>
          </a:bodyPr>
          <a:lstStyle/>
          <a:p>
            <a:pPr algn="ctr"/>
            <a:r>
              <a:rPr lang="pt-BR" sz="2400" b="1" dirty="0"/>
              <a:t>Aprendizado de Máquina</a:t>
            </a:r>
          </a:p>
        </p:txBody>
      </p:sp>
      <p:cxnSp>
        <p:nvCxnSpPr>
          <p:cNvPr id="7" name="Straight Arrow Connector 14">
            <a:extLst>
              <a:ext uri="{FF2B5EF4-FFF2-40B4-BE49-F238E27FC236}">
                <a16:creationId xmlns:a16="http://schemas.microsoft.com/office/drawing/2014/main" id="{8C345449-B77B-4B47-E20B-D471D26E35B7}"/>
              </a:ext>
            </a:extLst>
          </p:cNvPr>
          <p:cNvCxnSpPr>
            <a:cxnSpLocks/>
          </p:cNvCxnSpPr>
          <p:nvPr/>
        </p:nvCxnSpPr>
        <p:spPr>
          <a:xfrm>
            <a:off x="3511482" y="291688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5">
            <a:extLst>
              <a:ext uri="{FF2B5EF4-FFF2-40B4-BE49-F238E27FC236}">
                <a16:creationId xmlns:a16="http://schemas.microsoft.com/office/drawing/2014/main" id="{8D62EBB6-EAA7-28D8-E6C2-9795FDB921EE}"/>
              </a:ext>
            </a:extLst>
          </p:cNvPr>
          <p:cNvCxnSpPr>
            <a:cxnSpLocks/>
          </p:cNvCxnSpPr>
          <p:nvPr/>
        </p:nvCxnSpPr>
        <p:spPr>
          <a:xfrm>
            <a:off x="3511482" y="341218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16">
            <a:extLst>
              <a:ext uri="{FF2B5EF4-FFF2-40B4-BE49-F238E27FC236}">
                <a16:creationId xmlns:a16="http://schemas.microsoft.com/office/drawing/2014/main" id="{3FA78080-AFCA-96CC-C453-181F485B31C9}"/>
              </a:ext>
            </a:extLst>
          </p:cNvPr>
          <p:cNvSpPr txBox="1"/>
          <p:nvPr/>
        </p:nvSpPr>
        <p:spPr>
          <a:xfrm>
            <a:off x="2484297" y="2711544"/>
            <a:ext cx="1039586" cy="369332"/>
          </a:xfrm>
          <a:prstGeom prst="rect">
            <a:avLst/>
          </a:prstGeom>
          <a:noFill/>
        </p:spPr>
        <p:txBody>
          <a:bodyPr wrap="square" rtlCol="0">
            <a:spAutoFit/>
          </a:bodyPr>
          <a:lstStyle/>
          <a:p>
            <a:pPr algn="ctr"/>
            <a:r>
              <a:rPr lang="pt-BR" dirty="0"/>
              <a:t>Dados</a:t>
            </a:r>
          </a:p>
        </p:txBody>
      </p:sp>
      <p:sp>
        <p:nvSpPr>
          <p:cNvPr id="10" name="TextBox 17">
            <a:extLst>
              <a:ext uri="{FF2B5EF4-FFF2-40B4-BE49-F238E27FC236}">
                <a16:creationId xmlns:a16="http://schemas.microsoft.com/office/drawing/2014/main" id="{FCE4DF68-8A97-96D9-7A92-8454F29DB5D4}"/>
              </a:ext>
            </a:extLst>
          </p:cNvPr>
          <p:cNvSpPr txBox="1"/>
          <p:nvPr/>
        </p:nvSpPr>
        <p:spPr>
          <a:xfrm>
            <a:off x="2248002" y="3089016"/>
            <a:ext cx="1512176" cy="646331"/>
          </a:xfrm>
          <a:prstGeom prst="rect">
            <a:avLst/>
          </a:prstGeom>
          <a:noFill/>
        </p:spPr>
        <p:txBody>
          <a:bodyPr wrap="square" rtlCol="0">
            <a:spAutoFit/>
          </a:bodyPr>
          <a:lstStyle/>
          <a:p>
            <a:pPr algn="ctr"/>
            <a:r>
              <a:rPr lang="pt-BR" dirty="0"/>
              <a:t>Resultados esperados</a:t>
            </a:r>
          </a:p>
        </p:txBody>
      </p:sp>
      <p:cxnSp>
        <p:nvCxnSpPr>
          <p:cNvPr id="11" name="Straight Arrow Connector 18">
            <a:extLst>
              <a:ext uri="{FF2B5EF4-FFF2-40B4-BE49-F238E27FC236}">
                <a16:creationId xmlns:a16="http://schemas.microsoft.com/office/drawing/2014/main" id="{2D395B6B-3F86-38F7-5013-11F890A95EA5}"/>
              </a:ext>
            </a:extLst>
          </p:cNvPr>
          <p:cNvCxnSpPr>
            <a:cxnSpLocks/>
          </p:cNvCxnSpPr>
          <p:nvPr/>
        </p:nvCxnSpPr>
        <p:spPr>
          <a:xfrm>
            <a:off x="6249925" y="316181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9">
            <a:extLst>
              <a:ext uri="{FF2B5EF4-FFF2-40B4-BE49-F238E27FC236}">
                <a16:creationId xmlns:a16="http://schemas.microsoft.com/office/drawing/2014/main" id="{B323B8BD-3D5F-3D1B-2326-DC97504A05FD}"/>
              </a:ext>
            </a:extLst>
          </p:cNvPr>
          <p:cNvSpPr txBox="1"/>
          <p:nvPr/>
        </p:nvSpPr>
        <p:spPr>
          <a:xfrm>
            <a:off x="7036001" y="2782669"/>
            <a:ext cx="1046854" cy="646331"/>
          </a:xfrm>
          <a:prstGeom prst="rect">
            <a:avLst/>
          </a:prstGeom>
          <a:noFill/>
        </p:spPr>
        <p:txBody>
          <a:bodyPr wrap="square" rtlCol="0">
            <a:spAutoFit/>
          </a:bodyPr>
          <a:lstStyle/>
          <a:p>
            <a:pPr algn="ctr"/>
            <a:r>
              <a:rPr lang="pt-BR" b="1" dirty="0"/>
              <a:t>Modelo de ML</a:t>
            </a:r>
          </a:p>
        </p:txBody>
      </p:sp>
      <p:sp>
        <p:nvSpPr>
          <p:cNvPr id="17" name="Rectangle 12">
            <a:extLst>
              <a:ext uri="{FF2B5EF4-FFF2-40B4-BE49-F238E27FC236}">
                <a16:creationId xmlns:a16="http://schemas.microsoft.com/office/drawing/2014/main" id="{3BDD7A2C-B103-5CF5-013A-B09C54C3859B}"/>
              </a:ext>
            </a:extLst>
          </p:cNvPr>
          <p:cNvSpPr/>
          <p:nvPr/>
        </p:nvSpPr>
        <p:spPr>
          <a:xfrm>
            <a:off x="4339481" y="4393832"/>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Modelo de ML</a:t>
            </a:r>
          </a:p>
        </p:txBody>
      </p:sp>
      <p:sp>
        <p:nvSpPr>
          <p:cNvPr id="18" name="Elipse 17">
            <a:extLst>
              <a:ext uri="{FF2B5EF4-FFF2-40B4-BE49-F238E27FC236}">
                <a16:creationId xmlns:a16="http://schemas.microsoft.com/office/drawing/2014/main" id="{85D61170-E541-E622-A574-5F938A9E5B03}"/>
              </a:ext>
            </a:extLst>
          </p:cNvPr>
          <p:cNvSpPr/>
          <p:nvPr/>
        </p:nvSpPr>
        <p:spPr>
          <a:xfrm>
            <a:off x="6919483" y="2656333"/>
            <a:ext cx="1237966" cy="8490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Conector: Curvo 19">
            <a:extLst>
              <a:ext uri="{FF2B5EF4-FFF2-40B4-BE49-F238E27FC236}">
                <a16:creationId xmlns:a16="http://schemas.microsoft.com/office/drawing/2014/main" id="{749B6397-E0D4-6139-3D75-F7D3B11F887D}"/>
              </a:ext>
            </a:extLst>
          </p:cNvPr>
          <p:cNvCxnSpPr>
            <a:cxnSpLocks/>
            <a:stCxn id="18" idx="2"/>
          </p:cNvCxnSpPr>
          <p:nvPr/>
        </p:nvCxnSpPr>
        <p:spPr>
          <a:xfrm rot="10800000" flipV="1">
            <a:off x="5366667" y="3080875"/>
            <a:ext cx="1552816" cy="165550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5">
            <a:extLst>
              <a:ext uri="{FF2B5EF4-FFF2-40B4-BE49-F238E27FC236}">
                <a16:creationId xmlns:a16="http://schemas.microsoft.com/office/drawing/2014/main" id="{BB742821-1459-A4B5-4D8D-C5A6248E0D75}"/>
              </a:ext>
            </a:extLst>
          </p:cNvPr>
          <p:cNvCxnSpPr>
            <a:cxnSpLocks/>
          </p:cNvCxnSpPr>
          <p:nvPr/>
        </p:nvCxnSpPr>
        <p:spPr>
          <a:xfrm>
            <a:off x="3523883" y="4818375"/>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5">
            <a:extLst>
              <a:ext uri="{FF2B5EF4-FFF2-40B4-BE49-F238E27FC236}">
                <a16:creationId xmlns:a16="http://schemas.microsoft.com/office/drawing/2014/main" id="{BAD9F21E-4241-FCB6-CDB7-1D8B28EA6594}"/>
              </a:ext>
            </a:extLst>
          </p:cNvPr>
          <p:cNvCxnSpPr>
            <a:cxnSpLocks/>
          </p:cNvCxnSpPr>
          <p:nvPr/>
        </p:nvCxnSpPr>
        <p:spPr>
          <a:xfrm>
            <a:off x="6249925" y="4828099"/>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351ED6B5-96CF-327C-9BC3-800144EA6143}"/>
              </a:ext>
            </a:extLst>
          </p:cNvPr>
          <p:cNvSpPr txBox="1"/>
          <p:nvPr/>
        </p:nvSpPr>
        <p:spPr>
          <a:xfrm>
            <a:off x="2581722" y="4633709"/>
            <a:ext cx="1039586" cy="369332"/>
          </a:xfrm>
          <a:prstGeom prst="rect">
            <a:avLst/>
          </a:prstGeom>
          <a:noFill/>
        </p:spPr>
        <p:txBody>
          <a:bodyPr wrap="square" rtlCol="0">
            <a:spAutoFit/>
          </a:bodyPr>
          <a:lstStyle/>
          <a:p>
            <a:pPr algn="ctr"/>
            <a:r>
              <a:rPr lang="pt-BR" dirty="0"/>
              <a:t>Dados</a:t>
            </a:r>
          </a:p>
        </p:txBody>
      </p:sp>
      <p:sp>
        <p:nvSpPr>
          <p:cNvPr id="25" name="TextBox 16">
            <a:extLst>
              <a:ext uri="{FF2B5EF4-FFF2-40B4-BE49-F238E27FC236}">
                <a16:creationId xmlns:a16="http://schemas.microsoft.com/office/drawing/2014/main" id="{3B2C4DD6-ABCD-7FFD-E1AA-2F7425A98988}"/>
              </a:ext>
            </a:extLst>
          </p:cNvPr>
          <p:cNvSpPr txBox="1"/>
          <p:nvPr/>
        </p:nvSpPr>
        <p:spPr>
          <a:xfrm>
            <a:off x="6986285" y="4504933"/>
            <a:ext cx="1456083" cy="646331"/>
          </a:xfrm>
          <a:prstGeom prst="rect">
            <a:avLst/>
          </a:prstGeom>
          <a:noFill/>
        </p:spPr>
        <p:txBody>
          <a:bodyPr wrap="square" rtlCol="0">
            <a:spAutoFit/>
          </a:bodyPr>
          <a:lstStyle/>
          <a:p>
            <a:pPr algn="ctr"/>
            <a:r>
              <a:rPr lang="pt-BR" dirty="0"/>
              <a:t>Inferências ou predições</a:t>
            </a:r>
          </a:p>
        </p:txBody>
      </p:sp>
    </p:spTree>
    <p:extLst>
      <p:ext uri="{BB962C8B-B14F-4D97-AF65-F5344CB8AC3E}">
        <p14:creationId xmlns:p14="http://schemas.microsoft.com/office/powerpoint/2010/main" val="113234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a:t>
            </a:r>
            <a:endParaRPr lang="en-US" dirty="0"/>
          </a:p>
        </p:txBody>
      </p:sp>
      <p:sp>
        <p:nvSpPr>
          <p:cNvPr id="3" name="Espaço Reservado para Conteúdo 2"/>
          <p:cNvSpPr>
            <a:spLocks noGrp="1"/>
          </p:cNvSpPr>
          <p:nvPr>
            <p:ph idx="1"/>
          </p:nvPr>
        </p:nvSpPr>
        <p:spPr>
          <a:xfrm>
            <a:off x="838199" y="1825625"/>
            <a:ext cx="11127659" cy="2054595"/>
          </a:xfrm>
        </p:spPr>
        <p:txBody>
          <a:bodyPr>
            <a:normAutofit lnSpcReduction="10000"/>
          </a:bodyPr>
          <a:lstStyle/>
          <a:p>
            <a:r>
              <a:rPr lang="pt-BR" dirty="0"/>
              <a:t>Porém, não basta que o algoritmo de ML aprenda um modelo que faça o mapeamento apenas para os dados do conjunto de treinamento.</a:t>
            </a:r>
          </a:p>
          <a:p>
            <a:r>
              <a:rPr lang="pt-BR" dirty="0"/>
              <a:t>O </a:t>
            </a:r>
            <a:r>
              <a:rPr lang="pt-BR" b="1" i="1" dirty="0"/>
              <a:t>algoritmo</a:t>
            </a:r>
            <a:r>
              <a:rPr lang="pt-BR" dirty="0"/>
              <a:t> de ML deve </a:t>
            </a:r>
            <a:r>
              <a:rPr lang="pt-BR" b="1" i="1" dirty="0"/>
              <a:t>treinar</a:t>
            </a:r>
            <a:r>
              <a:rPr lang="pt-BR" dirty="0"/>
              <a:t> um </a:t>
            </a:r>
            <a:r>
              <a:rPr lang="pt-BR" b="1" i="1" dirty="0"/>
              <a:t>modelo</a:t>
            </a:r>
            <a:r>
              <a:rPr lang="pt-BR" dirty="0"/>
              <a:t> que </a:t>
            </a:r>
            <a:r>
              <a:rPr lang="pt-BR" b="1" i="1" dirty="0"/>
              <a:t>aprenda</a:t>
            </a:r>
            <a:r>
              <a:rPr lang="pt-BR" dirty="0"/>
              <a:t> uma </a:t>
            </a:r>
            <a:r>
              <a:rPr lang="pt-BR" b="1" i="1" dirty="0">
                <a:solidFill>
                  <a:srgbClr val="00B050"/>
                </a:solidFill>
              </a:rPr>
              <a:t>solução geral</a:t>
            </a:r>
            <a:r>
              <a:rPr lang="pt-BR" dirty="0"/>
              <a:t>, ou seja, que </a:t>
            </a:r>
            <a:r>
              <a:rPr lang="pt-BR" b="1" i="1" dirty="0">
                <a:solidFill>
                  <a:srgbClr val="00B050"/>
                </a:solidFill>
              </a:rPr>
              <a:t>generalize para entradas não vistas durante o treinamento</a:t>
            </a:r>
            <a:r>
              <a:rPr lang="pt-BR" dirty="0"/>
              <a:t>.</a:t>
            </a:r>
          </a:p>
        </p:txBody>
      </p:sp>
      <p:sp>
        <p:nvSpPr>
          <p:cNvPr id="15" name="Rectangle 12"/>
          <p:cNvSpPr/>
          <p:nvPr/>
        </p:nvSpPr>
        <p:spPr>
          <a:xfrm>
            <a:off x="4915988" y="4408284"/>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087989" y="3876698"/>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87988"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128239" y="4509661"/>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826431"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510149" y="4550756"/>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3FC6AED-12D8-69D4-01FE-7857F2F70EC0}"/>
                  </a:ext>
                </a:extLst>
              </p:cNvPr>
              <p:cNvSpPr txBox="1"/>
              <p:nvPr/>
            </p:nvSpPr>
            <p:spPr>
              <a:xfrm>
                <a:off x="173850" y="5894853"/>
                <a:ext cx="3304095" cy="738664"/>
              </a:xfrm>
              <a:prstGeom prst="rect">
                <a:avLst/>
              </a:prstGeom>
              <a:noFill/>
            </p:spPr>
            <p:txBody>
              <a:bodyPr wrap="square" rtlCol="0">
                <a:spAutoFit/>
              </a:bodyPr>
              <a:lstStyle/>
              <a:p>
                <a:pPr algn="ctr"/>
                <a:r>
                  <a:rPr lang="pt-BR" sz="1400" b="1" i="1" dirty="0">
                    <a:solidFill>
                      <a:srgbClr val="00B050"/>
                    </a:solidFill>
                  </a:rPr>
                  <a:t>Qual é a estimativa de paletas vendidas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(não vista durante o treinamento)?</a:t>
                </a:r>
              </a:p>
            </p:txBody>
          </p:sp>
        </mc:Choice>
        <mc:Fallback xmlns="">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73850" y="5894853"/>
                <a:ext cx="3304095" cy="738664"/>
              </a:xfrm>
              <a:prstGeom prst="rect">
                <a:avLst/>
              </a:prstGeom>
              <a:blipFill>
                <a:blip r:embed="rId3"/>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87988" y="4455864"/>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826430" y="4463494"/>
            <a:ext cx="828001" cy="369332"/>
          </a:xfrm>
          <a:prstGeom prst="rect">
            <a:avLst/>
          </a:prstGeom>
          <a:noFill/>
        </p:spPr>
        <p:txBody>
          <a:bodyPr wrap="square">
            <a:spAutoFit/>
          </a:bodyPr>
          <a:lstStyle/>
          <a:p>
            <a:pPr algn="ctr"/>
            <a:r>
              <a:rPr lang="pt-BR" dirty="0">
                <a:solidFill>
                  <a:srgbClr val="FF0000"/>
                </a:solidFill>
              </a:rPr>
              <a:t>23</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230337" y="3920873"/>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sp>
        <p:nvSpPr>
          <p:cNvPr id="34" name="CaixaDeTexto 33">
            <a:extLst>
              <a:ext uri="{FF2B5EF4-FFF2-40B4-BE49-F238E27FC236}">
                <a16:creationId xmlns:a16="http://schemas.microsoft.com/office/drawing/2014/main" id="{91C4D063-7664-1260-F4EF-0FF568DA02AA}"/>
              </a:ext>
            </a:extLst>
          </p:cNvPr>
          <p:cNvSpPr txBox="1"/>
          <p:nvPr/>
        </p:nvSpPr>
        <p:spPr>
          <a:xfrm>
            <a:off x="4127806" y="5374871"/>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8319332" y="5898091"/>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23, que é coerente com o restante dos dados.</a:t>
            </a:r>
          </a:p>
        </p:txBody>
      </p:sp>
      <p:grpSp>
        <p:nvGrpSpPr>
          <p:cNvPr id="11" name="Agrupar 10">
            <a:extLst>
              <a:ext uri="{FF2B5EF4-FFF2-40B4-BE49-F238E27FC236}">
                <a16:creationId xmlns:a16="http://schemas.microsoft.com/office/drawing/2014/main" id="{CD8A6BB2-4890-A94B-9877-E9C973A58567}"/>
              </a:ext>
            </a:extLst>
          </p:cNvPr>
          <p:cNvGrpSpPr/>
          <p:nvPr/>
        </p:nvGrpSpPr>
        <p:grpSpPr>
          <a:xfrm>
            <a:off x="8662291" y="3905771"/>
            <a:ext cx="2948745" cy="2010947"/>
            <a:chOff x="8950873" y="2545355"/>
            <a:chExt cx="2948745" cy="2010947"/>
          </a:xfrm>
        </p:grpSpPr>
        <p:grpSp>
          <p:nvGrpSpPr>
            <p:cNvPr id="6" name="Agrupar 5">
              <a:extLst>
                <a:ext uri="{FF2B5EF4-FFF2-40B4-BE49-F238E27FC236}">
                  <a16:creationId xmlns:a16="http://schemas.microsoft.com/office/drawing/2014/main" id="{52BF4D7F-2CA2-62F8-9BE4-DD9F2B339365}"/>
                </a:ext>
              </a:extLst>
            </p:cNvPr>
            <p:cNvGrpSpPr/>
            <p:nvPr/>
          </p:nvGrpSpPr>
          <p:grpSpPr>
            <a:xfrm>
              <a:off x="8950873" y="2545355"/>
              <a:ext cx="2948745" cy="2010947"/>
              <a:chOff x="8367252" y="3883682"/>
              <a:chExt cx="2948745" cy="2010947"/>
            </a:xfrm>
          </p:grpSpPr>
          <p:pic>
            <p:nvPicPr>
              <p:cNvPr id="7" name="Imagem 6">
                <a:extLst>
                  <a:ext uri="{FF2B5EF4-FFF2-40B4-BE49-F238E27FC236}">
                    <a16:creationId xmlns:a16="http://schemas.microsoft.com/office/drawing/2014/main" id="{101C69F6-520F-96EC-5E9F-BCAF39C84B3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p:cxnSp>
            <p:nvCxnSpPr>
              <p:cNvPr id="8" name="Conector reto 7">
                <a:extLst>
                  <a:ext uri="{FF2B5EF4-FFF2-40B4-BE49-F238E27FC236}">
                    <a16:creationId xmlns:a16="http://schemas.microsoft.com/office/drawing/2014/main" id="{293481F6-7067-7574-5F3C-3820E58598AB}"/>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662738E1-6CDB-7CA5-31F9-5BCD2D5A2DD8}"/>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gr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729806" y="3933640"/>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3" name="Conector de Seta Reta 32">
            <a:extLst>
              <a:ext uri="{FF2B5EF4-FFF2-40B4-BE49-F238E27FC236}">
                <a16:creationId xmlns:a16="http://schemas.microsoft.com/office/drawing/2014/main" id="{5F1A6BC8-8443-4FA2-7696-1587BF08972D}"/>
              </a:ext>
            </a:extLst>
          </p:cNvPr>
          <p:cNvCxnSpPr>
            <a:cxnSpLocks/>
          </p:cNvCxnSpPr>
          <p:nvPr/>
        </p:nvCxnSpPr>
        <p:spPr>
          <a:xfrm>
            <a:off x="7296150" y="4870617"/>
            <a:ext cx="2046365" cy="42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9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effectLst/>
              </a:rPr>
              <a:t>TP557 - O Paradigma do Aprendizado de Máquina</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F13C674A-ABCA-0077-09B4-52385C09E4C3}"/>
              </a:ext>
            </a:extLst>
          </p:cNvPr>
          <p:cNvGrpSpPr/>
          <p:nvPr/>
        </p:nvGrpSpPr>
        <p:grpSpPr>
          <a:xfrm>
            <a:off x="3440214" y="2034381"/>
            <a:ext cx="4730868" cy="3031571"/>
            <a:chOff x="3440214" y="2034381"/>
            <a:chExt cx="4730868" cy="3031571"/>
          </a:xfrm>
        </p:grpSpPr>
        <p:pic>
          <p:nvPicPr>
            <p:cNvPr id="5" name="Imagem 4">
              <a:extLst>
                <a:ext uri="{FF2B5EF4-FFF2-40B4-BE49-F238E27FC236}">
                  <a16:creationId xmlns:a16="http://schemas.microsoft.com/office/drawing/2014/main" id="{F999CBE6-C740-A61F-1472-ECC6C9421B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03" b="4769"/>
            <a:stretch/>
          </p:blipFill>
          <p:spPr>
            <a:xfrm>
              <a:off x="4534205" y="2691704"/>
              <a:ext cx="1438041" cy="869437"/>
            </a:xfrm>
            <a:prstGeom prst="rect">
              <a:avLst/>
            </a:prstGeom>
          </p:spPr>
        </p:pic>
        <p:cxnSp>
          <p:nvCxnSpPr>
            <p:cNvPr id="6" name="Straight Arrow Connector 14">
              <a:extLst>
                <a:ext uri="{FF2B5EF4-FFF2-40B4-BE49-F238E27FC236}">
                  <a16:creationId xmlns:a16="http://schemas.microsoft.com/office/drawing/2014/main" id="{389BC68B-3077-CF87-A54A-164DA0235689}"/>
                </a:ext>
              </a:extLst>
            </p:cNvPr>
            <p:cNvCxnSpPr>
              <a:cxnSpLocks/>
            </p:cNvCxnSpPr>
            <p:nvPr/>
          </p:nvCxnSpPr>
          <p:spPr>
            <a:xfrm>
              <a:off x="4176814" y="3127539"/>
              <a:ext cx="3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4">
              <a:extLst>
                <a:ext uri="{FF2B5EF4-FFF2-40B4-BE49-F238E27FC236}">
                  <a16:creationId xmlns:a16="http://schemas.microsoft.com/office/drawing/2014/main" id="{9D8C7367-F572-8B3D-D511-4108942974DC}"/>
                </a:ext>
              </a:extLst>
            </p:cNvPr>
            <p:cNvCxnSpPr>
              <a:cxnSpLocks/>
            </p:cNvCxnSpPr>
            <p:nvPr/>
          </p:nvCxnSpPr>
          <p:spPr>
            <a:xfrm>
              <a:off x="5973245" y="3123247"/>
              <a:ext cx="57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5937F31E-D79C-D921-50AE-B3AF4B2E0808}"/>
                </a:ext>
              </a:extLst>
            </p:cNvPr>
            <p:cNvSpPr/>
            <p:nvPr/>
          </p:nvSpPr>
          <p:spPr>
            <a:xfrm>
              <a:off x="6554520" y="2686163"/>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DA4ABC62-C35B-9FE0-837A-4791504D8B0C}"/>
                    </a:ext>
                  </a:extLst>
                </p:cNvPr>
                <p:cNvSpPr txBox="1"/>
                <p:nvPr/>
              </p:nvSpPr>
              <p:spPr>
                <a:xfrm flipH="1">
                  <a:off x="3719614" y="28183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9" name="CaixaDeTexto 8">
                  <a:extLst>
                    <a:ext uri="{FF2B5EF4-FFF2-40B4-BE49-F238E27FC236}">
                      <a16:creationId xmlns:a16="http://schemas.microsoft.com/office/drawing/2014/main" id="{DA4ABC62-C35B-9FE0-837A-4791504D8B0C}"/>
                    </a:ext>
                  </a:extLst>
                </p:cNvPr>
                <p:cNvSpPr txBox="1">
                  <a:spLocks noRot="1" noChangeAspect="1" noMove="1" noResize="1" noEditPoints="1" noAdjustHandles="1" noChangeArrowheads="1" noChangeShapeType="1" noTextEdit="1"/>
                </p:cNvSpPr>
                <p:nvPr/>
              </p:nvSpPr>
              <p:spPr>
                <a:xfrm flipH="1">
                  <a:off x="3719614" y="2818318"/>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A5E5AD39-A7D5-E436-9BBF-FFF6ADD6FD8F}"/>
                    </a:ext>
                  </a:extLst>
                </p:cNvPr>
                <p:cNvSpPr txBox="1"/>
                <p:nvPr/>
              </p:nvSpPr>
              <p:spPr>
                <a:xfrm flipH="1">
                  <a:off x="3708815" y="40235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0" name="CaixaDeTexto 9">
                  <a:extLst>
                    <a:ext uri="{FF2B5EF4-FFF2-40B4-BE49-F238E27FC236}">
                      <a16:creationId xmlns:a16="http://schemas.microsoft.com/office/drawing/2014/main" id="{A5E5AD39-A7D5-E436-9BBF-FFF6ADD6FD8F}"/>
                    </a:ext>
                  </a:extLst>
                </p:cNvPr>
                <p:cNvSpPr txBox="1">
                  <a:spLocks noRot="1" noChangeAspect="1" noMove="1" noResize="1" noEditPoints="1" noAdjustHandles="1" noChangeArrowheads="1" noChangeShapeType="1" noTextEdit="1"/>
                </p:cNvSpPr>
                <p:nvPr/>
              </p:nvSpPr>
              <p:spPr>
                <a:xfrm flipH="1">
                  <a:off x="3708815" y="4023518"/>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1CE7135F-E568-D584-D67C-E15C08BC53CE}"/>
                    </a:ext>
                  </a:extLst>
                </p:cNvPr>
                <p:cNvSpPr txBox="1"/>
                <p:nvPr/>
              </p:nvSpPr>
              <p:spPr>
                <a:xfrm flipH="1">
                  <a:off x="5939999" y="266475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1" name="CaixaDeTexto 10">
                  <a:extLst>
                    <a:ext uri="{FF2B5EF4-FFF2-40B4-BE49-F238E27FC236}">
                      <a16:creationId xmlns:a16="http://schemas.microsoft.com/office/drawing/2014/main" id="{1CE7135F-E568-D584-D67C-E15C08BC53CE}"/>
                    </a:ext>
                  </a:extLst>
                </p:cNvPr>
                <p:cNvSpPr txBox="1">
                  <a:spLocks noRot="1" noChangeAspect="1" noMove="1" noResize="1" noEditPoints="1" noAdjustHandles="1" noChangeArrowheads="1" noChangeShapeType="1" noTextEdit="1"/>
                </p:cNvSpPr>
                <p:nvPr/>
              </p:nvSpPr>
              <p:spPr>
                <a:xfrm flipH="1">
                  <a:off x="5939999" y="2664758"/>
                  <a:ext cx="467999" cy="461665"/>
                </a:xfrm>
                <a:prstGeom prst="rect">
                  <a:avLst/>
                </a:prstGeom>
                <a:blipFill>
                  <a:blip r:embed="rId6"/>
                  <a:stretch>
                    <a:fillRect t="-3947" r="-25974" b="-10526"/>
                  </a:stretch>
                </a:blipFill>
              </p:spPr>
              <p:txBody>
                <a:bodyPr/>
                <a:lstStyle/>
                <a:p>
                  <a:r>
                    <a:rPr lang="pt-BR">
                      <a:noFill/>
                    </a:rPr>
                    <a:t> </a:t>
                  </a:r>
                </a:p>
              </p:txBody>
            </p:sp>
          </mc:Fallback>
        </mc:AlternateContent>
        <p:cxnSp>
          <p:nvCxnSpPr>
            <p:cNvPr id="12" name="Conector: Angulado 11">
              <a:extLst>
                <a:ext uri="{FF2B5EF4-FFF2-40B4-BE49-F238E27FC236}">
                  <a16:creationId xmlns:a16="http://schemas.microsoft.com/office/drawing/2014/main" id="{A1A47383-9BDD-C795-08C5-3B1E6E4F1412}"/>
                </a:ext>
              </a:extLst>
            </p:cNvPr>
            <p:cNvCxnSpPr>
              <a:cxnSpLocks/>
              <a:stCxn id="10" idx="1"/>
              <a:endCxn id="8" idx="2"/>
            </p:cNvCxnSpPr>
            <p:nvPr/>
          </p:nvCxnSpPr>
          <p:spPr>
            <a:xfrm flipV="1">
              <a:off x="4176814" y="3535249"/>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39769B3D-7B38-812D-ADBD-24D90DC6FE0C}"/>
                </a:ext>
              </a:extLst>
            </p:cNvPr>
            <p:cNvCxnSpPr>
              <a:stCxn id="8" idx="3"/>
            </p:cNvCxnSpPr>
            <p:nvPr/>
          </p:nvCxnSpPr>
          <p:spPr>
            <a:xfrm flipH="1" flipV="1">
              <a:off x="5946110" y="2034381"/>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14D03-1C95-3944-FD75-C4E6785952A5}"/>
                </a:ext>
              </a:extLst>
            </p:cNvPr>
            <p:cNvSpPr txBox="1"/>
            <p:nvPr/>
          </p:nvSpPr>
          <p:spPr>
            <a:xfrm>
              <a:off x="4176814" y="3731131"/>
              <a:ext cx="1309262" cy="276999"/>
            </a:xfrm>
            <a:prstGeom prst="rect">
              <a:avLst/>
            </a:prstGeom>
            <a:noFill/>
          </p:spPr>
          <p:txBody>
            <a:bodyPr wrap="square" rtlCol="0">
              <a:spAutoFit/>
            </a:bodyPr>
            <a:lstStyle/>
            <a:p>
              <a:pPr algn="ctr"/>
              <a:r>
                <a:rPr lang="pt-BR" sz="1200" dirty="0"/>
                <a:t>Ajuste do modelo</a:t>
              </a:r>
            </a:p>
          </p:txBody>
        </p:sp>
        <p:sp>
          <p:nvSpPr>
            <p:cNvPr id="15" name="Retângulo 14">
              <a:extLst>
                <a:ext uri="{FF2B5EF4-FFF2-40B4-BE49-F238E27FC236}">
                  <a16:creationId xmlns:a16="http://schemas.microsoft.com/office/drawing/2014/main" id="{757D62A8-E829-B2D0-D5BA-C249B2A0B3DA}"/>
                </a:ext>
              </a:extLst>
            </p:cNvPr>
            <p:cNvSpPr/>
            <p:nvPr/>
          </p:nvSpPr>
          <p:spPr>
            <a:xfrm>
              <a:off x="3708815" y="2686164"/>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C0E13280-A62B-C336-49AA-50BEA8AA2AD1}"/>
                </a:ext>
              </a:extLst>
            </p:cNvPr>
            <p:cNvSpPr txBox="1"/>
            <p:nvPr/>
          </p:nvSpPr>
          <p:spPr>
            <a:xfrm>
              <a:off x="3440214" y="4604287"/>
              <a:ext cx="1047413" cy="461665"/>
            </a:xfrm>
            <a:prstGeom prst="rect">
              <a:avLst/>
            </a:prstGeom>
            <a:noFill/>
          </p:spPr>
          <p:txBody>
            <a:bodyPr wrap="square" rtlCol="0">
              <a:spAutoFit/>
            </a:bodyPr>
            <a:lstStyle/>
            <a:p>
              <a:pPr algn="ctr"/>
              <a:r>
                <a:rPr lang="pt-BR" sz="1200" dirty="0"/>
                <a:t>Conjunto de treinamento</a:t>
              </a:r>
            </a:p>
          </p:txBody>
        </p:sp>
        <p:sp>
          <p:nvSpPr>
            <p:cNvPr id="17" name="CaixaDeTexto 16">
              <a:extLst>
                <a:ext uri="{FF2B5EF4-FFF2-40B4-BE49-F238E27FC236}">
                  <a16:creationId xmlns:a16="http://schemas.microsoft.com/office/drawing/2014/main" id="{2AD8E9CE-24CF-338D-5E45-1B9D10A8B60E}"/>
                </a:ext>
              </a:extLst>
            </p:cNvPr>
            <p:cNvSpPr txBox="1"/>
            <p:nvPr/>
          </p:nvSpPr>
          <p:spPr>
            <a:xfrm>
              <a:off x="5915101" y="3146446"/>
              <a:ext cx="639419" cy="276999"/>
            </a:xfrm>
            <a:prstGeom prst="rect">
              <a:avLst/>
            </a:prstGeom>
            <a:noFill/>
          </p:spPr>
          <p:txBody>
            <a:bodyPr wrap="square" rtlCol="0">
              <a:spAutoFit/>
            </a:bodyPr>
            <a:lstStyle/>
            <a:p>
              <a:pPr algn="ctr"/>
              <a:r>
                <a:rPr lang="pt-BR" sz="1200" dirty="0"/>
                <a:t>palpite</a:t>
              </a:r>
            </a:p>
          </p:txBody>
        </p:sp>
        <p:sp>
          <p:nvSpPr>
            <p:cNvPr id="18" name="CaixaDeTexto 17">
              <a:extLst>
                <a:ext uri="{FF2B5EF4-FFF2-40B4-BE49-F238E27FC236}">
                  <a16:creationId xmlns:a16="http://schemas.microsoft.com/office/drawing/2014/main" id="{9485820E-AA28-7FC3-20F3-E552B1D8A66D}"/>
                </a:ext>
              </a:extLst>
            </p:cNvPr>
            <p:cNvSpPr txBox="1"/>
            <p:nvPr/>
          </p:nvSpPr>
          <p:spPr>
            <a:xfrm>
              <a:off x="7716165" y="3099689"/>
              <a:ext cx="454917" cy="276999"/>
            </a:xfrm>
            <a:prstGeom prst="rect">
              <a:avLst/>
            </a:prstGeom>
            <a:noFill/>
          </p:spPr>
          <p:txBody>
            <a:bodyPr wrap="square" rtlCol="0">
              <a:spAutoFit/>
            </a:bodyPr>
            <a:lstStyle/>
            <a:p>
              <a:pPr algn="ctr"/>
              <a:r>
                <a:rPr lang="pt-BR" sz="1200" dirty="0"/>
                <a:t>erro</a:t>
              </a:r>
            </a:p>
          </p:txBody>
        </p:sp>
        <p:cxnSp>
          <p:nvCxnSpPr>
            <p:cNvPr id="19" name="Conector reto 18">
              <a:extLst>
                <a:ext uri="{FF2B5EF4-FFF2-40B4-BE49-F238E27FC236}">
                  <a16:creationId xmlns:a16="http://schemas.microsoft.com/office/drawing/2014/main" id="{018E9A6A-CB22-9FE2-FB75-ED67C8DA0F8A}"/>
                </a:ext>
              </a:extLst>
            </p:cNvPr>
            <p:cNvCxnSpPr/>
            <p:nvPr/>
          </p:nvCxnSpPr>
          <p:spPr>
            <a:xfrm flipH="1">
              <a:off x="4733134" y="2034381"/>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978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a:t>O que vamos ver?</a:t>
            </a: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a:xfrm>
            <a:off x="838199" y="1825624"/>
            <a:ext cx="10929257" cy="5032376"/>
          </a:xfrm>
        </p:spPr>
        <p:txBody>
          <a:bodyPr>
            <a:normAutofit/>
          </a:bodyPr>
          <a:lstStyle/>
          <a:p>
            <a:r>
              <a:rPr lang="pt-BR" dirty="0"/>
              <a:t>Nesta aula vamos explorar o que o aprendizado de máquina realmente é em um nível fundamental.</a:t>
            </a:r>
          </a:p>
          <a:p>
            <a:r>
              <a:rPr lang="pt-BR" dirty="0"/>
              <a:t>Basicamente, o que vamos discutir é um </a:t>
            </a:r>
            <a:r>
              <a:rPr lang="pt-BR" b="1" i="1" dirty="0"/>
              <a:t>novo paradigma</a:t>
            </a:r>
            <a:r>
              <a:rPr lang="pt-BR" dirty="0"/>
              <a:t>, onde </a:t>
            </a:r>
            <a:r>
              <a:rPr lang="pt-BR" b="1" i="1" dirty="0"/>
              <a:t>ao invés de programar uma solução </a:t>
            </a:r>
            <a:r>
              <a:rPr lang="pt-BR" dirty="0"/>
              <a:t>para um determinado problema, vamos </a:t>
            </a:r>
            <a:r>
              <a:rPr lang="pt-BR" b="1" i="1" dirty="0"/>
              <a:t>ensinar um computador a aprender a solução </a:t>
            </a:r>
            <a:r>
              <a:rPr lang="pt-BR" dirty="0"/>
              <a:t>através de experiências prévias.</a:t>
            </a:r>
          </a:p>
          <a:p>
            <a:r>
              <a:rPr lang="pt-BR" dirty="0"/>
              <a:t>Esse novo paradigma tem o potencial para </a:t>
            </a:r>
            <a:r>
              <a:rPr lang="pt-BR" b="1" i="1" dirty="0"/>
              <a:t>resolver problemas que não podem ou são muito difíceis de serem resolvidos programaticamente</a:t>
            </a:r>
            <a:r>
              <a:rPr lang="pt-BR" dirty="0"/>
              <a:t>.</a:t>
            </a:r>
          </a:p>
        </p:txBody>
      </p:sp>
    </p:spTree>
    <p:extLst>
      <p:ext uri="{BB962C8B-B14F-4D97-AF65-F5344CB8AC3E}">
        <p14:creationId xmlns:p14="http://schemas.microsoft.com/office/powerpoint/2010/main" val="52973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201" y="1825624"/>
            <a:ext cx="8427219" cy="5032376"/>
          </a:xfrm>
        </p:spPr>
        <p:txBody>
          <a:bodyPr>
            <a:normAutofit lnSpcReduction="10000"/>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solidFill>
                  <a:srgbClr val="00B0F0"/>
                </a:solidFill>
              </a:rPr>
              <a:t>aprender sem serem explicitamente programados</a:t>
            </a:r>
            <a:r>
              <a:rPr lang="pt-BR" b="1" i="1" dirty="0"/>
              <a:t>.</a:t>
            </a:r>
            <a:r>
              <a:rPr lang="pt-BR" dirty="0"/>
              <a:t>”</a:t>
            </a:r>
          </a:p>
          <a:p>
            <a:r>
              <a:rPr lang="pt-BR" dirty="0"/>
              <a:t>Mas como eles aprendem? </a:t>
            </a:r>
          </a:p>
          <a:p>
            <a:pPr lvl="1">
              <a:buFont typeface="Wingdings" panose="05000000000000000000" pitchFamily="2" charset="2"/>
              <a:buChar char="§"/>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i.e.,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5420" y="1955359"/>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265420" y="5369008"/>
            <a:ext cx="2819255" cy="1205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328439"/>
            <a:ext cx="2421229" cy="1361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4 Top Machine Learning Applications &amp; Examples for 2023 | Built In">
            <a:extLst>
              <a:ext uri="{FF2B5EF4-FFF2-40B4-BE49-F238E27FC236}">
                <a16:creationId xmlns:a16="http://schemas.microsoft.com/office/drawing/2014/main" id="{0EF40590-4520-4C15-5BBF-7561C782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0239" y="3498656"/>
            <a:ext cx="2354436"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8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518343"/>
            <a:ext cx="10853057" cy="2339656"/>
          </a:xfrm>
        </p:spPr>
        <p:txBody>
          <a:bodyPr>
            <a:normAutofit/>
          </a:bodyPr>
          <a:lstStyle/>
          <a:p>
            <a:r>
              <a:rPr lang="pt-BR" dirty="0"/>
              <a:t>Na programação tradicional, o programador analisa um problema e cria um código (ou programa) para resolvê-lo.</a:t>
            </a:r>
          </a:p>
          <a:p>
            <a:pPr lvl="1">
              <a:buFont typeface="Wingdings" panose="05000000000000000000" pitchFamily="2" charset="2"/>
              <a:buChar char="§"/>
            </a:pPr>
            <a:r>
              <a:rPr lang="pt-BR" dirty="0"/>
              <a:t>Código: sequência de regras que definem o comportamento do programa. </a:t>
            </a:r>
          </a:p>
          <a:p>
            <a:r>
              <a:rPr lang="pt-BR" dirty="0"/>
              <a:t>Na sequência, o computador recebe o código e os dados (i.e., entradas), o aplica aos dados e retorna os valores de saída.</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1877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411686" y="1690688"/>
            <a:ext cx="5711058" cy="5167312"/>
          </a:xfrm>
        </p:spPr>
        <p:txBody>
          <a:bodyPr>
            <a:normAutofit lnSpcReduction="10000"/>
          </a:bodyPr>
          <a:lstStyle/>
          <a:p>
            <a:r>
              <a:rPr lang="pt-BR" dirty="0"/>
              <a:t>Porém, em alguns casos é muito difícil criar um código para solucionar um problema de forma geral.</a:t>
            </a:r>
          </a:p>
          <a:p>
            <a:r>
              <a:rPr lang="pt-BR" dirty="0"/>
              <a:t>Vamos ver uma situação onde esse paradigma não funciona bem.</a:t>
            </a:r>
          </a:p>
          <a:p>
            <a:r>
              <a:rPr lang="pt-BR" dirty="0"/>
              <a:t>Vamos supor que queremos criar uma aplicação para celular/</a:t>
            </a:r>
            <a:r>
              <a:rPr lang="pt-BR" i="1" dirty="0" err="1"/>
              <a:t>smart</a:t>
            </a:r>
            <a:r>
              <a:rPr lang="pt-BR" i="1" dirty="0"/>
              <a:t> </a:t>
            </a:r>
            <a:r>
              <a:rPr lang="pt-BR" i="1" dirty="0" err="1"/>
              <a:t>watch</a:t>
            </a:r>
            <a:r>
              <a:rPr lang="pt-BR" dirty="0"/>
              <a:t> que </a:t>
            </a:r>
            <a:r>
              <a:rPr lang="pt-BR" b="1" i="1" dirty="0"/>
              <a:t>detecte atividades como andar, correr e pedalar</a:t>
            </a:r>
            <a:r>
              <a:rPr lang="pt-BR" dirty="0"/>
              <a:t>.</a:t>
            </a:r>
          </a:p>
          <a:p>
            <a:r>
              <a:rPr lang="pt-BR" dirty="0"/>
              <a:t>Nesse caso, podemos usar a </a:t>
            </a:r>
            <a:r>
              <a:rPr lang="pt-BR" b="1" i="1" dirty="0"/>
              <a:t>velocidade</a:t>
            </a:r>
            <a:r>
              <a:rPr lang="pt-BR" dirty="0"/>
              <a:t> e criar algumas </a:t>
            </a:r>
            <a:r>
              <a:rPr lang="pt-BR" b="1" i="1" dirty="0"/>
              <a:t>regras</a:t>
            </a:r>
            <a:r>
              <a:rPr lang="pt-BR" dirty="0"/>
              <a:t> para </a:t>
            </a:r>
            <a:r>
              <a:rPr lang="pt-BR" b="1" i="1" dirty="0"/>
              <a:t>diferenciar as atividades</a:t>
            </a:r>
            <a:r>
              <a:rPr lang="pt-BR" dirty="0"/>
              <a:t>.</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69256" y="2169974"/>
            <a:ext cx="6258891" cy="3022512"/>
            <a:chOff x="0" y="1672582"/>
            <a:chExt cx="6749149"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0397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618514" y="1690688"/>
            <a:ext cx="5504230" cy="5167312"/>
          </a:xfrm>
        </p:spPr>
        <p:txBody>
          <a:bodyPr>
            <a:normAutofit lnSpcReduction="10000"/>
          </a:bodyPr>
          <a:lstStyle/>
          <a:p>
            <a:r>
              <a:rPr lang="pt-BR" dirty="0"/>
              <a:t>Mas e se quisermos estender a aplicação para identificar que o usuário está jogando golfe, como poderíamos identificar essa atividade?</a:t>
            </a:r>
          </a:p>
          <a:p>
            <a:r>
              <a:rPr lang="pt-BR" dirty="0"/>
              <a:t>Além disso, vejam que as regras que criamos são bem simples e com certeza gerariam vários erros de identificação.</a:t>
            </a:r>
          </a:p>
          <a:p>
            <a:pPr lvl="1">
              <a:buFont typeface="Wingdings" panose="05000000000000000000" pitchFamily="2" charset="2"/>
              <a:buChar char="§"/>
            </a:pPr>
            <a:r>
              <a:rPr lang="pt-BR" dirty="0"/>
              <a:t>Por exemplo, podemos correr ladeira abaixo mais rápido do que pedalamos ladeira acima.</a:t>
            </a:r>
          </a:p>
          <a:p>
            <a:r>
              <a:rPr lang="pt-BR" dirty="0"/>
              <a:t>Aprendizado de máquina pode nos ajudar a resolver este problema.</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149400" y="2420042"/>
            <a:ext cx="6264000" cy="2434118"/>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594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lnSpcReduction="10000"/>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r>
              <a:rPr lang="pt-BR" dirty="0"/>
              <a:t>Isso pode ser representado com uma simples reorganização do diagrama anterior:</a:t>
            </a:r>
          </a:p>
          <a:p>
            <a:pPr lvl="1">
              <a:buFont typeface="Wingdings" panose="05000000000000000000" pitchFamily="2" charset="2"/>
              <a:buChar char="§"/>
            </a:pPr>
            <a:r>
              <a:rPr lang="pt-BR" dirty="0"/>
              <a:t>E se ao invés tentarmos descobrir as regras que agem sobre os dados para gerar as respostas, fizermos o contrário? Ou seja, fornecer as respostas e os dados a um computador e deixar que ele descubra as regras que geram as saídas (i.e., um mapeamento das entradas nas respostas esperadas)?</a:t>
            </a:r>
          </a:p>
          <a:p>
            <a:pPr lvl="1"/>
            <a:endParaRPr lang="pt-BR" dirty="0"/>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7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AE2C6-D107-FD1E-C892-5B95B54B322B}"/>
              </a:ext>
            </a:extLst>
          </p:cNvPr>
          <p:cNvSpPr>
            <a:spLocks noGrp="1"/>
          </p:cNvSpPr>
          <p:nvPr>
            <p:ph type="title"/>
          </p:nvPr>
        </p:nvSpPr>
        <p:spPr/>
        <p:txBody>
          <a:bodyPr/>
          <a:lstStyle/>
          <a:p>
            <a:r>
              <a:rPr lang="pt-BR" dirty="0"/>
              <a:t>O paradigma do aprendizado de máquina</a:t>
            </a:r>
          </a:p>
        </p:txBody>
      </p:sp>
      <p:sp>
        <p:nvSpPr>
          <p:cNvPr id="3" name="Espaço Reservado para Conteúdo 2">
            <a:extLst>
              <a:ext uri="{FF2B5EF4-FFF2-40B4-BE49-F238E27FC236}">
                <a16:creationId xmlns:a16="http://schemas.microsoft.com/office/drawing/2014/main" id="{C9400B58-74B2-79FD-32FE-1DE36CE68CFE}"/>
              </a:ext>
            </a:extLst>
          </p:cNvPr>
          <p:cNvSpPr>
            <a:spLocks noGrp="1"/>
          </p:cNvSpPr>
          <p:nvPr>
            <p:ph idx="1"/>
          </p:nvPr>
        </p:nvSpPr>
        <p:spPr>
          <a:xfrm>
            <a:off x="6686550" y="1825625"/>
            <a:ext cx="5391149" cy="5032376"/>
          </a:xfrm>
        </p:spPr>
        <p:txBody>
          <a:bodyPr>
            <a:normAutofit/>
          </a:bodyPr>
          <a:lstStyle/>
          <a:p>
            <a:r>
              <a:rPr lang="pt-BR" dirty="0"/>
              <a:t>No caso da nossa aplicação, podemos coletar muitos informações de sensores diferentes e rotulá-las (i.e., saídas) com a atividade do usuário. </a:t>
            </a:r>
          </a:p>
          <a:p>
            <a:r>
              <a:rPr lang="pt-BR" dirty="0"/>
              <a:t>Usando este </a:t>
            </a:r>
            <a:r>
              <a:rPr lang="pt-BR" b="1" i="1" dirty="0"/>
              <a:t>conjunto de dados </a:t>
            </a:r>
            <a:r>
              <a:rPr lang="pt-BR" dirty="0"/>
              <a:t>(informação dos sensores e rótulos), o computador pode ser capaz de descobrir as regras que identificam as atividades: caminhar, correr, pedalar ou até mesmo jogar golfe.</a:t>
            </a:r>
          </a:p>
        </p:txBody>
      </p:sp>
      <p:pic>
        <p:nvPicPr>
          <p:cNvPr id="5" name="Imagem 4">
            <a:extLst>
              <a:ext uri="{FF2B5EF4-FFF2-40B4-BE49-F238E27FC236}">
                <a16:creationId xmlns:a16="http://schemas.microsoft.com/office/drawing/2014/main" id="{D7990831-F5F8-FA7F-F208-813E12598C2E}"/>
              </a:ext>
            </a:extLst>
          </p:cNvPr>
          <p:cNvPicPr>
            <a:picLocks noChangeAspect="1"/>
          </p:cNvPicPr>
          <p:nvPr/>
        </p:nvPicPr>
        <p:blipFill>
          <a:blip r:embed="rId2"/>
          <a:stretch>
            <a:fillRect/>
          </a:stretch>
        </p:blipFill>
        <p:spPr>
          <a:xfrm>
            <a:off x="76200" y="2274810"/>
            <a:ext cx="6552000" cy="2308379"/>
          </a:xfrm>
          <a:prstGeom prst="rect">
            <a:avLst/>
          </a:prstGeom>
        </p:spPr>
      </p:pic>
      <p:sp>
        <p:nvSpPr>
          <p:cNvPr id="6" name="CaixaDeTexto 5">
            <a:extLst>
              <a:ext uri="{FF2B5EF4-FFF2-40B4-BE49-F238E27FC236}">
                <a16:creationId xmlns:a16="http://schemas.microsoft.com/office/drawing/2014/main" id="{61D66C21-5AB6-6D20-EC2A-FEC07891C0EB}"/>
              </a:ext>
            </a:extLst>
          </p:cNvPr>
          <p:cNvSpPr txBox="1"/>
          <p:nvPr/>
        </p:nvSpPr>
        <p:spPr>
          <a:xfrm>
            <a:off x="838200" y="4943475"/>
            <a:ext cx="4829175" cy="923330"/>
          </a:xfrm>
          <a:prstGeom prst="rect">
            <a:avLst/>
          </a:prstGeom>
          <a:noFill/>
        </p:spPr>
        <p:txBody>
          <a:bodyPr wrap="square" rtlCol="0">
            <a:spAutoFit/>
          </a:bodyPr>
          <a:lstStyle/>
          <a:p>
            <a:pPr algn="ctr"/>
            <a:r>
              <a:rPr lang="pt-BR" dirty="0"/>
              <a:t>O computador aprende, através do seu treinamento, </a:t>
            </a:r>
            <a:r>
              <a:rPr lang="pt-BR" b="1" i="1" dirty="0">
                <a:solidFill>
                  <a:srgbClr val="00B050"/>
                </a:solidFill>
              </a:rPr>
              <a:t>padrões</a:t>
            </a:r>
            <a:r>
              <a:rPr lang="pt-BR" dirty="0"/>
              <a:t> nos dados que podem ser mapeados nas atividades.</a:t>
            </a:r>
          </a:p>
        </p:txBody>
      </p:sp>
    </p:spTree>
    <p:extLst>
      <p:ext uri="{BB962C8B-B14F-4D97-AF65-F5344CB8AC3E}">
        <p14:creationId xmlns:p14="http://schemas.microsoft.com/office/powerpoint/2010/main" val="41456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254171" y="1825624"/>
                <a:ext cx="6780642" cy="5032376"/>
              </a:xfrm>
            </p:spPr>
            <p:txBody>
              <a:bodyPr>
                <a:normAutofit lnSpcReduction="10000"/>
              </a:bodyPr>
              <a:lstStyle/>
              <a:p>
                <a:r>
                  <a:rPr lang="pt-BR" dirty="0"/>
                  <a:t>Vamos ver como o treinamento da máquina (i.e., dos modelos) funciona em alto nível.</a:t>
                </a:r>
              </a:p>
              <a:p>
                <a:r>
                  <a:rPr lang="pt-BR" dirty="0"/>
                  <a:t>Primeiro, o computador faz um </a:t>
                </a:r>
                <a:r>
                  <a:rPr lang="pt-BR" b="1" i="1" dirty="0"/>
                  <a:t>mapeamento aleatório </a:t>
                </a:r>
                <a:r>
                  <a:rPr lang="pt-BR" dirty="0"/>
                  <a:t>da entrada, </a:t>
                </a:r>
                <a14:m>
                  <m:oMath xmlns:m="http://schemas.openxmlformats.org/officeDocument/2006/math">
                    <m:r>
                      <a:rPr lang="pt-BR" b="0" i="1" smtClean="0">
                        <a:latin typeface="Cambria Math" panose="02040503050406030204" pitchFamily="18" charset="0"/>
                      </a:rPr>
                      <m:t>𝑥</m:t>
                    </m:r>
                  </m:oMath>
                </a14:m>
                <a:r>
                  <a:rPr lang="pt-BR" dirty="0"/>
                  <a:t>, em um valor de saída,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oMath>
                </a14:m>
                <a:r>
                  <a:rPr lang="pt-BR" dirty="0"/>
                  <a:t>, ou seja, dá um </a:t>
                </a:r>
                <a:r>
                  <a:rPr lang="pt-BR" b="1" i="1" dirty="0"/>
                  <a:t>palpite</a:t>
                </a:r>
                <a:r>
                  <a:rPr lang="pt-BR" dirty="0"/>
                  <a:t> sobre qual deve ser a saída para aquela entrada.</a:t>
                </a:r>
              </a:p>
              <a:p>
                <a:r>
                  <a:rPr lang="pt-BR" dirty="0"/>
                  <a:t>Em seguida, usando as saídas esperadas, </a:t>
                </a:r>
                <a14:m>
                  <m:oMath xmlns:m="http://schemas.openxmlformats.org/officeDocument/2006/math">
                    <m:r>
                      <a:rPr lang="pt-BR" b="0" i="1" smtClean="0">
                        <a:latin typeface="Cambria Math" panose="02040503050406030204" pitchFamily="18" charset="0"/>
                      </a:rPr>
                      <m:t>𝑦</m:t>
                    </m:r>
                  </m:oMath>
                </a14:m>
                <a:r>
                  <a:rPr lang="pt-BR" dirty="0"/>
                  <a:t>, (i.e., rótulos), ele </a:t>
                </a:r>
                <a:r>
                  <a:rPr lang="pt-BR" b="1" i="1" dirty="0"/>
                  <a:t>mede o quão bom ou ruim é esse palpite</a:t>
                </a:r>
                <a:r>
                  <a:rPr lang="pt-BR" dirty="0"/>
                  <a:t>.</a:t>
                </a:r>
              </a:p>
              <a:p>
                <a:r>
                  <a:rPr lang="pt-BR" dirty="0"/>
                  <a:t>Medimos a qualidade do palpite usando uma função chamada de </a:t>
                </a:r>
                <a:r>
                  <a:rPr lang="pt-BR" b="1" i="1" dirty="0"/>
                  <a:t>função de perda, erro ou custo</a:t>
                </a:r>
                <a:r>
                  <a:rPr lang="pt-BR" dirty="0"/>
                  <a:t>.</a:t>
                </a:r>
              </a:p>
            </p:txBody>
          </p:sp>
        </mc:Choice>
        <mc:Fallback xmlns="">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5254171" y="1825624"/>
                <a:ext cx="6780642" cy="5032376"/>
              </a:xfrm>
              <a:blipFill>
                <a:blip r:embed="rId3"/>
                <a:stretch>
                  <a:fillRect l="-1619" t="-2663" r="-2428" b="-1211"/>
                </a:stretch>
              </a:blipFill>
            </p:spPr>
            <p:txBody>
              <a:bodyPr/>
              <a:lstStyle/>
              <a:p>
                <a:r>
                  <a:rPr lang="pt-BR">
                    <a:noFill/>
                  </a:rPr>
                  <a:t> </a:t>
                </a:r>
              </a:p>
            </p:txBody>
          </p:sp>
        </mc:Fallback>
      </mc:AlternateContent>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118718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7677</TotalTime>
  <Words>2087</Words>
  <Application>Microsoft Office PowerPoint</Application>
  <PresentationFormat>Widescreen</PresentationFormat>
  <Paragraphs>162</Paragraphs>
  <Slides>17</Slides>
  <Notes>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Calibri Light</vt:lpstr>
      <vt:lpstr>Cambria Math</vt:lpstr>
      <vt:lpstr>Söhne</vt:lpstr>
      <vt:lpstr>Wingdings</vt:lpstr>
      <vt:lpstr>Tema do Office</vt:lpstr>
      <vt:lpstr>TP557 - Tópicos avançados em IoT e Machine Learning: O Paradigma do Aprendizado de Máquina</vt:lpstr>
      <vt:lpstr>O que vamos ver?</vt:lpstr>
      <vt:lpstr>O que é o Aprendizado de Máquina?</vt:lpstr>
      <vt:lpstr>Programação tradicional</vt:lpstr>
      <vt:lpstr>Programação tradicional</vt:lpstr>
      <vt:lpstr>Programação tradicional</vt:lpstr>
      <vt:lpstr>O paradigma do aprendizado de máquina</vt:lpstr>
      <vt:lpstr>O paradigma do aprendizado de máquina</vt:lpstr>
      <vt:lpstr>Treinamento da máquina</vt:lpstr>
      <vt:lpstr>Treinamento da máquina</vt:lpstr>
      <vt:lpstr>Treinamento da máquina</vt:lpstr>
      <vt:lpstr>Treinamento da máquina</vt:lpstr>
      <vt:lpstr>Generalização</vt:lpstr>
      <vt:lpstr>Atividades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1608</cp:revision>
  <dcterms:created xsi:type="dcterms:W3CDTF">2020-01-20T13:50:05Z</dcterms:created>
  <dcterms:modified xsi:type="dcterms:W3CDTF">2023-08-04T01:31:08Z</dcterms:modified>
</cp:coreProperties>
</file>