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406" r:id="rId3"/>
    <p:sldId id="407" r:id="rId4"/>
    <p:sldId id="408" r:id="rId5"/>
    <p:sldId id="410" r:id="rId6"/>
    <p:sldId id="411" r:id="rId7"/>
    <p:sldId id="409" r:id="rId8"/>
    <p:sldId id="412" r:id="rId9"/>
    <p:sldId id="413" r:id="rId10"/>
    <p:sldId id="414" r:id="rId11"/>
    <p:sldId id="415" r:id="rId12"/>
    <p:sldId id="416" r:id="rId13"/>
    <p:sldId id="428" r:id="rId14"/>
    <p:sldId id="429" r:id="rId15"/>
    <p:sldId id="417" r:id="rId16"/>
    <p:sldId id="418" r:id="rId17"/>
    <p:sldId id="419" r:id="rId18"/>
    <p:sldId id="420" r:id="rId19"/>
    <p:sldId id="421" r:id="rId20"/>
    <p:sldId id="424" r:id="rId21"/>
    <p:sldId id="423" r:id="rId22"/>
    <p:sldId id="422" r:id="rId23"/>
    <p:sldId id="425" r:id="rId24"/>
    <p:sldId id="427" r:id="rId25"/>
    <p:sldId id="426" r:id="rId26"/>
    <p:sldId id="405" r:id="rId27"/>
    <p:sldId id="293" r:id="rId28"/>
    <p:sldId id="306" r:id="rId29"/>
    <p:sldId id="430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3826" autoAdjust="0"/>
  </p:normalViewPr>
  <p:slideViewPr>
    <p:cSldViewPr snapToGrid="0">
      <p:cViewPr>
        <p:scale>
          <a:sx n="70" d="100"/>
          <a:sy n="70" d="100"/>
        </p:scale>
        <p:origin x="1426" y="211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6/08/2023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direta/sequencial.</a:t>
            </a:r>
          </a:p>
          <a:p>
            <a:r>
              <a:rPr lang="pt-BR" dirty="0"/>
              <a:t>Dentro dos colchetes, </a:t>
            </a:r>
            <a:r>
              <a:rPr lang="pt-BR" b="1" i="1" dirty="0"/>
              <a:t>listamos</a:t>
            </a:r>
            <a:r>
              <a:rPr lang="pt-BR" dirty="0"/>
              <a:t> as camadas 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nos diz quantos neurônios a camada possui.</a:t>
            </a:r>
          </a:p>
          <a:p>
            <a:r>
              <a:rPr lang="pt-BR" dirty="0"/>
              <a:t>Podemos ver que essa camada tem apenas um neurônio.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precisamos definir apenas para a primeira (neste caso única) camada de uma rede neural é o formato (i.e., dimensões) das entradas.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quantidade se sinais de entrad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a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r="-994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têm como entrada a combinação ponderada das entradas pelos pesos sinápticos mais o peso de bias e que faz um </a:t>
            </a:r>
            <a:r>
              <a:rPr lang="pt-BR" b="1" i="1" dirty="0"/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/>
              <a:t>mapeamento linear entre entrada e saída</a:t>
            </a:r>
            <a:r>
              <a:rPr lang="pt-BR" dirty="0"/>
              <a:t>, não usaremos nenhuma função de ativação.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que o que queremos é encontrar os pesos de uma função hipótese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ativação é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 err="1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4145" y="1825624"/>
                <a:ext cx="7141028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uma camada e um único neurônio nela.</a:t>
                </a:r>
              </a:p>
              <a:p>
                <a:r>
                  <a:rPr lang="pt-BR" dirty="0"/>
                  <a:t>Ele tem como entrada um único valor, que chamamos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  <a:p>
                <a:r>
                  <a:rPr lang="pt-BR" dirty="0"/>
                  <a:t>Nenhuma função de ativação é definida.</a:t>
                </a:r>
              </a:p>
              <a:p>
                <a:r>
                  <a:rPr lang="pt-BR" dirty="0"/>
                  <a:t>Ele irá aprender os pesos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4145" y="1825624"/>
                <a:ext cx="7141028" cy="5032376"/>
              </a:xfrm>
              <a:blipFill>
                <a:blip r:embed="rId2"/>
                <a:stretch>
                  <a:fillRect l="-1366" t="-2421" r="-2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623060" y="3429000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20588"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/>
              <p:nvPr/>
            </p:nvSpPr>
            <p:spPr>
              <a:xfrm>
                <a:off x="1943099" y="3466302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99" y="3466302"/>
                <a:ext cx="174172" cy="307777"/>
              </a:xfrm>
              <a:prstGeom prst="rect">
                <a:avLst/>
              </a:prstGeom>
              <a:blipFill>
                <a:blip r:embed="rId5"/>
                <a:stretch>
                  <a:fillRect r="-5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F91332-8504-F835-3710-D46BA9E7E8EE}"/>
              </a:ext>
            </a:extLst>
          </p:cNvPr>
          <p:cNvCxnSpPr>
            <a:endCxn id="4" idx="0"/>
          </p:cNvCxnSpPr>
          <p:nvPr/>
        </p:nvCxnSpPr>
        <p:spPr>
          <a:xfrm>
            <a:off x="2547256" y="31242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/>
              <p:nvPr/>
            </p:nvSpPr>
            <p:spPr>
              <a:xfrm>
                <a:off x="2426151" y="2874612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151" y="2874612"/>
                <a:ext cx="174172" cy="307777"/>
              </a:xfrm>
              <a:prstGeom prst="rect">
                <a:avLst/>
              </a:prstGeom>
              <a:blipFill>
                <a:blip r:embed="rId6"/>
                <a:stretch>
                  <a:fillRect r="-413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/>
              <p:nvPr/>
            </p:nvSpPr>
            <p:spPr>
              <a:xfrm>
                <a:off x="1116873" y="4140159"/>
                <a:ext cx="26822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3" y="4140159"/>
                <a:ext cx="268224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(perda)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A função de erro é o </a:t>
            </a:r>
            <a:r>
              <a:rPr lang="pt-BR" b="1" i="1" dirty="0"/>
              <a:t>erro quadrático médio</a:t>
            </a:r>
            <a:r>
              <a:rPr lang="pt-BR" dirty="0"/>
              <a:t>, como usamos anteriormente.</a:t>
            </a:r>
          </a:p>
          <a:p>
            <a:r>
              <a:rPr lang="pt-BR" dirty="0"/>
              <a:t>O Tensorflow se encarrega de realizar os cálculos do erro, não precisamos nos preocupar.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usa o vetor gradiente para caminhar (descer a) pela curva de erro até atingir um mínimo.</a:t>
            </a:r>
          </a:p>
          <a:p>
            <a:r>
              <a:rPr lang="pt-BR" dirty="0"/>
              <a:t>Percebam que não estamos fazendo, nem faremos, nenhum cálculo nós mesmos. 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O treinamento propriamente dito é feito através do método </a:t>
                </a:r>
                <a:r>
                  <a:rPr lang="pt-BR" i="1" dirty="0" err="1">
                    <a:solidFill>
                      <a:schemeClr val="tx1"/>
                    </a:solidFill>
                  </a:rPr>
                  <a:t>fit</a:t>
                </a:r>
                <a:r>
                  <a:rPr lang="pt-BR" i="1" dirty="0">
                    <a:solidFill>
                      <a:schemeClr val="tx1"/>
                    </a:solidFill>
                  </a:rPr>
                  <a:t>()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 que ele faz é encontrar um mapeamento dos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 treinamento é feito por 500 épocas.</a:t>
                </a:r>
              </a:p>
              <a:p>
                <a:r>
                  <a:rPr lang="pt-BR" dirty="0"/>
                  <a:t>Uma época representa uma passagem completa pelo conjunto de treinamento </a:t>
                </a:r>
                <a:r>
                  <a:rPr lang="pt-BR" b="0" i="0" dirty="0">
                    <a:effectLst/>
                  </a:rPr>
                  <a:t>durante o treinamento do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iteração </a:t>
            </a:r>
            <a:r>
              <a:rPr lang="pt-BR" b="0" i="0" dirty="0">
                <a:effectLst/>
              </a:rPr>
              <a:t>representa o número de atualizações de pesos que ocorrem durante o treinamento do modelo no conjunto de treinamento.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codificar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O tamanho do </a:t>
            </a:r>
            <a:r>
              <a:rPr lang="pt-BR" i="1" dirty="0" err="1"/>
              <a:t>mini-batch</a:t>
            </a:r>
            <a:r>
              <a:rPr lang="pt-BR" dirty="0"/>
              <a:t> é definido através do parâmetro </a:t>
            </a:r>
            <a:r>
              <a:rPr lang="pt-BR" i="1" dirty="0" err="1"/>
              <a:t>batch_size</a:t>
            </a:r>
            <a:r>
              <a:rPr lang="pt-BR" dirty="0"/>
              <a:t> do método </a:t>
            </a:r>
            <a:r>
              <a:rPr lang="pt-BR" i="1" dirty="0" err="1"/>
              <a:t>fit</a:t>
            </a:r>
            <a:r>
              <a:rPr lang="pt-BR" i="1" dirty="0"/>
              <a:t>()</a:t>
            </a:r>
            <a:r>
              <a:rPr lang="pt-BR" dirty="0"/>
              <a:t>.</a:t>
            </a:r>
          </a:p>
          <a:p>
            <a:r>
              <a:rPr lang="pt-BR" dirty="0"/>
              <a:t>Porém, como no código acima o número de exemplos de treinamento é menor do que o tamanho padrão, 1 iteração se torna igual a 1 época.</a:t>
            </a:r>
          </a:p>
          <a:p>
            <a:r>
              <a:rPr lang="pt-BR" dirty="0"/>
              <a:t>Ou seja, todo os exemplos são usados para se atualizar os pesos.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Cada iteração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aquele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que contém, além de outros parâmetros, um dicionário chamado de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com </a:t>
            </a:r>
            <a:r>
              <a:rPr lang="pt-BR" dirty="0"/>
              <a:t>o erro </a:t>
            </a:r>
            <a:r>
              <a:rPr lang="pt-BR" b="0" dirty="0">
                <a:effectLst/>
              </a:rPr>
              <a:t>e todas as métricas extras medidas ao final de cada época 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Qual valor vocês esperam que seja predito e impresso para uma entrada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Seria 19?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6FA5A0B-AB8E-AB00-1685-06F32CE379FE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B429AC6-930D-E23B-780C-18632C46D95C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A7C4E8-DBF4-B3BC-ECE9-E17506CA3002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037FB4-7AD1-558F-830D-104EAFA1605D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FCEEB6-3308-8475-FE26-D06DBE08711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82C24-BE65-4B82-FA4C-EF4D0DCC0DE3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AB9D06-9BF2-A7C9-4386-B20BD7A0E4F2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C0B0-FC13-341E-BCC1-2F702123D137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74DEB2-3CCF-78F9-408E-B4572A7D2C57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A16CB3-88E7-24CD-7D04-D4340DA2CBE3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8150507-5B6F-2240-A687-80CA51CDF19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52E568-4C07-D18B-3A19-52EEE29F70AB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6930BB3-DDFF-6A76-6538-278F25784B97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445030-62AB-D74D-0A28-334CE726C776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1A0C0B-6AC1-A7B4-41C4-D3B9F3A44C2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4F485B-2435-32A5-51AB-085EA1D80380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B2A268-8402-FD26-1A24-2CDF8D722867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74A738D-2B30-00C2-BAA6-93CD9408FF3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1845046-85F1-CFC2-BED9-B9EF0D03F7F8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2DCE219-2925-B632-B390-ED92212DCB05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C207CF-0C9C-689B-D13E-682D1222FD1E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E991E0D-BE0D-A609-05F6-3AF1EA2CFF2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CECD9C-33D2-224C-7FFA-6668486CCA0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B9099D9-6BBF-D928-D6C0-53C588C21B2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A72C1-9522-E9F7-08BD-38C98881A7E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374655-E1A2-940B-5F68-74C4698FC3D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01A3620-1081-31FA-ED3E-B6E3B185998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6B9CC7-5DEF-65CA-ADBB-9A9BDC88BDA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C410C9-8998-9DD9-E00F-753FA12D15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6FC38F-CC2D-DEBC-0814-2EF53F8E09FD}"/>
              </a:ext>
            </a:extLst>
          </p:cNvPr>
          <p:cNvCxnSpPr>
            <a:endCxn id="10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4B8F38C-26F3-3676-8058-65116A4B3C75}"/>
              </a:ext>
            </a:extLst>
          </p:cNvPr>
          <p:cNvCxnSpPr>
            <a:endCxn id="11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B334EC-0660-4ACE-49E7-B5499F78AA7E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1E4138-150F-9B54-FD8C-BD43C1362D71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1E14240-F10E-768B-E8C8-E154073A76D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62F3FA-18FE-D0D5-FE48-581F5ECA103E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52B628B-8B53-5E45-472A-7213E7972E38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2BA3CAB-A1C1-3219-D99F-5AD5DAA5757C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A72D9F-DEAB-A925-ABAB-955FB7E85F06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2D1E17-5108-B456-D125-0EDE5DFD40D8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3F2DF9-FEC6-10F7-A546-C89E80F6874B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AFAD6CF-97CD-94DD-E0D1-B7629DCD7F0B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07BCDB8B-CE0C-9B08-2837-D5CFEF8F8027}"/>
              </a:ext>
            </a:extLst>
          </p:cNvPr>
          <p:cNvSpPr/>
          <p:nvPr/>
        </p:nvSpPr>
        <p:spPr>
          <a:xfrm>
            <a:off x="7500252" y="27649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B32753-29C3-55D3-8422-F352A806D763}"/>
              </a:ext>
            </a:extLst>
          </p:cNvPr>
          <p:cNvSpPr/>
          <p:nvPr/>
        </p:nvSpPr>
        <p:spPr>
          <a:xfrm>
            <a:off x="7500251" y="34834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C26550-A7ED-0423-9691-3BC491E002D2}"/>
              </a:ext>
            </a:extLst>
          </p:cNvPr>
          <p:cNvSpPr/>
          <p:nvPr/>
        </p:nvSpPr>
        <p:spPr>
          <a:xfrm>
            <a:off x="7500251" y="42018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CC9ADC-11EF-0D55-4743-6F7128E32CBE}"/>
              </a:ext>
            </a:extLst>
          </p:cNvPr>
          <p:cNvSpPr/>
          <p:nvPr/>
        </p:nvSpPr>
        <p:spPr>
          <a:xfrm>
            <a:off x="7500251" y="49203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23B2D2B-0A5B-2F90-913B-5ACA195CF6F9}"/>
              </a:ext>
            </a:extLst>
          </p:cNvPr>
          <p:cNvSpPr/>
          <p:nvPr/>
        </p:nvSpPr>
        <p:spPr>
          <a:xfrm>
            <a:off x="8458194" y="34834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A24C30B-B813-7CA9-7E2E-D209AF0BDCC0}"/>
              </a:ext>
            </a:extLst>
          </p:cNvPr>
          <p:cNvSpPr/>
          <p:nvPr/>
        </p:nvSpPr>
        <p:spPr>
          <a:xfrm>
            <a:off x="8458193" y="42018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AE3DC55-5E70-4224-9097-8A0842DD250E}"/>
              </a:ext>
            </a:extLst>
          </p:cNvPr>
          <p:cNvSpPr/>
          <p:nvPr/>
        </p:nvSpPr>
        <p:spPr>
          <a:xfrm>
            <a:off x="6542308" y="30823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97200D-1657-2A99-EED7-60774CCA8FFB}"/>
              </a:ext>
            </a:extLst>
          </p:cNvPr>
          <p:cNvSpPr/>
          <p:nvPr/>
        </p:nvSpPr>
        <p:spPr>
          <a:xfrm>
            <a:off x="6542308" y="38380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E9D42E-7B4E-2C18-36E1-7E07D439B8A2}"/>
              </a:ext>
            </a:extLst>
          </p:cNvPr>
          <p:cNvSpPr/>
          <p:nvPr/>
        </p:nvSpPr>
        <p:spPr>
          <a:xfrm>
            <a:off x="6542308" y="45936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9C87CC-F45D-8D49-1EF0-90FBBEA3879B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 flipV="1">
            <a:off x="7108365" y="30480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344D80-3635-D8AD-BDC7-A1879AE7E4A7}"/>
              </a:ext>
            </a:extLst>
          </p:cNvPr>
          <p:cNvCxnSpPr>
            <a:stCxn id="53" idx="6"/>
            <a:endCxn id="48" idx="2"/>
          </p:cNvCxnSpPr>
          <p:nvPr/>
        </p:nvCxnSpPr>
        <p:spPr>
          <a:xfrm>
            <a:off x="7108365" y="33653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27511B2-E7A3-DC76-7C2C-455B083E7BDF}"/>
              </a:ext>
            </a:extLst>
          </p:cNvPr>
          <p:cNvCxnSpPr>
            <a:stCxn id="53" idx="6"/>
            <a:endCxn id="49" idx="2"/>
          </p:cNvCxnSpPr>
          <p:nvPr/>
        </p:nvCxnSpPr>
        <p:spPr>
          <a:xfrm>
            <a:off x="7108365" y="33653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53B6FBB-1C14-F4F3-A71E-AC6FB19A28DA}"/>
              </a:ext>
            </a:extLst>
          </p:cNvPr>
          <p:cNvCxnSpPr>
            <a:stCxn id="53" idx="6"/>
            <a:endCxn id="50" idx="2"/>
          </p:cNvCxnSpPr>
          <p:nvPr/>
        </p:nvCxnSpPr>
        <p:spPr>
          <a:xfrm>
            <a:off x="7108365" y="33653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5A9D8EB-2F17-BF03-5782-A7A895D368DB}"/>
              </a:ext>
            </a:extLst>
          </p:cNvPr>
          <p:cNvCxnSpPr>
            <a:stCxn id="54" idx="6"/>
            <a:endCxn id="47" idx="2"/>
          </p:cNvCxnSpPr>
          <p:nvPr/>
        </p:nvCxnSpPr>
        <p:spPr>
          <a:xfrm flipV="1">
            <a:off x="7108365" y="30480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1AC2533-AF31-2CEF-5EDB-9E80147C1C29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 flipV="1">
            <a:off x="7108365" y="37664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3F41EFA-FDF2-3A90-29A3-6818EFD4C8B2}"/>
              </a:ext>
            </a:extLst>
          </p:cNvPr>
          <p:cNvCxnSpPr>
            <a:stCxn id="54" idx="6"/>
            <a:endCxn id="48" idx="2"/>
          </p:cNvCxnSpPr>
          <p:nvPr/>
        </p:nvCxnSpPr>
        <p:spPr>
          <a:xfrm flipV="1">
            <a:off x="7108365" y="37664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2A12224-8316-65F1-6B99-742F5ACFFB61}"/>
              </a:ext>
            </a:extLst>
          </p:cNvPr>
          <p:cNvCxnSpPr>
            <a:stCxn id="54" idx="6"/>
            <a:endCxn id="49" idx="2"/>
          </p:cNvCxnSpPr>
          <p:nvPr/>
        </p:nvCxnSpPr>
        <p:spPr>
          <a:xfrm>
            <a:off x="7108365" y="41210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2A28C7-0627-C54D-D65F-5C62F6D5E04B}"/>
              </a:ext>
            </a:extLst>
          </p:cNvPr>
          <p:cNvCxnSpPr>
            <a:stCxn id="54" idx="6"/>
            <a:endCxn id="50" idx="2"/>
          </p:cNvCxnSpPr>
          <p:nvPr/>
        </p:nvCxnSpPr>
        <p:spPr>
          <a:xfrm>
            <a:off x="7108365" y="41210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69B7603-EBC2-CF8A-D7BE-085E26ADAE6F}"/>
              </a:ext>
            </a:extLst>
          </p:cNvPr>
          <p:cNvCxnSpPr>
            <a:stCxn id="55" idx="6"/>
            <a:endCxn id="47" idx="2"/>
          </p:cNvCxnSpPr>
          <p:nvPr/>
        </p:nvCxnSpPr>
        <p:spPr>
          <a:xfrm flipV="1">
            <a:off x="7108365" y="30480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5404BBF-2851-0A92-A19E-E34566A9DAAE}"/>
              </a:ext>
            </a:extLst>
          </p:cNvPr>
          <p:cNvCxnSpPr>
            <a:stCxn id="55" idx="6"/>
            <a:endCxn id="49" idx="2"/>
          </p:cNvCxnSpPr>
          <p:nvPr/>
        </p:nvCxnSpPr>
        <p:spPr>
          <a:xfrm flipV="1">
            <a:off x="7108365" y="44849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2B28CEA-1B34-6963-EF6B-E677A0513728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>
            <a:off x="7108365" y="48766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2675C0C-DF08-8DB0-C4AB-7352662149C8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>
            <a:off x="8066309" y="30480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9CDF70B-BB09-E717-8636-332AE72132E9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8066308" y="37664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0C59751-CA8C-CDF6-1949-E139868C72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066308" y="44849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34CD69-6350-59FE-5FBB-AD663AEC9823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8066308" y="44849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1DD8E17-7931-D8F6-5774-D8C8B92A866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8066309" y="30480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E54812-DD5C-1F06-EC64-60104362E19D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066308" y="37664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089833F-AF62-43B8-7766-2CE57BE23F8E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066308" y="37664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CEA38E9-34F5-C027-B61C-BE3F7F26DC6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066308" y="37664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0D47946-6131-CED8-5624-7B46747DA81E}"/>
              </a:ext>
            </a:extLst>
          </p:cNvPr>
          <p:cNvCxnSpPr>
            <a:endCxn id="53" idx="2"/>
          </p:cNvCxnSpPr>
          <p:nvPr/>
        </p:nvCxnSpPr>
        <p:spPr>
          <a:xfrm>
            <a:off x="6270166" y="33653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7E883A-9C7F-9C49-89EE-CD9F6B4563EB}"/>
              </a:ext>
            </a:extLst>
          </p:cNvPr>
          <p:cNvCxnSpPr>
            <a:endCxn id="54" idx="2"/>
          </p:cNvCxnSpPr>
          <p:nvPr/>
        </p:nvCxnSpPr>
        <p:spPr>
          <a:xfrm>
            <a:off x="6270166" y="33653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D2B78F-30D0-FBFD-5078-F273A138680C}"/>
              </a:ext>
            </a:extLst>
          </p:cNvPr>
          <p:cNvCxnSpPr>
            <a:endCxn id="55" idx="2"/>
          </p:cNvCxnSpPr>
          <p:nvPr/>
        </p:nvCxnSpPr>
        <p:spPr>
          <a:xfrm>
            <a:off x="6270166" y="33653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8412B6-AF58-2557-F413-F415E9857E4C}"/>
              </a:ext>
            </a:extLst>
          </p:cNvPr>
          <p:cNvCxnSpPr/>
          <p:nvPr/>
        </p:nvCxnSpPr>
        <p:spPr>
          <a:xfrm>
            <a:off x="6270166" y="48458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9DF6111-D7CE-2D66-7876-57D625F15DA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70165" y="41210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0F64F37-1274-0520-7393-B446FFC14749}"/>
              </a:ext>
            </a:extLst>
          </p:cNvPr>
          <p:cNvCxnSpPr/>
          <p:nvPr/>
        </p:nvCxnSpPr>
        <p:spPr>
          <a:xfrm>
            <a:off x="9024249" y="37664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E079E2A-2897-CDD6-63F5-C2B55F2414AA}"/>
              </a:ext>
            </a:extLst>
          </p:cNvPr>
          <p:cNvCxnSpPr/>
          <p:nvPr/>
        </p:nvCxnSpPr>
        <p:spPr>
          <a:xfrm>
            <a:off x="9024249" y="44825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/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/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/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blipFill>
                <a:blip r:embed="rId6"/>
                <a:stretch>
                  <a:fillRect r="-3720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/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blipFill>
                <a:blip r:embed="rId7"/>
                <a:stretch>
                  <a:fillRect r="-39535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3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objetivo é encontrar um modelo que mapeie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(minimização do erro).</a:t>
                </a:r>
              </a:p>
              <a:p>
                <a:r>
                  <a:rPr lang="pt-BR" dirty="0"/>
                  <a:t>Antes, nós usamos o gradiente descendente para otimizar os pesos de uma função hipótese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1937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criar, treinar e avaliar nossas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Tensorflow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desses conjuntos de neurônios é uma camada.</a:t>
            </a:r>
          </a:p>
          <a:p>
            <a:r>
              <a:rPr lang="pt-BR" dirty="0"/>
              <a:t>A rede ao lado tem duas camadas ocultas e uma camada de saída.</a:t>
            </a:r>
          </a:p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/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/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7" y="1825624"/>
            <a:ext cx="6966858" cy="5032371"/>
          </a:xfrm>
        </p:spPr>
        <p:txBody>
          <a:bodyPr>
            <a:normAutofit fontScale="92500"/>
          </a:bodyPr>
          <a:lstStyle/>
          <a:p>
            <a:r>
              <a:rPr lang="pt-BR" dirty="0"/>
              <a:t>As camadas estão conectadas em sequência.</a:t>
            </a:r>
          </a:p>
          <a:p>
            <a:r>
              <a:rPr lang="pt-BR" dirty="0"/>
              <a:t>As i</a:t>
            </a:r>
            <a:r>
              <a:rPr lang="pt-BR" b="0" i="0" dirty="0">
                <a:effectLst/>
              </a:rPr>
              <a:t>nformações fluem em uma única direção, ou seja, da entrada para as camadas ocultas e, finalmente, para a camada de saída, sem recursões.</a:t>
            </a:r>
          </a:p>
          <a:p>
            <a:r>
              <a:rPr lang="pt-BR" dirty="0"/>
              <a:t>Na terminologia do Tensorflow,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esta rede.</a:t>
            </a:r>
          </a:p>
          <a:p>
            <a:r>
              <a:rPr lang="pt-BR" dirty="0"/>
              <a:t>Além disso, vemos que as saídas de uma camada estão conectadas a todos os neurônios da próxima camada,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esse termo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9504</TotalTime>
  <Words>3776</Words>
  <Application>Microsoft Office PowerPoint</Application>
  <PresentationFormat>Widescreen</PresentationFormat>
  <Paragraphs>329</Paragraphs>
  <Slides>29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</vt:lpstr>
      <vt:lpstr>O que vamos ver?</vt:lpstr>
      <vt:lpstr>Conjunto de dados de treinamento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1879</cp:revision>
  <dcterms:created xsi:type="dcterms:W3CDTF">2020-01-20T13:50:05Z</dcterms:created>
  <dcterms:modified xsi:type="dcterms:W3CDTF">2023-08-07T00:17:13Z</dcterms:modified>
</cp:coreProperties>
</file>