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06" r:id="rId3"/>
    <p:sldId id="420" r:id="rId4"/>
    <p:sldId id="422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32" r:id="rId13"/>
    <p:sldId id="433" r:id="rId14"/>
    <p:sldId id="429" r:id="rId15"/>
    <p:sldId id="436" r:id="rId16"/>
    <p:sldId id="438" r:id="rId17"/>
    <p:sldId id="435" r:id="rId18"/>
    <p:sldId id="434" r:id="rId19"/>
    <p:sldId id="431" r:id="rId20"/>
    <p:sldId id="405" r:id="rId21"/>
    <p:sldId id="293" r:id="rId22"/>
    <p:sldId id="306" r:id="rId23"/>
    <p:sldId id="430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0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(i.e., otimizar a suposição atual) </a:t>
            </a:r>
          </a:p>
          <a:p>
            <a:r>
              <a:rPr lang="pt-BR" dirty="0"/>
              <a:t>Em geral, o novo ponto (i.e., conjunto de pesos) resulta em um erro menor do que o anterior.</a:t>
            </a:r>
          </a:p>
          <a:p>
            <a:r>
              <a:rPr lang="pt-BR" dirty="0"/>
              <a:t>Esse processo é repetido a partir do ponto corrente até que o erro seja minimizado.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partir de um ponto inicial (i.e., conjunto de pesos aleatórios), a cada iteração (i.e., suposição) do algoritmo, tem-se, em geral, um conjunto de pesos que resulta em um erro menor do que o anterior.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(i.e., conjunto de pesos aleatórios), a cada iteração (i.e., suposição) do algoritmo, tem-se, em geral, um conjunto de pesos que resulta em um erro menor do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1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Explorando_a_função_de_erro.ipynb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plorando_a_fun&#231;&#227;o_de_erro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Medindo a precisão de um modelo de 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Quadrado dos comprimentos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85" y="1825624"/>
            <a:ext cx="569916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Podemos elevar ao quadrado todos os comprimentos, fazendo com que todos eles sejam positivos e não se cancelem mais.</a:t>
            </a:r>
          </a:p>
          <a:p>
            <a:r>
              <a:rPr lang="pt-BR" dirty="0"/>
              <a:t>Isso não afeta nossa métrica, pois aplicamos a todos os comprimentos.</a:t>
            </a:r>
          </a:p>
          <a:p>
            <a:r>
              <a:rPr lang="pt-BR" dirty="0"/>
              <a:t>Usando essa métrica de </a:t>
            </a:r>
            <a:r>
              <a:rPr lang="pt-BR" b="1" i="1" dirty="0"/>
              <a:t>erro médio</a:t>
            </a:r>
            <a:r>
              <a:rPr lang="pt-BR" dirty="0"/>
              <a:t>, vemos que nossa função hipótese não é boa, pois o valor ainda está longe de zero, que é o menor valor possível e nosso objetivo final.</a:t>
            </a:r>
          </a:p>
          <a:p>
            <a:r>
              <a:rPr lang="pt-BR" dirty="0"/>
              <a:t>O que devemos fazer?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/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1+0+1+4+9+16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5.17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795256B9-5626-BEE2-FF82-D903F78DB15F}"/>
              </a:ext>
            </a:extLst>
          </p:cNvPr>
          <p:cNvSpPr/>
          <p:nvPr/>
        </p:nvSpPr>
        <p:spPr>
          <a:xfrm>
            <a:off x="1799763" y="593077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AD787D-9C05-A7F6-E8E3-65DF6731B54C}"/>
              </a:ext>
            </a:extLst>
          </p:cNvPr>
          <p:cNvSpPr/>
          <p:nvPr/>
        </p:nvSpPr>
        <p:spPr>
          <a:xfrm>
            <a:off x="2716631" y="5921975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A6ED2DA-25CE-E3E3-BAB3-9815A7D28358}"/>
              </a:ext>
            </a:extLst>
          </p:cNvPr>
          <p:cNvGrpSpPr/>
          <p:nvPr/>
        </p:nvGrpSpPr>
        <p:grpSpPr>
          <a:xfrm>
            <a:off x="838200" y="1547971"/>
            <a:ext cx="4915689" cy="3568398"/>
            <a:chOff x="400408" y="2051201"/>
            <a:chExt cx="49156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2051201"/>
              <a:ext cx="4915689" cy="3568398"/>
              <a:chOff x="336908" y="2375202"/>
              <a:chExt cx="49156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9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210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16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643407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804532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/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quadr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tico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diff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404E-CC0C-4A02-1C7F-A7A21D9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</p:spPr>
            <p:txBody>
              <a:bodyPr/>
              <a:lstStyle/>
              <a:p>
                <a:r>
                  <a:rPr lang="pt-BR" dirty="0"/>
                  <a:t>Vamos supor outros valores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fazer predições com esta nova função hipótese.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  <a:blipFill>
                <a:blip r:embed="rId2"/>
                <a:stretch>
                  <a:fillRect l="-2027" t="-2241" r="-3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8B934AE-7AFB-089F-5327-4A838F80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32" y="518250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/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0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6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804862-4CB6-95A6-785A-EA19222C7E0A}"/>
              </a:ext>
            </a:extLst>
          </p:cNvPr>
          <p:cNvSpPr txBox="1"/>
          <p:nvPr/>
        </p:nvSpPr>
        <p:spPr>
          <a:xfrm>
            <a:off x="950690" y="29637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/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948EC7-85F7-6E52-1F45-B0C46EEE686D}"/>
              </a:ext>
            </a:extLst>
          </p:cNvPr>
          <p:cNvSpPr txBox="1"/>
          <p:nvPr/>
        </p:nvSpPr>
        <p:spPr>
          <a:xfrm>
            <a:off x="920128" y="40662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/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1, 1, 1, 1, 1, 1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E437A9-7CA4-2024-881F-36BEFDF36D5A}"/>
              </a:ext>
            </a:extLst>
          </p:cNvPr>
          <p:cNvSpPr txBox="1"/>
          <p:nvPr/>
        </p:nvSpPr>
        <p:spPr>
          <a:xfrm>
            <a:off x="835885" y="50799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</p:spTree>
    <p:extLst>
      <p:ext uri="{BB962C8B-B14F-4D97-AF65-F5344CB8AC3E}">
        <p14:creationId xmlns:p14="http://schemas.microsoft.com/office/powerpoint/2010/main" val="6706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nova função hipótese?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</p:spPr>
            <p:txBody>
              <a:bodyPr/>
              <a:lstStyle/>
              <a:p>
                <a:r>
                  <a:rPr lang="pt-BR" dirty="0"/>
                  <a:t>Já temos uma função melhor, pois o erro caiu de 5.17 para 1.0.</a:t>
                </a:r>
              </a:p>
              <a:p>
                <a:r>
                  <a:rPr lang="pt-BR" dirty="0"/>
                  <a:t>Estamos indo na direção correta!</a:t>
                </a:r>
              </a:p>
              <a:p>
                <a:r>
                  <a:rPr lang="pt-BR" dirty="0"/>
                  <a:t>Comparando as predições com os valores esperados, notamos que as retas são paralelas, sendo a única diferença um </a:t>
                </a:r>
                <a:r>
                  <a:rPr lang="pt-BR" b="1" i="1" dirty="0"/>
                  <a:t>deslocamento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descolamento pode ser alterado através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(coeficiente linear).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  <a:blipFill>
                <a:blip r:embed="rId2"/>
                <a:stretch>
                  <a:fillRect l="-1802" t="-2632" b="-4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0" y="1677096"/>
            <a:ext cx="4556206" cy="1005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/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C1FD510-769A-FDEC-ABA2-12F26B39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049811"/>
            <a:ext cx="3572781" cy="27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32BBE-B730-80FE-B571-737E28D0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</p:spPr>
            <p:txBody>
              <a:bodyPr/>
              <a:lstStyle/>
              <a:p>
                <a:r>
                  <a:rPr lang="pt-BR" dirty="0"/>
                  <a:t>Vamos diminuir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fazer novas predições.</a:t>
                </a:r>
              </a:p>
              <a:p>
                <a:r>
                  <a:rPr lang="pt-BR" dirty="0"/>
                  <a:t>Bingo! Nossa nova suposição mapeia perfeitamente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resultando em um EQM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  <a:blipFill>
                <a:blip r:embed="rId2"/>
                <a:stretch>
                  <a:fillRect l="-1840" t="-3340" r="-15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7FD3E92-C09E-69CD-F096-68F5BBDB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2" y="540077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=−1+2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/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/>
                            <m:t>−3,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−1,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5,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2588A145-A2B8-63C4-EA80-8E35C1B8BD03}"/>
              </a:ext>
            </a:extLst>
          </p:cNvPr>
          <p:cNvSpPr txBox="1"/>
          <p:nvPr/>
        </p:nvSpPr>
        <p:spPr>
          <a:xfrm>
            <a:off x="950690" y="29002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/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4134C-FF1C-6E49-5C05-D82167F99FC1}"/>
              </a:ext>
            </a:extLst>
          </p:cNvPr>
          <p:cNvSpPr txBox="1"/>
          <p:nvPr/>
        </p:nvSpPr>
        <p:spPr>
          <a:xfrm>
            <a:off x="920128" y="39011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/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0, 0, 0, 0, 0, 0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F84455-938D-8F48-6B09-1A6AC09B2185}"/>
              </a:ext>
            </a:extLst>
          </p:cNvPr>
          <p:cNvSpPr txBox="1"/>
          <p:nvPr/>
        </p:nvSpPr>
        <p:spPr>
          <a:xfrm>
            <a:off x="835885" y="48513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0AABEE-8AC5-2FEE-F211-3DCFEC95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01" y="174509"/>
            <a:ext cx="3778814" cy="289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/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2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medidas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829" y="1825625"/>
            <a:ext cx="5674758" cy="4883400"/>
          </a:xfrm>
        </p:spPr>
        <p:txBody>
          <a:bodyPr/>
          <a:lstStyle/>
          <a:p>
            <a:r>
              <a:rPr lang="pt-BR" dirty="0"/>
              <a:t>Além do EQM (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MSE), existem diversas outras métricas de erro que podemos usar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Raíz do Erro Quadrático Médio (Root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RMSE)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Erro Absoluto Média (</a:t>
            </a:r>
            <a:r>
              <a:rPr lang="pt-BR" dirty="0" err="1"/>
              <a:t>Mean</a:t>
            </a:r>
            <a:r>
              <a:rPr lang="pt-BR" dirty="0"/>
              <a:t> Absolute </a:t>
            </a:r>
            <a:r>
              <a:rPr lang="pt-BR" dirty="0" err="1"/>
              <a:t>Error</a:t>
            </a:r>
            <a:r>
              <a:rPr lang="pt-BR" dirty="0"/>
              <a:t> – MAE);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Entropia Cruzada (Cross-Entropia);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/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/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cross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>
            <a:extLst>
              <a:ext uri="{FF2B5EF4-FFF2-40B4-BE49-F238E27FC236}">
                <a16:creationId xmlns:a16="http://schemas.microsoft.com/office/drawing/2014/main" id="{93847FBB-5EC0-2B17-E863-7E714B0F2822}"/>
              </a:ext>
            </a:extLst>
          </p:cNvPr>
          <p:cNvSpPr/>
          <p:nvPr/>
        </p:nvSpPr>
        <p:spPr>
          <a:xfrm>
            <a:off x="4560440" y="1513028"/>
            <a:ext cx="310556" cy="3687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ADE38C-30AD-7CB9-1E21-F23E5394C2BF}"/>
              </a:ext>
            </a:extLst>
          </p:cNvPr>
          <p:cNvSpPr txBox="1"/>
          <p:nvPr/>
        </p:nvSpPr>
        <p:spPr>
          <a:xfrm>
            <a:off x="4870996" y="2756675"/>
            <a:ext cx="145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Usadas em problemas de aproximação de curvas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188BC520-3A22-1304-CF44-585EBB62C79B}"/>
              </a:ext>
            </a:extLst>
          </p:cNvPr>
          <p:cNvSpPr/>
          <p:nvPr/>
        </p:nvSpPr>
        <p:spPr>
          <a:xfrm rot="5400000">
            <a:off x="3171408" y="3920413"/>
            <a:ext cx="310556" cy="497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AFB85E-4781-4569-8ECE-CCDFAA667CDA}"/>
              </a:ext>
            </a:extLst>
          </p:cNvPr>
          <p:cNvSpPr txBox="1"/>
          <p:nvPr/>
        </p:nvSpPr>
        <p:spPr>
          <a:xfrm>
            <a:off x="838199" y="6452865"/>
            <a:ext cx="497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 em problemas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/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5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ou aproximação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0" y="1941817"/>
            <a:ext cx="6215864" cy="4916184"/>
          </a:xfrm>
        </p:spPr>
        <p:txBody>
          <a:bodyPr>
            <a:normAutofit/>
          </a:bodyPr>
          <a:lstStyle/>
          <a:p>
            <a:r>
              <a:rPr lang="pt-BR" dirty="0"/>
              <a:t>O problema visto neste tópico é conhecido como </a:t>
            </a:r>
            <a:r>
              <a:rPr lang="pt-BR" b="1" i="1" dirty="0"/>
              <a:t>regressão</a:t>
            </a:r>
            <a:r>
              <a:rPr lang="pt-BR" dirty="0"/>
              <a:t> ou </a:t>
            </a:r>
            <a:r>
              <a:rPr lang="pt-BR" b="1" i="1" dirty="0"/>
              <a:t>aproximação de funções</a:t>
            </a:r>
            <a:r>
              <a:rPr lang="pt-BR" dirty="0"/>
              <a:t>.</a:t>
            </a:r>
          </a:p>
          <a:p>
            <a:r>
              <a:rPr lang="pt-BR" dirty="0"/>
              <a:t>Nele, a função com formato de reta, que definimos como </a:t>
            </a:r>
            <a:r>
              <a:rPr lang="pt-BR" b="1" i="1" dirty="0"/>
              <a:t>função hipótese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é o </a:t>
            </a:r>
            <a:r>
              <a:rPr lang="pt-BR" b="1" i="1" dirty="0">
                <a:solidFill>
                  <a:srgbClr val="00B050"/>
                </a:solidFill>
              </a:rPr>
              <a:t>modelo de ML </a:t>
            </a:r>
            <a:r>
              <a:rPr lang="pt-BR" dirty="0"/>
              <a:t>e o </a:t>
            </a:r>
            <a:r>
              <a:rPr lang="pt-BR" b="1" i="1" dirty="0"/>
              <a:t>objetivo da regressão é encontrar os parâmetros (ou pesos) que minimizam a função de erro</a:t>
            </a:r>
            <a:r>
              <a:rPr lang="pt-BR" dirty="0"/>
              <a:t>.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89515" y="2586731"/>
            <a:ext cx="4838818" cy="3031571"/>
            <a:chOff x="1320613" y="2558363"/>
            <a:chExt cx="4838818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838818" cy="3031571"/>
              <a:chOff x="3440214" y="2034381"/>
              <a:chExt cx="4838818" cy="3031571"/>
            </a:xfrm>
          </p:grpSpPr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04875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667534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A4ABC62-C35B-9FE0-837A-4791504D8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947" r="-3189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099129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5962658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729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Palpite</a:t>
                </a:r>
              </a:p>
              <a:p>
                <a:pPr algn="ctr"/>
                <a:r>
                  <a:rPr lang="pt-BR" sz="1200" dirty="0"/>
                  <a:t>ou</a:t>
                </a:r>
              </a:p>
              <a:p>
                <a:pPr algn="ctr"/>
                <a:r>
                  <a:rPr lang="pt-BR" sz="1200" dirty="0"/>
                  <a:t>predição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824115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B26593D-D31D-1745-969C-3EA608630D35}"/>
              </a:ext>
            </a:extLst>
          </p:cNvPr>
          <p:cNvSpPr txBox="1"/>
          <p:nvPr/>
        </p:nvSpPr>
        <p:spPr>
          <a:xfrm>
            <a:off x="171236" y="5959388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OBS</a:t>
            </a:r>
            <a:r>
              <a:rPr lang="pt-BR" sz="1600" dirty="0"/>
              <a:t>.: Nesse exemplo, conseguimos visualizar os dados e, facilmente, identificar a equação (ou formato) da função hipótese, mas em outros casos, além dos pesos, temos que descobrir o formato da função.</a:t>
            </a:r>
          </a:p>
        </p:txBody>
      </p:sp>
    </p:spTree>
    <p:extLst>
      <p:ext uri="{BB962C8B-B14F-4D97-AF65-F5344CB8AC3E}">
        <p14:creationId xmlns:p14="http://schemas.microsoft.com/office/powerpoint/2010/main" val="34731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ou solução ótima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6"/>
            <a:ext cx="5924762" cy="5032376"/>
          </a:xfrm>
        </p:spPr>
        <p:txBody>
          <a:bodyPr>
            <a:normAutofit/>
          </a:bodyPr>
          <a:lstStyle/>
          <a:p>
            <a:r>
              <a:rPr lang="pt-BR" dirty="0"/>
              <a:t>Se notarmos que 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/>
              <a:t>função dos pesos </a:t>
            </a:r>
            <a:r>
              <a:rPr lang="pt-BR" dirty="0"/>
              <a:t>do modelo, nós podemos dizer que o </a:t>
            </a:r>
            <a:r>
              <a:rPr lang="pt-BR" b="1" i="1" dirty="0"/>
              <a:t>objetivo da regressão é encontrar o </a:t>
            </a:r>
            <a:r>
              <a:rPr lang="pt-BR" b="1" i="1" dirty="0">
                <a:solidFill>
                  <a:srgbClr val="00B0F0"/>
                </a:solidFill>
              </a:rPr>
              <a:t>ponto de mínimo</a:t>
            </a:r>
            <a:r>
              <a:rPr lang="pt-BR" dirty="0"/>
              <a:t>, especificado pelos pesos, da função, ou seja, </a:t>
            </a:r>
            <a:r>
              <a:rPr lang="pt-BR" b="1" i="1" dirty="0">
                <a:solidFill>
                  <a:srgbClr val="00B0F0"/>
                </a:solidFill>
              </a:rPr>
              <a:t>seu ponto mais baixo</a:t>
            </a:r>
            <a:r>
              <a:rPr lang="pt-BR" dirty="0"/>
              <a:t>.</a:t>
            </a:r>
          </a:p>
          <a:p>
            <a:r>
              <a:rPr lang="pt-BR" dirty="0"/>
              <a:t>Esse é um </a:t>
            </a:r>
            <a:r>
              <a:rPr lang="pt-BR" b="1" i="1" dirty="0"/>
              <a:t>problema de minimização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Qual é o conjunto de pesos que resulta no menor erro possível?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/>
              <p:nvPr/>
            </p:nvSpPr>
            <p:spPr>
              <a:xfrm>
                <a:off x="1005901" y="4543755"/>
                <a:ext cx="4076562" cy="2169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01" y="4543755"/>
                <a:ext cx="4076562" cy="2169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C76009-5703-CC01-34FD-DE7DD99C2CA6}"/>
              </a:ext>
            </a:extLst>
          </p:cNvPr>
          <p:cNvGrpSpPr/>
          <p:nvPr/>
        </p:nvGrpSpPr>
        <p:grpSpPr>
          <a:xfrm>
            <a:off x="1592492" y="1393380"/>
            <a:ext cx="3105077" cy="2844369"/>
            <a:chOff x="1592492" y="1393380"/>
            <a:chExt cx="3105077" cy="2844369"/>
          </a:xfrm>
        </p:grpSpPr>
        <p:pic>
          <p:nvPicPr>
            <p:cNvPr id="1026" name="Picture 2" descr="Visualization for Function Optimization in Python -  MachineLearningMastery.com">
              <a:extLst>
                <a:ext uri="{FF2B5EF4-FFF2-40B4-BE49-F238E27FC236}">
                  <a16:creationId xmlns:a16="http://schemas.microsoft.com/office/drawing/2014/main" id="{354FEEB6-6AE9-60CB-E499-CC164C631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8" t="17228" r="16217" b="10711"/>
            <a:stretch/>
          </p:blipFill>
          <p:spPr bwMode="auto">
            <a:xfrm>
              <a:off x="1592492" y="1393380"/>
              <a:ext cx="3069081" cy="284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/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/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/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1" i="0" smtClean="0">
                            <a:latin typeface="Cambria Math" panose="02040503050406030204" pitchFamily="18" charset="0"/>
                          </a:rPr>
                          <m:t>𝐌𝐒𝐄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041F71A-DE1C-E129-7512-5E81C16C6EAB}"/>
              </a:ext>
            </a:extLst>
          </p:cNvPr>
          <p:cNvCxnSpPr>
            <a:cxnSpLocks/>
          </p:cNvCxnSpPr>
          <p:nvPr/>
        </p:nvCxnSpPr>
        <p:spPr>
          <a:xfrm flipH="1" flipV="1">
            <a:off x="3016026" y="3318553"/>
            <a:ext cx="497043" cy="1023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5EC4D88-9E4F-5552-6DCF-99C121BF0426}"/>
              </a:ext>
            </a:extLst>
          </p:cNvPr>
          <p:cNvSpPr txBox="1"/>
          <p:nvPr/>
        </p:nvSpPr>
        <p:spPr>
          <a:xfrm>
            <a:off x="2935287" y="4297726"/>
            <a:ext cx="148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</a:rPr>
              <a:t>ponto de mínimo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E22BE30-DFAE-8B87-D83B-05B9B69080D4}"/>
              </a:ext>
            </a:extLst>
          </p:cNvPr>
          <p:cNvSpPr/>
          <p:nvPr/>
        </p:nvSpPr>
        <p:spPr>
          <a:xfrm>
            <a:off x="2257425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A16A255-C8A7-13E5-A987-B241E01F62BC}"/>
              </a:ext>
            </a:extLst>
          </p:cNvPr>
          <p:cNvSpPr/>
          <p:nvPr/>
        </p:nvSpPr>
        <p:spPr>
          <a:xfrm>
            <a:off x="2901950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22D9EAD-1149-7FBE-C611-D40937DD1A9D}"/>
              </a:ext>
            </a:extLst>
          </p:cNvPr>
          <p:cNvCxnSpPr/>
          <p:nvPr/>
        </p:nvCxnSpPr>
        <p:spPr>
          <a:xfrm flipV="1">
            <a:off x="2800350" y="4543755"/>
            <a:ext cx="781050" cy="1530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DE3902-824E-8DE4-4B5F-D95AEAF0C065}"/>
              </a:ext>
            </a:extLst>
          </p:cNvPr>
          <p:cNvSpPr txBox="1"/>
          <p:nvPr/>
        </p:nvSpPr>
        <p:spPr>
          <a:xfrm>
            <a:off x="2587625" y="5604004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8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06" y="1825625"/>
            <a:ext cx="6240694" cy="5032376"/>
          </a:xfrm>
        </p:spPr>
        <p:txBody>
          <a:bodyPr>
            <a:normAutofit/>
          </a:bodyPr>
          <a:lstStyle/>
          <a:p>
            <a:r>
              <a:rPr lang="pt-BR" dirty="0"/>
              <a:t>O processo que tem como objetivo minimizar o erro é chamado de </a:t>
            </a:r>
            <a:r>
              <a:rPr lang="pt-BR" b="1" i="1" dirty="0"/>
              <a:t>otimização</a:t>
            </a:r>
            <a:r>
              <a:rPr lang="pt-BR" dirty="0"/>
              <a:t> e, no contexto de ML, é conhecido como </a:t>
            </a:r>
            <a:r>
              <a:rPr lang="pt-BR" b="1" i="1" dirty="0"/>
              <a:t>treinamento do modelo</a:t>
            </a:r>
            <a:r>
              <a:rPr lang="pt-BR" dirty="0"/>
              <a:t>.</a:t>
            </a:r>
          </a:p>
          <a:p>
            <a:r>
              <a:rPr lang="pt-BR" dirty="0"/>
              <a:t>O treinamento/atualização do modelo se baseia em informação obtida a partir da função de erro.</a:t>
            </a:r>
          </a:p>
          <a:p>
            <a:r>
              <a:rPr lang="pt-BR" dirty="0"/>
              <a:t>Essa informação </a:t>
            </a:r>
            <a:r>
              <a:rPr lang="pt-BR" b="1" i="1" dirty="0">
                <a:solidFill>
                  <a:srgbClr val="00B050"/>
                </a:solidFill>
              </a:rPr>
              <a:t>aponta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para a direção do ponto de mínimo </a:t>
            </a:r>
            <a:r>
              <a:rPr lang="pt-BR" b="1" i="1" dirty="0"/>
              <a:t>(i.e., conjunto de pesos ótimo)</a:t>
            </a:r>
            <a:r>
              <a:rPr lang="pt-BR" dirty="0"/>
              <a:t>.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F6194FB-F234-5221-2C40-FEA9956AEE0C}"/>
              </a:ext>
            </a:extLst>
          </p:cNvPr>
          <p:cNvGrpSpPr/>
          <p:nvPr/>
        </p:nvGrpSpPr>
        <p:grpSpPr>
          <a:xfrm>
            <a:off x="725184" y="1825625"/>
            <a:ext cx="4381189" cy="4083507"/>
            <a:chOff x="447782" y="1825625"/>
            <a:chExt cx="4381189" cy="408350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0F54E6-6D97-C31B-F9D8-19F2AA3CDBF5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26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374B63DB-288A-70B9-44EF-3580F40C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DFE79DF-D458-343A-A13D-98FD73B6A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80ACF3A-3CFA-A0BC-CB05-D0ECA5F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006" y="3476156"/>
              <a:ext cx="213643" cy="405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4FB3ED5-CBA0-424D-0693-7F2E0B11F067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0709E57-1952-D602-5A8C-33759AF63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469046-E645-754E-8DAB-C5843FA2C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BCFD666-1E92-D928-BC71-CEB6A8691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4C7AE2B-6CC5-1709-3D07-1602E5412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9BBFED7-3E57-8610-AD49-8A0A1D984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AA6498F-657F-137E-D70A-390BEE15E5F0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/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Vá em direção a valores maiores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400" dirty="0"/>
                  <a:t> e menores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blipFill>
                <a:blip r:embed="rId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5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369" y="1690688"/>
            <a:ext cx="6792264" cy="516731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Como veremos em breve, de posse dessa informação, o algoritmo de otimização, conhecido como </a:t>
            </a:r>
            <a:r>
              <a:rPr lang="pt-BR" b="1" i="1" dirty="0">
                <a:solidFill>
                  <a:srgbClr val="00B050"/>
                </a:solidFill>
              </a:rPr>
              <a:t>gradiente descendente (GD)</a:t>
            </a:r>
            <a:r>
              <a:rPr lang="pt-BR" dirty="0"/>
              <a:t>, consegue </a:t>
            </a:r>
            <a:r>
              <a:rPr lang="pt-BR" b="1" i="1" dirty="0">
                <a:solidFill>
                  <a:srgbClr val="00B050"/>
                </a:solidFill>
              </a:rPr>
              <a:t>caminhar iterativamente</a:t>
            </a:r>
            <a:r>
              <a:rPr lang="pt-BR" dirty="0"/>
              <a:t> até o </a:t>
            </a:r>
            <a:r>
              <a:rPr lang="pt-BR" b="1" i="1" dirty="0">
                <a:solidFill>
                  <a:srgbClr val="00B050"/>
                </a:solidFill>
              </a:rPr>
              <a:t>ponto de mínimo </a:t>
            </a:r>
            <a:r>
              <a:rPr lang="pt-BR" dirty="0"/>
              <a:t>(i.e., conjunto de pesos ótimo).</a:t>
            </a:r>
          </a:p>
          <a:p>
            <a:r>
              <a:rPr lang="pt-BR" dirty="0"/>
              <a:t>A figura ao lado ilustra o processo iterativo de otimização realizado pelo GD.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atual (i.e., otimizar a suposição atual).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o novo ponto (i.e., conjunto de pesos atualizado) resulta em um erro menor do que o anterior.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processo é repetido a partir do novo ponto até que o erro seja minimizado.</a:t>
            </a:r>
          </a:p>
        </p:txBody>
      </p:sp>
      <p:pic>
        <p:nvPicPr>
          <p:cNvPr id="32" name="animated_linear_regression">
            <a:hlinkClick r:id="" action="ppaction://media"/>
            <a:extLst>
              <a:ext uri="{FF2B5EF4-FFF2-40B4-BE49-F238E27FC236}">
                <a16:creationId xmlns:a16="http://schemas.microsoft.com/office/drawing/2014/main" id="{66D25972-58E8-79DB-2476-AFDFC17182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4387" y="2052479"/>
            <a:ext cx="5095982" cy="38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36A8-6590-17D8-1A21-CACFBD1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D6CE-63C9-8C53-326D-3596DA5E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2694" cy="4667250"/>
          </a:xfrm>
        </p:spPr>
        <p:txBody>
          <a:bodyPr>
            <a:normAutofit/>
          </a:bodyPr>
          <a:lstStyle/>
          <a:p>
            <a:r>
              <a:rPr lang="pt-BR" dirty="0"/>
              <a:t>Nesse tópico nós vimos o que é o erro (ou perda) e definimos uma forma de medi-lo. </a:t>
            </a:r>
          </a:p>
          <a:p>
            <a:r>
              <a:rPr lang="pt-BR" dirty="0"/>
              <a:t>Agora, o próximo passo envolverá a definição de um processo que utilize a informação do erro para gerar o próximo palpite (ou suposição) de forma que ele seja melhor do que o atual.</a:t>
            </a:r>
          </a:p>
          <a:p>
            <a:r>
              <a:rPr lang="pt-BR" dirty="0"/>
              <a:t>Esse processo é chamado de </a:t>
            </a:r>
            <a:r>
              <a:rPr lang="pt-BR" b="1" i="1" dirty="0"/>
              <a:t>otimização </a:t>
            </a:r>
            <a:r>
              <a:rPr lang="pt-BR" dirty="0"/>
              <a:t>e será abordado em breve.</a:t>
            </a:r>
          </a:p>
          <a:p>
            <a:r>
              <a:rPr lang="pt-BR" dirty="0"/>
              <a:t>Mas primeiro, vamos dar uma olhada em um código que usa esse processo.</a:t>
            </a:r>
          </a:p>
        </p:txBody>
      </p:sp>
    </p:spTree>
    <p:extLst>
      <p:ext uri="{BB962C8B-B14F-4D97-AF65-F5344CB8AC3E}">
        <p14:creationId xmlns:p14="http://schemas.microsoft.com/office/powerpoint/2010/main" val="321788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Neste tópico vamos ver como medir o desempenho de um modelo de aprendizado de máquina ao longo do seu processo de aprendizagem.</a:t>
            </a:r>
          </a:p>
          <a:p>
            <a:r>
              <a:rPr lang="pt-BR" dirty="0"/>
              <a:t>Para isso, como já discutido brevemente antes, usaremos uma função chamada de função de erro ou de perda.</a:t>
            </a:r>
          </a:p>
          <a:p>
            <a:r>
              <a:rPr lang="pt-BR" dirty="0"/>
              <a:t>Idealmente, o processo de treinamento tem como objetivo minimizar o erro e, consequentemente, aumentar a precisão do modelo.</a:t>
            </a:r>
          </a:p>
          <a:p>
            <a:r>
              <a:rPr lang="pt-BR" dirty="0"/>
              <a:t>Além disso, veremos em breve diferentes estratégias para minimizar o erro.</a:t>
            </a:r>
          </a:p>
          <a:p>
            <a:r>
              <a:rPr lang="pt-BR" dirty="0"/>
              <a:t>Porém, primeiro, vamos aprender como calcular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 Medindo a precisão de um modelo de ML</a:t>
            </a:r>
            <a:r>
              <a:rPr lang="pt-BR" dirty="0"/>
              <a:t>”.</a:t>
            </a:r>
          </a:p>
          <a:p>
            <a:r>
              <a:rPr lang="pt-BR" dirty="0"/>
              <a:t>Exemplo: </a:t>
            </a:r>
            <a:r>
              <a:rPr lang="pt-BR" dirty="0">
                <a:hlinkClick r:id="rId3"/>
              </a:rPr>
              <a:t>Explorando a função de erro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E685139-6069-966B-FDA3-84FF70C86088}"/>
              </a:ext>
            </a:extLst>
          </p:cNvPr>
          <p:cNvGrpSpPr/>
          <p:nvPr/>
        </p:nvGrpSpPr>
        <p:grpSpPr>
          <a:xfrm>
            <a:off x="6096000" y="2755900"/>
            <a:ext cx="5549900" cy="1200149"/>
            <a:chOff x="6096000" y="2755900"/>
            <a:chExt cx="5549900" cy="1200149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6ADE51B-F5F0-50B9-9081-03D4DE974930}"/>
                </a:ext>
              </a:extLst>
            </p:cNvPr>
            <p:cNvSpPr/>
            <p:nvPr/>
          </p:nvSpPr>
          <p:spPr>
            <a:xfrm>
              <a:off x="60960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940D749-1DB6-C701-C5CF-CC3C4BAAA2B1}"/>
                </a:ext>
              </a:extLst>
            </p:cNvPr>
            <p:cNvSpPr/>
            <p:nvPr/>
          </p:nvSpPr>
          <p:spPr>
            <a:xfrm>
              <a:off x="8077200" y="2755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8711CE1-2F1A-4017-F301-880EEE647FF1}"/>
                </a:ext>
              </a:extLst>
            </p:cNvPr>
            <p:cNvSpPr/>
            <p:nvPr/>
          </p:nvSpPr>
          <p:spPr>
            <a:xfrm>
              <a:off x="100584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FFFC850-2670-B7F3-8510-994383D2277D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6835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225DCE3-778F-016F-9ED6-491B23819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647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7B1D31D0-A6F9-D3C2-EA32-0C39FBCDDFD8}"/>
                </a:ext>
              </a:extLst>
            </p:cNvPr>
            <p:cNvCxnSpPr>
              <a:stCxn id="30" idx="2"/>
              <a:endCxn id="28" idx="2"/>
            </p:cNvCxnSpPr>
            <p:nvPr/>
          </p:nvCxnSpPr>
          <p:spPr>
            <a:xfrm rot="5400000">
              <a:off x="8870950" y="16002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CBBF828-16D7-52D8-6232-E770A830B319}"/>
                </a:ext>
              </a:extLst>
            </p:cNvPr>
            <p:cNvSpPr txBox="1"/>
            <p:nvPr/>
          </p:nvSpPr>
          <p:spPr>
            <a:xfrm>
              <a:off x="6896100" y="3648272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27A9E2-3AFA-A87D-3728-FD640A350F46}"/>
              </a:ext>
            </a:extLst>
          </p:cNvPr>
          <p:cNvGrpSpPr/>
          <p:nvPr/>
        </p:nvGrpSpPr>
        <p:grpSpPr>
          <a:xfrm>
            <a:off x="368300" y="596900"/>
            <a:ext cx="5549900" cy="1188938"/>
            <a:chOff x="368300" y="596900"/>
            <a:chExt cx="5549900" cy="118893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9AC80A3-7692-65F9-9351-F18962A5491D}"/>
                </a:ext>
              </a:extLst>
            </p:cNvPr>
            <p:cNvSpPr/>
            <p:nvPr/>
          </p:nvSpPr>
          <p:spPr>
            <a:xfrm>
              <a:off x="368300" y="5969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A0966A8-1BF3-C8DE-8779-2E122A343932}"/>
                </a:ext>
              </a:extLst>
            </p:cNvPr>
            <p:cNvSpPr/>
            <p:nvPr/>
          </p:nvSpPr>
          <p:spPr>
            <a:xfrm>
              <a:off x="23495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32E9981-B45D-A800-524D-E74475D2C365}"/>
                </a:ext>
              </a:extLst>
            </p:cNvPr>
            <p:cNvSpPr/>
            <p:nvPr/>
          </p:nvSpPr>
          <p:spPr>
            <a:xfrm>
              <a:off x="43307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6F82BE2-1BAB-3F9A-FCE0-334FA744F2D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558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67C820A-62BC-AE65-5F7F-74C08A0DE1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8A71928B-DBBF-321B-7A0D-3011AE2D6259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5400000">
              <a:off x="3143250" y="-5588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D83AB7-C3C7-6FB4-9A67-30F0F4028859}"/>
                </a:ext>
              </a:extLst>
            </p:cNvPr>
            <p:cNvSpPr txBox="1"/>
            <p:nvPr/>
          </p:nvSpPr>
          <p:spPr>
            <a:xfrm>
              <a:off x="1162050" y="147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ADEF22-2DB6-5516-566F-3ED636D4E808}"/>
              </a:ext>
            </a:extLst>
          </p:cNvPr>
          <p:cNvGrpSpPr/>
          <p:nvPr/>
        </p:nvGrpSpPr>
        <p:grpSpPr>
          <a:xfrm>
            <a:off x="374650" y="4432300"/>
            <a:ext cx="5549900" cy="1163538"/>
            <a:chOff x="374650" y="4432300"/>
            <a:chExt cx="5549900" cy="1163538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CCDA0D2-6061-15B0-BC53-560EB981381A}"/>
                </a:ext>
              </a:extLst>
            </p:cNvPr>
            <p:cNvSpPr/>
            <p:nvPr/>
          </p:nvSpPr>
          <p:spPr>
            <a:xfrm>
              <a:off x="3746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B44A420-2619-26B9-3F25-677ADAF8F27D}"/>
                </a:ext>
              </a:extLst>
            </p:cNvPr>
            <p:cNvSpPr/>
            <p:nvPr/>
          </p:nvSpPr>
          <p:spPr>
            <a:xfrm>
              <a:off x="2355850" y="44323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421792E-EA21-B83B-85A6-6C08D8A12985}"/>
                </a:ext>
              </a:extLst>
            </p:cNvPr>
            <p:cNvSpPr/>
            <p:nvPr/>
          </p:nvSpPr>
          <p:spPr>
            <a:xfrm>
              <a:off x="43370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5627F5F-D2DE-39C5-456D-4CD918271F41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9621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A460B65-91E8-E67A-6546-DFB3814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3FBD8BE1-430E-E41F-F104-C62BB7F6386F}"/>
                </a:ext>
              </a:extLst>
            </p:cNvPr>
            <p:cNvCxnSpPr>
              <a:stCxn id="23" idx="2"/>
              <a:endCxn id="21" idx="2"/>
            </p:cNvCxnSpPr>
            <p:nvPr/>
          </p:nvCxnSpPr>
          <p:spPr>
            <a:xfrm rot="5400000">
              <a:off x="3149600" y="32766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09C5AD-FA88-A0E1-065B-C8A1ACED5A9E}"/>
                </a:ext>
              </a:extLst>
            </p:cNvPr>
            <p:cNvSpPr txBox="1"/>
            <p:nvPr/>
          </p:nvSpPr>
          <p:spPr>
            <a:xfrm>
              <a:off x="1162050" y="528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Considerem esses dois conjuntos de números.</a:t>
                </a:r>
              </a:p>
              <a:p>
                <a:r>
                  <a:rPr lang="pt-BR" dirty="0"/>
                  <a:t>Qual a relação entre os dois conjuntos?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qual é a função que mapeia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?</a:t>
                </a:r>
              </a:p>
              <a:p>
                <a:r>
                  <a:rPr lang="pt-BR" dirty="0"/>
                  <a:t>Nós sabemos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é uma função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nós só não sabemos que função é essa.</a:t>
                </a:r>
              </a:p>
              <a:p>
                <a:r>
                  <a:rPr lang="pt-BR" dirty="0"/>
                  <a:t>Que tal plotarmos esse pontos?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  <a:blipFill>
                <a:blip r:embed="rId3"/>
                <a:stretch>
                  <a:fillRect l="-1623" t="-1937" r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: Função hipótese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plotarmos os pontos, percebemos que existe uma relação linear entre eles.</a:t>
                </a:r>
              </a:p>
              <a:p>
                <a:r>
                  <a:rPr lang="pt-BR" dirty="0"/>
                  <a:t>Podemos criar a </a:t>
                </a:r>
                <a:r>
                  <a:rPr lang="pt-BR" b="1" i="1" dirty="0"/>
                  <a:t>hipótese</a:t>
                </a:r>
                <a:r>
                  <a:rPr lang="pt-BR" dirty="0"/>
                  <a:t> de que uma reta explica esse mapeamento.</a:t>
                </a:r>
              </a:p>
              <a:p>
                <a:r>
                  <a:rPr lang="pt-BR" dirty="0"/>
                  <a:t>Portanto, usamos a função de uma reta para definir o mapeamento: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Agora precisamos encontrar os valores dos parâmetros (ou pesos)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  <a:blipFill>
                <a:blip r:embed="rId3"/>
                <a:stretch>
                  <a:fillRect l="-171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9B73-2163-E9DA-DD98-A24E4435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2" y="3262831"/>
            <a:ext cx="4528670" cy="3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0DA7D0-9DF9-2C08-3122-405034D987C4}"/>
              </a:ext>
            </a:extLst>
          </p:cNvPr>
          <p:cNvSpPr/>
          <p:nvPr/>
        </p:nvSpPr>
        <p:spPr>
          <a:xfrm>
            <a:off x="2777657" y="2835474"/>
            <a:ext cx="359596" cy="427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9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Suposição e Predição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Vamos começar atribuindo alguns valores aleatórios para os pesos, ou seja, vamos fazer uma suposição sobre os valores.</a:t>
                </a:r>
              </a:p>
              <a:p>
                <a:r>
                  <a:rPr lang="pt-BR" dirty="0"/>
                  <a:t>Como medimos se essa função hipótese é boa ou ruim?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Usamos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para obter o mapeamento (i.e., predição) feito pela função e comparamos com os valores de saída esperados,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7887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7679470-3B67-4D52-F73A-2C0E03962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4" y="5392183"/>
            <a:ext cx="5564039" cy="1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função hipótese?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/>
          <a:lstStyle/>
          <a:p>
            <a:r>
              <a:rPr lang="pt-BR" dirty="0"/>
              <a:t>Vemos que os valores preditos e esperados não são os mesmos.</a:t>
            </a:r>
          </a:p>
          <a:p>
            <a:r>
              <a:rPr lang="pt-BR" dirty="0"/>
              <a:t>Os três primeiros valores até são próximos, mas os últimos já estão mais distantes.</a:t>
            </a:r>
          </a:p>
          <a:p>
            <a:r>
              <a:rPr lang="pt-BR" dirty="0"/>
              <a:t>Existe uma maneira de formalizarmos um cálculo do quão bom ou ruim essa função e suas predições são?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1283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/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AE4A780-2D79-19B0-B1E9-74650FFF6CE2}"/>
              </a:ext>
            </a:extLst>
          </p:cNvPr>
          <p:cNvSpPr txBox="1"/>
          <p:nvPr/>
        </p:nvSpPr>
        <p:spPr>
          <a:xfrm>
            <a:off x="817652" y="435715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2" y="5500701"/>
            <a:ext cx="5564039" cy="12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Talvez nós possamos definir uma métrica de desempenho plotando os valores esperados e preditos. </a:t>
                </a:r>
              </a:p>
              <a:p>
                <a:r>
                  <a:rPr lang="pt-BR" dirty="0"/>
                  <a:t>Na figura ao lado, temos os pontos preditos e esperados para cada valor de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AF4ABB3B-6DD5-472D-1C06-9342ED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2" y="2064964"/>
            <a:ext cx="4654432" cy="35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Podemos traçar uma reta entre cada ponto e, pelo comprimento dessas retas (ou </a:t>
            </a:r>
            <a:r>
              <a:rPr lang="pt-BR" b="1" i="1" dirty="0"/>
              <a:t>diferença</a:t>
            </a:r>
            <a:r>
              <a:rPr lang="pt-BR" dirty="0"/>
              <a:t> entre os pontos), descobrir se a função hipótese é boa ou não.</a:t>
            </a:r>
          </a:p>
          <a:p>
            <a:r>
              <a:rPr lang="pt-BR" dirty="0"/>
              <a:t>O comprimento de cada reta é mostrado ao lado delas.</a:t>
            </a:r>
          </a:p>
          <a:p>
            <a:r>
              <a:rPr lang="pt-BR" dirty="0"/>
              <a:t>Talvez nós possamos calcular a média dos comprimentos para obter o </a:t>
            </a:r>
            <a:r>
              <a:rPr lang="pt-BR" b="1" i="1" dirty="0"/>
              <a:t>erro médio </a:t>
            </a:r>
            <a:r>
              <a:rPr lang="pt-BR" dirty="0"/>
              <a:t>causado pela função hipótese atual.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6C7F99-319F-3F5F-707A-3647CB0C494E}"/>
              </a:ext>
            </a:extLst>
          </p:cNvPr>
          <p:cNvGrpSpPr/>
          <p:nvPr/>
        </p:nvGrpSpPr>
        <p:grpSpPr>
          <a:xfrm>
            <a:off x="501294" y="1825624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/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diff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Direita 18">
            <a:extLst>
              <a:ext uri="{FF2B5EF4-FFF2-40B4-BE49-F238E27FC236}">
                <a16:creationId xmlns:a16="http://schemas.microsoft.com/office/drawing/2014/main" id="{B6B6FEBB-31F4-7252-312B-0E7FCA16E244}"/>
              </a:ext>
            </a:extLst>
          </p:cNvPr>
          <p:cNvSpPr/>
          <p:nvPr/>
        </p:nvSpPr>
        <p:spPr>
          <a:xfrm rot="5400000">
            <a:off x="2837020" y="3426863"/>
            <a:ext cx="315791" cy="4099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0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Temos um problema!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Ao somarmos os comprimentos, mesmo as predições para os dois pontos estando erradas, seus erros se cancelariam, afetando a medida de desempenho.</a:t>
            </a:r>
          </a:p>
          <a:p>
            <a:r>
              <a:rPr lang="pt-BR" dirty="0"/>
              <a:t>Isso poderia sugerir que 3 de 6 predições estão corretas, o que sabemos não ser verdade.</a:t>
            </a:r>
          </a:p>
          <a:p>
            <a:r>
              <a:rPr lang="pt-BR" dirty="0"/>
              <a:t>O que podemos fazer para resolver esse problema?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9212B23-55CD-CCDA-9C3B-BA14483628E4}"/>
              </a:ext>
            </a:extLst>
          </p:cNvPr>
          <p:cNvGrpSpPr/>
          <p:nvPr/>
        </p:nvGrpSpPr>
        <p:grpSpPr>
          <a:xfrm>
            <a:off x="400408" y="1644801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E872EBD6-3B01-CA1B-1131-CA2567F9A9ED}"/>
              </a:ext>
            </a:extLst>
          </p:cNvPr>
          <p:cNvSpPr/>
          <p:nvPr/>
        </p:nvSpPr>
        <p:spPr>
          <a:xfrm>
            <a:off x="954125" y="423700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C6891EA-E337-0F90-D14F-45641BBAEBBD}"/>
              </a:ext>
            </a:extLst>
          </p:cNvPr>
          <p:cNvSpPr/>
          <p:nvPr/>
        </p:nvSpPr>
        <p:spPr>
          <a:xfrm>
            <a:off x="2361031" y="3398132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9A3BA49-253D-6EBB-43D5-F2D359406770}"/>
              </a:ext>
            </a:extLst>
          </p:cNvPr>
          <p:cNvGrpSpPr/>
          <p:nvPr/>
        </p:nvGrpSpPr>
        <p:grpSpPr>
          <a:xfrm>
            <a:off x="142023" y="5991267"/>
            <a:ext cx="5847810" cy="745539"/>
            <a:chOff x="142023" y="5233235"/>
            <a:chExt cx="5847810" cy="745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/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dio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−1+0+1+2+3+4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AD787D-9C05-A7F6-E8E3-65DF6731B54C}"/>
                </a:ext>
              </a:extLst>
            </p:cNvPr>
            <p:cNvSpPr/>
            <p:nvPr/>
          </p:nvSpPr>
          <p:spPr>
            <a:xfrm>
              <a:off x="3032194" y="5233235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2B32199-B2BC-FA91-4F4B-324430A78F74}"/>
                </a:ext>
              </a:extLst>
            </p:cNvPr>
            <p:cNvSpPr/>
            <p:nvPr/>
          </p:nvSpPr>
          <p:spPr>
            <a:xfrm>
              <a:off x="2122522" y="5260881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/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8553</TotalTime>
  <Words>1819</Words>
  <Application>Microsoft Office PowerPoint</Application>
  <PresentationFormat>Widescreen</PresentationFormat>
  <Paragraphs>203</Paragraphs>
  <Slides>23</Slides>
  <Notes>5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Medindo a precisão de um modelo de ML</vt:lpstr>
      <vt:lpstr>O que vamos ver?</vt:lpstr>
      <vt:lpstr>Mapeando x em y</vt:lpstr>
      <vt:lpstr>Mapeando x em y: Função hipótese</vt:lpstr>
      <vt:lpstr>Suposição e Predição</vt:lpstr>
      <vt:lpstr>O quão boa é a função hipótese?</vt:lpstr>
      <vt:lpstr>Vamos medir as distâncias!</vt:lpstr>
      <vt:lpstr>Vamos medir as distâncias!</vt:lpstr>
      <vt:lpstr>Temos um problema!</vt:lpstr>
      <vt:lpstr>Quadrado dos comprimentos</vt:lpstr>
      <vt:lpstr>Otimizando a suposição</vt:lpstr>
      <vt:lpstr>O quão boa é a nova função hipótese?</vt:lpstr>
      <vt:lpstr>Nova suposição</vt:lpstr>
      <vt:lpstr>Outras medidas de erro</vt:lpstr>
      <vt:lpstr>Regressão ou aproximação de funções</vt:lpstr>
      <vt:lpstr>Ponto de mínimo ou solução ótima</vt:lpstr>
      <vt:lpstr>Otimização (treinamento) do modelo</vt:lpstr>
      <vt:lpstr>Gradiente descendente</vt:lpstr>
      <vt:lpstr>Próximos passos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1705</cp:revision>
  <dcterms:created xsi:type="dcterms:W3CDTF">2020-01-20T13:50:05Z</dcterms:created>
  <dcterms:modified xsi:type="dcterms:W3CDTF">2023-07-30T02:35:08Z</dcterms:modified>
</cp:coreProperties>
</file>