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5" r:id="rId9"/>
    <p:sldId id="412" r:id="rId10"/>
    <p:sldId id="413" r:id="rId11"/>
    <p:sldId id="414" r:id="rId12"/>
    <p:sldId id="416" r:id="rId13"/>
    <p:sldId id="417" r:id="rId14"/>
    <p:sldId id="419" r:id="rId15"/>
    <p:sldId id="425" r:id="rId16"/>
    <p:sldId id="420" r:id="rId17"/>
    <p:sldId id="418" r:id="rId18"/>
    <p:sldId id="421" r:id="rId19"/>
    <p:sldId id="422" r:id="rId20"/>
    <p:sldId id="423" r:id="rId21"/>
    <p:sldId id="424" r:id="rId22"/>
    <p:sldId id="427" r:id="rId23"/>
    <p:sldId id="405" r:id="rId24"/>
    <p:sldId id="293" r:id="rId25"/>
    <p:sldId id="306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66" d="100"/>
          <a:sy n="66" d="100"/>
        </p:scale>
        <p:origin x="1584" y="4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Mini-batch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divergência ao invés da convergência.</a:t>
            </a:r>
          </a:p>
          <a:p>
            <a:r>
              <a:rPr lang="pt-BR" dirty="0"/>
              <a:t>Se isso ocorrer, após algumas iterações, ocorre o estouro da precisão numérica das variáveis.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8" y="1825624"/>
            <a:ext cx="5713136" cy="5032375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Esse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processo iterativo de otimiz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ação que discutimos até agora é chamado de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gradiente descendente (GD)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  <a:t>Ele está por trás de vários algoritmos de ML: regressão linear, regressão logística, redes neurais em geral, máquinas de vetores de suporte, aprendizado por reforço, etc.</a:t>
            </a:r>
          </a:p>
          <a:p>
            <a:r>
              <a:rPr lang="pt-BR" dirty="0">
                <a:solidFill>
                  <a:srgbClr val="222222"/>
                </a:solidFill>
                <a:latin typeface="Google Sans"/>
              </a:rPr>
              <a:t>O GD pode ser implementado de 3 formas diferentes.</a:t>
            </a:r>
            <a:b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pt-BR" dirty="0"/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217715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função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Substituindo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3 implementações diferentes, dependendo da quantidade de amostras,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Gradiente descendente em batelada (GDB)</a:t>
                </a:r>
                <a:r>
                  <a:rPr lang="pt-BR" dirty="0"/>
                  <a:t>: é computacionalmente complexo dependendo do tamanho do modelo e do conjunto de dados, porém é a versão que obtém os melhores resultados.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Gradiente descendente estocástico (GDE)</a:t>
                </a:r>
                <a:r>
                  <a:rPr lang="pt-BR" dirty="0"/>
                  <a:t>: é rápido por usar uma </a:t>
                </a:r>
                <a:r>
                  <a:rPr lang="pt-BR" b="1" i="1" dirty="0"/>
                  <a:t>estimativa do gradiente</a:t>
                </a:r>
                <a:r>
                  <a:rPr lang="pt-BR" dirty="0"/>
                  <a:t>, a qual pode ser ruidosa, fazendo com que a convergência não exista ou não seja garantida.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</a:t>
                </a:r>
                <a:r>
                  <a:rPr lang="nl-BE" b="1" i="1" dirty="0"/>
                  <a:t>Gradiente descendente em mini-lotes</a:t>
                </a:r>
                <a:r>
                  <a:rPr lang="nl-BE" dirty="0"/>
                  <a:t>: por usar um pequeno grupo de amostras,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É uma generalização das duas versões anteriores e a </a:t>
                </a:r>
                <a:r>
                  <a:rPr lang="pt-BR" b="1" i="1" dirty="0"/>
                  <a:t>versão mais usada no treinamento de redes neurais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870" t="-2358" r="-816" b="-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</p:spPr>
            <p:txBody>
              <a:bodyPr/>
              <a:lstStyle/>
              <a:p>
                <a:r>
                  <a:rPr lang="pt-BR" dirty="0"/>
                  <a:t>Vamos primeiro ver como vetores gradiente e derivadas nos ajudam a minimizar o erro.</a:t>
                </a:r>
              </a:p>
              <a:p>
                <a:r>
                  <a:rPr lang="pt-BR" dirty="0"/>
                  <a:t>Consequentemente, entenderemos como o algoritmo de otimização/treinamento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  <a:blipFill>
                <a:blip r:embed="rId2"/>
                <a:stretch>
                  <a:fillRect l="-1998" t="-1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Lembrem-se que a função de erro que usamos anteriormente, a função do EQM, é quadrática.</a:t>
            </a:r>
          </a:p>
          <a:p>
            <a:r>
              <a:rPr lang="pt-BR" dirty="0"/>
              <a:t>E como vimos no exemplo, funções quadráticas têm a forma de parábolas convexas.</a:t>
            </a:r>
          </a:p>
          <a:p>
            <a:r>
              <a:rPr lang="pt-BR" dirty="0"/>
              <a:t>A convexidade é importante pois garante que a função tenha apenas um ponto de mínimo, o mínimo global.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</a:t>
                </a:r>
                <a:r>
                  <a:rPr lang="pt-BR" dirty="0">
                    <a:solidFill>
                      <a:schemeClr val="tx1"/>
                    </a:solidFill>
                    <a:effectLst/>
                  </a:rPr>
                  <a:t>do gradiente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pontos de máximo e mínimo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420" t="-2421" r="-1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9097</TotalTime>
  <Words>3073</Words>
  <Application>Microsoft Office PowerPoint</Application>
  <PresentationFormat>Widescreen</PresentationFormat>
  <Paragraphs>247</Paragraphs>
  <Slides>25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Gradientes e derivadas</vt:lpstr>
      <vt:lpstr>Formato da função de erro</vt:lpstr>
      <vt:lpstr>Ponto de mínimo</vt:lpstr>
      <vt:lpstr>O erro indica o caminho a ser seguido</vt:lpstr>
      <vt:lpstr>Vetor gradiente</vt:lpstr>
      <vt:lpstr>Vetor gradiente</vt:lpstr>
      <vt:lpstr>Vetor gradiente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1803</cp:revision>
  <dcterms:created xsi:type="dcterms:W3CDTF">2020-01-20T13:50:05Z</dcterms:created>
  <dcterms:modified xsi:type="dcterms:W3CDTF">2023-08-29T22:51:02Z</dcterms:modified>
</cp:coreProperties>
</file>