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07" r:id="rId4"/>
    <p:sldId id="431" r:id="rId5"/>
    <p:sldId id="408" r:id="rId6"/>
    <p:sldId id="410" r:id="rId7"/>
    <p:sldId id="411" r:id="rId8"/>
    <p:sldId id="409" r:id="rId9"/>
    <p:sldId id="412" r:id="rId10"/>
    <p:sldId id="413" r:id="rId11"/>
    <p:sldId id="433" r:id="rId12"/>
    <p:sldId id="414" r:id="rId13"/>
    <p:sldId id="415" r:id="rId14"/>
    <p:sldId id="416" r:id="rId15"/>
    <p:sldId id="428" r:id="rId16"/>
    <p:sldId id="429" r:id="rId17"/>
    <p:sldId id="417" r:id="rId18"/>
    <p:sldId id="435" r:id="rId19"/>
    <p:sldId id="418" r:id="rId20"/>
    <p:sldId id="419" r:id="rId21"/>
    <p:sldId id="420" r:id="rId22"/>
    <p:sldId id="421" r:id="rId23"/>
    <p:sldId id="424" r:id="rId24"/>
    <p:sldId id="423" r:id="rId25"/>
    <p:sldId id="434" r:id="rId26"/>
    <p:sldId id="422" r:id="rId27"/>
    <p:sldId id="425" r:id="rId28"/>
    <p:sldId id="427" r:id="rId29"/>
    <p:sldId id="426" r:id="rId30"/>
    <p:sldId id="405" r:id="rId31"/>
    <p:sldId id="293" r:id="rId32"/>
    <p:sldId id="306" r:id="rId33"/>
    <p:sldId id="430" r:id="rId34"/>
    <p:sldId id="432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número de atualizações de pesos </a:t>
            </a:r>
            <a:r>
              <a:rPr lang="pt-BR" b="0" i="0" dirty="0">
                <a:effectLst/>
              </a:rPr>
              <a:t>que ocorrem durante o treinamento do modelo no conjunto de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097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12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487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7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18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78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174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Regressão_com_DNNs.ipynb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Exercício_sobre_regressão_com_DNNs.ipynb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Exercício_sobre_regressão_com_DNN_e_dados_ruidosos.ipynb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059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262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4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986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Learning, as 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e as 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são termos usados para se referir a diferentes etapas no processo de treinamento de um modelo de aprendizado de máquina.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Épocas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epochs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época é uma unidade de medida que representa uma passagem completa pelo conjunto de treinamento durante o treinamento de um modelo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Learning. Durante uma época, o modelo utiliza todo o conjunto de treinamento para ajustar seus parâmetros com base nos dados fornecidos. Em outras palavras, cada época significa que o modelo viu e aprendeu de todos os exemplos de treinamento disponíveis. As épocas são usadas para controlar a quantidade de vezes que o modelo revisita os dados durante o treinamento, permitindo ajustar gradualmente os parâmetros para melhorar o desempenho do modelo.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Iterações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iterations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 Uma iteração é uma unidade de medida que representa o número de atualizações de parâmetros que ocorrem durante o treinamento do modelo em um lote de dados. Em geral, o treinamento de modelos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Learning é realizado em lotes (ou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dados, onde vários exemplos são agrupados e usados para atualizar os parâmetros do modelo de uma só vez. Cada vez que um lote é usado para atualizar os parâmetros, uma iteração ocorre. Por exemplo, se o conjunto de treinamento tem 1000 exemplos e está sendo treinado em lotes de 100 exemplos, então uma época é composta por 10 iterações.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uma época é uma unidade de medida que representa uma passagem completa pelo conjunto de treinamento, enquanto uma iteração é uma unidade de medida que representa o número de vezes que os parâmetros do modelo são atualizados em um lote de dados durante o treinamento. As épocas são usadas para controlar o número total de vezes que o modelo revisita os dados, enquanto as iterações são usadas para controlar o número de atualizações de parâmetros em um lote específico.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60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Regress&#227;o_com_DNNs.ipynb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sobre_regress&#227;o_com_DNN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ercises/Exerc&#237;cio_sobre_regress&#227;o_com_DNN_e_dados_ruidosos.ipynb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491" y="1825624"/>
            <a:ext cx="5757224" cy="5032371"/>
          </a:xfrm>
        </p:spPr>
        <p:txBody>
          <a:bodyPr>
            <a:normAutofit/>
          </a:bodyPr>
          <a:lstStyle/>
          <a:p>
            <a:r>
              <a:rPr lang="pt-BR" dirty="0"/>
              <a:t>Em redes de </a:t>
            </a:r>
            <a:r>
              <a:rPr lang="pt-BR" b="1" i="1" dirty="0">
                <a:solidFill>
                  <a:srgbClr val="00B050"/>
                </a:solidFill>
              </a:rPr>
              <a:t>alimentação direta</a:t>
            </a:r>
            <a:r>
              <a:rPr lang="pt-BR" dirty="0"/>
              <a:t>, as camadas estão conectadas em </a:t>
            </a:r>
            <a:r>
              <a:rPr lang="pt-BR" b="1" i="1" dirty="0">
                <a:solidFill>
                  <a:srgbClr val="7030A0"/>
                </a:solidFill>
              </a:rPr>
              <a:t>sequência</a:t>
            </a:r>
            <a:r>
              <a:rPr lang="pt-BR" dirty="0"/>
              <a:t>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7030A0"/>
                </a:solidFill>
              </a:rPr>
              <a:t>i</a:t>
            </a:r>
            <a:r>
              <a:rPr lang="pt-BR" b="1" i="1" dirty="0">
                <a:solidFill>
                  <a:srgbClr val="7030A0"/>
                </a:solidFill>
                <a:effectLst/>
              </a:rPr>
              <a:t>nformações fluem em uma única direção</a:t>
            </a:r>
            <a:r>
              <a:rPr lang="pt-BR" b="0" i="0" dirty="0">
                <a:effectLst/>
              </a:rPr>
              <a:t>, ou seja, elas fluem da entrada para as camadas ocultas e, finalmente, para a camada de saída, sem recursões.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363" y="1825624"/>
            <a:ext cx="5840351" cy="5032371"/>
          </a:xfrm>
        </p:spPr>
        <p:txBody>
          <a:bodyPr>
            <a:normAutofit/>
          </a:bodyPr>
          <a:lstStyle/>
          <a:p>
            <a:r>
              <a:rPr lang="pt-BR" dirty="0"/>
              <a:t>Na terminologia do Tensorflow,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este tipo de rede.</a:t>
            </a:r>
          </a:p>
          <a:p>
            <a:r>
              <a:rPr lang="pt-BR" dirty="0"/>
              <a:t>Além disso, vemos que as </a:t>
            </a:r>
            <a:r>
              <a:rPr lang="pt-BR" b="1" i="1" dirty="0">
                <a:solidFill>
                  <a:srgbClr val="00B050"/>
                </a:solidFill>
              </a:rPr>
              <a:t>saídas de uma camada estão conectadas a todos os neurônios da próxima camada</a:t>
            </a:r>
            <a:r>
              <a:rPr lang="pt-BR" dirty="0"/>
              <a:t>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o termo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 para definir estes tipos de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/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D098067F-41E5-A30D-0A56-7B5535338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3389441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7209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/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6CBA627C-F78B-FE7B-C056-A886387A7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525" y="4099934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9535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43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 ou sequencial.</a:t>
            </a:r>
          </a:p>
          <a:p>
            <a:r>
              <a:rPr lang="pt-BR" dirty="0"/>
              <a:t>Dentro dos colchetes, </a:t>
            </a:r>
            <a:r>
              <a:rPr lang="pt-BR" b="1" i="1" dirty="0">
                <a:solidFill>
                  <a:srgbClr val="7030A0"/>
                </a:solidFill>
              </a:rPr>
              <a:t>listamos</a:t>
            </a:r>
            <a:r>
              <a:rPr lang="pt-BR" dirty="0"/>
              <a:t> </a:t>
            </a:r>
            <a:r>
              <a:rPr lang="pt-BR" b="1" i="1" dirty="0"/>
              <a:t>as camadas </a:t>
            </a:r>
            <a:r>
              <a:rPr lang="pt-BR" dirty="0"/>
              <a:t>dessa rede neural.</a:t>
            </a:r>
          </a:p>
          <a:p>
            <a:r>
              <a:rPr lang="pt-BR" dirty="0"/>
              <a:t>Nesse exemplo, a </a:t>
            </a:r>
            <a:r>
              <a:rPr lang="pt-BR" b="1" i="1" dirty="0">
                <a:solidFill>
                  <a:srgbClr val="7030A0"/>
                </a:solidFill>
              </a:rPr>
              <a:t>lista</a:t>
            </a:r>
            <a:r>
              <a:rPr lang="pt-BR" dirty="0"/>
              <a:t>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 (classe </a:t>
            </a:r>
            <a:r>
              <a:rPr lang="pt-BR" i="1" dirty="0"/>
              <a:t>Dense</a:t>
            </a:r>
            <a:r>
              <a:rPr lang="pt-BR" dirty="0"/>
              <a:t>),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define quantos neurônios a camada possui.</a:t>
            </a:r>
          </a:p>
          <a:p>
            <a:r>
              <a:rPr lang="pt-BR" dirty="0"/>
              <a:t>Podemos ver que essa camada tem </a:t>
            </a:r>
            <a:r>
              <a:rPr lang="pt-BR" b="1" i="1" dirty="0"/>
              <a:t>apenas um neurônio</a:t>
            </a:r>
            <a:r>
              <a:rPr lang="pt-BR" dirty="0"/>
              <a:t>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 nela.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definimos </a:t>
                </a:r>
                <a:r>
                  <a:rPr lang="pt-BR" b="1" i="1" dirty="0"/>
                  <a:t>apenas para a primeira camada</a:t>
                </a:r>
                <a:r>
                  <a:rPr lang="pt-BR" dirty="0"/>
                  <a:t> (neste caso a única) de uma rede neural é o formato (i.e., </a:t>
                </a:r>
                <a:r>
                  <a:rPr lang="pt-BR" b="1" i="1" dirty="0"/>
                  <a:t>dimensões</a:t>
                </a:r>
                <a:r>
                  <a:rPr lang="pt-BR" dirty="0"/>
                  <a:t>) das </a:t>
                </a:r>
                <a:r>
                  <a:rPr lang="pt-BR" b="1" i="1" dirty="0"/>
                  <a:t>entradas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o valor 1, que indica a dimensão da entrada, ou seja, a </a:t>
                </a:r>
                <a:r>
                  <a:rPr lang="pt-BR" b="1" i="1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quantidade de atributos de entrada</a:t>
                </a:r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do neurônio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  <a:p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significa que o neurônio tem apenas uma entrada, o atributo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474028"/>
                <a:ext cx="11658600" cy="2383971"/>
              </a:xfrm>
              <a:blipFill>
                <a:blip r:embed="rId3"/>
                <a:stretch>
                  <a:fillRect l="-941" t="-4348" b="-23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4550228"/>
            <a:ext cx="11658600" cy="230777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Quando vimos o funcionamento dos neurônios, aprendemos que eles possuem uma </a:t>
            </a:r>
            <a:r>
              <a:rPr lang="pt-BR" b="1" i="1" dirty="0"/>
              <a:t>função de ativação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que tem como entrada a </a:t>
            </a:r>
            <a:r>
              <a:rPr lang="pt-BR" b="1" i="1" dirty="0"/>
              <a:t>combinação ponderada das entradas pelos pesos sinápticos mais o peso de bias</a:t>
            </a:r>
            <a:r>
              <a:rPr lang="pt-BR" dirty="0"/>
              <a:t> e que faz um </a:t>
            </a:r>
            <a:r>
              <a:rPr lang="pt-BR" b="1" i="1" dirty="0">
                <a:solidFill>
                  <a:srgbClr val="00B050"/>
                </a:solidFill>
              </a:rPr>
              <a:t>mapeamento não linear </a:t>
            </a:r>
            <a:r>
              <a:rPr lang="pt-BR" dirty="0"/>
              <a:t>de sua entrada na saída.</a:t>
            </a:r>
          </a:p>
          <a:p>
            <a:r>
              <a:rPr lang="pt-BR" dirty="0"/>
              <a:t>Porém, como queremos encontrar um </a:t>
            </a:r>
            <a:r>
              <a:rPr lang="pt-BR" b="1" i="1" dirty="0">
                <a:solidFill>
                  <a:srgbClr val="00B050"/>
                </a:solidFill>
              </a:rPr>
              <a:t>mapeamento linear entre a entrada e a saída</a:t>
            </a:r>
            <a:r>
              <a:rPr lang="pt-BR" dirty="0"/>
              <a:t>, </a:t>
            </a:r>
            <a:r>
              <a:rPr lang="pt-BR" b="1" i="1" dirty="0"/>
              <a:t>não usaremos </a:t>
            </a:r>
            <a:r>
              <a:rPr lang="pt-BR" dirty="0"/>
              <a:t>nenhuma </a:t>
            </a:r>
            <a:r>
              <a:rPr lang="pt-BR" b="1" i="1" dirty="0"/>
              <a:t>função de ativação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44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Lembrem-se nosso objetivo é encontrar os pesos de uma função hipótese, do tipo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pt-BR" dirty="0"/>
                  <a:t>, modelada pela rede neural.</a:t>
                </a:r>
              </a:p>
              <a:p>
                <a:r>
                  <a:rPr lang="pt-BR" dirty="0"/>
                  <a:t>A função de ativação pode ser definida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activation</a:t>
                </a:r>
                <a:r>
                  <a:rPr lang="pt-BR" dirty="0"/>
                  <a:t> da classe </a:t>
                </a:r>
                <a:r>
                  <a:rPr lang="pt-BR" b="1" i="1" dirty="0"/>
                  <a:t>Dense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padrão, a ativação é definida como </a:t>
                </a:r>
                <a:r>
                  <a:rPr lang="pt-BR" b="1" i="1" dirty="0" err="1"/>
                  <a:t>None</a:t>
                </a:r>
                <a:r>
                  <a:rPr lang="pt-BR" dirty="0"/>
                  <a:t>, ou seja, não se tem ativação.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09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45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</a:t>
                </a:r>
                <a:r>
                  <a:rPr lang="pt-BR" b="1" i="1" dirty="0"/>
                  <a:t>uma camada</a:t>
                </a:r>
                <a:r>
                  <a:rPr lang="pt-BR" dirty="0"/>
                  <a:t> com um </a:t>
                </a:r>
                <a:r>
                  <a:rPr lang="pt-BR" b="1" i="1" dirty="0"/>
                  <a:t>único neurônio</a:t>
                </a:r>
                <a:r>
                  <a:rPr lang="pt-BR" dirty="0"/>
                  <a:t> nela.</a:t>
                </a:r>
              </a:p>
              <a:p>
                <a:r>
                  <a:rPr lang="pt-BR" dirty="0"/>
                  <a:t>O neurônio tem apenas uma entrada, 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isso a dimensão da entrada é igual a 1.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5186" y="1825624"/>
                <a:ext cx="6299987" cy="5032376"/>
              </a:xfrm>
              <a:blipFill>
                <a:blip r:embed="rId2"/>
                <a:stretch>
                  <a:fillRect l="-1742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4471BB27-FBB4-CE12-C93B-911526066DD9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81F8E92-5E4D-380C-2C1E-42DD6285D5EB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B14B27F3-1C94-2ECC-30C0-E54C55E7D8A9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2830856A-6DDF-054C-047C-3639E9D7DC31}"/>
                  </a:ext>
                </a:extLst>
              </p:cNvPr>
              <p:cNvCxnSpPr>
                <a:cxnSpLocks/>
                <a:endCxn id="4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7BD0E92-0842-BCA5-B7B8-4D940F7B3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CE4C3B78-C9C4-6812-CBE9-D26CFE776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1FF91332-8504-F835-3710-D46BA9E7E8EE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B272638A-B4E9-5B3E-C9EB-26DAFFEE0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8AD21F71-69DC-F2C8-900B-DF14EABE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Nenhuma função de ativação é definida.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se deve ao fato de queremos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mapeamento 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)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melhor forma possível</a:t>
                </a:r>
                <a:r>
                  <a:rPr lang="pt-BR" dirty="0"/>
                  <a:t>, baseado no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4696" y="1825624"/>
                <a:ext cx="6220477" cy="5032376"/>
              </a:xfrm>
              <a:blipFill>
                <a:blip r:embed="rId2"/>
                <a:stretch>
                  <a:fillRect l="-176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F073D809-2524-25B0-B3DC-F8553015E9AD}"/>
              </a:ext>
            </a:extLst>
          </p:cNvPr>
          <p:cNvGrpSpPr/>
          <p:nvPr/>
        </p:nvGrpSpPr>
        <p:grpSpPr>
          <a:xfrm>
            <a:off x="1522872" y="2729842"/>
            <a:ext cx="2682241" cy="1788767"/>
            <a:chOff x="1522872" y="2729842"/>
            <a:chExt cx="2682241" cy="1788767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8787AFE9-1385-2D4C-2CFB-C6230DEC190C}"/>
                </a:ext>
              </a:extLst>
            </p:cNvPr>
            <p:cNvGrpSpPr/>
            <p:nvPr/>
          </p:nvGrpSpPr>
          <p:grpSpPr>
            <a:xfrm>
              <a:off x="2029059" y="3284230"/>
              <a:ext cx="1848393" cy="566057"/>
              <a:chOff x="1851660" y="2612572"/>
              <a:chExt cx="1848393" cy="566057"/>
            </a:xfrm>
          </p:grpSpPr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48D1245-BF32-CCC8-AAFC-DB9E49C7816A}"/>
                  </a:ext>
                </a:extLst>
              </p:cNvPr>
              <p:cNvSpPr/>
              <p:nvPr/>
            </p:nvSpPr>
            <p:spPr>
              <a:xfrm>
                <a:off x="2492828" y="2612572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730F683-F6F6-8B73-2D0F-C7AD71161493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198914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2E06E7B-59CE-A451-6111-DBE6B21DF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8885" y="2895601"/>
                <a:ext cx="2939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aixaDeTexto 22">
                    <a:extLst>
                      <a:ext uri="{FF2B5EF4-FFF2-40B4-BE49-F238E27FC236}">
                        <a16:creationId xmlns:a16="http://schemas.microsoft.com/office/drawing/2014/main" id="{5E79E040-6D43-4CA6-148E-6187D7C2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805B5F8-411B-B899-8485-51C6B19AA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1660" y="2708672"/>
                    <a:ext cx="4158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30CB185B-F8D5-2EA6-5415-A7AE657FF22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910E806-C224-45D8-5C61-DC367619B6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219" y="2712720"/>
                    <a:ext cx="41583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r="-20588" b="-491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/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A4F6851E-9E11-3B89-D251-01729CAA7D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9098" y="3321532"/>
                  <a:ext cx="174172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4827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A34B09A1-6CA0-A88D-7ACB-176ADCE7E00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2953255" y="2979430"/>
              <a:ext cx="1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/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3BA5E1B7-FCF4-43CE-C88D-206D0FCFFE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150" y="2729842"/>
                  <a:ext cx="174172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/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𝑤𝑥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E47CC931-B433-65DB-33F0-E0B4B2345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2872" y="3995389"/>
                  <a:ext cx="268224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462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Depois de termos definido o modelo, precisamos compilá-lo.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 (</a:t>
            </a:r>
            <a:r>
              <a:rPr lang="pt-BR" b="1" i="1" dirty="0" err="1"/>
              <a:t>loss</a:t>
            </a:r>
            <a:r>
              <a:rPr lang="pt-BR" b="1" i="1" dirty="0"/>
              <a:t>)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  <a:p>
            <a:r>
              <a:rPr lang="pt-BR" dirty="0"/>
              <a:t>Como antes, usaremos o </a:t>
            </a:r>
            <a:r>
              <a:rPr lang="pt-BR" b="1" i="1" dirty="0"/>
              <a:t>erro quadrático médio</a:t>
            </a:r>
            <a:r>
              <a:rPr lang="pt-BR" dirty="0"/>
              <a:t> como função de erro.</a:t>
            </a:r>
          </a:p>
          <a:p>
            <a:r>
              <a:rPr lang="pt-BR" b="1" dirty="0"/>
              <a:t>Obs</a:t>
            </a:r>
            <a:r>
              <a:rPr lang="pt-BR" dirty="0"/>
              <a:t>.: O Tensorflow se encarrega de realizar os cálculos de erro, portanto, não precisamos nos preocupar com isso.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39062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(i.e., inicializa-se os pesos com 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(i.e., 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a convergência ou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criar uma rede neural que atinja o mesmo objetivo do exemplo anterior, encontrar uma </a:t>
            </a:r>
            <a:r>
              <a:rPr lang="pt-BR" b="1" i="1" dirty="0">
                <a:solidFill>
                  <a:srgbClr val="00B050"/>
                </a:solidFill>
              </a:rPr>
              <a:t>função linear</a:t>
            </a:r>
            <a:r>
              <a:rPr lang="pt-BR" dirty="0"/>
              <a:t>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/>
              <a:t>otimizador</a:t>
            </a:r>
            <a:r>
              <a:rPr lang="pt-BR" dirty="0"/>
              <a:t> é o SGD, que significa </a:t>
            </a:r>
            <a:r>
              <a:rPr lang="pt-BR" i="1" dirty="0" err="1"/>
              <a:t>Stochastic</a:t>
            </a:r>
            <a:r>
              <a:rPr lang="pt-BR" i="1" dirty="0"/>
              <a:t> </a:t>
            </a:r>
            <a:r>
              <a:rPr lang="pt-BR" i="1" dirty="0" err="1"/>
              <a:t>Gradient</a:t>
            </a:r>
            <a:r>
              <a:rPr lang="pt-BR" i="1" dirty="0"/>
              <a:t> </a:t>
            </a:r>
            <a:r>
              <a:rPr lang="pt-BR" i="1" dirty="0" err="1"/>
              <a:t>Descent</a:t>
            </a:r>
            <a:r>
              <a:rPr lang="pt-BR" dirty="0"/>
              <a:t>.</a:t>
            </a:r>
          </a:p>
          <a:p>
            <a:r>
              <a:rPr lang="pt-BR" dirty="0"/>
              <a:t>Na verdade, ele implementa o </a:t>
            </a:r>
            <a:r>
              <a:rPr lang="pt-BR" b="1" i="1" dirty="0">
                <a:solidFill>
                  <a:srgbClr val="00B050"/>
                </a:solidFill>
              </a:rPr>
              <a:t>gradiente descendente em mini-lotes</a:t>
            </a:r>
            <a:r>
              <a:rPr lang="pt-BR" dirty="0"/>
              <a:t>.</a:t>
            </a:r>
          </a:p>
          <a:p>
            <a:r>
              <a:rPr lang="pt-BR" dirty="0"/>
              <a:t>Ele segue o processo que vimos anteriormente, o qual calcula o vetor gradiente usando um subconjunto de amostras do conjunto de treinamento.</a:t>
            </a:r>
          </a:p>
          <a:p>
            <a:r>
              <a:rPr lang="pt-BR" dirty="0"/>
              <a:t>O SGD usa o vetor gradiente para caminhar pela (descer a) superfície de erro até atingir </a:t>
            </a:r>
            <a:r>
              <a:rPr lang="pt-BR" b="1" i="1" dirty="0">
                <a:solidFill>
                  <a:srgbClr val="7030A0"/>
                </a:solidFill>
              </a:rPr>
              <a:t>um</a:t>
            </a:r>
            <a:r>
              <a:rPr lang="pt-BR" dirty="0"/>
              <a:t> mínimo.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105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24218"/>
            <a:ext cx="11234058" cy="2433782"/>
          </a:xfrm>
        </p:spPr>
        <p:txBody>
          <a:bodyPr>
            <a:normAutofit fontScale="92500"/>
          </a:bodyPr>
          <a:lstStyle/>
          <a:p>
            <a:r>
              <a:rPr lang="pt-BR" dirty="0">
                <a:solidFill>
                  <a:schemeClr val="tx1"/>
                </a:solidFill>
              </a:rPr>
              <a:t>O treinamento propriamente dito é feito através do método </a:t>
            </a:r>
            <a:r>
              <a:rPr lang="pt-BR" i="1" dirty="0" err="1">
                <a:solidFill>
                  <a:schemeClr val="tx1"/>
                </a:solidFill>
              </a:rPr>
              <a:t>fit</a:t>
            </a:r>
            <a:r>
              <a:rPr lang="pt-BR" i="1" dirty="0">
                <a:solidFill>
                  <a:schemeClr val="tx1"/>
                </a:solidFill>
              </a:rPr>
              <a:t>()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que ele faz é atualizar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/>
              <a:t>os pesos do modelo</a:t>
            </a:r>
            <a:r>
              <a:rPr lang="pt-BR" dirty="0">
                <a:solidFill>
                  <a:schemeClr val="tx1"/>
                </a:solidFill>
              </a:rPr>
              <a:t> usando o SGD.</a:t>
            </a:r>
          </a:p>
          <a:p>
            <a:r>
              <a:rPr lang="pt-BR" dirty="0">
                <a:solidFill>
                  <a:schemeClr val="tx1"/>
                </a:solidFill>
              </a:rPr>
              <a:t>O treinamento é feito por 500 épocas.</a:t>
            </a:r>
          </a:p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época</a:t>
            </a:r>
            <a:r>
              <a:rPr lang="pt-BR" dirty="0"/>
              <a:t> representa </a:t>
            </a:r>
            <a:r>
              <a:rPr lang="pt-BR" b="1" i="1" dirty="0">
                <a:solidFill>
                  <a:srgbClr val="00B050"/>
                </a:solidFill>
              </a:rPr>
              <a:t>uma passagem completa pelo conjunto de treinamento </a:t>
            </a:r>
            <a:r>
              <a:rPr lang="pt-BR" b="0" i="0" dirty="0">
                <a:effectLst/>
              </a:rPr>
              <a:t>durante o treinamento do modelo.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1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42790"/>
            <a:ext cx="11234058" cy="241520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representa </a:t>
            </a:r>
            <a:r>
              <a:rPr lang="pt-BR" b="1" i="1" dirty="0">
                <a:solidFill>
                  <a:srgbClr val="7030A0"/>
                </a:solidFill>
              </a:rPr>
              <a:t>uma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dos pesos</a:t>
            </a:r>
            <a:r>
              <a:rPr lang="pt-BR" b="0" i="0" dirty="0">
                <a:effectLst/>
              </a:rPr>
              <a:t>. </a:t>
            </a:r>
          </a:p>
          <a:p>
            <a:r>
              <a:rPr lang="pt-BR" dirty="0"/>
              <a:t>Assim, uma época é um conjunto de iterações.</a:t>
            </a:r>
          </a:p>
          <a:p>
            <a:r>
              <a:rPr lang="pt-BR" dirty="0"/>
              <a:t>Por exemplo, </a:t>
            </a:r>
            <a:r>
              <a:rPr lang="pt-BR" b="0" i="0" dirty="0">
                <a:effectLst/>
              </a:rPr>
              <a:t>se o conjunto de treinamento tem 1000 exemplos e está sendo treinado em </a:t>
            </a:r>
            <a:r>
              <a:rPr lang="pt-BR" b="0" i="1" dirty="0" err="1">
                <a:effectLst/>
              </a:rPr>
              <a:t>mini</a:t>
            </a:r>
            <a:r>
              <a:rPr lang="pt-BR" b="0" i="0" dirty="0" err="1">
                <a:effectLst/>
              </a:rPr>
              <a:t>-</a:t>
            </a:r>
            <a:r>
              <a:rPr lang="pt-BR" b="0" i="1" dirty="0" err="1">
                <a:effectLst/>
              </a:rPr>
              <a:t>batches</a:t>
            </a:r>
            <a:r>
              <a:rPr lang="pt-BR" b="0" i="0" dirty="0">
                <a:effectLst/>
              </a:rPr>
              <a:t> de 100 exemplos, então uma época é composta por 10 iterações, i.e., 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pesos são atualizados 10 vezes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 padrão, o tamanho do </a:t>
            </a:r>
            <a:r>
              <a:rPr lang="pt-BR" i="1" dirty="0" err="1"/>
              <a:t>mini-batch</a:t>
            </a:r>
            <a:r>
              <a:rPr lang="pt-BR" dirty="0"/>
              <a:t> é igual a 32.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340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tamanho do </a:t>
                </a:r>
                <a:r>
                  <a:rPr lang="pt-BR" i="1" dirty="0" err="1"/>
                  <a:t>mini-batch</a:t>
                </a:r>
                <a:r>
                  <a:rPr lang="pt-BR" dirty="0"/>
                  <a:t> é definido através do parâmetro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batch_size</a:t>
                </a:r>
                <a:r>
                  <a:rPr lang="pt-BR" dirty="0"/>
                  <a:t> do método </a:t>
                </a:r>
                <a:r>
                  <a:rPr lang="pt-BR" i="1" dirty="0" err="1"/>
                  <a:t>fit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como no código acima o número de exemplos de treinamento é menor do que o tamanho padrão,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1 iteração se torna igual a 1 época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todo os exemplos são usados para se atualizar os pesos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>
                    <a:solidFill>
                      <a:srgbClr val="00B050"/>
                    </a:solidFill>
                  </a:rPr>
                  <a:t>GDB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9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de atualização executa as etapas que discutimos antes: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a respeito dos valores dos pesos (inicialmente, eles são aleatórios),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causado por esse palpite,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atualiza-se os pesos usando-se o gradiente do erro,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repete-se o processo, aqui, até se completar as 500 épocas.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00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Percebam que não estamos fazendo, nem faremos, nenhum cálculo nós mesmos (i.e., cálculo do erro, vetor gradiente, atualizações). </a:t>
            </a:r>
          </a:p>
          <a:p>
            <a:r>
              <a:rPr lang="pt-BR" dirty="0"/>
              <a:t>Nós deixaremos o </a:t>
            </a:r>
            <a:r>
              <a:rPr lang="pt-BR" dirty="0" err="1"/>
              <a:t>TensorFlow</a:t>
            </a:r>
            <a:r>
              <a:rPr lang="pt-BR" dirty="0"/>
              <a:t> fazer isso por nós.</a:t>
            </a:r>
          </a:p>
          <a:p>
            <a:r>
              <a:rPr lang="pt-BR" dirty="0"/>
              <a:t>Essa é uma das grandes vantagens do </a:t>
            </a:r>
            <a:r>
              <a:rPr lang="pt-BR" dirty="0" err="1"/>
              <a:t>TensorFlow</a:t>
            </a:r>
            <a:r>
              <a:rPr lang="pt-BR" dirty="0"/>
              <a:t>, principalmente quando temos redes neurais profundas.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329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Ao final do treinamento, o método </a:t>
            </a:r>
            <a:r>
              <a:rPr lang="pt-BR" b="0" i="1" dirty="0" err="1">
                <a:effectLst/>
              </a:rPr>
              <a:t>fit</a:t>
            </a:r>
            <a:r>
              <a:rPr lang="pt-BR" b="0" i="1" dirty="0">
                <a:effectLst/>
              </a:rPr>
              <a:t>() </a:t>
            </a:r>
            <a:r>
              <a:rPr lang="pt-BR" b="0" dirty="0">
                <a:effectLst/>
              </a:rPr>
              <a:t>retorna um objeto do tipo </a:t>
            </a:r>
            <a:r>
              <a:rPr lang="pt-BR" b="0" i="1" dirty="0" err="1">
                <a:effectLst/>
              </a:rPr>
              <a:t>History</a:t>
            </a:r>
            <a:r>
              <a:rPr lang="pt-BR" b="0" dirty="0">
                <a:effectLst/>
              </a:rPr>
              <a:t>.</a:t>
            </a:r>
          </a:p>
          <a:p>
            <a:r>
              <a:rPr lang="pt-BR" dirty="0"/>
              <a:t>Ele</a:t>
            </a:r>
            <a:r>
              <a:rPr lang="pt-BR" b="0" dirty="0">
                <a:effectLst/>
              </a:rPr>
              <a:t> contém, além de outros parâmetros,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dicionário</a:t>
            </a:r>
            <a:r>
              <a:rPr lang="pt-BR" b="0" dirty="0">
                <a:effectLst/>
              </a:rPr>
              <a:t> chamado de </a:t>
            </a:r>
            <a:r>
              <a:rPr lang="pt-BR" b="1" i="1" dirty="0" err="1">
                <a:solidFill>
                  <a:srgbClr val="7030A0"/>
                </a:solidFill>
                <a:effectLst/>
              </a:rPr>
              <a:t>history</a:t>
            </a:r>
            <a:r>
              <a:rPr lang="pt-BR" b="0" dirty="0">
                <a:effectLst/>
              </a:rPr>
              <a:t> contendo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</a:t>
            </a:r>
            <a:r>
              <a:rPr lang="pt-BR" b="0" dirty="0">
                <a:effectLst/>
              </a:rPr>
              <a:t>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todas as métricas extras</a:t>
            </a:r>
            <a:r>
              <a:rPr lang="pt-BR" b="0" dirty="0">
                <a:effectLst/>
              </a:rPr>
              <a:t> medidas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ao final de cada época </a:t>
            </a:r>
            <a:r>
              <a:rPr lang="pt-BR" b="0" dirty="0">
                <a:effectLst/>
              </a:rPr>
              <a:t>no conjunto de treinamento e no conjunto de validação (se houver).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331030"/>
            <a:ext cx="35950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2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/>
              </a:bodyPr>
              <a:lstStyle/>
              <a:p>
                <a:r>
                  <a:rPr lang="pt-BR" b="0" dirty="0">
                    <a:effectLst/>
                  </a:rPr>
                  <a:t>Depois de treinado, podemos usar o modelo para predizer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b="0" dirty="0">
                    <a:effectLst/>
                  </a:rPr>
                  <a:t> para um determinado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</a:t>
                </a:r>
              </a:p>
              <a:p>
                <a:r>
                  <a:rPr lang="pt-BR" dirty="0"/>
                  <a:t>A predição também é chamada de </a:t>
                </a:r>
                <a:r>
                  <a:rPr lang="pt-BR" b="1" i="1" dirty="0"/>
                  <a:t>inferência</a:t>
                </a:r>
                <a:r>
                  <a:rPr lang="pt-BR" dirty="0"/>
                  <a:t>.</a:t>
                </a:r>
              </a:p>
              <a:p>
                <a:r>
                  <a:rPr lang="pt-BR" b="0" dirty="0">
                    <a:effectLst/>
                  </a:rPr>
                  <a:t>Pr</a:t>
                </a:r>
                <a:r>
                  <a:rPr lang="pt-BR" dirty="0"/>
                  <a:t>edições são feitas com o método </a:t>
                </a:r>
                <a:r>
                  <a:rPr lang="pt-BR" i="1" dirty="0" err="1"/>
                  <a:t>predict</a:t>
                </a:r>
                <a:r>
                  <a:rPr lang="pt-BR" i="1" dirty="0"/>
                  <a:t>()</a:t>
                </a:r>
                <a:r>
                  <a:rPr lang="pt-BR" dirty="0"/>
                  <a:t>.</a:t>
                </a:r>
                <a:endParaRPr lang="pt-BR" b="0" dirty="0"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977" t="-4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16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Realizando predições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0" dirty="0">
                    <a:effectLst/>
                  </a:rPr>
                  <a:t>Qual valor seria predito e impresso para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?</a:t>
                </a:r>
              </a:p>
              <a:p>
                <a:r>
                  <a:rPr lang="pt-BR" b="0" dirty="0">
                    <a:effectLst/>
                  </a:rPr>
                  <a:t>Sabemos das aulas anteriores que a melhor função hipótese é dada por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=−1+2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b="0" dirty="0">
                    <a:effectLst/>
                  </a:rPr>
                  <a:t>. </a:t>
                </a:r>
              </a:p>
              <a:p>
                <a:r>
                  <a:rPr lang="pt-BR" b="0" dirty="0">
                    <a:effectLst/>
                  </a:rPr>
                  <a:t>Assim,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b="0" dirty="0">
                    <a:effectLst/>
                  </a:rPr>
                  <a:t>, o valor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dirty="0">
                    <a:effectLst/>
                  </a:rPr>
                  <a:t>deveria ser 19. Correto?</a:t>
                </a:r>
              </a:p>
              <a:p>
                <a:r>
                  <a:rPr lang="pt-BR" dirty="0"/>
                  <a:t>Vamos ver no próximo exemplo, que, </a:t>
                </a:r>
                <a:r>
                  <a:rPr lang="pt-BR" b="0" dirty="0">
                    <a:effectLst/>
                  </a:rPr>
                  <a:t>surpreendentemente, a resposta é não.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6686"/>
                <a:ext cx="11234058" cy="2351313"/>
              </a:xfrm>
              <a:blipFill>
                <a:blip r:embed="rId3"/>
                <a:stretch>
                  <a:fillRect l="-869" t="-3886" b="-28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4" y="3898091"/>
            <a:ext cx="2756807" cy="377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65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/>
              <a:t>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é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modelo que mapeie</a:t>
                </a:r>
                <a:r>
                  <a:rPr lang="pt-BR" dirty="0"/>
                  <a:t>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(no sentido da minimização do erro).</a:t>
                </a:r>
              </a:p>
              <a:p>
                <a:r>
                  <a:rPr lang="pt-BR" dirty="0"/>
                  <a:t>Antes, nós usamos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gradiente descendente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otimizar os pesos de uma função hipótese</a:t>
                </a:r>
                <a:r>
                  <a:rPr lang="pt-BR" dirty="0"/>
                  <a:t>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2663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b="1" i="1" dirty="0"/>
              <a:t> (Parte I)</a:t>
            </a:r>
            <a:r>
              <a:rPr lang="pt-BR" dirty="0"/>
              <a:t>”.</a:t>
            </a:r>
          </a:p>
          <a:p>
            <a:r>
              <a:rPr lang="pt-BR" dirty="0"/>
              <a:t>Exercício #1: </a:t>
            </a:r>
            <a:r>
              <a:rPr lang="pt-BR" dirty="0">
                <a:hlinkClick r:id="rId3"/>
              </a:rPr>
              <a:t>Regressão com </a:t>
            </a:r>
            <a:r>
              <a:rPr lang="pt-BR" dirty="0" err="1">
                <a:hlinkClick r:id="rId3"/>
              </a:rPr>
              <a:t>DNNs</a:t>
            </a:r>
            <a:r>
              <a:rPr lang="pt-BR" dirty="0">
                <a:hlinkClick r:id="rId3"/>
              </a:rPr>
              <a:t> (Parte I)</a:t>
            </a:r>
            <a:r>
              <a:rPr lang="pt-BR" dirty="0"/>
              <a:t>.</a:t>
            </a:r>
          </a:p>
          <a:p>
            <a:r>
              <a:rPr lang="pt-BR" dirty="0"/>
              <a:t>Exercício #2: </a:t>
            </a:r>
            <a:r>
              <a:rPr lang="pt-BR" dirty="0">
                <a:hlinkClick r:id="rId4"/>
              </a:rPr>
              <a:t>Regressão com DNN e dados ruidosos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F6FA5A0B-AB8E-AB00-1685-06F32CE379FE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DB429AC6-930D-E23B-780C-18632C46D95C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6A7C4E8-DBF4-B3BC-ECE9-E17506CA3002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037FB4-7AD1-558F-830D-104EAFA1605D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3FCEEB6-3308-8475-FE26-D06DBE08711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1182C24-BE65-4B82-FA4C-EF4D0DCC0DE3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AB9D06-9BF2-A7C9-4386-B20BD7A0E4F2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D32C0B0-FC13-341E-BCC1-2F702123D137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74DEB2-3CCF-78F9-408E-B4572A7D2C57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FA16CB3-88E7-24CD-7D04-D4340DA2CBE3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8150507-5B6F-2240-A687-80CA51CDF199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A52E568-4C07-D18B-3A19-52EEE29F70AB}"/>
              </a:ext>
            </a:extLst>
          </p:cNvPr>
          <p:cNvCxnSpPr>
            <a:stCxn id="10" idx="6"/>
            <a:endCxn id="6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6930BB3-DDFF-6A76-6538-278F25784B97}"/>
              </a:ext>
            </a:extLst>
          </p:cNvPr>
          <p:cNvCxnSpPr>
            <a:stCxn id="10" idx="6"/>
            <a:endCxn id="7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C445030-62AB-D74D-0A28-334CE726C776}"/>
              </a:ext>
            </a:extLst>
          </p:cNvPr>
          <p:cNvCxnSpPr>
            <a:stCxn id="11" idx="6"/>
            <a:endCxn id="4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E1A0C0B-6AC1-A7B4-41C4-D3B9F3A44C29}"/>
              </a:ext>
            </a:extLst>
          </p:cNvPr>
          <p:cNvCxnSpPr>
            <a:stCxn id="12" idx="6"/>
            <a:endCxn id="5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804F485B-2435-32A5-51AB-085EA1D80380}"/>
              </a:ext>
            </a:extLst>
          </p:cNvPr>
          <p:cNvCxnSpPr>
            <a:stCxn id="11" idx="6"/>
            <a:endCxn id="5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BB2A268-8402-FD26-1A24-2CDF8D722867}"/>
              </a:ext>
            </a:extLst>
          </p:cNvPr>
          <p:cNvCxnSpPr>
            <a:stCxn id="11" idx="6"/>
            <a:endCxn id="6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74A738D-2B30-00C2-BAA6-93CD9408FF36}"/>
              </a:ext>
            </a:extLst>
          </p:cNvPr>
          <p:cNvCxnSpPr>
            <a:stCxn id="11" idx="6"/>
            <a:endCxn id="7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1845046-85F1-CFC2-BED9-B9EF0D03F7F8}"/>
              </a:ext>
            </a:extLst>
          </p:cNvPr>
          <p:cNvCxnSpPr>
            <a:stCxn id="12" idx="6"/>
            <a:endCxn id="4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2DCE219-2925-B632-B390-ED92212DCB05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E7C207CF-0C9C-689B-D13E-682D1222FD1E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E991E0D-BE0D-A609-05F6-3AF1EA2CFF2F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12CECD9C-33D2-224C-7FFA-6668486CCA0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B9099D9-6BBF-D928-D6C0-53C588C21B26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F0A72C1-9522-E9F7-08BD-38C98881A7E5}"/>
              </a:ext>
            </a:extLst>
          </p:cNvPr>
          <p:cNvCxnSpPr>
            <a:stCxn id="7" idx="6"/>
            <a:endCxn id="9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2374655-E1A2-940B-5F68-74C4698FC3D9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01A3620-1081-31FA-ED3E-B6E3B185998F}"/>
              </a:ext>
            </a:extLst>
          </p:cNvPr>
          <p:cNvCxnSpPr>
            <a:stCxn id="5" idx="6"/>
            <a:endCxn id="8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DC6B9CC7-5DEF-65CA-ADBB-9A9BDC88BDA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7C410C9-8998-9DD9-E00F-753FA12D15E6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B6FC38F-CC2D-DEBC-0814-2EF53F8E09FD}"/>
              </a:ext>
            </a:extLst>
          </p:cNvPr>
          <p:cNvCxnSpPr>
            <a:endCxn id="10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94B8F38C-26F3-3676-8058-65116A4B3C75}"/>
              </a:ext>
            </a:extLst>
          </p:cNvPr>
          <p:cNvCxnSpPr>
            <a:endCxn id="11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3DB334EC-0660-4ACE-49E7-B5499F78AA7E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51E4138-150F-9B54-FD8C-BD43C1362D71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01E14240-F10E-768B-E8C8-E154073A76D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962F3FA-18FE-D0D5-FE48-581F5ECA103E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E52B628B-8B53-5E45-472A-7213E7972E38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12BA3CAB-A1C1-3219-D99F-5AD5DAA5757C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05A72D9F-DEAB-A925-ABAB-955FB7E85F06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32D1E17-5108-B456-D125-0EDE5DFD40D8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5B3F2DF9-FEC6-10F7-A546-C89E80F6874B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AFAD6CF-97CD-94DD-E0D1-B7629DCD7F0B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F935DC63-B882-7C7B-42AB-E8B188EBD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42D5257F-4516-1481-1D58-EA1312068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07BCDB8B-CE0C-9B08-2837-D5CFEF8F8027}"/>
              </a:ext>
            </a:extLst>
          </p:cNvPr>
          <p:cNvSpPr/>
          <p:nvPr/>
        </p:nvSpPr>
        <p:spPr>
          <a:xfrm>
            <a:off x="7500252" y="27649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3CB32753-29C3-55D3-8422-F352A806D763}"/>
              </a:ext>
            </a:extLst>
          </p:cNvPr>
          <p:cNvSpPr/>
          <p:nvPr/>
        </p:nvSpPr>
        <p:spPr>
          <a:xfrm>
            <a:off x="7500251" y="34834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FC26550-A7ED-0423-9691-3BC491E002D2}"/>
              </a:ext>
            </a:extLst>
          </p:cNvPr>
          <p:cNvSpPr/>
          <p:nvPr/>
        </p:nvSpPr>
        <p:spPr>
          <a:xfrm>
            <a:off x="7500251" y="42018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5DCC9ADC-11EF-0D55-4743-6F7128E32CBE}"/>
              </a:ext>
            </a:extLst>
          </p:cNvPr>
          <p:cNvSpPr/>
          <p:nvPr/>
        </p:nvSpPr>
        <p:spPr>
          <a:xfrm>
            <a:off x="7500251" y="49203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523B2D2B-0A5B-2F90-913B-5ACA195CF6F9}"/>
              </a:ext>
            </a:extLst>
          </p:cNvPr>
          <p:cNvSpPr/>
          <p:nvPr/>
        </p:nvSpPr>
        <p:spPr>
          <a:xfrm>
            <a:off x="8458194" y="34834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5A24C30B-B813-7CA9-7E2E-D209AF0BDCC0}"/>
              </a:ext>
            </a:extLst>
          </p:cNvPr>
          <p:cNvSpPr/>
          <p:nvPr/>
        </p:nvSpPr>
        <p:spPr>
          <a:xfrm>
            <a:off x="8458193" y="42018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0AE3DC55-5E70-4224-9097-8A0842DD250E}"/>
              </a:ext>
            </a:extLst>
          </p:cNvPr>
          <p:cNvSpPr/>
          <p:nvPr/>
        </p:nvSpPr>
        <p:spPr>
          <a:xfrm>
            <a:off x="6542308" y="30823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FA97200D-1657-2A99-EED7-60774CCA8FFB}"/>
              </a:ext>
            </a:extLst>
          </p:cNvPr>
          <p:cNvSpPr/>
          <p:nvPr/>
        </p:nvSpPr>
        <p:spPr>
          <a:xfrm>
            <a:off x="6542308" y="38380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DAE9D42E-7B4E-2C18-36E1-7E07D439B8A2}"/>
              </a:ext>
            </a:extLst>
          </p:cNvPr>
          <p:cNvSpPr/>
          <p:nvPr/>
        </p:nvSpPr>
        <p:spPr>
          <a:xfrm>
            <a:off x="6542308" y="45936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9C87CC-F45D-8D49-1EF0-90FBBEA3879B}"/>
              </a:ext>
            </a:extLst>
          </p:cNvPr>
          <p:cNvCxnSpPr>
            <a:stCxn id="53" idx="6"/>
            <a:endCxn id="47" idx="2"/>
          </p:cNvCxnSpPr>
          <p:nvPr/>
        </p:nvCxnSpPr>
        <p:spPr>
          <a:xfrm flipV="1">
            <a:off x="7108365" y="30480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5344D80-3635-D8AD-BDC7-A1879AE7E4A7}"/>
              </a:ext>
            </a:extLst>
          </p:cNvPr>
          <p:cNvCxnSpPr>
            <a:stCxn id="53" idx="6"/>
            <a:endCxn id="48" idx="2"/>
          </p:cNvCxnSpPr>
          <p:nvPr/>
        </p:nvCxnSpPr>
        <p:spPr>
          <a:xfrm>
            <a:off x="7108365" y="33653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27511B2-E7A3-DC76-7C2C-455B083E7BDF}"/>
              </a:ext>
            </a:extLst>
          </p:cNvPr>
          <p:cNvCxnSpPr>
            <a:stCxn id="53" idx="6"/>
            <a:endCxn id="49" idx="2"/>
          </p:cNvCxnSpPr>
          <p:nvPr/>
        </p:nvCxnSpPr>
        <p:spPr>
          <a:xfrm>
            <a:off x="7108365" y="33653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853B6FBB-1C14-F4F3-A71E-AC6FB19A28DA}"/>
              </a:ext>
            </a:extLst>
          </p:cNvPr>
          <p:cNvCxnSpPr>
            <a:stCxn id="53" idx="6"/>
            <a:endCxn id="50" idx="2"/>
          </p:cNvCxnSpPr>
          <p:nvPr/>
        </p:nvCxnSpPr>
        <p:spPr>
          <a:xfrm>
            <a:off x="7108365" y="33653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C5A9D8EB-2F17-BF03-5782-A7A895D368DB}"/>
              </a:ext>
            </a:extLst>
          </p:cNvPr>
          <p:cNvCxnSpPr>
            <a:stCxn id="54" idx="6"/>
            <a:endCxn id="47" idx="2"/>
          </p:cNvCxnSpPr>
          <p:nvPr/>
        </p:nvCxnSpPr>
        <p:spPr>
          <a:xfrm flipV="1">
            <a:off x="7108365" y="30480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1AC2533-AF31-2CEF-5EDB-9E80147C1C29}"/>
              </a:ext>
            </a:extLst>
          </p:cNvPr>
          <p:cNvCxnSpPr>
            <a:stCxn id="55" idx="6"/>
            <a:endCxn id="48" idx="2"/>
          </p:cNvCxnSpPr>
          <p:nvPr/>
        </p:nvCxnSpPr>
        <p:spPr>
          <a:xfrm flipV="1">
            <a:off x="7108365" y="37664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93F41EFA-FDF2-3A90-29A3-6818EFD4C8B2}"/>
              </a:ext>
            </a:extLst>
          </p:cNvPr>
          <p:cNvCxnSpPr>
            <a:stCxn id="54" idx="6"/>
            <a:endCxn id="48" idx="2"/>
          </p:cNvCxnSpPr>
          <p:nvPr/>
        </p:nvCxnSpPr>
        <p:spPr>
          <a:xfrm flipV="1">
            <a:off x="7108365" y="37664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F2A12224-8316-65F1-6B99-742F5ACFFB61}"/>
              </a:ext>
            </a:extLst>
          </p:cNvPr>
          <p:cNvCxnSpPr>
            <a:stCxn id="54" idx="6"/>
            <a:endCxn id="49" idx="2"/>
          </p:cNvCxnSpPr>
          <p:nvPr/>
        </p:nvCxnSpPr>
        <p:spPr>
          <a:xfrm>
            <a:off x="7108365" y="41210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F92A28C7-0627-C54D-D65F-5C62F6D5E04B}"/>
              </a:ext>
            </a:extLst>
          </p:cNvPr>
          <p:cNvCxnSpPr>
            <a:stCxn id="54" idx="6"/>
            <a:endCxn id="50" idx="2"/>
          </p:cNvCxnSpPr>
          <p:nvPr/>
        </p:nvCxnSpPr>
        <p:spPr>
          <a:xfrm>
            <a:off x="7108365" y="41210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F69B7603-EBC2-CF8A-D7BE-085E26ADAE6F}"/>
              </a:ext>
            </a:extLst>
          </p:cNvPr>
          <p:cNvCxnSpPr>
            <a:stCxn id="55" idx="6"/>
            <a:endCxn id="47" idx="2"/>
          </p:cNvCxnSpPr>
          <p:nvPr/>
        </p:nvCxnSpPr>
        <p:spPr>
          <a:xfrm flipV="1">
            <a:off x="7108365" y="30480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E5404BBF-2851-0A92-A19E-E34566A9DAAE}"/>
              </a:ext>
            </a:extLst>
          </p:cNvPr>
          <p:cNvCxnSpPr>
            <a:stCxn id="55" idx="6"/>
            <a:endCxn id="49" idx="2"/>
          </p:cNvCxnSpPr>
          <p:nvPr/>
        </p:nvCxnSpPr>
        <p:spPr>
          <a:xfrm flipV="1">
            <a:off x="7108365" y="44849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82B28CEA-1B34-6963-EF6B-E677A0513728}"/>
              </a:ext>
            </a:extLst>
          </p:cNvPr>
          <p:cNvCxnSpPr>
            <a:stCxn id="55" idx="6"/>
            <a:endCxn id="50" idx="2"/>
          </p:cNvCxnSpPr>
          <p:nvPr/>
        </p:nvCxnSpPr>
        <p:spPr>
          <a:xfrm>
            <a:off x="7108365" y="48766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2675C0C-DF08-8DB0-C4AB-7352662149C8}"/>
              </a:ext>
            </a:extLst>
          </p:cNvPr>
          <p:cNvCxnSpPr>
            <a:stCxn id="47" idx="6"/>
            <a:endCxn id="51" idx="2"/>
          </p:cNvCxnSpPr>
          <p:nvPr/>
        </p:nvCxnSpPr>
        <p:spPr>
          <a:xfrm>
            <a:off x="8066309" y="30480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B9CDF70B-BB09-E717-8636-332AE72132E9}"/>
              </a:ext>
            </a:extLst>
          </p:cNvPr>
          <p:cNvCxnSpPr>
            <a:stCxn id="48" idx="6"/>
            <a:endCxn id="52" idx="2"/>
          </p:cNvCxnSpPr>
          <p:nvPr/>
        </p:nvCxnSpPr>
        <p:spPr>
          <a:xfrm>
            <a:off x="8066308" y="37664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A0C59751-CA8C-CDF6-1949-E139868C72F9}"/>
              </a:ext>
            </a:extLst>
          </p:cNvPr>
          <p:cNvCxnSpPr>
            <a:stCxn id="49" idx="6"/>
            <a:endCxn id="52" idx="2"/>
          </p:cNvCxnSpPr>
          <p:nvPr/>
        </p:nvCxnSpPr>
        <p:spPr>
          <a:xfrm flipV="1">
            <a:off x="8066308" y="44849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4434CD69-6350-59FE-5FBB-AD663AEC9823}"/>
              </a:ext>
            </a:extLst>
          </p:cNvPr>
          <p:cNvCxnSpPr>
            <a:stCxn id="50" idx="6"/>
            <a:endCxn id="52" idx="2"/>
          </p:cNvCxnSpPr>
          <p:nvPr/>
        </p:nvCxnSpPr>
        <p:spPr>
          <a:xfrm flipV="1">
            <a:off x="8066308" y="44849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41DD8E17-7931-D8F6-5774-D8C8B92A866B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8066309" y="30480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E54812-DD5C-1F06-EC64-60104362E19D}"/>
              </a:ext>
            </a:extLst>
          </p:cNvPr>
          <p:cNvCxnSpPr>
            <a:stCxn id="48" idx="6"/>
            <a:endCxn id="51" idx="2"/>
          </p:cNvCxnSpPr>
          <p:nvPr/>
        </p:nvCxnSpPr>
        <p:spPr>
          <a:xfrm flipV="1">
            <a:off x="8066308" y="37664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D089833F-AF62-43B8-7766-2CE57BE23F8E}"/>
              </a:ext>
            </a:extLst>
          </p:cNvPr>
          <p:cNvCxnSpPr>
            <a:stCxn id="49" idx="6"/>
            <a:endCxn id="51" idx="2"/>
          </p:cNvCxnSpPr>
          <p:nvPr/>
        </p:nvCxnSpPr>
        <p:spPr>
          <a:xfrm flipV="1">
            <a:off x="8066308" y="37664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7CEA38E9-34F5-C027-B61C-BE3F7F26DC6B}"/>
              </a:ext>
            </a:extLst>
          </p:cNvPr>
          <p:cNvCxnSpPr>
            <a:stCxn id="50" idx="6"/>
            <a:endCxn id="51" idx="2"/>
          </p:cNvCxnSpPr>
          <p:nvPr/>
        </p:nvCxnSpPr>
        <p:spPr>
          <a:xfrm flipV="1">
            <a:off x="8066308" y="37664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C0D47946-6131-CED8-5624-7B46747DA81E}"/>
              </a:ext>
            </a:extLst>
          </p:cNvPr>
          <p:cNvCxnSpPr>
            <a:endCxn id="53" idx="2"/>
          </p:cNvCxnSpPr>
          <p:nvPr/>
        </p:nvCxnSpPr>
        <p:spPr>
          <a:xfrm>
            <a:off x="6270166" y="33653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F67E883A-9C7F-9C49-89EE-CD9F6B4563EB}"/>
              </a:ext>
            </a:extLst>
          </p:cNvPr>
          <p:cNvCxnSpPr>
            <a:endCxn id="54" idx="2"/>
          </p:cNvCxnSpPr>
          <p:nvPr/>
        </p:nvCxnSpPr>
        <p:spPr>
          <a:xfrm>
            <a:off x="6270166" y="33653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D2B78F-30D0-FBFD-5078-F273A138680C}"/>
              </a:ext>
            </a:extLst>
          </p:cNvPr>
          <p:cNvCxnSpPr>
            <a:endCxn id="55" idx="2"/>
          </p:cNvCxnSpPr>
          <p:nvPr/>
        </p:nvCxnSpPr>
        <p:spPr>
          <a:xfrm>
            <a:off x="6270166" y="33653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BB8412B6-AF58-2557-F413-F415E9857E4C}"/>
              </a:ext>
            </a:extLst>
          </p:cNvPr>
          <p:cNvCxnSpPr/>
          <p:nvPr/>
        </p:nvCxnSpPr>
        <p:spPr>
          <a:xfrm>
            <a:off x="6270166" y="48458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E9DF6111-D7CE-2D66-7876-57D625F15DA8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6270165" y="41210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A0F64F37-1274-0520-7393-B446FFC14749}"/>
              </a:ext>
            </a:extLst>
          </p:cNvPr>
          <p:cNvCxnSpPr/>
          <p:nvPr/>
        </p:nvCxnSpPr>
        <p:spPr>
          <a:xfrm>
            <a:off x="9024249" y="37664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AE079E2A-2897-CDD6-63F5-C2B55F2414AA}"/>
              </a:ext>
            </a:extLst>
          </p:cNvPr>
          <p:cNvCxnSpPr/>
          <p:nvPr/>
        </p:nvCxnSpPr>
        <p:spPr>
          <a:xfrm>
            <a:off x="9024249" y="44825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/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8" name="CaixaDeTexto 87">
                <a:extLst>
                  <a:ext uri="{FF2B5EF4-FFF2-40B4-BE49-F238E27FC236}">
                    <a16:creationId xmlns:a16="http://schemas.microsoft.com/office/drawing/2014/main" id="{736D8B32-0D1E-F148-06B6-0FAC70459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985" y="3126665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/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2A6BCE2C-1F0E-0DA8-3BDD-5FCC74BC6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50" y="4583276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/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5CA99F38-45BE-B8D7-535B-8352A60FF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3541172"/>
                <a:ext cx="266702" cy="369332"/>
              </a:xfrm>
              <a:prstGeom prst="rect">
                <a:avLst/>
              </a:prstGeom>
              <a:blipFill>
                <a:blip r:embed="rId6"/>
                <a:stretch>
                  <a:fillRect r="-3720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/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EB5B6839-2436-F44A-5F15-E4ADFF43C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282" y="4251665"/>
                <a:ext cx="266702" cy="369332"/>
              </a:xfrm>
              <a:prstGeom prst="rect">
                <a:avLst/>
              </a:prstGeom>
              <a:blipFill>
                <a:blip r:embed="rId7"/>
                <a:stretch>
                  <a:fillRect r="-39535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13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B1CADC4-4B7C-E55B-3FA3-60851808D1FA}"/>
              </a:ext>
            </a:extLst>
          </p:cNvPr>
          <p:cNvGrpSpPr/>
          <p:nvPr/>
        </p:nvGrpSpPr>
        <p:grpSpPr>
          <a:xfrm>
            <a:off x="748757" y="2602985"/>
            <a:ext cx="3548180" cy="3097036"/>
            <a:chOff x="748757" y="2602985"/>
            <a:chExt cx="3548180" cy="3097036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B0FBB431-6A27-90B0-4B70-B91F2940B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757" y="2602985"/>
              <a:ext cx="3548180" cy="309703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/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727F01E9-AADA-FC2E-BE4A-5DB94A96C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9374">
                  <a:off x="1508582" y="2918519"/>
                  <a:ext cx="500957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/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409EC9F7-2B82-A60A-A162-2E0D46491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995922">
                  <a:off x="1778160" y="3597867"/>
                  <a:ext cx="47924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/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D9167C6-6844-9A17-2F5F-14C0D9249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44624">
                  <a:off x="1498101" y="3186116"/>
                  <a:ext cx="500957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/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749E4E98-E534-43B1-6499-0991ED03D8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27266">
                  <a:off x="1726983" y="3882381"/>
                  <a:ext cx="500957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/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698A5C7D-F119-FC50-3AD6-ECEE5554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98902">
                  <a:off x="1581204" y="4610116"/>
                  <a:ext cx="500957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/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88FA8706-04E7-6ECD-11D9-A7D887EE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951188">
                  <a:off x="1792314" y="4346246"/>
                  <a:ext cx="3526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/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4FC323A1-6F35-EE65-75A2-C2760625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703" y="3708658"/>
                  <a:ext cx="244762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2500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/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E134FC37-38FD-F685-679D-8877138291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125581">
                  <a:off x="2729928" y="3008720"/>
                  <a:ext cx="500957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/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5831FEA-73AB-802B-C976-A82E89E3C1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3426">
                  <a:off x="2538745" y="3244405"/>
                  <a:ext cx="500957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/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ED47A2B9-25F4-1567-BDE0-CE84BAA1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452" y="3637543"/>
                  <a:ext cx="50095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/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41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5DF83590-46F1-60DD-3E5E-B3C4FA86B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42320">
                  <a:off x="2499303" y="4008321"/>
                  <a:ext cx="500957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/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9426BC8E-7306-617D-6E33-F659B0E1B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27191">
                  <a:off x="2499303" y="4392413"/>
                  <a:ext cx="500957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994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4F9F4-136D-CEE1-5233-02754FB87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7744" y="1825624"/>
            <a:ext cx="5541819" cy="5032375"/>
          </a:xfrm>
        </p:spPr>
        <p:txBody>
          <a:bodyPr>
            <a:normAutofit/>
          </a:bodyPr>
          <a:lstStyle/>
          <a:p>
            <a:r>
              <a:rPr lang="pt-BR" dirty="0"/>
              <a:t>Notem que independentemente se estamos usando </a:t>
            </a:r>
            <a:r>
              <a:rPr lang="pt-BR" b="1" i="1" dirty="0"/>
              <a:t>hiperplanos</a:t>
            </a:r>
            <a:r>
              <a:rPr lang="pt-BR" dirty="0"/>
              <a:t>, </a:t>
            </a:r>
            <a:r>
              <a:rPr lang="pt-BR" b="1" i="1" dirty="0"/>
              <a:t>polinômios</a:t>
            </a:r>
            <a:r>
              <a:rPr lang="pt-BR" dirty="0"/>
              <a:t> ou </a:t>
            </a:r>
            <a:r>
              <a:rPr lang="pt-BR" b="1" i="1" dirty="0"/>
              <a:t>redes neurais</a:t>
            </a:r>
            <a:r>
              <a:rPr lang="pt-BR" dirty="0"/>
              <a:t>, em todos os casos temos um </a:t>
            </a:r>
            <a:r>
              <a:rPr lang="pt-BR" b="1" i="1" dirty="0">
                <a:solidFill>
                  <a:srgbClr val="00B050"/>
                </a:solidFill>
              </a:rPr>
              <a:t>modelo</a:t>
            </a:r>
            <a:r>
              <a:rPr lang="pt-BR" dirty="0"/>
              <a:t> e o nosso </a:t>
            </a:r>
            <a:r>
              <a:rPr lang="pt-BR" b="1" i="1" dirty="0">
                <a:solidFill>
                  <a:srgbClr val="00B050"/>
                </a:solidFill>
              </a:rPr>
              <a:t>objetivo é encontrar seus pesos de forma que o erro seja minimizado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/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BB88144D-2872-5AFE-89CA-B966B65C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27490"/>
                <a:ext cx="5599544" cy="400110"/>
              </a:xfrm>
              <a:prstGeom prst="rect">
                <a:avLst/>
              </a:prstGeom>
              <a:blipFill>
                <a:blip r:embed="rId2"/>
                <a:stretch>
                  <a:fillRect t="-6154"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/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Sup>
                        <m:sSubSup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430FC27-A71C-098C-0A38-74E6426AC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91900"/>
                <a:ext cx="5599544" cy="403893"/>
              </a:xfrm>
              <a:prstGeom prst="rect">
                <a:avLst/>
              </a:prstGeom>
              <a:blipFill>
                <a:blip r:embed="rId3"/>
                <a:stretch>
                  <a:fillRect t="-4478" b="-7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D15AE257-D58E-7339-C43F-9A8A9A80E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187" y="3760093"/>
            <a:ext cx="3549569" cy="309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</a:t>
            </a:r>
            <a:r>
              <a:rPr lang="pt-BR" b="1" i="1" dirty="0">
                <a:solidFill>
                  <a:srgbClr val="00B050"/>
                </a:solidFill>
              </a:rPr>
              <a:t>criar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treinar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avaliar</a:t>
            </a:r>
            <a:r>
              <a:rPr lang="pt-BR" dirty="0"/>
              <a:t> nossas redes neurais.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A</a:t>
            </a:r>
            <a:r>
              <a:rPr lang="pt-BR" b="1" i="1" dirty="0" err="1">
                <a:effectLst/>
              </a:rPr>
              <a:t>pplication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programming</a:t>
            </a:r>
            <a:r>
              <a:rPr lang="pt-BR" b="1" i="1" dirty="0">
                <a:effectLst/>
              </a:rPr>
              <a:t> interface </a:t>
            </a:r>
            <a:r>
              <a:rPr lang="pt-BR" dirty="0">
                <a:effectLst/>
              </a:rPr>
              <a:t>(</a:t>
            </a:r>
            <a:r>
              <a:rPr lang="pt-BR" b="1" dirty="0"/>
              <a:t>API</a:t>
            </a:r>
            <a:r>
              <a:rPr lang="pt-BR" dirty="0"/>
              <a:t>): conjunto de regras (e.g., </a:t>
            </a:r>
            <a:r>
              <a:rPr lang="pt-BR" dirty="0">
                <a:effectLst/>
              </a:rPr>
              <a:t>funções, classes, etc.</a:t>
            </a:r>
            <a:r>
              <a:rPr lang="pt-BR" dirty="0"/>
              <a:t>) </a:t>
            </a:r>
            <a:r>
              <a:rPr lang="pt-BR" dirty="0">
                <a:effectLst/>
              </a:rPr>
              <a:t>que um software oferece para que desenvolvedores ou outros programas possam interagir com ele.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primeiras duas linhas definem o conjunto de treinamento.</a:t>
                </a:r>
              </a:p>
              <a:p>
                <a:r>
                  <a:rPr lang="pt-BR" dirty="0"/>
                  <a:t>Ou seja,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que usaremos para otimizar o modelo durante as iterações e épocas de treinamento.</a:t>
                </a:r>
              </a:p>
              <a:p>
                <a:r>
                  <a:rPr lang="pt-BR" dirty="0"/>
                  <a:t>Cada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corresponde a um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Tensorflow espera que o conjunto de dados sejam </a:t>
                </a:r>
                <a:r>
                  <a:rPr lang="pt-BR" i="1" dirty="0" err="1"/>
                  <a:t>arrays</a:t>
                </a:r>
                <a:r>
                  <a:rPr lang="pt-BR" dirty="0"/>
                  <a:t> </a:t>
                </a:r>
                <a:r>
                  <a:rPr lang="pt-BR" dirty="0" err="1"/>
                  <a:t>NumPy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5" y="4506686"/>
                <a:ext cx="11473542" cy="2351313"/>
              </a:xfrm>
              <a:blipFill>
                <a:blip r:embed="rId2"/>
                <a:stretch>
                  <a:fillRect l="-956" t="-5699" b="-5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>
            <a:normAutofit/>
          </a:bodyPr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/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1509603-7149-245B-A616-80929F56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3429389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/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25DD31E-6264-57BF-559E-7FB4B5DC6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07" y="4139882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Nós chamamos cada um dos </a:t>
            </a:r>
            <a:r>
              <a:rPr lang="pt-BR" b="1" i="1" dirty="0">
                <a:solidFill>
                  <a:srgbClr val="00B050"/>
                </a:solidFill>
              </a:rPr>
              <a:t>conjuntos de neurônios </a:t>
            </a:r>
            <a:r>
              <a:rPr lang="pt-BR" dirty="0"/>
              <a:t>em um retângulo de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  <a:p>
            <a:r>
              <a:rPr lang="pt-BR" dirty="0"/>
              <a:t>A rede ao lado tem </a:t>
            </a:r>
            <a:r>
              <a:rPr lang="pt-BR" b="1" i="1" dirty="0">
                <a:solidFill>
                  <a:srgbClr val="00B050"/>
                </a:solidFill>
              </a:rPr>
              <a:t>duas camadas ocultas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uma camada de saída</a:t>
            </a:r>
            <a:r>
              <a:rPr lang="pt-BR" dirty="0"/>
              <a:t>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/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0D4E166-1E6B-E6D5-E031-F93FB83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3429000"/>
                <a:ext cx="266702" cy="369332"/>
              </a:xfrm>
              <a:prstGeom prst="rect">
                <a:avLst/>
              </a:prstGeom>
              <a:blipFill>
                <a:blip r:embed="rId4"/>
                <a:stretch>
                  <a:fillRect r="-36364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/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B5725D21-137D-3E16-180E-D723080FD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760" y="4139493"/>
                <a:ext cx="266702" cy="369332"/>
              </a:xfrm>
              <a:prstGeom prst="rect">
                <a:avLst/>
              </a:prstGeom>
              <a:blipFill>
                <a:blip r:embed="rId5"/>
                <a:stretch>
                  <a:fillRect r="-38636"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9675</TotalTime>
  <Words>4271</Words>
  <Application>Microsoft Office PowerPoint</Application>
  <PresentationFormat>Widescreen</PresentationFormat>
  <Paragraphs>381</Paragraphs>
  <Slides>34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Regressão com DNNs (Parte I)</vt:lpstr>
      <vt:lpstr>O que vamos ver?</vt:lpstr>
      <vt:lpstr>Conjunto de dados de treinamento</vt:lpstr>
      <vt:lpstr>O modelo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Definindo uma rede neural</vt:lpstr>
      <vt:lpstr>Definindo uma rede neural</vt:lpstr>
      <vt:lpstr>Nossa rede neural</vt:lpstr>
      <vt:lpstr>Nossa rede neural</vt:lpstr>
      <vt:lpstr>Compilando a rede neural</vt:lpstr>
      <vt:lpstr>Compilando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Treinando a rede neural</vt:lpstr>
      <vt:lpstr>Realizando predições</vt:lpstr>
      <vt:lpstr>Realizando predições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1929</cp:revision>
  <dcterms:created xsi:type="dcterms:W3CDTF">2020-01-20T13:50:05Z</dcterms:created>
  <dcterms:modified xsi:type="dcterms:W3CDTF">2023-09-06T12:30:05Z</dcterms:modified>
</cp:coreProperties>
</file>