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95" r:id="rId3"/>
    <p:sldId id="423" r:id="rId4"/>
    <p:sldId id="422" r:id="rId5"/>
    <p:sldId id="425" r:id="rId6"/>
    <p:sldId id="398" r:id="rId7"/>
    <p:sldId id="424" r:id="rId8"/>
    <p:sldId id="426" r:id="rId9"/>
    <p:sldId id="427" r:id="rId10"/>
    <p:sldId id="428" r:id="rId11"/>
    <p:sldId id="429" r:id="rId12"/>
    <p:sldId id="431" r:id="rId13"/>
    <p:sldId id="432" r:id="rId14"/>
    <p:sldId id="430" r:id="rId15"/>
    <p:sldId id="263" r:id="rId16"/>
    <p:sldId id="298" r:id="rId17"/>
    <p:sldId id="293" r:id="rId18"/>
    <p:sldId id="306" r:id="rId19"/>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65" d="100"/>
          <a:sy n="65" d="100"/>
        </p:scale>
        <p:origin x="1541" y="5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7/03/2024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07/03/2024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07/03/2024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07/03/2024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07/03/2024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07/03/2024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07/03/2024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07/03/2024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07/03/2024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07/03/2024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07/03/2024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07/03/2024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07/03/2024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07/03/2024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7" Type="http://schemas.openxmlformats.org/officeDocument/2006/relationships/hyperlink" Target="https://docs.edgeimpulse.com/docs/tutorials/end-to-end-tutorials/object-detection/detect-objects-using-fomo"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6" Type="http://schemas.openxmlformats.org/officeDocument/2006/relationships/hyperlink" Target="https://docs.edgeimpulse.com/docs/edge-impulse-studio/learning-blocks/object-detection/fomo-object-detection-for-constrained-devices" TargetMode="External"/><Relationship Id="rId5" Type="http://schemas.openxmlformats.org/officeDocument/2006/relationships/hyperlink" Target="https://keras.io/examples/vision/retinanet/" TargetMode="External"/><Relationship Id="rId4" Type="http://schemas.openxmlformats.org/officeDocument/2006/relationships/hyperlink" Target="https://keras.io/examples/vision/basnet_segmenta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arxiv.org/abs/2003.06792" TargetMode="External"/><Relationship Id="rId1" Type="http://schemas.openxmlformats.org/officeDocument/2006/relationships/slideLayout" Target="../slideLayouts/slideLayout2.xml"/><Relationship Id="rId6" Type="http://schemas.openxmlformats.org/officeDocument/2006/relationships/hyperlink" Target="https://keras.io/examples/vision/edsr/" TargetMode="External"/><Relationship Id="rId5" Type="http://schemas.openxmlformats.org/officeDocument/2006/relationships/hyperlink" Target="https://arxiv.org/abs/1707.02921" TargetMode="External"/><Relationship Id="rId4" Type="http://schemas.openxmlformats.org/officeDocument/2006/relationships/hyperlink" Target="https://keras.io/examples/vision/mirnet/"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4"/>
              </a:rPr>
              <a:t>https://arxiv.org/abs/1708.02002</a:t>
            </a:r>
          </a:p>
          <a:p>
            <a:pPr lvl="2">
              <a:buFont typeface="Wingdings" panose="05000000000000000000" pitchFamily="2" charset="2"/>
              <a:buChar char="ü"/>
            </a:pPr>
            <a:r>
              <a:rPr lang="pt-BR" dirty="0">
                <a:hlinkClick r:id="rId5"/>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6"/>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7"/>
              </a:rPr>
              <a:t>https://docs.edgeimpulse.com/docs/tutorials/end-to-end-tutorials/object-detection/detect-objects-using-fomo</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endParaRPr lang="pt-BR" dirty="0">
              <a:hlinkClick r:id="rId3"/>
            </a:endParaRPr>
          </a:p>
          <a:p>
            <a:pPr lvl="2">
              <a:buFont typeface="Wingdings" panose="05000000000000000000" pitchFamily="2" charset="2"/>
              <a:buChar char="ü"/>
            </a:pPr>
            <a:r>
              <a:rPr lang="pt-BR" dirty="0">
                <a:hlinkClick r:id="rId4"/>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5"/>
              </a:rPr>
              <a:t>https://arxiv.org/abs/1707.02921</a:t>
            </a:r>
            <a:endParaRPr lang="pt-BR" dirty="0"/>
          </a:p>
          <a:p>
            <a:pPr lvl="2">
              <a:buFont typeface="Wingdings" panose="05000000000000000000" pitchFamily="2" charset="2"/>
              <a:buChar char="ü"/>
            </a:pPr>
            <a:r>
              <a:rPr lang="pt-BR" dirty="0">
                <a:hlinkClick r:id="rId6"/>
              </a:rPr>
              <a:t>https://keras.io/examples/vision/edsr/</a:t>
            </a:r>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dirty="0">
                <a:hlinkClick r:id="rId5"/>
              </a:rPr>
              <a:t>https://arxiv.org/pdf/1509.02971.pdf</a:t>
            </a:r>
            <a:endParaRPr lang="en-US" dirty="0"/>
          </a:p>
          <a:p>
            <a:pPr lvl="2">
              <a:buFont typeface="Wingdings" panose="05000000000000000000" pitchFamily="2" charset="2"/>
              <a:buChar char="ü"/>
            </a:pPr>
            <a:r>
              <a:rPr lang="en-US" dirty="0">
                <a:hlinkClick r:id="rId6"/>
              </a:rPr>
              <a:t>https://keras.io/examples/rl/ddpg_pendulum/</a:t>
            </a:r>
            <a:endParaRPr lang="en-US"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dirty="0">
                <a:hlinkClick r:id="rId7"/>
              </a:rPr>
              <a:t>https://inria.hal.science/hal-00840470/document</a:t>
            </a:r>
            <a:endParaRPr lang="pt-BR" dirty="0"/>
          </a:p>
          <a:p>
            <a:pPr lvl="2">
              <a:buFont typeface="Wingdings" panose="05000000000000000000" pitchFamily="2" charset="2"/>
              <a:buChar char="ü"/>
            </a:pPr>
            <a:r>
              <a:rPr lang="pt-BR" dirty="0">
                <a:hlinkClick r:id="rId8"/>
              </a:rPr>
              <a:t>https://keras.io/examples/rl/actor_critic_cartpole/</a:t>
            </a:r>
            <a:endParaRPr lang="pt-BR"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801807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Como usar o 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aprendizado de máquina (ML)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a:t>
            </a:r>
            <a:r>
              <a:rPr lang="pt-BR" b="1" i="1" u="none" strike="noStrike" dirty="0">
                <a:solidFill>
                  <a:srgbClr val="00B050"/>
                </a:solidFill>
                <a:effectLst/>
              </a:rPr>
              <a:t>dividido em vários seminários preparados e apresentados pelos alunos</a:t>
            </a:r>
            <a:r>
              <a:rPr lang="pt-BR" b="0" i="0" u="none" strike="noStrike" dirty="0">
                <a:solidFill>
                  <a:srgbClr val="000000"/>
                </a:solidFill>
                <a:effectLst/>
              </a:rPr>
              <a:t>, cada um cobrindo um tipo diferente de algoritmo.</a:t>
            </a:r>
          </a:p>
          <a:p>
            <a:pPr lvl="1">
              <a:buFont typeface="Wingdings" panose="05000000000000000000" pitchFamily="2" charset="2"/>
              <a:buChar char="§"/>
            </a:pPr>
            <a:r>
              <a:rPr lang="pt-BR" dirty="0">
                <a:solidFill>
                  <a:srgbClr val="000000"/>
                </a:solidFill>
              </a:rPr>
              <a:t>Ao final de cada seminário, os </a:t>
            </a:r>
            <a:r>
              <a:rPr lang="pt-BR" b="1" i="1" dirty="0">
                <a:solidFill>
                  <a:srgbClr val="00B050"/>
                </a:solidFill>
              </a:rPr>
              <a:t>alunos deverão responder a um quiz</a:t>
            </a:r>
            <a:r>
              <a:rPr lang="pt-BR" dirty="0">
                <a:solidFill>
                  <a:srgbClr val="000000"/>
                </a:solidFill>
              </a:rPr>
              <a:t>, preparado pelo apresentador, sobre o algoritmo apresentado.</a:t>
            </a:r>
          </a:p>
          <a:p>
            <a:pPr lvl="1">
              <a:buFont typeface="Wingdings" panose="05000000000000000000" pitchFamily="2" charset="2"/>
              <a:buChar char="§"/>
            </a:pPr>
            <a:r>
              <a:rPr lang="pt-BR" dirty="0">
                <a:solidFill>
                  <a:srgbClr val="000000"/>
                </a:solidFill>
              </a:rPr>
              <a:t>Ao final do curso, os </a:t>
            </a:r>
            <a:r>
              <a:rPr lang="pt-BR" b="1" i="1" dirty="0">
                <a:solidFill>
                  <a:srgbClr val="00B050"/>
                </a:solidFill>
              </a:rPr>
              <a:t>alunos deverão apresentar um projeto final</a:t>
            </a:r>
            <a:r>
              <a:rPr lang="pt-BR" dirty="0">
                <a:solidFill>
                  <a:srgbClr val="000000"/>
                </a:solidFill>
              </a:rPr>
              <a:t>, incluindo um </a:t>
            </a:r>
            <a:r>
              <a:rPr lang="pt-BR" b="1" i="1" dirty="0">
                <a:solidFill>
                  <a:srgbClr val="00B050"/>
                </a:solidFill>
              </a:rPr>
              <a:t>relatório em formato de artigo científico</a:t>
            </a:r>
            <a:r>
              <a:rPr lang="pt-BR" dirty="0">
                <a:solidFill>
                  <a:srgbClr val="000000"/>
                </a:solidFill>
              </a:rPr>
              <a:t>, envolvendo a aplicação de um algoritmo avançado de ML a um problema de sua escolha (</a:t>
            </a:r>
            <a:r>
              <a:rPr lang="pt-BR" b="1" i="1" dirty="0">
                <a:solidFill>
                  <a:srgbClr val="00B050"/>
                </a:solidFill>
              </a:rPr>
              <a:t>de preferência, alinhado com sua pesquisa</a:t>
            </a:r>
            <a:r>
              <a:rPr lang="pt-BR" dirty="0">
                <a:solidFill>
                  <a:srgbClr val="000000"/>
                </a:solidFill>
              </a:rPr>
              <a:t>).</a:t>
            </a: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intermediário/avançado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na metade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p:txBody>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a:p>
            <a:pPr marL="914400" lvl="2" indent="0">
              <a:buNone/>
            </a:pPr>
            <a:endParaRPr lang="pt-BR" dirty="0">
              <a:solidFill>
                <a:srgbClr val="202124"/>
              </a:solidFill>
            </a:endParaRPr>
          </a:p>
          <a:p>
            <a:pPr marL="0" indent="0">
              <a:buNone/>
            </a:pPr>
            <a:endParaRPr lang="pt-BR" dirty="0">
              <a:solidFill>
                <a:srgbClr val="202124"/>
              </a:solidFill>
            </a:endParaRPr>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
            </a:pPr>
            <a:r>
              <a:rPr lang="pt-BR" dirty="0">
                <a:hlinkClick r:id="rId6"/>
              </a:rPr>
              <a:t>https://arxiv.org/abs/1803.02999</a:t>
            </a:r>
            <a:endParaRPr lang="pt-BR" dirty="0"/>
          </a:p>
          <a:p>
            <a:pPr lvl="2">
              <a:buFont typeface="Wingdings" panose="05000000000000000000" pitchFamily="2" charset="2"/>
              <a:buChar char="§"/>
            </a:pPr>
            <a:r>
              <a:rPr lang="pt-BR" dirty="0">
                <a:hlinkClick r:id="rId7"/>
              </a:rPr>
              <a:t>https://keras.io/examples/vision/reptile/</a:t>
            </a:r>
            <a:endParaRPr lang="pt-BR" dirty="0"/>
          </a:p>
          <a:p>
            <a:pPr lvl="1">
              <a:buFont typeface="Wingdings" panose="05000000000000000000" pitchFamily="2" charset="2"/>
              <a:buChar char="§"/>
            </a:pPr>
            <a:endParaRPr lang="pt-BR" dirty="0"/>
          </a:p>
          <a:p>
            <a:pPr marL="914400" lvl="2" indent="0">
              <a:buNone/>
            </a:pPr>
            <a:endParaRPr lang="pt-BR" dirty="0">
              <a:solidFill>
                <a:srgbClr val="202124"/>
              </a:solidFill>
            </a:endParaRPr>
          </a:p>
          <a:p>
            <a:pPr marL="0" indent="0">
              <a:buNone/>
            </a:pPr>
            <a:endParaRPr lang="pt-BR" dirty="0">
              <a:solidFill>
                <a:srgbClr val="202124"/>
              </a:solidFill>
            </a:endParaRPr>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45175061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7950</TotalTime>
  <Words>1665</Words>
  <Application>Microsoft Office PowerPoint</Application>
  <PresentationFormat>Widescreen</PresentationFormat>
  <Paragraphs>178</Paragraphs>
  <Slides>18</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18</vt:i4>
      </vt:variant>
    </vt:vector>
  </HeadingPairs>
  <TitlesOfParts>
    <vt:vector size="23" baseType="lpstr">
      <vt:lpstr>Arial</vt:lpstr>
      <vt:lpstr>Calibri</vt:lpstr>
      <vt:lpstr>Calibri Light</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1738</cp:revision>
  <dcterms:created xsi:type="dcterms:W3CDTF">2020-01-20T13:50:05Z</dcterms:created>
  <dcterms:modified xsi:type="dcterms:W3CDTF">2024-03-07T17:10:51Z</dcterms:modified>
</cp:coreProperties>
</file>