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56" r:id="rId2"/>
    <p:sldId id="395" r:id="rId3"/>
    <p:sldId id="423" r:id="rId4"/>
    <p:sldId id="422" r:id="rId5"/>
    <p:sldId id="425" r:id="rId6"/>
    <p:sldId id="398" r:id="rId7"/>
    <p:sldId id="424" r:id="rId8"/>
    <p:sldId id="426" r:id="rId9"/>
    <p:sldId id="437" r:id="rId10"/>
    <p:sldId id="427" r:id="rId11"/>
    <p:sldId id="428" r:id="rId12"/>
    <p:sldId id="429" r:id="rId13"/>
    <p:sldId id="438" r:id="rId14"/>
    <p:sldId id="431" r:id="rId15"/>
    <p:sldId id="436" r:id="rId16"/>
    <p:sldId id="432" r:id="rId17"/>
    <p:sldId id="430" r:id="rId18"/>
    <p:sldId id="434" r:id="rId19"/>
    <p:sldId id="435" r:id="rId20"/>
    <p:sldId id="433" r:id="rId21"/>
    <p:sldId id="263" r:id="rId22"/>
    <p:sldId id="298" r:id="rId23"/>
    <p:sldId id="293" r:id="rId24"/>
    <p:sldId id="306" r:id="rId25"/>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9540" autoAdjust="0"/>
  </p:normalViewPr>
  <p:slideViewPr>
    <p:cSldViewPr snapToGrid="0">
      <p:cViewPr varScale="1">
        <p:scale>
          <a:sx n="88" d="100"/>
          <a:sy n="88" d="100"/>
        </p:scale>
        <p:origin x="1698" y="66"/>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28/03/2024</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28/03/2024</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posinatel-my.sharepoint.com/:f:/g/personal/felipe_figueiredo_inatel_br/En1Ys0e6S8tCpJqo7pOWIj4BoYdq8ppDlXV0cGLEWy_xFg?e=AEN5du"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a:t>
            </a:fld>
            <a:endParaRPr lang="pt-BR"/>
          </a:p>
        </p:txBody>
      </p:sp>
    </p:spTree>
    <p:extLst>
      <p:ext uri="{BB962C8B-B14F-4D97-AF65-F5344CB8AC3E}">
        <p14:creationId xmlns:p14="http://schemas.microsoft.com/office/powerpoint/2010/main" val="326999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Um seminário é uma atividade acadêmica ou evento em que um grupo de pessoas se reúne para discutir, apresentar e trocar informações sobre um tópico específico. Geralmente, os seminários são realizados em ambientes educacionais, como universidades ou escolas, mas também podem ocorrer em contextos profissionais ou empresariais.</a:t>
            </a:r>
          </a:p>
          <a:p>
            <a:endParaRPr lang="pt-BR" dirty="0"/>
          </a:p>
          <a:p>
            <a:r>
              <a:rPr lang="pt-BR" dirty="0"/>
              <a:t>Os seminários são diferentes de palestras tradicionais, pois envolvem uma participação mais ativa da audiência. Eles geralmente incluem apresentações feitas por um ou mais palestrantes especializados no tópico em questão. Os participantes, por sua vez, têm a oportunidade de fazer perguntas, participar de discussões e interagir com os palestrantes.</a:t>
            </a:r>
          </a:p>
          <a:p>
            <a:endParaRPr lang="pt-BR" dirty="0"/>
          </a:p>
          <a:p>
            <a:r>
              <a:rPr lang="pt-BR" dirty="0"/>
              <a:t>Além das apresentações formais, os seminários podem incluir debates, grupos de discussão, exercícios práticos ou até mesmo a apresentação de trabalhos acadêmicos por parte dos participantes. O objetivo é promover a troca de conhecimento, o desenvolvimento de habilidades críticas e a construção de uma compreensão mais aprofundada sobre o tema abordado.</a:t>
            </a:r>
          </a:p>
          <a:p>
            <a:endParaRPr lang="pt-BR" dirty="0"/>
          </a:p>
          <a:p>
            <a:r>
              <a:rPr lang="pt-BR" dirty="0"/>
              <a:t>Seminários são comuns em diversos campos, incluindo ciência, tecnologia, humanidades, negócios e muitos outros. Eles oferecem uma plataforma para a disseminação de informações, o compartilhamento de pesquisas e a promoção do diálogo entre especialistas e interessados no assunto.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19976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books</a:t>
            </a:r>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92893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28/03/2024</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28/03/2024</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28/03/2024</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28/03/2024</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28/03/2024</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28/03/2024</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28/03/2024</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28/03/2024</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28/03/2024</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28/03/2024</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28/03/2024</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28/03/2024</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101.00590" TargetMode="External"/><Relationship Id="rId3" Type="http://schemas.openxmlformats.org/officeDocument/2006/relationships/hyperlink" Target="https://keras.io/examples/vision/image_classification_with_vision_transformer/" TargetMode="External"/><Relationship Id="rId7" Type="http://schemas.openxmlformats.org/officeDocument/2006/relationships/hyperlink" Target="https://keras.io/examples/vision/reptile/" TargetMode="External"/><Relationship Id="rId2" Type="http://schemas.openxmlformats.org/officeDocument/2006/relationships/hyperlink" Target="https://arxiv.org/abs/2010.11929" TargetMode="External"/><Relationship Id="rId1" Type="http://schemas.openxmlformats.org/officeDocument/2006/relationships/slideLayout" Target="../slideLayouts/slideLayout2.xml"/><Relationship Id="rId6" Type="http://schemas.openxmlformats.org/officeDocument/2006/relationships/hyperlink" Target="https://arxiv.org/abs/1803.02999" TargetMode="External"/><Relationship Id="rId5" Type="http://schemas.openxmlformats.org/officeDocument/2006/relationships/hyperlink" Target="https://keras.io/examples/vision/swin_transformers/" TargetMode="External"/><Relationship Id="rId4" Type="http://schemas.openxmlformats.org/officeDocument/2006/relationships/hyperlink" Target="https://arxiv.org/abs/2103.14030" TargetMode="External"/><Relationship Id="rId9" Type="http://schemas.openxmlformats.org/officeDocument/2006/relationships/hyperlink" Target="https://paperswithcode.com/paper/regnet-self-regulated-network-for-imag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tensorflow.org/tutorials/images/segmentation?hl=pt-br" TargetMode="External"/><Relationship Id="rId2" Type="http://schemas.openxmlformats.org/officeDocument/2006/relationships/hyperlink" Target="https://link.springer.com/chapter/10.1007/978-3-319-24574-4_28" TargetMode="External"/><Relationship Id="rId1" Type="http://schemas.openxmlformats.org/officeDocument/2006/relationships/slideLayout" Target="../slideLayouts/slideLayout2.xml"/><Relationship Id="rId5" Type="http://schemas.openxmlformats.org/officeDocument/2006/relationships/hyperlink" Target="https://keras.io/examples/vision/basnet_segmentation/" TargetMode="External"/><Relationship Id="rId4" Type="http://schemas.openxmlformats.org/officeDocument/2006/relationships/hyperlink" Target="https://arxiv.org/abs/2101.0470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keras.io/examples/vision/yolov8/" TargetMode="External"/><Relationship Id="rId2" Type="http://schemas.openxmlformats.org/officeDocument/2006/relationships/hyperlink" Target="https://www.tensorflow.org/tutorials/images/segmentation?hl=pt-br" TargetMode="External"/><Relationship Id="rId1" Type="http://schemas.openxmlformats.org/officeDocument/2006/relationships/slideLayout" Target="../slideLayouts/slideLayout2.xml"/><Relationship Id="rId4" Type="http://schemas.openxmlformats.org/officeDocument/2006/relationships/hyperlink" Target="https://arxiv.org/abs/2402.1361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keras.io/examples/vision/retinanet/" TargetMode="External"/><Relationship Id="rId7" Type="http://schemas.openxmlformats.org/officeDocument/2006/relationships/hyperlink" Target="https://github.com/lyuwenyu/RT-DETR" TargetMode="External"/><Relationship Id="rId2" Type="http://schemas.openxmlformats.org/officeDocument/2006/relationships/hyperlink" Target="https://keras.io/examples/vision/basnet_segmentation/" TargetMode="External"/><Relationship Id="rId1" Type="http://schemas.openxmlformats.org/officeDocument/2006/relationships/slideLayout" Target="../slideLayouts/slideLayout2.xml"/><Relationship Id="rId6" Type="http://schemas.openxmlformats.org/officeDocument/2006/relationships/hyperlink" Target="https://arxiv.org/abs/2304.08069" TargetMode="External"/><Relationship Id="rId5" Type="http://schemas.openxmlformats.org/officeDocument/2006/relationships/hyperlink" Target="https://docs.edgeimpulse.com/docs/tutorials/end-to-end-tutorials/object-detection/detect-objects-using-fomo" TargetMode="External"/><Relationship Id="rId4" Type="http://schemas.openxmlformats.org/officeDocument/2006/relationships/hyperlink" Target="https://docs.edgeimpulse.com/docs/edge-impulse-studio/learning-blocks/object-detection/fomo-object-detection-for-constrained-device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keras.io/examples/vision/learnable_resizer/" TargetMode="External"/><Relationship Id="rId3" Type="http://schemas.openxmlformats.org/officeDocument/2006/relationships/hyperlink" Target="https://www.tensorflow.org/tutorials/images/segmentation?hl=pt-br" TargetMode="External"/><Relationship Id="rId7" Type="http://schemas.openxmlformats.org/officeDocument/2006/relationships/hyperlink" Target="https://arxiv.org/abs/2103.09950v1" TargetMode="External"/><Relationship Id="rId2" Type="http://schemas.openxmlformats.org/officeDocument/2006/relationships/hyperlink" Target="https://arxiv.org/abs/2003.06792" TargetMode="External"/><Relationship Id="rId1" Type="http://schemas.openxmlformats.org/officeDocument/2006/relationships/slideLayout" Target="../slideLayouts/slideLayout2.xml"/><Relationship Id="rId6" Type="http://schemas.openxmlformats.org/officeDocument/2006/relationships/hyperlink" Target="https://keras.io/examples/vision/edsr/" TargetMode="External"/><Relationship Id="rId5" Type="http://schemas.openxmlformats.org/officeDocument/2006/relationships/hyperlink" Target="https://arxiv.org/abs/1707.02921" TargetMode="External"/><Relationship Id="rId4" Type="http://schemas.openxmlformats.org/officeDocument/2006/relationships/hyperlink" Target="https://keras.io/examples/vision/mirne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aperswithcode.com/paper/triposr-fast-3d-object-reconstruction-from-a" TargetMode="External"/><Relationship Id="rId2" Type="http://schemas.openxmlformats.org/officeDocument/2006/relationships/hyperlink" Target="https://arxiv.org/abs/2403.02151"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keras.io/examples/rl/actor_critic_cartpole/" TargetMode="External"/><Relationship Id="rId3" Type="http://schemas.openxmlformats.org/officeDocument/2006/relationships/hyperlink" Target="https://keras.io/examples/rl/deep_q_network_breakout/" TargetMode="External"/><Relationship Id="rId7" Type="http://schemas.openxmlformats.org/officeDocument/2006/relationships/hyperlink" Target="https://inria.hal.science/hal-00840470/document" TargetMode="External"/><Relationship Id="rId2" Type="http://schemas.openxmlformats.org/officeDocument/2006/relationships/hyperlink" Target="https://storage.googleapis.com/deepmind-media/dqn/DQNNaturePaper.pdf" TargetMode="External"/><Relationship Id="rId1" Type="http://schemas.openxmlformats.org/officeDocument/2006/relationships/slideLayout" Target="../slideLayouts/slideLayout2.xml"/><Relationship Id="rId6" Type="http://schemas.openxmlformats.org/officeDocument/2006/relationships/hyperlink" Target="https://keras.io/examples/rl/ddpg_pendulum/" TargetMode="External"/><Relationship Id="rId5" Type="http://schemas.openxmlformats.org/officeDocument/2006/relationships/hyperlink" Target="https://arxiv.org/pdf/1509.02971.pdf" TargetMode="External"/><Relationship Id="rId4" Type="http://schemas.openxmlformats.org/officeDocument/2006/relationships/hyperlink" Target="https://www.tensorflow.org/agents/tutorials/0_intro_rl?hl=pt-br"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keras.io/examples/nlp/abstractive_summarization_with_bart/" TargetMode="External"/><Relationship Id="rId7" Type="http://schemas.openxmlformats.org/officeDocument/2006/relationships/hyperlink" Target="https://paperswithcode.com/paper/wavenet-a-generative-model-for-raw-audio" TargetMode="External"/><Relationship Id="rId2" Type="http://schemas.openxmlformats.org/officeDocument/2006/relationships/hyperlink" Target="https://arxiv.org/abs/1910.13461" TargetMode="External"/><Relationship Id="rId1" Type="http://schemas.openxmlformats.org/officeDocument/2006/relationships/slideLayout" Target="../slideLayouts/slideLayout2.xml"/><Relationship Id="rId6" Type="http://schemas.openxmlformats.org/officeDocument/2006/relationships/hyperlink" Target="https://arxiv.org/abs/1609.03499" TargetMode="External"/><Relationship Id="rId5" Type="http://schemas.openxmlformats.org/officeDocument/2006/relationships/hyperlink" Target="https://keras.io/examples/audio/transformer_asr/" TargetMode="External"/><Relationship Id="rId4" Type="http://schemas.openxmlformats.org/officeDocument/2006/relationships/hyperlink" Target="https://papers.nips.cc/paper/2017/file/3f5ee243547dee91fbd053c1c4a845aa-Paper.pdf"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paperswithcode.com/paper/graph-neural-network-for-traffic-forecasting" TargetMode="External"/><Relationship Id="rId7" Type="http://schemas.openxmlformats.org/officeDocument/2006/relationships/hyperlink" Target="https://snntorch.readthedocs.io/en/latest/tutorials/index.html" TargetMode="External"/><Relationship Id="rId2" Type="http://schemas.openxmlformats.org/officeDocument/2006/relationships/hyperlink" Target="https://arxiv.org/abs/2101.11174" TargetMode="External"/><Relationship Id="rId1" Type="http://schemas.openxmlformats.org/officeDocument/2006/relationships/slideLayout" Target="../slideLayouts/slideLayout2.xml"/><Relationship Id="rId6" Type="http://schemas.openxmlformats.org/officeDocument/2006/relationships/hyperlink" Target="https://guillaume-chevalier.com/spiking-neural-network-snn-with-pytorch-where-backpropagation-engenders-stdp-hebbian-learning/" TargetMode="External"/><Relationship Id="rId5" Type="http://schemas.openxmlformats.org/officeDocument/2006/relationships/hyperlink" Target="https://analyticsindiamag.com/a-tutorial-on-spiking-neural-networks-for-beginners/" TargetMode="External"/><Relationship Id="rId4" Type="http://schemas.openxmlformats.org/officeDocument/2006/relationships/hyperlink" Target="https://arxiv.org/abs/2109.1289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paperswithcode.com/paper/towards-deep-learning-models-resistant-to" TargetMode="External"/><Relationship Id="rId2" Type="http://schemas.openxmlformats.org/officeDocument/2006/relationships/hyperlink" Target="https://arxiv.org/abs/1706.060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eras.io/examples/vision/knowledge_distillation/" TargetMode="External"/><Relationship Id="rId2" Type="http://schemas.openxmlformats.org/officeDocument/2006/relationships/hyperlink" Target="https://arxiv.org/abs/1503.02531" TargetMode="External"/><Relationship Id="rId1" Type="http://schemas.openxmlformats.org/officeDocument/2006/relationships/slideLayout" Target="../slideLayouts/slideLayout2.xml"/><Relationship Id="rId5" Type="http://schemas.openxmlformats.org/officeDocument/2006/relationships/hyperlink" Target="https://keras.io/examples/vision/gradient_centralization/" TargetMode="External"/><Relationship Id="rId4" Type="http://schemas.openxmlformats.org/officeDocument/2006/relationships/hyperlink" Target="https://arxiv.org/abs/2004.01461"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keras.io/exampl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tinyurl.com/tp558-books" TargetMode="External"/><Relationship Id="rId5" Type="http://schemas.openxmlformats.org/officeDocument/2006/relationships/hyperlink" Target="https://paperswithcode.com/" TargetMode="External"/><Relationship Id="rId4" Type="http://schemas.openxmlformats.org/officeDocument/2006/relationships/hyperlink" Target="https://pytorch.org/examples/"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q4NNIYar9o&amp;list=PLRc6ZYt68prVXAhwY1JD6DFc3BJGmJriq&amp;pp=gAQBiAQB" TargetMode="External"/><Relationship Id="rId2" Type="http://schemas.openxmlformats.org/officeDocument/2006/relationships/hyperlink" Target="https://github.com/zz4fap/tp558-adv-ml" TargetMode="External"/><Relationship Id="rId1" Type="http://schemas.openxmlformats.org/officeDocument/2006/relationships/slideLayout" Target="../slideLayouts/slideLayout2.xml"/><Relationship Id="rId4" Type="http://schemas.openxmlformats.org/officeDocument/2006/relationships/hyperlink" Target="https://www.youtube.com/watch?v=inN8seMm7UI"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tinyurl.com/tp558-final-project" TargetMode="External"/><Relationship Id="rId2" Type="http://schemas.openxmlformats.org/officeDocument/2006/relationships/hyperlink" Target="http://tinyurl.com/tp558-semina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keras.io/examples/generative/dcgan_overriding_train_step/" TargetMode="External"/><Relationship Id="rId7" Type="http://schemas.openxmlformats.org/officeDocument/2006/relationships/hyperlink" Target="https://www.tensorflow.org/tutorials/generative/cvae?hl=en" TargetMode="External"/><Relationship Id="rId2" Type="http://schemas.openxmlformats.org/officeDocument/2006/relationships/hyperlink" Target="https://arxiv.org/abs/1511.06434" TargetMode="External"/><Relationship Id="rId1" Type="http://schemas.openxmlformats.org/officeDocument/2006/relationships/slideLayout" Target="../slideLayouts/slideLayout2.xml"/><Relationship Id="rId6" Type="http://schemas.openxmlformats.org/officeDocument/2006/relationships/hyperlink" Target="https://arxiv.org/abs/1312.6114" TargetMode="External"/><Relationship Id="rId5" Type="http://schemas.openxmlformats.org/officeDocument/2006/relationships/hyperlink" Target="https://keras.io/examples/generative/conditional_gan/" TargetMode="External"/><Relationship Id="rId4" Type="http://schemas.openxmlformats.org/officeDocument/2006/relationships/hyperlink" Target="https://arxiv.org/abs/1411.178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perswithcode.com/paper/ootdiffusion-outfitting-fusion-based-latent" TargetMode="External"/><Relationship Id="rId2" Type="http://schemas.openxmlformats.org/officeDocument/2006/relationships/hyperlink" Target="https://arxiv.org/abs/2403.01779" TargetMode="External"/><Relationship Id="rId1" Type="http://schemas.openxmlformats.org/officeDocument/2006/relationships/slideLayout" Target="../slideLayouts/slideLayout2.xml"/><Relationship Id="rId5" Type="http://schemas.openxmlformats.org/officeDocument/2006/relationships/hyperlink" Target="https://paperswithcode.com/paper/v3d-video-diffusion-models-are-effective-3d" TargetMode="External"/><Relationship Id="rId4" Type="http://schemas.openxmlformats.org/officeDocument/2006/relationships/hyperlink" Target="https://arxiv.org/abs/2403.0673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TP558 - Tópicos avançados em Machine Learning:</a:t>
            </a:r>
            <a:br>
              <a:rPr lang="pt-BR" dirty="0"/>
            </a:br>
            <a:r>
              <a:rPr lang="pt-BR" b="1" i="1" dirty="0"/>
              <a:t>Introdução ao curso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7B87B-9451-26E5-143E-DFEF71434E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30D8C5D-85CB-1EC5-46EE-3E9C5D6E11D6}"/>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4C11FF3E-C7A6-AE98-273A-28F266ADBFC3}"/>
              </a:ext>
            </a:extLst>
          </p:cNvPr>
          <p:cNvSpPr>
            <a:spLocks noGrp="1"/>
          </p:cNvSpPr>
          <p:nvPr>
            <p:ph idx="1"/>
          </p:nvPr>
        </p:nvSpPr>
        <p:spPr>
          <a:xfrm>
            <a:off x="838200" y="1825624"/>
            <a:ext cx="11201400" cy="5032375"/>
          </a:xfrm>
        </p:spPr>
        <p:txBody>
          <a:bodyPr/>
          <a:lstStyle/>
          <a:p>
            <a:r>
              <a:rPr lang="pt-BR" dirty="0"/>
              <a:t>Computer Vision: </a:t>
            </a:r>
            <a:r>
              <a:rPr lang="pt-BR" dirty="0" err="1"/>
              <a:t>Image</a:t>
            </a:r>
            <a:r>
              <a:rPr lang="pt-BR" dirty="0"/>
              <a:t> </a:t>
            </a:r>
            <a:r>
              <a:rPr lang="pt-BR" dirty="0" err="1"/>
              <a:t>classification</a:t>
            </a:r>
            <a:endParaRPr lang="pt-BR" dirty="0"/>
          </a:p>
          <a:p>
            <a:pPr lvl="1">
              <a:buFont typeface="Wingdings" panose="05000000000000000000" pitchFamily="2" charset="2"/>
              <a:buChar char="§"/>
            </a:pPr>
            <a:r>
              <a:rPr lang="pt-BR" dirty="0"/>
              <a:t>Vision </a:t>
            </a:r>
            <a:r>
              <a:rPr lang="pt-BR" dirty="0" err="1"/>
              <a:t>Transformer</a:t>
            </a:r>
            <a:endParaRPr lang="pt-BR" dirty="0"/>
          </a:p>
          <a:p>
            <a:pPr lvl="2">
              <a:buFont typeface="Wingdings" panose="05000000000000000000" pitchFamily="2" charset="2"/>
              <a:buChar char="ü"/>
            </a:pPr>
            <a:r>
              <a:rPr lang="pt-BR" dirty="0">
                <a:hlinkClick r:id="rId2"/>
              </a:rPr>
              <a:t>https://arxiv.org/abs/2010.11929</a:t>
            </a:r>
            <a:endParaRPr lang="pt-BR" dirty="0"/>
          </a:p>
          <a:p>
            <a:pPr lvl="2">
              <a:buFont typeface="Wingdings" panose="05000000000000000000" pitchFamily="2" charset="2"/>
              <a:buChar char="ü"/>
            </a:pPr>
            <a:r>
              <a:rPr lang="pt-BR" dirty="0">
                <a:hlinkClick r:id="rId3"/>
              </a:rPr>
              <a:t>https://keras.io/examples/vision/image_classification_with_vision_transformer/</a:t>
            </a:r>
            <a:endParaRPr lang="pt-BR" dirty="0"/>
          </a:p>
          <a:p>
            <a:pPr lvl="1">
              <a:buFont typeface="Wingdings" panose="05000000000000000000" pitchFamily="2" charset="2"/>
              <a:buChar char="§"/>
            </a:pPr>
            <a:r>
              <a:rPr lang="pt-BR" dirty="0" err="1"/>
              <a:t>Swin</a:t>
            </a:r>
            <a:r>
              <a:rPr lang="pt-BR" dirty="0"/>
              <a:t> </a:t>
            </a:r>
            <a:r>
              <a:rPr lang="pt-BR" dirty="0" err="1"/>
              <a:t>Transformer</a:t>
            </a:r>
            <a:endParaRPr lang="pt-BR" dirty="0"/>
          </a:p>
          <a:p>
            <a:pPr lvl="2">
              <a:buFont typeface="Wingdings" panose="05000000000000000000" pitchFamily="2" charset="2"/>
              <a:buChar char="ü"/>
            </a:pPr>
            <a:r>
              <a:rPr lang="pt-BR" dirty="0">
                <a:hlinkClick r:id="rId4"/>
              </a:rPr>
              <a:t>https://arxiv.org/abs/2103.14030</a:t>
            </a:r>
            <a:endParaRPr lang="pt-BR" dirty="0"/>
          </a:p>
          <a:p>
            <a:pPr lvl="2">
              <a:buFont typeface="Wingdings" panose="05000000000000000000" pitchFamily="2" charset="2"/>
              <a:buChar char="ü"/>
            </a:pPr>
            <a:r>
              <a:rPr lang="pt-BR" dirty="0">
                <a:hlinkClick r:id="rId5"/>
              </a:rPr>
              <a:t>https://keras.io/examples/vision/swin_transformers/</a:t>
            </a:r>
            <a:endParaRPr lang="pt-BR" dirty="0"/>
          </a:p>
          <a:p>
            <a:pPr lvl="1">
              <a:buFont typeface="Wingdings" panose="05000000000000000000" pitchFamily="2" charset="2"/>
              <a:buChar char="§"/>
            </a:pPr>
            <a:r>
              <a:rPr lang="pt-BR" i="0" dirty="0" err="1">
                <a:solidFill>
                  <a:srgbClr val="212529"/>
                </a:solidFill>
                <a:effectLst/>
              </a:rPr>
              <a:t>Reptile</a:t>
            </a:r>
            <a:endParaRPr lang="pt-BR" i="0" dirty="0">
              <a:solidFill>
                <a:srgbClr val="212529"/>
              </a:solidFill>
              <a:effectLst/>
            </a:endParaRPr>
          </a:p>
          <a:p>
            <a:pPr lvl="2">
              <a:buFont typeface="Wingdings" panose="05000000000000000000" pitchFamily="2" charset="2"/>
              <a:buChar char="ü"/>
            </a:pPr>
            <a:r>
              <a:rPr lang="pt-BR" dirty="0">
                <a:hlinkClick r:id="rId6"/>
              </a:rPr>
              <a:t>https://arxiv.org/abs/1803.02999</a:t>
            </a:r>
            <a:endParaRPr lang="pt-BR" dirty="0"/>
          </a:p>
          <a:p>
            <a:pPr lvl="2">
              <a:buFont typeface="Wingdings" panose="05000000000000000000" pitchFamily="2" charset="2"/>
              <a:buChar char="ü"/>
            </a:pPr>
            <a:r>
              <a:rPr lang="pt-BR" dirty="0">
                <a:hlinkClick r:id="rId7"/>
              </a:rPr>
              <a:t>https://keras.io/examples/vision/reptile/</a:t>
            </a:r>
            <a:endParaRPr lang="pt-BR" dirty="0"/>
          </a:p>
          <a:p>
            <a:pPr lvl="1">
              <a:buFont typeface="Wingdings" panose="05000000000000000000" pitchFamily="2" charset="2"/>
              <a:buChar char="§"/>
            </a:pPr>
            <a:r>
              <a:rPr lang="en-US" b="0" i="0" dirty="0" err="1">
                <a:solidFill>
                  <a:srgbClr val="000000"/>
                </a:solidFill>
                <a:effectLst/>
              </a:rPr>
              <a:t>RegNet</a:t>
            </a:r>
            <a:r>
              <a:rPr lang="en-US" b="0" i="0" dirty="0">
                <a:solidFill>
                  <a:srgbClr val="000000"/>
                </a:solidFill>
                <a:effectLst/>
              </a:rPr>
              <a:t>: Self-Regulated Network for Image Classification</a:t>
            </a:r>
          </a:p>
          <a:p>
            <a:pPr lvl="2">
              <a:buFont typeface="Wingdings" panose="05000000000000000000" pitchFamily="2" charset="2"/>
              <a:buChar char="ü"/>
            </a:pPr>
            <a:r>
              <a:rPr lang="pt-BR" dirty="0">
                <a:hlinkClick r:id="rId8"/>
              </a:rPr>
              <a:t>https://arxiv.org/abs/2101.00590</a:t>
            </a:r>
            <a:endParaRPr lang="en-US" dirty="0">
              <a:solidFill>
                <a:srgbClr val="000000"/>
              </a:solidFill>
            </a:endParaRPr>
          </a:p>
          <a:p>
            <a:pPr lvl="2">
              <a:buFont typeface="Wingdings" panose="05000000000000000000" pitchFamily="2" charset="2"/>
              <a:buChar char="ü"/>
            </a:pPr>
            <a:r>
              <a:rPr lang="pt-BR" dirty="0">
                <a:hlinkClick r:id="rId9"/>
              </a:rPr>
              <a:t>https://paperswithcode.com/paper/regnet-self-regulated-network-for-image</a:t>
            </a:r>
            <a:endParaRPr lang="pt-BR" dirty="0"/>
          </a:p>
        </p:txBody>
      </p:sp>
    </p:spTree>
    <p:extLst>
      <p:ext uri="{BB962C8B-B14F-4D97-AF65-F5344CB8AC3E}">
        <p14:creationId xmlns:p14="http://schemas.microsoft.com/office/powerpoint/2010/main" val="145175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3849-BF4B-F30A-23EA-9FE30E20CBC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9A0E92-603C-2FF8-F119-2A802B939AA2}"/>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09015E3D-F27D-5C4C-AFAE-8A3141CD4684}"/>
              </a:ext>
            </a:extLst>
          </p:cNvPr>
          <p:cNvSpPr>
            <a:spLocks noGrp="1"/>
          </p:cNvSpPr>
          <p:nvPr>
            <p:ph idx="1"/>
          </p:nvPr>
        </p:nvSpPr>
        <p:spPr/>
        <p:txBody>
          <a:bodyPr>
            <a:normAutofit/>
          </a:bodyPr>
          <a:lstStyle/>
          <a:p>
            <a:r>
              <a:rPr lang="pt-BR" dirty="0"/>
              <a:t>Computer Vision: </a:t>
            </a:r>
            <a:r>
              <a:rPr lang="pt-BR" dirty="0" err="1"/>
              <a:t>Image</a:t>
            </a:r>
            <a:r>
              <a:rPr lang="pt-BR" dirty="0"/>
              <a:t> </a:t>
            </a:r>
            <a:r>
              <a:rPr lang="pt-BR" dirty="0" err="1"/>
              <a:t>Segmentation</a:t>
            </a:r>
            <a:endParaRPr lang="pt-BR" dirty="0"/>
          </a:p>
          <a:p>
            <a:pPr lvl="1">
              <a:buFont typeface="Wingdings" panose="05000000000000000000" pitchFamily="2" charset="2"/>
              <a:buChar char="§"/>
            </a:pPr>
            <a:r>
              <a:rPr lang="pt-BR" dirty="0" err="1"/>
              <a:t>U-Net</a:t>
            </a:r>
            <a:endParaRPr lang="pt-BR" dirty="0"/>
          </a:p>
          <a:p>
            <a:pPr lvl="2">
              <a:buFont typeface="Wingdings" panose="05000000000000000000" pitchFamily="2" charset="2"/>
              <a:buChar char="ü"/>
            </a:pPr>
            <a:r>
              <a:rPr lang="pt-BR" dirty="0">
                <a:hlinkClick r:id="rId2"/>
              </a:rPr>
              <a:t>https://link.springer.com/chapter/10.1007/978-3-319-24574-4_28</a:t>
            </a:r>
            <a:endParaRPr lang="pt-BR" dirty="0"/>
          </a:p>
          <a:p>
            <a:pPr lvl="2">
              <a:buFont typeface="Wingdings" panose="05000000000000000000" pitchFamily="2" charset="2"/>
              <a:buChar char="ü"/>
            </a:pPr>
            <a:r>
              <a:rPr lang="pt-BR" dirty="0">
                <a:hlinkClick r:id="rId3"/>
              </a:rPr>
              <a:t>https://www.tensorflow.org/tutorials/images/segmentation?hl=pt-br</a:t>
            </a:r>
            <a:endParaRPr lang="pt-BR" dirty="0"/>
          </a:p>
          <a:p>
            <a:pPr lvl="1">
              <a:buFont typeface="Wingdings" panose="05000000000000000000" pitchFamily="2" charset="2"/>
              <a:buChar char="§"/>
            </a:pPr>
            <a:r>
              <a:rPr lang="pt-BR" dirty="0" err="1"/>
              <a:t>Boundary-Aware</a:t>
            </a:r>
            <a:r>
              <a:rPr lang="pt-BR" dirty="0"/>
              <a:t> </a:t>
            </a:r>
            <a:r>
              <a:rPr lang="pt-BR" dirty="0" err="1"/>
              <a:t>Segmentation</a:t>
            </a:r>
            <a:r>
              <a:rPr lang="pt-BR" dirty="0"/>
              <a:t> Network (</a:t>
            </a:r>
            <a:r>
              <a:rPr lang="pt-BR" dirty="0" err="1"/>
              <a:t>BASNet</a:t>
            </a:r>
            <a:r>
              <a:rPr lang="pt-BR" dirty="0"/>
              <a:t>)</a:t>
            </a:r>
          </a:p>
          <a:p>
            <a:pPr lvl="2">
              <a:buFont typeface="Wingdings" panose="05000000000000000000" pitchFamily="2" charset="2"/>
              <a:buChar char="ü"/>
            </a:pPr>
            <a:r>
              <a:rPr lang="pt-BR" dirty="0">
                <a:hlinkClick r:id="rId4"/>
              </a:rPr>
              <a:t>https://arxiv.org/abs/2101.04704</a:t>
            </a:r>
            <a:endParaRPr lang="pt-BR" dirty="0"/>
          </a:p>
          <a:p>
            <a:pPr lvl="2">
              <a:buFont typeface="Wingdings" panose="05000000000000000000" pitchFamily="2" charset="2"/>
              <a:buChar char="ü"/>
            </a:pPr>
            <a:r>
              <a:rPr lang="pt-BR" dirty="0">
                <a:hlinkClick r:id="rId5"/>
              </a:rPr>
              <a:t>https://keras.io/examples/vision/basnet_segmentation/</a:t>
            </a: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8825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a:t>YOLOv8</a:t>
            </a:r>
          </a:p>
          <a:p>
            <a:pPr lvl="2">
              <a:buFont typeface="Wingdings" panose="05000000000000000000" pitchFamily="2" charset="2"/>
              <a:buChar char="ü"/>
            </a:pPr>
            <a:r>
              <a:rPr lang="pt-BR" dirty="0">
                <a:hlinkClick r:id="rId2"/>
              </a:rPr>
              <a:t>https://blog.roboflow.com/whats-new-in-yolov8/</a:t>
            </a:r>
          </a:p>
          <a:p>
            <a:pPr lvl="2">
              <a:buFont typeface="Wingdings" panose="05000000000000000000" pitchFamily="2" charset="2"/>
              <a:buChar char="ü"/>
            </a:pPr>
            <a:r>
              <a:rPr lang="pt-BR" dirty="0">
                <a:hlinkClick r:id="rId3"/>
              </a:rPr>
              <a:t>https://keras.io/examples/vision/yolov8/</a:t>
            </a:r>
            <a:endParaRPr lang="pt-BR" dirty="0"/>
          </a:p>
          <a:p>
            <a:pPr lvl="1">
              <a:buFont typeface="Wingdings" panose="05000000000000000000" pitchFamily="2" charset="2"/>
              <a:buChar char="§"/>
            </a:pPr>
            <a:r>
              <a:rPr lang="pt-BR" dirty="0"/>
              <a:t>YOLOv9</a:t>
            </a:r>
          </a:p>
          <a:p>
            <a:pPr lvl="2">
              <a:buFont typeface="Wingdings" panose="05000000000000000000" pitchFamily="2" charset="2"/>
              <a:buChar char="ü"/>
            </a:pPr>
            <a:r>
              <a:rPr lang="pt-BR" dirty="0">
                <a:hlinkClick r:id="rId4"/>
              </a:rPr>
              <a:t>https://arxiv.org/abs/2402.13616</a:t>
            </a:r>
            <a:endParaRPr lang="pt-BR" dirty="0"/>
          </a:p>
          <a:p>
            <a:pPr lvl="2">
              <a:buFont typeface="Wingdings" panose="05000000000000000000" pitchFamily="2" charset="2"/>
              <a:buChar char="ü"/>
            </a:pPr>
            <a:r>
              <a:rPr lang="pt-BR" dirty="0">
                <a:hlinkClick r:id="rId2"/>
              </a:rPr>
              <a:t>https://docs.ultralytics.com/pt/models/yolov9/#generalized-efficient-layer-aggregation-network-gelan</a:t>
            </a:r>
          </a:p>
          <a:p>
            <a:pPr lvl="2">
              <a:buFont typeface="Wingdings" panose="05000000000000000000" pitchFamily="2" charset="2"/>
              <a:buChar char="ü"/>
            </a:pPr>
            <a:r>
              <a:rPr lang="pt-BR">
                <a:hlinkClick r:id="rId2"/>
              </a:rPr>
              <a:t>https://github.com/WongKinYiu/yolov9?tab=readme-ov-file</a:t>
            </a:r>
            <a:endParaRPr lang="pt-BR" dirty="0">
              <a:hlinkClick r:id="rId2"/>
            </a:endParaRPr>
          </a:p>
          <a:p>
            <a:pPr lvl="2">
              <a:buFont typeface="Wingdings" panose="05000000000000000000" pitchFamily="2" charset="2"/>
              <a:buChar char="ü"/>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40492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B78C-4A70-ED33-6088-7D978AFBD15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C0DDF2-0E52-0740-004B-2209C15740BF}"/>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CAA14ED1-BBC4-3217-0C26-BBA0501ACF3D}"/>
              </a:ext>
            </a:extLst>
          </p:cNvPr>
          <p:cNvSpPr>
            <a:spLocks noGrp="1"/>
          </p:cNvSpPr>
          <p:nvPr>
            <p:ph idx="1"/>
          </p:nvPr>
        </p:nvSpPr>
        <p:spPr>
          <a:xfrm>
            <a:off x="838199" y="1825624"/>
            <a:ext cx="11092543" cy="5032376"/>
          </a:xfrm>
        </p:spPr>
        <p:txBody>
          <a:bodyPr>
            <a:normAutofit/>
          </a:bodyPr>
          <a:lstStyle/>
          <a:p>
            <a:r>
              <a:rPr lang="pt-BR" dirty="0"/>
              <a:t>Computer Vision: </a:t>
            </a:r>
            <a:r>
              <a:rPr lang="pt-BR" dirty="0" err="1"/>
              <a:t>Object</a:t>
            </a:r>
            <a:r>
              <a:rPr lang="pt-BR" dirty="0"/>
              <a:t> </a:t>
            </a:r>
            <a:r>
              <a:rPr lang="pt-BR" dirty="0" err="1"/>
              <a:t>Detection</a:t>
            </a:r>
            <a:endParaRPr lang="pt-BR" dirty="0"/>
          </a:p>
          <a:p>
            <a:pPr lvl="1">
              <a:buFont typeface="Wingdings" panose="05000000000000000000" pitchFamily="2" charset="2"/>
              <a:buChar char="§"/>
            </a:pPr>
            <a:r>
              <a:rPr lang="pt-BR" dirty="0" err="1"/>
              <a:t>RetinaNet</a:t>
            </a:r>
            <a:endParaRPr lang="pt-BR" dirty="0"/>
          </a:p>
          <a:p>
            <a:pPr lvl="2">
              <a:buFont typeface="Wingdings" panose="05000000000000000000" pitchFamily="2" charset="2"/>
              <a:buChar char="ü"/>
            </a:pPr>
            <a:r>
              <a:rPr lang="pt-BR" dirty="0">
                <a:hlinkClick r:id="rId2"/>
              </a:rPr>
              <a:t>https://arxiv.org/abs/1708.02002</a:t>
            </a:r>
          </a:p>
          <a:p>
            <a:pPr lvl="2">
              <a:buFont typeface="Wingdings" panose="05000000000000000000" pitchFamily="2" charset="2"/>
              <a:buChar char="ü"/>
            </a:pPr>
            <a:r>
              <a:rPr lang="pt-BR" dirty="0">
                <a:hlinkClick r:id="rId3"/>
              </a:rPr>
              <a:t>https://keras.io/examples/vision/retinanet/</a:t>
            </a:r>
            <a:endParaRPr lang="pt-BR" dirty="0"/>
          </a:p>
          <a:p>
            <a:pPr lvl="1">
              <a:buFont typeface="Wingdings" panose="05000000000000000000" pitchFamily="2" charset="2"/>
              <a:buChar char="§"/>
            </a:pPr>
            <a:r>
              <a:rPr lang="pt-BR" dirty="0" err="1">
                <a:effectLst/>
              </a:rPr>
              <a:t>Faster</a:t>
            </a:r>
            <a:r>
              <a:rPr lang="pt-BR" dirty="0">
                <a:effectLst/>
              </a:rPr>
              <a:t> </a:t>
            </a:r>
            <a:r>
              <a:rPr lang="pt-BR" dirty="0" err="1">
                <a:effectLst/>
              </a:rPr>
              <a:t>Objects</a:t>
            </a:r>
            <a:r>
              <a:rPr lang="pt-BR" dirty="0">
                <a:effectLst/>
              </a:rPr>
              <a:t>, More </a:t>
            </a:r>
            <a:r>
              <a:rPr lang="pt-BR" dirty="0" err="1">
                <a:effectLst/>
              </a:rPr>
              <a:t>Objects</a:t>
            </a:r>
            <a:r>
              <a:rPr lang="pt-BR" dirty="0">
                <a:effectLst/>
              </a:rPr>
              <a:t> (</a:t>
            </a:r>
            <a:r>
              <a:rPr lang="pt-BR" dirty="0"/>
              <a:t>FOMO)</a:t>
            </a:r>
          </a:p>
          <a:p>
            <a:pPr lvl="2">
              <a:buFont typeface="Wingdings" panose="05000000000000000000" pitchFamily="2" charset="2"/>
              <a:buChar char="ü"/>
            </a:pPr>
            <a:r>
              <a:rPr lang="pt-BR" dirty="0">
                <a:hlinkClick r:id="rId4"/>
              </a:rPr>
              <a:t>https://docs.edgeimpulse.com/docs/edge-impulse-studio/learning-blocks/object-detection/fomo-object-detection-for-constrained-devices</a:t>
            </a:r>
            <a:endParaRPr lang="pt-BR" dirty="0"/>
          </a:p>
          <a:p>
            <a:pPr lvl="2">
              <a:buFont typeface="Wingdings" panose="05000000000000000000" pitchFamily="2" charset="2"/>
              <a:buChar char="ü"/>
            </a:pPr>
            <a:r>
              <a:rPr lang="pt-BR" dirty="0">
                <a:hlinkClick r:id="rId5"/>
              </a:rPr>
              <a:t>https://docs.edgeimpulse.com/docs/tutorials/end-to-end-tutorials/object-detection/detect-objects-using-fomo</a:t>
            </a:r>
            <a:endParaRPr lang="pt-BR" dirty="0"/>
          </a:p>
          <a:p>
            <a:pPr lvl="1">
              <a:buFont typeface="Wingdings" panose="05000000000000000000" pitchFamily="2" charset="2"/>
              <a:buChar char="§"/>
            </a:pPr>
            <a:r>
              <a:rPr lang="en-US" dirty="0"/>
              <a:t>DETRs Beat YOLOs on Real-time Object Detection</a:t>
            </a:r>
          </a:p>
          <a:p>
            <a:pPr lvl="2">
              <a:buFont typeface="Wingdings" panose="05000000000000000000" pitchFamily="2" charset="2"/>
              <a:buChar char="ü"/>
            </a:pPr>
            <a:r>
              <a:rPr lang="pt-BR" dirty="0">
                <a:hlinkClick r:id="rId6"/>
              </a:rPr>
              <a:t>https://arxiv.org/abs/2304.08069</a:t>
            </a:r>
            <a:endParaRPr lang="en-US" dirty="0"/>
          </a:p>
          <a:p>
            <a:pPr lvl="2">
              <a:buFont typeface="Wingdings" panose="05000000000000000000" pitchFamily="2" charset="2"/>
              <a:buChar char="ü"/>
            </a:pPr>
            <a:r>
              <a:rPr lang="pt-BR" dirty="0">
                <a:hlinkClick r:id="rId7"/>
              </a:rPr>
              <a:t>https://github.com/lyuwenyu</a:t>
            </a:r>
            <a:r>
              <a:rPr lang="pt-BR">
                <a:hlinkClick r:id="rId7"/>
              </a:rPr>
              <a:t>/RT-DETR</a:t>
            </a: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341490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a:xfrm>
            <a:off x="838199" y="1825624"/>
            <a:ext cx="11146971" cy="5032375"/>
          </a:xfrm>
        </p:spPr>
        <p:txBody>
          <a:bodyPr>
            <a:normAutofit/>
          </a:bodyPr>
          <a:lstStyle/>
          <a:p>
            <a:r>
              <a:rPr lang="pt-BR" dirty="0"/>
              <a:t>Computer Vision: </a:t>
            </a:r>
            <a:r>
              <a:rPr lang="pt-BR" dirty="0" err="1"/>
              <a:t>Image</a:t>
            </a:r>
            <a:r>
              <a:rPr lang="pt-BR" dirty="0"/>
              <a:t> </a:t>
            </a:r>
            <a:r>
              <a:rPr lang="pt-BR" dirty="0" err="1"/>
              <a:t>Enhancement</a:t>
            </a:r>
            <a:endParaRPr lang="pt-BR" dirty="0"/>
          </a:p>
          <a:p>
            <a:pPr lvl="1">
              <a:buFont typeface="Wingdings" panose="05000000000000000000" pitchFamily="2" charset="2"/>
              <a:buChar char="§"/>
            </a:pPr>
            <a:r>
              <a:rPr lang="pt-BR" dirty="0" err="1"/>
              <a:t>MIRNet</a:t>
            </a:r>
            <a:endParaRPr lang="pt-BR" dirty="0"/>
          </a:p>
          <a:p>
            <a:pPr lvl="2">
              <a:buFont typeface="Wingdings" panose="05000000000000000000" pitchFamily="2" charset="2"/>
              <a:buChar char="ü"/>
            </a:pPr>
            <a:r>
              <a:rPr lang="pt-BR" dirty="0">
                <a:hlinkClick r:id="rId2"/>
              </a:rPr>
              <a:t>https://arxiv.org/abs/2003.06792</a:t>
            </a:r>
            <a:endParaRPr lang="pt-BR" dirty="0">
              <a:hlinkClick r:id="rId3"/>
            </a:endParaRPr>
          </a:p>
          <a:p>
            <a:pPr lvl="2">
              <a:buFont typeface="Wingdings" panose="05000000000000000000" pitchFamily="2" charset="2"/>
              <a:buChar char="ü"/>
            </a:pPr>
            <a:r>
              <a:rPr lang="pt-BR" dirty="0">
                <a:hlinkClick r:id="rId4"/>
              </a:rPr>
              <a:t>https://keras.io/examples/vision/mirnet/</a:t>
            </a:r>
            <a:endParaRPr lang="pt-BR" dirty="0"/>
          </a:p>
          <a:p>
            <a:pPr lvl="1">
              <a:buFont typeface="Wingdings" panose="05000000000000000000" pitchFamily="2" charset="2"/>
              <a:buChar char="§"/>
            </a:pPr>
            <a:r>
              <a:rPr lang="en-US" dirty="0"/>
              <a:t>Enhanced Deep Residual Networks for Single Image Super-Resolution (EDSR)</a:t>
            </a:r>
          </a:p>
          <a:p>
            <a:pPr lvl="2">
              <a:buFont typeface="Wingdings" panose="05000000000000000000" pitchFamily="2" charset="2"/>
              <a:buChar char="ü"/>
            </a:pPr>
            <a:r>
              <a:rPr lang="pt-BR" dirty="0">
                <a:hlinkClick r:id="rId5"/>
              </a:rPr>
              <a:t>https://arxiv.org/abs/1707.02921</a:t>
            </a:r>
            <a:endParaRPr lang="pt-BR" dirty="0"/>
          </a:p>
          <a:p>
            <a:pPr lvl="2">
              <a:buFont typeface="Wingdings" panose="05000000000000000000" pitchFamily="2" charset="2"/>
              <a:buChar char="ü"/>
            </a:pPr>
            <a:r>
              <a:rPr lang="pt-BR" dirty="0">
                <a:hlinkClick r:id="rId6"/>
              </a:rPr>
              <a:t>https://keras.io/examples/vision/edsr/</a:t>
            </a:r>
            <a:endParaRPr lang="pt-BR" dirty="0"/>
          </a:p>
          <a:p>
            <a:r>
              <a:rPr lang="pt-BR" dirty="0"/>
              <a:t>Computer Vision: Performance </a:t>
            </a:r>
            <a:r>
              <a:rPr lang="pt-BR" dirty="0" err="1"/>
              <a:t>recipes</a:t>
            </a:r>
            <a:endParaRPr lang="pt-BR" sz="2400" dirty="0"/>
          </a:p>
          <a:p>
            <a:pPr lvl="1">
              <a:buFont typeface="Wingdings" panose="05000000000000000000" pitchFamily="2" charset="2"/>
              <a:buChar char="§"/>
            </a:pPr>
            <a:r>
              <a:rPr lang="en-US" dirty="0"/>
              <a:t>Learning to Resize in Computer Vision</a:t>
            </a:r>
          </a:p>
          <a:p>
            <a:pPr lvl="2">
              <a:buFont typeface="Wingdings" panose="05000000000000000000" pitchFamily="2" charset="2"/>
              <a:buChar char="§"/>
            </a:pPr>
            <a:r>
              <a:rPr lang="en-US" dirty="0">
                <a:hlinkClick r:id="rId7"/>
              </a:rPr>
              <a:t>https://arxiv.org/abs/2103.09950v1</a:t>
            </a:r>
            <a:endParaRPr lang="en-US" dirty="0"/>
          </a:p>
          <a:p>
            <a:pPr lvl="2">
              <a:buFont typeface="Wingdings" panose="05000000000000000000" pitchFamily="2" charset="2"/>
              <a:buChar char="§"/>
            </a:pPr>
            <a:r>
              <a:rPr lang="pt-BR" dirty="0">
                <a:hlinkClick r:id="rId8"/>
              </a:rPr>
              <a:t>https://keras.io/examples/vision/learnable_resizer/</a:t>
            </a:r>
            <a:endParaRPr lang="pt-BR" dirty="0"/>
          </a:p>
          <a:p>
            <a:endParaRPr lang="pt-BR" dirty="0"/>
          </a:p>
        </p:txBody>
      </p:sp>
    </p:spTree>
    <p:extLst>
      <p:ext uri="{BB962C8B-B14F-4D97-AF65-F5344CB8AC3E}">
        <p14:creationId xmlns:p14="http://schemas.microsoft.com/office/powerpoint/2010/main" val="4111675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0C7E2D-5398-4F5E-7000-BA72FF1C6228}"/>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BA790209-FBBD-71F4-6F9F-502DB6462A33}"/>
              </a:ext>
            </a:extLst>
          </p:cNvPr>
          <p:cNvSpPr>
            <a:spLocks noGrp="1"/>
          </p:cNvSpPr>
          <p:nvPr>
            <p:ph idx="1"/>
          </p:nvPr>
        </p:nvSpPr>
        <p:spPr/>
        <p:txBody>
          <a:bodyPr/>
          <a:lstStyle/>
          <a:p>
            <a:r>
              <a:rPr lang="pt-BR" dirty="0"/>
              <a:t>Computer Vision: </a:t>
            </a:r>
            <a:r>
              <a:rPr lang="pt-BR" b="0" i="0" dirty="0">
                <a:solidFill>
                  <a:srgbClr val="000000"/>
                </a:solidFill>
                <a:effectLst/>
              </a:rPr>
              <a:t>3D </a:t>
            </a:r>
            <a:r>
              <a:rPr lang="pt-BR" b="0" i="0" dirty="0" err="1">
                <a:solidFill>
                  <a:srgbClr val="000000"/>
                </a:solidFill>
                <a:effectLst/>
              </a:rPr>
              <a:t>Object</a:t>
            </a:r>
            <a:r>
              <a:rPr lang="pt-BR" b="0" i="0" dirty="0">
                <a:solidFill>
                  <a:srgbClr val="000000"/>
                </a:solidFill>
                <a:effectLst/>
              </a:rPr>
              <a:t> </a:t>
            </a:r>
            <a:r>
              <a:rPr lang="pt-BR" b="0" i="0" dirty="0" err="1">
                <a:solidFill>
                  <a:srgbClr val="000000"/>
                </a:solidFill>
                <a:effectLst/>
              </a:rPr>
              <a:t>Reconstruction</a:t>
            </a:r>
            <a:endParaRPr lang="pt-BR" b="0" i="0" dirty="0">
              <a:solidFill>
                <a:srgbClr val="000000"/>
              </a:solidFill>
              <a:effectLst/>
            </a:endParaRPr>
          </a:p>
          <a:p>
            <a:pPr lvl="1">
              <a:buFont typeface="Wingdings" panose="05000000000000000000" pitchFamily="2" charset="2"/>
              <a:buChar char="§"/>
            </a:pPr>
            <a:r>
              <a:rPr lang="en-US" b="0" i="0" dirty="0" err="1">
                <a:solidFill>
                  <a:srgbClr val="000000"/>
                </a:solidFill>
                <a:effectLst/>
              </a:rPr>
              <a:t>TripoSR</a:t>
            </a:r>
            <a:r>
              <a:rPr lang="en-US" b="0" i="0" dirty="0">
                <a:solidFill>
                  <a:srgbClr val="000000"/>
                </a:solidFill>
                <a:effectLst/>
              </a:rPr>
              <a:t>: Fast 3D Object Reconstruction from a Single Image</a:t>
            </a:r>
            <a:endParaRPr lang="pt-BR" dirty="0">
              <a:hlinkClick r:id="rId2"/>
            </a:endParaRPr>
          </a:p>
          <a:p>
            <a:pPr lvl="2">
              <a:buFont typeface="Wingdings" panose="05000000000000000000" pitchFamily="2" charset="2"/>
              <a:buChar char="ü"/>
            </a:pPr>
            <a:r>
              <a:rPr lang="pt-BR" dirty="0">
                <a:hlinkClick r:id="rId2"/>
              </a:rPr>
              <a:t>https://arxiv.org/abs/2403.02151</a:t>
            </a:r>
            <a:endParaRPr lang="pt-BR" dirty="0"/>
          </a:p>
          <a:p>
            <a:pPr lvl="2">
              <a:buFont typeface="Wingdings" panose="05000000000000000000" pitchFamily="2" charset="2"/>
              <a:buChar char="ü"/>
            </a:pPr>
            <a:r>
              <a:rPr lang="pt-BR" dirty="0">
                <a:hlinkClick r:id="rId3"/>
              </a:rPr>
              <a:t>https://paperswithcode.com/paper/triposr-fast-3d-object-reconstruction-from-a</a:t>
            </a:r>
            <a:endParaRPr lang="pt-BR" dirty="0"/>
          </a:p>
          <a:p>
            <a:pPr lvl="1"/>
            <a:endParaRPr lang="pt-BR" dirty="0"/>
          </a:p>
          <a:p>
            <a:pPr marL="914400" lvl="2" indent="0">
              <a:buNone/>
            </a:pPr>
            <a:endParaRPr lang="pt-BR" dirty="0"/>
          </a:p>
          <a:p>
            <a:pPr marL="914400" lvl="2" indent="0">
              <a:buNone/>
            </a:pPr>
            <a:endParaRPr lang="pt-BR" dirty="0"/>
          </a:p>
          <a:p>
            <a:pPr lvl="1"/>
            <a:endParaRPr lang="pt-BR" dirty="0"/>
          </a:p>
          <a:p>
            <a:endParaRPr lang="pt-BR" dirty="0"/>
          </a:p>
        </p:txBody>
      </p:sp>
    </p:spTree>
    <p:extLst>
      <p:ext uri="{BB962C8B-B14F-4D97-AF65-F5344CB8AC3E}">
        <p14:creationId xmlns:p14="http://schemas.microsoft.com/office/powerpoint/2010/main" val="548121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50D32-3E32-0E68-EE2F-10DEBF5F9E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C9BF47-FE25-64EB-E7D8-257F36BF0637}"/>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85CD2A47-67FC-5F78-FB47-48CDDDA1C93F}"/>
              </a:ext>
            </a:extLst>
          </p:cNvPr>
          <p:cNvSpPr>
            <a:spLocks noGrp="1"/>
          </p:cNvSpPr>
          <p:nvPr>
            <p:ph idx="1"/>
          </p:nvPr>
        </p:nvSpPr>
        <p:spPr>
          <a:xfrm>
            <a:off x="838199" y="1825624"/>
            <a:ext cx="11005457" cy="5032375"/>
          </a:xfrm>
        </p:spPr>
        <p:txBody>
          <a:bodyPr>
            <a:normAutofit/>
          </a:bodyPr>
          <a:lstStyle/>
          <a:p>
            <a:r>
              <a:rPr lang="pt-BR" dirty="0" err="1"/>
              <a:t>Reinforcement</a:t>
            </a:r>
            <a:r>
              <a:rPr lang="pt-BR" dirty="0"/>
              <a:t> Learning</a:t>
            </a:r>
          </a:p>
          <a:p>
            <a:pPr lvl="1">
              <a:buFont typeface="Wingdings" panose="05000000000000000000" pitchFamily="2" charset="2"/>
              <a:buChar char="§"/>
            </a:pPr>
            <a:r>
              <a:rPr lang="pt-BR" dirty="0" err="1"/>
              <a:t>Deep</a:t>
            </a:r>
            <a:r>
              <a:rPr lang="pt-BR" dirty="0"/>
              <a:t> </a:t>
            </a:r>
            <a:r>
              <a:rPr lang="pt-BR" dirty="0" err="1"/>
              <a:t>Q-Learning</a:t>
            </a:r>
            <a:endParaRPr lang="pt-BR" dirty="0"/>
          </a:p>
          <a:p>
            <a:pPr lvl="2">
              <a:buFont typeface="Wingdings" panose="05000000000000000000" pitchFamily="2" charset="2"/>
              <a:buChar char="ü"/>
            </a:pPr>
            <a:r>
              <a:rPr lang="pt-BR" dirty="0">
                <a:hlinkClick r:id="rId2"/>
              </a:rPr>
              <a:t>https://storage.googleapis.com/deepmind-media/dqn/DQNNaturePaper.pdf</a:t>
            </a:r>
            <a:endParaRPr lang="pt-BR" dirty="0"/>
          </a:p>
          <a:p>
            <a:pPr lvl="2">
              <a:buFont typeface="Wingdings" panose="05000000000000000000" pitchFamily="2" charset="2"/>
              <a:buChar char="ü"/>
            </a:pPr>
            <a:r>
              <a:rPr lang="pt-BR" dirty="0">
                <a:hlinkClick r:id="rId3"/>
              </a:rPr>
              <a:t>https://keras.io/examples/rl/deep_q_network_breakout/</a:t>
            </a:r>
            <a:endParaRPr lang="pt-BR" dirty="0"/>
          </a:p>
          <a:p>
            <a:pPr lvl="2">
              <a:buFont typeface="Wingdings" panose="05000000000000000000" pitchFamily="2" charset="2"/>
              <a:buChar char="ü"/>
            </a:pPr>
            <a:r>
              <a:rPr lang="pt-BR" dirty="0">
                <a:hlinkClick r:id="rId4"/>
              </a:rPr>
              <a:t>https://www.tensorflow.org/agents/tutorials/0_intro_rl?hl=pt-br</a:t>
            </a:r>
            <a:endParaRPr lang="pt-BR" dirty="0"/>
          </a:p>
          <a:p>
            <a:pPr lvl="1">
              <a:buFont typeface="Wingdings" panose="05000000000000000000" pitchFamily="2" charset="2"/>
              <a:buChar char="§"/>
            </a:pPr>
            <a:r>
              <a:rPr lang="en-US" dirty="0"/>
              <a:t>Deep Deterministic Policy Gradient (DDPG)</a:t>
            </a:r>
          </a:p>
          <a:p>
            <a:pPr lvl="2">
              <a:buFont typeface="Wingdings" panose="05000000000000000000" pitchFamily="2" charset="2"/>
              <a:buChar char="ü"/>
            </a:pPr>
            <a:r>
              <a:rPr lang="en-US" dirty="0">
                <a:hlinkClick r:id="rId5"/>
              </a:rPr>
              <a:t>https://arxiv.org/pdf/1509.02971.pdf</a:t>
            </a:r>
            <a:endParaRPr lang="en-US" dirty="0"/>
          </a:p>
          <a:p>
            <a:pPr lvl="2">
              <a:buFont typeface="Wingdings" panose="05000000000000000000" pitchFamily="2" charset="2"/>
              <a:buChar char="ü"/>
            </a:pPr>
            <a:r>
              <a:rPr lang="en-US" dirty="0">
                <a:hlinkClick r:id="rId6"/>
              </a:rPr>
              <a:t>https://keras.io/examples/rl/ddpg_pendulum/</a:t>
            </a:r>
            <a:endParaRPr lang="en-US" dirty="0"/>
          </a:p>
          <a:p>
            <a:pPr lvl="1">
              <a:buFont typeface="Wingdings" panose="05000000000000000000" pitchFamily="2" charset="2"/>
              <a:buChar char="§"/>
            </a:pPr>
            <a:r>
              <a:rPr lang="pt-BR" dirty="0" err="1"/>
              <a:t>Actor</a:t>
            </a:r>
            <a:r>
              <a:rPr lang="pt-BR" dirty="0"/>
              <a:t> </a:t>
            </a:r>
            <a:r>
              <a:rPr lang="pt-BR" dirty="0" err="1"/>
              <a:t>Critic</a:t>
            </a:r>
            <a:r>
              <a:rPr lang="pt-BR" dirty="0"/>
              <a:t> </a:t>
            </a:r>
            <a:r>
              <a:rPr lang="pt-BR" dirty="0" err="1"/>
              <a:t>Method</a:t>
            </a:r>
            <a:endParaRPr lang="pt-BR" dirty="0"/>
          </a:p>
          <a:p>
            <a:pPr lvl="2">
              <a:buFont typeface="Wingdings" panose="05000000000000000000" pitchFamily="2" charset="2"/>
              <a:buChar char="ü"/>
            </a:pPr>
            <a:r>
              <a:rPr lang="pt-BR" dirty="0">
                <a:hlinkClick r:id="rId7"/>
              </a:rPr>
              <a:t>https://inria.hal.science/hal-00840470/document</a:t>
            </a:r>
            <a:endParaRPr lang="pt-BR" dirty="0"/>
          </a:p>
          <a:p>
            <a:pPr lvl="2">
              <a:buFont typeface="Wingdings" panose="05000000000000000000" pitchFamily="2" charset="2"/>
              <a:buChar char="ü"/>
            </a:pPr>
            <a:r>
              <a:rPr lang="pt-BR" dirty="0">
                <a:hlinkClick r:id="rId8"/>
              </a:rPr>
              <a:t>https://keras.io/examples/rl/actor_critic_cartpole/</a:t>
            </a:r>
            <a:endParaRPr lang="pt-BR" dirty="0"/>
          </a:p>
          <a:p>
            <a:pPr marL="914400" lvl="2" indent="0">
              <a:buNone/>
            </a:pPr>
            <a:endParaRPr lang="pt-BR" sz="2400" dirty="0"/>
          </a:p>
          <a:p>
            <a:pPr marL="0" indent="0">
              <a:buNone/>
            </a:pPr>
            <a:endParaRPr lang="en-US" sz="2400" dirty="0"/>
          </a:p>
          <a:p>
            <a:pPr marL="914400" lvl="2" indent="0">
              <a:buNone/>
            </a:pPr>
            <a:endParaRPr lang="en-US" sz="2400"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4600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4"/>
            <a:ext cx="11114314" cy="5032375"/>
          </a:xfrm>
        </p:spPr>
        <p:txBody>
          <a:bodyPr>
            <a:normAutofit/>
          </a:bodyPr>
          <a:lstStyle/>
          <a:p>
            <a:r>
              <a:rPr lang="pt-BR" dirty="0"/>
              <a:t>Natural </a:t>
            </a:r>
            <a:r>
              <a:rPr lang="pt-BR" dirty="0" err="1"/>
              <a:t>Language</a:t>
            </a:r>
            <a:r>
              <a:rPr lang="pt-BR" dirty="0"/>
              <a:t> </a:t>
            </a:r>
            <a:r>
              <a:rPr lang="pt-BR" dirty="0" err="1"/>
              <a:t>Processing</a:t>
            </a:r>
            <a:r>
              <a:rPr lang="pt-BR" dirty="0"/>
              <a:t>: </a:t>
            </a:r>
            <a:r>
              <a:rPr lang="pt-BR" dirty="0" err="1"/>
              <a:t>Text</a:t>
            </a:r>
            <a:r>
              <a:rPr lang="pt-BR" dirty="0"/>
              <a:t> </a:t>
            </a:r>
            <a:r>
              <a:rPr lang="pt-BR" b="0" i="0" dirty="0" err="1">
                <a:solidFill>
                  <a:srgbClr val="212529"/>
                </a:solidFill>
                <a:effectLst/>
              </a:rPr>
              <a:t>summarization</a:t>
            </a:r>
            <a:endParaRPr lang="pt-BR" dirty="0"/>
          </a:p>
          <a:p>
            <a:pPr lvl="1">
              <a:buFont typeface="Wingdings" panose="05000000000000000000" pitchFamily="2" charset="2"/>
              <a:buChar char="§"/>
            </a:pPr>
            <a:r>
              <a:rPr lang="pt-BR" dirty="0" err="1"/>
              <a:t>Bidirectional</a:t>
            </a:r>
            <a:r>
              <a:rPr lang="pt-BR" dirty="0"/>
              <a:t> </a:t>
            </a:r>
            <a:r>
              <a:rPr lang="pt-BR" dirty="0" err="1"/>
              <a:t>Autoregressive</a:t>
            </a:r>
            <a:r>
              <a:rPr lang="pt-BR" dirty="0"/>
              <a:t> </a:t>
            </a:r>
            <a:r>
              <a:rPr lang="pt-BR" dirty="0" err="1"/>
              <a:t>Transformer</a:t>
            </a:r>
            <a:r>
              <a:rPr lang="pt-BR" dirty="0"/>
              <a:t> (BART)</a:t>
            </a:r>
          </a:p>
          <a:p>
            <a:pPr lvl="2">
              <a:buFont typeface="Wingdings" panose="05000000000000000000" pitchFamily="2" charset="2"/>
              <a:buChar char="ü"/>
            </a:pPr>
            <a:r>
              <a:rPr lang="pt-BR" dirty="0">
                <a:hlinkClick r:id="rId2"/>
              </a:rPr>
              <a:t>https://arxiv.org/abs/1910.13461</a:t>
            </a:r>
            <a:endParaRPr lang="pt-BR" dirty="0"/>
          </a:p>
          <a:p>
            <a:pPr lvl="2">
              <a:buFont typeface="Wingdings" panose="05000000000000000000" pitchFamily="2" charset="2"/>
              <a:buChar char="ü"/>
            </a:pPr>
            <a:r>
              <a:rPr lang="pt-BR" dirty="0">
                <a:hlinkClick r:id="rId3"/>
              </a:rPr>
              <a:t>https://keras.io/examples/nlp/abstractive_summarization_with_bart/</a:t>
            </a:r>
            <a:endParaRPr lang="pt-BR" dirty="0"/>
          </a:p>
          <a:p>
            <a:r>
              <a:rPr lang="pt-BR" dirty="0"/>
              <a:t>Natural </a:t>
            </a:r>
            <a:r>
              <a:rPr lang="pt-BR" dirty="0" err="1"/>
              <a:t>Language</a:t>
            </a:r>
            <a:r>
              <a:rPr lang="pt-BR" dirty="0"/>
              <a:t> </a:t>
            </a:r>
            <a:r>
              <a:rPr lang="pt-BR" dirty="0" err="1"/>
              <a:t>Processing</a:t>
            </a:r>
            <a:r>
              <a:rPr lang="pt-BR" dirty="0"/>
              <a:t>: </a:t>
            </a:r>
            <a:r>
              <a:rPr lang="pt-BR" dirty="0" err="1"/>
              <a:t>Automatic</a:t>
            </a:r>
            <a:r>
              <a:rPr lang="pt-BR" dirty="0"/>
              <a:t> Speech </a:t>
            </a:r>
            <a:r>
              <a:rPr lang="pt-BR" dirty="0" err="1"/>
              <a:t>Recognition</a:t>
            </a:r>
            <a:r>
              <a:rPr lang="pt-BR" dirty="0"/>
              <a:t> (ASR)</a:t>
            </a:r>
          </a:p>
          <a:p>
            <a:pPr lvl="1">
              <a:buFont typeface="Wingdings" panose="05000000000000000000" pitchFamily="2" charset="2"/>
              <a:buChar char="§"/>
            </a:pPr>
            <a:r>
              <a:rPr lang="en-US" dirty="0"/>
              <a:t>Automatic Speech Recognition with Transformer</a:t>
            </a:r>
            <a:endParaRPr lang="pt-BR" dirty="0"/>
          </a:p>
          <a:p>
            <a:pPr lvl="2">
              <a:buFont typeface="Wingdings" panose="05000000000000000000" pitchFamily="2" charset="2"/>
              <a:buChar char="ü"/>
            </a:pPr>
            <a:r>
              <a:rPr lang="pt-BR" dirty="0">
                <a:hlinkClick r:id="rId4"/>
              </a:rPr>
              <a:t>https://papers.nips.cc/paper/2017/file/3f5ee243547dee91fbd053c1c4a845aa-Paper.pdf</a:t>
            </a:r>
            <a:endParaRPr lang="pt-BR" dirty="0"/>
          </a:p>
          <a:p>
            <a:pPr lvl="2">
              <a:buFont typeface="Wingdings" panose="05000000000000000000" pitchFamily="2" charset="2"/>
              <a:buChar char="ü"/>
            </a:pPr>
            <a:r>
              <a:rPr lang="pt-BR" dirty="0">
                <a:hlinkClick r:id="rId5"/>
              </a:rPr>
              <a:t>https://keras.io/examples/audio/transformer_asr/</a:t>
            </a:r>
            <a:endParaRPr lang="pt-BR" dirty="0"/>
          </a:p>
          <a:p>
            <a:pPr algn="l"/>
            <a:r>
              <a:rPr lang="pt-BR" dirty="0"/>
              <a:t>Natural </a:t>
            </a:r>
            <a:r>
              <a:rPr lang="pt-BR" dirty="0" err="1"/>
              <a:t>Language</a:t>
            </a:r>
            <a:r>
              <a:rPr lang="pt-BR" dirty="0"/>
              <a:t> </a:t>
            </a:r>
            <a:r>
              <a:rPr lang="pt-BR" dirty="0" err="1"/>
              <a:t>Processing</a:t>
            </a:r>
            <a:r>
              <a:rPr lang="pt-BR" dirty="0"/>
              <a:t>: Speech </a:t>
            </a:r>
            <a:r>
              <a:rPr lang="pt-BR" dirty="0" err="1"/>
              <a:t>Synthesis</a:t>
            </a:r>
            <a:endParaRPr lang="pt-BR" dirty="0"/>
          </a:p>
          <a:p>
            <a:pPr lvl="1">
              <a:buFont typeface="Wingdings" panose="05000000000000000000" pitchFamily="2" charset="2"/>
              <a:buChar char="§"/>
            </a:pPr>
            <a:r>
              <a:rPr lang="pt-BR" b="0" i="0" dirty="0" err="1">
                <a:effectLst/>
              </a:rPr>
              <a:t>WaveNet</a:t>
            </a:r>
            <a:r>
              <a:rPr lang="pt-BR" b="0" i="0" dirty="0">
                <a:effectLst/>
              </a:rPr>
              <a:t>: A </a:t>
            </a:r>
            <a:r>
              <a:rPr lang="pt-BR" b="0" i="0" dirty="0" err="1">
                <a:effectLst/>
              </a:rPr>
              <a:t>Generative</a:t>
            </a:r>
            <a:r>
              <a:rPr lang="pt-BR" b="0" i="0" dirty="0">
                <a:effectLst/>
              </a:rPr>
              <a:t> Model for </a:t>
            </a:r>
            <a:r>
              <a:rPr lang="pt-BR" b="0" i="0" dirty="0" err="1">
                <a:effectLst/>
              </a:rPr>
              <a:t>Raw</a:t>
            </a:r>
            <a:r>
              <a:rPr lang="pt-BR" b="0" i="0" dirty="0">
                <a:effectLst/>
              </a:rPr>
              <a:t> </a:t>
            </a:r>
            <a:r>
              <a:rPr lang="pt-BR" b="0" i="0" dirty="0" err="1">
                <a:effectLst/>
              </a:rPr>
              <a:t>Audio</a:t>
            </a:r>
            <a:endParaRPr lang="pt-BR" b="0" i="0" dirty="0">
              <a:effectLst/>
            </a:endParaRPr>
          </a:p>
          <a:p>
            <a:pPr lvl="2">
              <a:buFont typeface="Wingdings" panose="05000000000000000000" pitchFamily="2" charset="2"/>
              <a:buChar char="ü"/>
            </a:pPr>
            <a:r>
              <a:rPr lang="pt-BR" b="0" i="0" dirty="0">
                <a:effectLst/>
                <a:hlinkClick r:id="rId6">
                  <a:extLst>
                    <a:ext uri="{A12FA001-AC4F-418D-AE19-62706E023703}">
                      <ahyp:hlinkClr xmlns:ahyp="http://schemas.microsoft.com/office/drawing/2018/hyperlinkcolor" val="tx"/>
                    </a:ext>
                  </a:extLst>
                </a:hlinkClick>
              </a:rPr>
              <a:t>https://arxiv.org/abs/1609.03499</a:t>
            </a:r>
            <a:endParaRPr lang="pt-BR" b="0" i="0" dirty="0">
              <a:effectLst/>
            </a:endParaRPr>
          </a:p>
          <a:p>
            <a:pPr lvl="2">
              <a:buFont typeface="Wingdings" panose="05000000000000000000" pitchFamily="2" charset="2"/>
              <a:buChar char="ü"/>
            </a:pPr>
            <a:r>
              <a:rPr lang="pt-BR" b="0" i="0" dirty="0">
                <a:effectLst/>
                <a:hlinkClick r:id="rId7">
                  <a:extLst>
                    <a:ext uri="{A12FA001-AC4F-418D-AE19-62706E023703}">
                      <ahyp:hlinkClr xmlns:ahyp="http://schemas.microsoft.com/office/drawing/2018/hyperlinkcolor" val="tx"/>
                    </a:ext>
                  </a:extLst>
                </a:hlinkClick>
              </a:rPr>
              <a:t>https://paperswithcode.com/paper/wavenet-a-generative-model-for-raw-audio</a:t>
            </a:r>
            <a:endParaRPr lang="pt-BR" dirty="0"/>
          </a:p>
        </p:txBody>
      </p:sp>
    </p:spTree>
    <p:extLst>
      <p:ext uri="{BB962C8B-B14F-4D97-AF65-F5344CB8AC3E}">
        <p14:creationId xmlns:p14="http://schemas.microsoft.com/office/powerpoint/2010/main" val="801807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t>
            </a:r>
            <a:r>
              <a:rPr lang="pt-BR" dirty="0" err="1"/>
              <a:t>Graph</a:t>
            </a:r>
            <a:r>
              <a:rPr lang="pt-BR" dirty="0"/>
              <a:t> Neural Networks</a:t>
            </a:r>
          </a:p>
          <a:p>
            <a:pPr lvl="1">
              <a:buFont typeface="Wingdings" panose="05000000000000000000" pitchFamily="2" charset="2"/>
              <a:buChar char="ü"/>
            </a:pPr>
            <a:r>
              <a:rPr lang="pt-BR" dirty="0">
                <a:hlinkClick r:id="rId2"/>
              </a:rPr>
              <a:t>https://arxiv.org/abs/2101.11174</a:t>
            </a:r>
            <a:endParaRPr lang="pt-BR" dirty="0"/>
          </a:p>
          <a:p>
            <a:pPr lvl="1">
              <a:buFont typeface="Wingdings" panose="05000000000000000000" pitchFamily="2" charset="2"/>
              <a:buChar char="ü"/>
            </a:pPr>
            <a:r>
              <a:rPr lang="pt-BR" dirty="0">
                <a:hlinkClick r:id="rId3"/>
              </a:rPr>
              <a:t>https://paperswithcode.com/paper/graph-neural-network-for-traffic-forecasting</a:t>
            </a:r>
            <a:endParaRPr lang="pt-BR" dirty="0"/>
          </a:p>
          <a:p>
            <a:r>
              <a:rPr lang="pt-BR" dirty="0" err="1"/>
              <a:t>Spiking</a:t>
            </a:r>
            <a:r>
              <a:rPr lang="pt-BR" dirty="0"/>
              <a:t> Neural Networks</a:t>
            </a:r>
          </a:p>
          <a:p>
            <a:pPr lvl="1">
              <a:buFont typeface="Wingdings" panose="05000000000000000000" pitchFamily="2" charset="2"/>
              <a:buChar char="ü"/>
            </a:pPr>
            <a:r>
              <a:rPr lang="pt-BR" dirty="0">
                <a:hlinkClick r:id="rId4"/>
              </a:rPr>
              <a:t>https://arxiv.org/abs/2109.12894</a:t>
            </a:r>
            <a:endParaRPr lang="pt-BR" dirty="0"/>
          </a:p>
          <a:p>
            <a:pPr lvl="1">
              <a:buFont typeface="Wingdings" panose="05000000000000000000" pitchFamily="2" charset="2"/>
              <a:buChar char="ü"/>
            </a:pPr>
            <a:r>
              <a:rPr lang="pt-BR" dirty="0">
                <a:hlinkClick r:id="rId5"/>
              </a:rPr>
              <a:t>https://analyticsindiamag.com/</a:t>
            </a:r>
            <a:r>
              <a:rPr lang="pt-BR">
                <a:hlinkClick r:id="rId5"/>
              </a:rPr>
              <a:t>a-tutorial-on-spiking-neural-networks-for-beginners/</a:t>
            </a:r>
            <a:endParaRPr lang="pt-BR" dirty="0"/>
          </a:p>
          <a:p>
            <a:pPr lvl="1">
              <a:buFont typeface="Wingdings" panose="05000000000000000000" pitchFamily="2" charset="2"/>
              <a:buChar char="ü"/>
            </a:pPr>
            <a:r>
              <a:rPr lang="pt-BR">
                <a:hlinkClick r:id="rId6"/>
              </a:rPr>
              <a:t>https</a:t>
            </a:r>
            <a:r>
              <a:rPr lang="pt-BR" dirty="0">
                <a:hlinkClick r:id="rId6"/>
              </a:rPr>
              <a:t>://guillaume-chevalier.com/spiking-neural-network-snn-with-pytorch-where-backpropagation-engenders-stdp-hebbian-learning/</a:t>
            </a:r>
            <a:endParaRPr lang="pt-BR" dirty="0"/>
          </a:p>
          <a:p>
            <a:pPr lvl="1">
              <a:buFont typeface="Wingdings" panose="05000000000000000000" pitchFamily="2" charset="2"/>
              <a:buChar char="ü"/>
            </a:pPr>
            <a:r>
              <a:rPr lang="pt-BR" dirty="0">
                <a:hlinkClick r:id="rId7"/>
              </a:rPr>
              <a:t>https://snntorch.readthedocs.io/en/latest/tutorials/index.html</a:t>
            </a:r>
            <a:endParaRPr lang="pt-BR" dirty="0"/>
          </a:p>
          <a:p>
            <a:pPr marL="457200" lvl="1" indent="0">
              <a:buNone/>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188401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 Adversarial </a:t>
            </a:r>
            <a:r>
              <a:rPr lang="pt-BR" dirty="0" err="1"/>
              <a:t>Attacks</a:t>
            </a:r>
            <a:endParaRPr lang="pt-BR" dirty="0"/>
          </a:p>
          <a:p>
            <a:pPr lvl="1">
              <a:buFont typeface="Wingdings" panose="05000000000000000000" pitchFamily="2" charset="2"/>
              <a:buChar char="ü"/>
            </a:pPr>
            <a:r>
              <a:rPr lang="pt-BR" dirty="0">
                <a:hlinkClick r:id="rId2"/>
              </a:rPr>
              <a:t>https://arxiv.org/abs/1706.06083</a:t>
            </a:r>
            <a:endParaRPr lang="pt-BR" dirty="0"/>
          </a:p>
          <a:p>
            <a:pPr lvl="1">
              <a:buFont typeface="Wingdings" panose="05000000000000000000" pitchFamily="2" charset="2"/>
              <a:buChar char="ü"/>
            </a:pPr>
            <a:r>
              <a:rPr lang="pt-BR" dirty="0">
                <a:hlinkClick r:id="rId3"/>
              </a:rPr>
              <a:t>https://paperswithcode.com/paper/towards-deep-learning-models-resistant-to</a:t>
            </a:r>
            <a:endParaRPr lang="pt-BR" dirty="0"/>
          </a:p>
          <a:p>
            <a:pPr marL="457200" lvl="1" indent="0">
              <a:buNone/>
            </a:pPr>
            <a:endParaRPr lang="pt-BR" dirty="0"/>
          </a:p>
          <a:p>
            <a:pPr lvl="1">
              <a:buFont typeface="Wingdings" panose="05000000000000000000" pitchFamily="2" charset="2"/>
              <a:buChar char="ü"/>
            </a:pPr>
            <a:endParaRPr lang="pt-BR" dirty="0"/>
          </a:p>
          <a:p>
            <a:pPr marL="457200" lvl="1" indent="0">
              <a:buNone/>
            </a:pPr>
            <a:endParaRPr lang="pt-BR" dirty="0"/>
          </a:p>
          <a:p>
            <a:pPr marL="0" indent="0">
              <a:buNone/>
            </a:pPr>
            <a:endParaRPr lang="pt-BR" dirty="0"/>
          </a:p>
          <a:p>
            <a:pPr>
              <a:buFont typeface="Wingdings" panose="05000000000000000000" pitchFamily="2" charset="2"/>
              <a:buChar char="ü"/>
            </a:pPr>
            <a:endParaRPr lang="pt-BR" dirty="0"/>
          </a:p>
          <a:p>
            <a:pPr lvl="2">
              <a:buFont typeface="Wingdings" panose="05000000000000000000" pitchFamily="2" charset="2"/>
              <a:buChar char="ü"/>
            </a:pPr>
            <a:endParaRPr lang="pt-BR" dirty="0"/>
          </a:p>
          <a:p>
            <a:pPr marL="914400" lvl="2" indent="0">
              <a:buNone/>
            </a:pPr>
            <a:endParaRPr lang="pt-BR" dirty="0"/>
          </a:p>
          <a:p>
            <a:pPr marL="914400" lvl="2" indent="0">
              <a:buNone/>
            </a:pPr>
            <a:endParaRPr lang="pt-BR" dirty="0"/>
          </a:p>
          <a:p>
            <a:pPr lvl="1"/>
            <a:endParaRPr lang="pt-BR" dirty="0"/>
          </a:p>
        </p:txBody>
      </p:sp>
    </p:spTree>
    <p:extLst>
      <p:ext uri="{BB962C8B-B14F-4D97-AF65-F5344CB8AC3E}">
        <p14:creationId xmlns:p14="http://schemas.microsoft.com/office/powerpoint/2010/main" val="2018168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E7398B-A900-61B5-8621-DCCF26C6973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5954F27A-CDF9-6E72-139C-41301C4C48BE}"/>
              </a:ext>
            </a:extLst>
          </p:cNvPr>
          <p:cNvSpPr>
            <a:spLocks noGrp="1"/>
          </p:cNvSpPr>
          <p:nvPr>
            <p:ph idx="1"/>
          </p:nvPr>
        </p:nvSpPr>
        <p:spPr>
          <a:xfrm>
            <a:off x="838199" y="1825624"/>
            <a:ext cx="11200037" cy="5032375"/>
          </a:xfrm>
        </p:spPr>
        <p:txBody>
          <a:bodyPr>
            <a:normAutofit lnSpcReduction="10000"/>
          </a:bodyPr>
          <a:lstStyle/>
          <a:p>
            <a:r>
              <a:rPr lang="pt-BR" b="0" i="0" u="none" strike="noStrike" dirty="0">
                <a:solidFill>
                  <a:srgbClr val="000000"/>
                </a:solidFill>
                <a:effectLst/>
              </a:rPr>
              <a:t>Curso prático que oferecerá uma visão ampla e detalhada sobre diferentes algoritmos avançados de aprendizado de máquina (ML) e suas aplicações em diferentes áreas do conhecimento.</a:t>
            </a:r>
          </a:p>
          <a:p>
            <a:r>
              <a:rPr lang="pt-BR" dirty="0"/>
              <a:t>Cobriremos algoritmos como </a:t>
            </a:r>
          </a:p>
          <a:p>
            <a:pPr lvl="1">
              <a:buFont typeface="Wingdings" panose="05000000000000000000" pitchFamily="2" charset="2"/>
              <a:buChar char="§"/>
            </a:pPr>
            <a:r>
              <a:rPr lang="pt-BR" dirty="0"/>
              <a:t>Redes generativas, </a:t>
            </a:r>
          </a:p>
          <a:p>
            <a:pPr lvl="1">
              <a:buFont typeface="Wingdings" panose="05000000000000000000" pitchFamily="2" charset="2"/>
              <a:buChar char="§"/>
            </a:pPr>
            <a:r>
              <a:rPr lang="pt-BR" dirty="0"/>
              <a:t>Redes recorrentes, </a:t>
            </a:r>
          </a:p>
          <a:p>
            <a:pPr lvl="1">
              <a:buFont typeface="Wingdings" panose="05000000000000000000" pitchFamily="2" charset="2"/>
              <a:buChar char="§"/>
            </a:pPr>
            <a:r>
              <a:rPr lang="pt-BR" dirty="0"/>
              <a:t>Redes de atenção, </a:t>
            </a:r>
          </a:p>
          <a:p>
            <a:pPr lvl="1">
              <a:buFont typeface="Wingdings" panose="05000000000000000000" pitchFamily="2" charset="2"/>
              <a:buChar char="§"/>
            </a:pPr>
            <a:r>
              <a:rPr lang="pt-BR" dirty="0"/>
              <a:t>Redes grafo neurais, </a:t>
            </a:r>
          </a:p>
          <a:p>
            <a:pPr lvl="1">
              <a:buFont typeface="Wingdings" panose="05000000000000000000" pitchFamily="2" charset="2"/>
              <a:buChar char="§"/>
            </a:pPr>
            <a:r>
              <a:rPr lang="pt-BR" dirty="0"/>
              <a:t>Aprendizado por reforço profundo, </a:t>
            </a:r>
          </a:p>
          <a:p>
            <a:pPr lvl="1">
              <a:buFont typeface="Wingdings" panose="05000000000000000000" pitchFamily="2" charset="2"/>
              <a:buChar char="§"/>
            </a:pPr>
            <a:r>
              <a:rPr lang="pt-BR" dirty="0"/>
              <a:t>Autoencoders,</a:t>
            </a:r>
          </a:p>
          <a:p>
            <a:pPr lvl="1">
              <a:buFont typeface="Wingdings" panose="05000000000000000000" pitchFamily="2" charset="2"/>
              <a:buChar char="§"/>
            </a:pPr>
            <a:r>
              <a:rPr lang="pt-BR" dirty="0"/>
              <a:t>Transformers,</a:t>
            </a:r>
          </a:p>
          <a:p>
            <a:pPr lvl="1">
              <a:buFont typeface="Wingdings" panose="05000000000000000000" pitchFamily="2" charset="2"/>
              <a:buChar char="§"/>
            </a:pPr>
            <a:r>
              <a:rPr lang="pt-BR" dirty="0"/>
              <a:t>Detectores de objetos, </a:t>
            </a:r>
          </a:p>
          <a:p>
            <a:pPr lvl="1">
              <a:buFont typeface="Wingdings" panose="05000000000000000000" pitchFamily="2" charset="2"/>
              <a:buChar char="§"/>
            </a:pPr>
            <a:r>
              <a:rPr lang="pt-BR" dirty="0"/>
              <a:t>etc.</a:t>
            </a:r>
          </a:p>
        </p:txBody>
      </p:sp>
    </p:spTree>
    <p:extLst>
      <p:ext uri="{BB962C8B-B14F-4D97-AF65-F5344CB8AC3E}">
        <p14:creationId xmlns:p14="http://schemas.microsoft.com/office/powerpoint/2010/main" val="317212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9CF8C-A5CA-D922-15C9-90E83F41C1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0E0D2C5-2C7F-FF98-F6E4-6A6D35AE3301}"/>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164D262D-D1D5-2FFA-8E32-3025F99BDE7F}"/>
              </a:ext>
            </a:extLst>
          </p:cNvPr>
          <p:cNvSpPr>
            <a:spLocks noGrp="1"/>
          </p:cNvSpPr>
          <p:nvPr>
            <p:ph idx="1"/>
          </p:nvPr>
        </p:nvSpPr>
        <p:spPr>
          <a:xfrm>
            <a:off x="838200" y="1825625"/>
            <a:ext cx="10907486" cy="4351338"/>
          </a:xfrm>
        </p:spPr>
        <p:txBody>
          <a:bodyPr>
            <a:normAutofit/>
          </a:bodyPr>
          <a:lstStyle/>
          <a:p>
            <a:r>
              <a:rPr lang="pt-BR" dirty="0"/>
              <a:t>Receitas para melhoria do desempenho de modelos</a:t>
            </a:r>
          </a:p>
          <a:p>
            <a:pPr lvl="1">
              <a:buFont typeface="Wingdings" panose="05000000000000000000" pitchFamily="2" charset="2"/>
              <a:buChar char="§"/>
            </a:pPr>
            <a:r>
              <a:rPr lang="pt-BR" i="0" dirty="0" err="1">
                <a:solidFill>
                  <a:srgbClr val="212529"/>
                </a:solidFill>
                <a:effectLst/>
              </a:rPr>
              <a:t>Knowledge</a:t>
            </a:r>
            <a:r>
              <a:rPr lang="pt-BR" i="0" dirty="0">
                <a:solidFill>
                  <a:srgbClr val="212529"/>
                </a:solidFill>
                <a:effectLst/>
              </a:rPr>
              <a:t> </a:t>
            </a:r>
            <a:r>
              <a:rPr lang="pt-BR" i="0" dirty="0" err="1">
                <a:solidFill>
                  <a:srgbClr val="212529"/>
                </a:solidFill>
                <a:effectLst/>
              </a:rPr>
              <a:t>Distillation</a:t>
            </a:r>
            <a:endParaRPr lang="pt-BR" i="0" dirty="0">
              <a:solidFill>
                <a:srgbClr val="212529"/>
              </a:solidFill>
              <a:effectLst/>
            </a:endParaRPr>
          </a:p>
          <a:p>
            <a:pPr lvl="2">
              <a:buFont typeface="Wingdings" panose="05000000000000000000" pitchFamily="2" charset="2"/>
              <a:buChar char="ü"/>
            </a:pPr>
            <a:r>
              <a:rPr lang="pt-BR" i="0" dirty="0">
                <a:solidFill>
                  <a:srgbClr val="212529"/>
                </a:solidFill>
                <a:effectLst/>
                <a:hlinkClick r:id="rId2"/>
              </a:rPr>
              <a:t>https://arxiv.org/abs/1503.02531</a:t>
            </a:r>
            <a:endParaRPr lang="pt-BR" dirty="0">
              <a:solidFill>
                <a:srgbClr val="212529"/>
              </a:solidFill>
            </a:endParaRPr>
          </a:p>
          <a:p>
            <a:pPr lvl="2">
              <a:buFont typeface="Wingdings" panose="05000000000000000000" pitchFamily="2" charset="2"/>
              <a:buChar char="ü"/>
            </a:pPr>
            <a:r>
              <a:rPr lang="pt-BR" i="0" dirty="0">
                <a:solidFill>
                  <a:srgbClr val="212529"/>
                </a:solidFill>
                <a:effectLst/>
                <a:hlinkClick r:id="rId3"/>
              </a:rPr>
              <a:t>https://keras.io/examples/vision/knowledge_distillation/</a:t>
            </a:r>
            <a:endParaRPr lang="pt-BR" i="0" dirty="0">
              <a:solidFill>
                <a:srgbClr val="212529"/>
              </a:solidFill>
              <a:effectLst/>
            </a:endParaRPr>
          </a:p>
          <a:p>
            <a:pPr lvl="1">
              <a:buFont typeface="Wingdings" panose="05000000000000000000" pitchFamily="2" charset="2"/>
              <a:buChar char="§"/>
            </a:pPr>
            <a:r>
              <a:rPr lang="pt-BR" dirty="0" err="1"/>
              <a:t>Gradient</a:t>
            </a:r>
            <a:r>
              <a:rPr lang="pt-BR" dirty="0"/>
              <a:t> </a:t>
            </a:r>
            <a:r>
              <a:rPr lang="pt-BR" dirty="0" err="1"/>
              <a:t>Centralization</a:t>
            </a:r>
            <a:endParaRPr lang="pt-BR" dirty="0"/>
          </a:p>
          <a:p>
            <a:pPr lvl="2">
              <a:buFont typeface="Wingdings" panose="05000000000000000000" pitchFamily="2" charset="2"/>
              <a:buChar char="ü"/>
            </a:pPr>
            <a:r>
              <a:rPr lang="pt-BR" dirty="0">
                <a:hlinkClick r:id="rId4"/>
              </a:rPr>
              <a:t>https://arxiv.org/abs/2004.01461</a:t>
            </a:r>
            <a:endParaRPr lang="pt-BR" dirty="0"/>
          </a:p>
          <a:p>
            <a:pPr lvl="2">
              <a:buFont typeface="Wingdings" panose="05000000000000000000" pitchFamily="2" charset="2"/>
              <a:buChar char="ü"/>
            </a:pPr>
            <a:r>
              <a:rPr lang="pt-BR" dirty="0">
                <a:hlinkClick r:id="rId5"/>
              </a:rPr>
              <a:t>https://keras.io/examples/vision/gradient_centralization/</a:t>
            </a:r>
            <a:br>
              <a:rPr lang="pt-BR" dirty="0"/>
            </a:br>
            <a:endParaRPr lang="pt-BR" dirty="0"/>
          </a:p>
          <a:p>
            <a:endParaRPr lang="pt-BR" dirty="0"/>
          </a:p>
        </p:txBody>
      </p:sp>
    </p:spTree>
    <p:extLst>
      <p:ext uri="{BB962C8B-B14F-4D97-AF65-F5344CB8AC3E}">
        <p14:creationId xmlns:p14="http://schemas.microsoft.com/office/powerpoint/2010/main" val="3709901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199" y="1648915"/>
            <a:ext cx="11157155" cy="5209085"/>
          </a:xfrm>
        </p:spPr>
        <p:txBody>
          <a:bodyPr>
            <a:noAutofit/>
          </a:bodyPr>
          <a:lstStyle/>
          <a:p>
            <a:pPr marL="0" indent="0">
              <a:spcBef>
                <a:spcPts val="0"/>
              </a:spcBef>
              <a:buNone/>
            </a:pPr>
            <a:r>
              <a:rPr lang="pt-BR" sz="2400" b="0" i="0" u="none" strike="noStrike" dirty="0">
                <a:solidFill>
                  <a:srgbClr val="000000"/>
                </a:solidFill>
                <a:effectLst/>
              </a:rPr>
              <a:t>[1] </a:t>
            </a:r>
            <a:r>
              <a:rPr lang="pt-BR" sz="2400" dirty="0">
                <a:solidFill>
                  <a:srgbClr val="000000"/>
                </a:solidFill>
              </a:rPr>
              <a:t>“Tensorflow </a:t>
            </a:r>
            <a:r>
              <a:rPr lang="pt-BR" sz="2400" dirty="0" err="1">
                <a:solidFill>
                  <a:srgbClr val="000000"/>
                </a:solidFill>
              </a:rPr>
              <a:t>c</a:t>
            </a:r>
            <a:r>
              <a:rPr lang="pt-BR" sz="2400" b="0" i="0" u="none" strike="noStrike" dirty="0" err="1">
                <a:solidFill>
                  <a:srgbClr val="000000"/>
                </a:solidFill>
                <a:effectLst/>
              </a:rPr>
              <a:t>ode</a:t>
            </a:r>
            <a:r>
              <a:rPr lang="pt-BR" sz="2400" b="0" i="0" u="none" strike="noStrike" dirty="0">
                <a:solidFill>
                  <a:srgbClr val="000000"/>
                </a:solidFill>
                <a:effectLst/>
              </a:rPr>
              <a:t> </a:t>
            </a:r>
            <a:r>
              <a:rPr lang="pt-BR" sz="2400" b="0" i="0" u="none" strike="noStrike" dirty="0" err="1">
                <a:solidFill>
                  <a:srgbClr val="000000"/>
                </a:solidFill>
                <a:effectLst/>
              </a:rPr>
              <a:t>examples</a:t>
            </a:r>
            <a:r>
              <a:rPr lang="pt-BR" sz="2400" b="0" i="0" u="none" strike="noStrike" dirty="0">
                <a:solidFill>
                  <a:srgbClr val="000000"/>
                </a:solidFill>
                <a:effectLst/>
              </a:rPr>
              <a:t>”, </a:t>
            </a:r>
            <a:r>
              <a:rPr lang="pt-BR" sz="2400" b="0" i="0" u="none" strike="noStrike" dirty="0">
                <a:solidFill>
                  <a:srgbClr val="000000"/>
                </a:solidFill>
                <a:effectLst/>
                <a:hlinkClick r:id="rId3"/>
              </a:rPr>
              <a:t>https://keras.io/examples/</a:t>
            </a:r>
            <a:endParaRPr lang="pt-BR" sz="2400" b="0" i="0" u="none" strike="noStrike" dirty="0">
              <a:solidFill>
                <a:srgbClr val="000000"/>
              </a:solidFill>
              <a:effectLst/>
            </a:endParaRPr>
          </a:p>
          <a:p>
            <a:pPr marL="0" indent="0">
              <a:spcBef>
                <a:spcPts val="0"/>
              </a:spcBef>
              <a:buNone/>
            </a:pPr>
            <a:r>
              <a:rPr lang="pt-BR" sz="2400" dirty="0">
                <a:solidFill>
                  <a:srgbClr val="000000"/>
                </a:solidFill>
              </a:rPr>
              <a:t>[2] “</a:t>
            </a:r>
            <a:r>
              <a:rPr lang="pt-BR" sz="2400" dirty="0" err="1">
                <a:solidFill>
                  <a:srgbClr val="000000"/>
                </a:solidFill>
              </a:rPr>
              <a:t>Pytorch</a:t>
            </a:r>
            <a:r>
              <a:rPr lang="pt-BR" sz="2400" dirty="0">
                <a:solidFill>
                  <a:srgbClr val="000000"/>
                </a:solidFill>
              </a:rPr>
              <a:t> </a:t>
            </a:r>
            <a:r>
              <a:rPr lang="pt-BR" sz="2400" dirty="0" err="1">
                <a:solidFill>
                  <a:srgbClr val="000000"/>
                </a:solidFill>
              </a:rPr>
              <a:t>code</a:t>
            </a:r>
            <a:r>
              <a:rPr lang="pt-BR" sz="2400" dirty="0">
                <a:solidFill>
                  <a:srgbClr val="000000"/>
                </a:solidFill>
              </a:rPr>
              <a:t> </a:t>
            </a:r>
            <a:r>
              <a:rPr lang="pt-BR" sz="2400" dirty="0" err="1">
                <a:solidFill>
                  <a:srgbClr val="000000"/>
                </a:solidFill>
              </a:rPr>
              <a:t>examples</a:t>
            </a:r>
            <a:r>
              <a:rPr lang="pt-BR" sz="2400" dirty="0">
                <a:solidFill>
                  <a:srgbClr val="000000"/>
                </a:solidFill>
              </a:rPr>
              <a:t>”, </a:t>
            </a:r>
            <a:r>
              <a:rPr lang="pt-BR" sz="2400" dirty="0">
                <a:solidFill>
                  <a:srgbClr val="000000"/>
                </a:solidFill>
                <a:hlinkClick r:id="rId4"/>
              </a:rPr>
              <a:t>https://pytorch.org/examples/</a:t>
            </a:r>
            <a:endParaRPr lang="pt-BR" sz="2400" dirty="0">
              <a:solidFill>
                <a:srgbClr val="000000"/>
              </a:solidFill>
            </a:endParaRPr>
          </a:p>
          <a:p>
            <a:pPr marL="0" indent="0">
              <a:spcBef>
                <a:spcPts val="0"/>
              </a:spcBef>
              <a:buNone/>
            </a:pPr>
            <a:r>
              <a:rPr lang="pt-BR" sz="2400" b="0" i="0" u="none" strike="noStrike" dirty="0">
                <a:solidFill>
                  <a:srgbClr val="000000"/>
                </a:solidFill>
                <a:effectLst/>
              </a:rPr>
              <a:t>[3] “Papers </a:t>
            </a:r>
            <a:r>
              <a:rPr lang="pt-BR" sz="2400" b="0" i="0" u="none" strike="noStrike" dirty="0" err="1">
                <a:solidFill>
                  <a:srgbClr val="000000"/>
                </a:solidFill>
                <a:effectLst/>
              </a:rPr>
              <a:t>with</a:t>
            </a:r>
            <a:r>
              <a:rPr lang="pt-BR" sz="2400" b="0" i="0" u="none" strike="noStrike" dirty="0">
                <a:solidFill>
                  <a:srgbClr val="000000"/>
                </a:solidFill>
                <a:effectLst/>
              </a:rPr>
              <a:t> </a:t>
            </a:r>
            <a:r>
              <a:rPr lang="pt-BR" sz="2400" b="0" i="0" u="none" strike="noStrike" dirty="0" err="1">
                <a:solidFill>
                  <a:srgbClr val="000000"/>
                </a:solidFill>
                <a:effectLst/>
              </a:rPr>
              <a:t>code</a:t>
            </a:r>
            <a:r>
              <a:rPr lang="pt-BR" sz="2400" b="0" i="0" u="none" strike="noStrike" dirty="0">
                <a:solidFill>
                  <a:srgbClr val="000000"/>
                </a:solidFill>
                <a:effectLst/>
              </a:rPr>
              <a:t>”</a:t>
            </a:r>
            <a:r>
              <a:rPr lang="pt-BR" sz="2400" dirty="0">
                <a:solidFill>
                  <a:srgbClr val="000000"/>
                </a:solidFill>
              </a:rPr>
              <a:t>, </a:t>
            </a:r>
            <a:r>
              <a:rPr lang="pt-BR" sz="2400" dirty="0">
                <a:solidFill>
                  <a:srgbClr val="000000"/>
                </a:solidFill>
                <a:hlinkClick r:id="rId5"/>
              </a:rPr>
              <a:t>https://paperswithcode.com/</a:t>
            </a:r>
            <a:endParaRPr lang="pt-BR" sz="2400" b="0" i="0" u="none" strike="noStrike" dirty="0">
              <a:solidFill>
                <a:srgbClr val="000000"/>
              </a:solidFill>
              <a:effectLst/>
            </a:endParaRPr>
          </a:p>
          <a:p>
            <a:pPr marL="0" indent="0">
              <a:spcBef>
                <a:spcPts val="0"/>
              </a:spcBef>
              <a:buNone/>
            </a:pPr>
            <a:r>
              <a:rPr lang="pt-BR" sz="2400" dirty="0">
                <a:solidFill>
                  <a:srgbClr val="000000"/>
                </a:solidFill>
              </a:rPr>
              <a:t>[4] Sebastian </a:t>
            </a:r>
            <a:r>
              <a:rPr lang="pt-BR" sz="2400" dirty="0" err="1">
                <a:solidFill>
                  <a:srgbClr val="000000"/>
                </a:solidFill>
              </a:rPr>
              <a:t>Raschka</a:t>
            </a:r>
            <a:r>
              <a:rPr lang="pt-BR" sz="2400" dirty="0">
                <a:solidFill>
                  <a:srgbClr val="000000"/>
                </a:solidFill>
              </a:rPr>
              <a:t> </a:t>
            </a:r>
            <a:r>
              <a:rPr lang="pt-BR" sz="2400" dirty="0" err="1">
                <a:solidFill>
                  <a:srgbClr val="000000"/>
                </a:solidFill>
              </a:rPr>
              <a:t>and</a:t>
            </a:r>
            <a:r>
              <a:rPr lang="pt-BR" sz="2400" dirty="0">
                <a:solidFill>
                  <a:srgbClr val="000000"/>
                </a:solidFill>
              </a:rPr>
              <a:t> </a:t>
            </a:r>
            <a:r>
              <a:rPr lang="pt-BR" sz="2400" dirty="0" err="1">
                <a:solidFill>
                  <a:srgbClr val="000000"/>
                </a:solidFill>
              </a:rPr>
              <a:t>Vahid</a:t>
            </a:r>
            <a:r>
              <a:rPr lang="pt-BR" sz="2400" dirty="0">
                <a:solidFill>
                  <a:srgbClr val="000000"/>
                </a:solidFill>
              </a:rPr>
              <a:t> </a:t>
            </a:r>
            <a:r>
              <a:rPr lang="pt-BR" sz="2400" dirty="0" err="1">
                <a:solidFill>
                  <a:srgbClr val="000000"/>
                </a:solidFill>
              </a:rPr>
              <a:t>Mirjalili</a:t>
            </a:r>
            <a:r>
              <a:rPr lang="pt-BR" sz="2400" dirty="0">
                <a:solidFill>
                  <a:srgbClr val="000000"/>
                </a:solidFill>
              </a:rPr>
              <a:t>, “</a:t>
            </a:r>
            <a:r>
              <a:rPr lang="en-US" sz="2400" dirty="0">
                <a:solidFill>
                  <a:srgbClr val="000000"/>
                </a:solidFill>
              </a:rPr>
              <a:t>Python Machine Learning: Machine Learning and Deep Learning with Python, scikit-learn, and TensorFlow 2”,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br>
              <a:rPr lang="en-US" sz="2400" dirty="0">
                <a:solidFill>
                  <a:srgbClr val="000000"/>
                </a:solidFill>
              </a:rPr>
            </a:br>
            <a:r>
              <a:rPr lang="en-US" sz="2400" dirty="0">
                <a:solidFill>
                  <a:srgbClr val="000000"/>
                </a:solidFill>
              </a:rPr>
              <a:t>[5] </a:t>
            </a:r>
            <a:r>
              <a:rPr lang="pt-BR" sz="2400" dirty="0">
                <a:solidFill>
                  <a:srgbClr val="000000"/>
                </a:solidFill>
              </a:rPr>
              <a:t>Ivan </a:t>
            </a:r>
            <a:r>
              <a:rPr lang="pt-BR" sz="2400" dirty="0" err="1">
                <a:solidFill>
                  <a:srgbClr val="000000"/>
                </a:solidFill>
              </a:rPr>
              <a:t>Vasilev</a:t>
            </a:r>
            <a:r>
              <a:rPr lang="pt-BR" sz="2400" dirty="0">
                <a:solidFill>
                  <a:srgbClr val="000000"/>
                </a:solidFill>
              </a:rPr>
              <a:t>, </a:t>
            </a:r>
            <a:r>
              <a:rPr lang="en-US" sz="2400" dirty="0">
                <a:solidFill>
                  <a:srgbClr val="000000"/>
                </a:solidFill>
              </a:rPr>
              <a:t>“Advanced Deep Learning with Python: Design and implement advanced next-generation AI solutions using TensorFlow and </a:t>
            </a:r>
            <a:r>
              <a:rPr lang="en-US" sz="2400" dirty="0" err="1">
                <a:solidFill>
                  <a:srgbClr val="000000"/>
                </a:solidFill>
              </a:rPr>
              <a:t>PyTorch</a:t>
            </a:r>
            <a:r>
              <a:rPr lang="en-US" sz="2400" dirty="0">
                <a:solidFill>
                  <a:srgbClr val="000000"/>
                </a:solidFill>
              </a:rPr>
              <a:t>”, </a:t>
            </a:r>
            <a:r>
              <a:rPr lang="pt-BR" sz="2400" dirty="0" err="1">
                <a:solidFill>
                  <a:srgbClr val="000000"/>
                </a:solidFill>
              </a:rPr>
              <a:t>Packt</a:t>
            </a:r>
            <a:r>
              <a:rPr lang="pt-BR" sz="2400" dirty="0">
                <a:solidFill>
                  <a:srgbClr val="000000"/>
                </a:solidFill>
              </a:rPr>
              <a:t> </a:t>
            </a:r>
            <a:r>
              <a:rPr lang="pt-BR" sz="2400" dirty="0" err="1">
                <a:solidFill>
                  <a:srgbClr val="000000"/>
                </a:solidFill>
              </a:rPr>
              <a:t>Publishing</a:t>
            </a:r>
            <a:r>
              <a:rPr lang="pt-BR" sz="2400" dirty="0">
                <a:solidFill>
                  <a:srgbClr val="000000"/>
                </a:solidFill>
              </a:rPr>
              <a:t>, 2019.</a:t>
            </a:r>
          </a:p>
          <a:p>
            <a:pPr marL="0" indent="0">
              <a:spcBef>
                <a:spcPts val="0"/>
              </a:spcBef>
              <a:buNone/>
            </a:pPr>
            <a:r>
              <a:rPr lang="pt-BR" sz="2400" dirty="0">
                <a:solidFill>
                  <a:srgbClr val="000000"/>
                </a:solidFill>
              </a:rPr>
              <a:t>[6] </a:t>
            </a:r>
            <a:r>
              <a:rPr lang="pt-BR" sz="2400" dirty="0" err="1">
                <a:solidFill>
                  <a:srgbClr val="000000"/>
                </a:solidFill>
              </a:rPr>
              <a:t>Aurélien</a:t>
            </a:r>
            <a:r>
              <a:rPr lang="pt-BR" sz="2400" dirty="0">
                <a:solidFill>
                  <a:srgbClr val="000000"/>
                </a:solidFill>
              </a:rPr>
              <a:t> </a:t>
            </a:r>
            <a:r>
              <a:rPr lang="pt-BR" sz="2400" dirty="0" err="1">
                <a:solidFill>
                  <a:srgbClr val="000000"/>
                </a:solidFill>
              </a:rPr>
              <a:t>Géron</a:t>
            </a:r>
            <a:r>
              <a:rPr lang="pt-BR" sz="2400" dirty="0">
                <a:solidFill>
                  <a:srgbClr val="000000"/>
                </a:solidFill>
              </a:rPr>
              <a:t>, "Hands-On Machine Learning </a:t>
            </a:r>
            <a:r>
              <a:rPr lang="pt-BR" sz="2400" dirty="0" err="1">
                <a:solidFill>
                  <a:srgbClr val="000000"/>
                </a:solidFill>
              </a:rPr>
              <a:t>with</a:t>
            </a:r>
            <a:r>
              <a:rPr lang="pt-BR" sz="2400" dirty="0">
                <a:solidFill>
                  <a:srgbClr val="000000"/>
                </a:solidFill>
              </a:rPr>
              <a:t> </a:t>
            </a:r>
            <a:r>
              <a:rPr lang="pt-BR" sz="2400" dirty="0" err="1">
                <a:solidFill>
                  <a:srgbClr val="000000"/>
                </a:solidFill>
              </a:rPr>
              <a:t>Scikit-Learn</a:t>
            </a:r>
            <a:r>
              <a:rPr lang="pt-BR" sz="2400" dirty="0">
                <a:solidFill>
                  <a:srgbClr val="000000"/>
                </a:solidFill>
              </a:rPr>
              <a:t> </a:t>
            </a:r>
            <a:r>
              <a:rPr lang="pt-BR" sz="2400" dirty="0" err="1">
                <a:solidFill>
                  <a:srgbClr val="000000"/>
                </a:solidFill>
              </a:rPr>
              <a:t>and</a:t>
            </a:r>
            <a:r>
              <a:rPr lang="pt-BR" sz="2400" dirty="0">
                <a:solidFill>
                  <a:srgbClr val="000000"/>
                </a:solidFill>
              </a:rPr>
              <a:t> TensorFlow: </a:t>
            </a:r>
            <a:r>
              <a:rPr lang="pt-BR" sz="2400" dirty="0" err="1">
                <a:solidFill>
                  <a:srgbClr val="000000"/>
                </a:solidFill>
              </a:rPr>
              <a:t>Concepts</a:t>
            </a:r>
            <a:r>
              <a:rPr lang="pt-BR" sz="2400" dirty="0">
                <a:solidFill>
                  <a:srgbClr val="000000"/>
                </a:solidFill>
              </a:rPr>
              <a:t>, Tools, </a:t>
            </a:r>
            <a:r>
              <a:rPr lang="pt-BR" sz="2400" dirty="0" err="1">
                <a:solidFill>
                  <a:srgbClr val="000000"/>
                </a:solidFill>
              </a:rPr>
              <a:t>and</a:t>
            </a:r>
            <a:r>
              <a:rPr lang="pt-BR" sz="2400" dirty="0">
                <a:solidFill>
                  <a:srgbClr val="000000"/>
                </a:solidFill>
              </a:rPr>
              <a:t> </a:t>
            </a:r>
            <a:r>
              <a:rPr lang="pt-BR" sz="2400" dirty="0" err="1">
                <a:solidFill>
                  <a:srgbClr val="000000"/>
                </a:solidFill>
              </a:rPr>
              <a:t>Techniques</a:t>
            </a:r>
            <a:r>
              <a:rPr lang="pt-BR" sz="2400" dirty="0">
                <a:solidFill>
                  <a:srgbClr val="000000"/>
                </a:solidFill>
              </a:rPr>
              <a:t> </a:t>
            </a:r>
            <a:r>
              <a:rPr lang="pt-BR" sz="2400" dirty="0" err="1">
                <a:solidFill>
                  <a:srgbClr val="000000"/>
                </a:solidFill>
              </a:rPr>
              <a:t>to</a:t>
            </a:r>
            <a:r>
              <a:rPr lang="pt-BR" sz="2400" dirty="0">
                <a:solidFill>
                  <a:srgbClr val="000000"/>
                </a:solidFill>
              </a:rPr>
              <a:t> Build </a:t>
            </a:r>
            <a:r>
              <a:rPr lang="pt-BR" sz="2400" dirty="0" err="1">
                <a:solidFill>
                  <a:srgbClr val="000000"/>
                </a:solidFill>
              </a:rPr>
              <a:t>Intelligent</a:t>
            </a:r>
            <a:r>
              <a:rPr lang="pt-BR" sz="2400" dirty="0">
                <a:solidFill>
                  <a:srgbClr val="000000"/>
                </a:solidFill>
              </a:rPr>
              <a:t> Systems", 3rd ed., O'Reilly Media, 2022.</a:t>
            </a:r>
          </a:p>
          <a:p>
            <a:pPr marL="0" indent="0">
              <a:spcBef>
                <a:spcPts val="0"/>
              </a:spcBef>
              <a:buNone/>
            </a:pPr>
            <a:r>
              <a:rPr lang="en-US" sz="2400" dirty="0">
                <a:solidFill>
                  <a:srgbClr val="000000"/>
                </a:solidFill>
              </a:rPr>
              <a:t>[7] </a:t>
            </a:r>
            <a:r>
              <a:rPr lang="en-US" sz="2400" dirty="0" err="1">
                <a:solidFill>
                  <a:srgbClr val="000000"/>
                </a:solidFill>
              </a:rPr>
              <a:t>Raschka</a:t>
            </a:r>
            <a:r>
              <a:rPr lang="en-US" sz="2400" dirty="0">
                <a:solidFill>
                  <a:srgbClr val="000000"/>
                </a:solidFill>
              </a:rPr>
              <a:t>, Sebastian, et al., “Machine Learning with </a:t>
            </a:r>
            <a:r>
              <a:rPr lang="en-US" sz="2400" dirty="0" err="1">
                <a:solidFill>
                  <a:srgbClr val="000000"/>
                </a:solidFill>
              </a:rPr>
              <a:t>PyTorch</a:t>
            </a:r>
            <a:r>
              <a:rPr lang="en-US" sz="2400" dirty="0">
                <a:solidFill>
                  <a:srgbClr val="000000"/>
                </a:solidFill>
              </a:rPr>
              <a:t> and Scikit-Learn: Develop machine learning and deep learning models with Python”, </a:t>
            </a:r>
            <a:r>
              <a:rPr lang="en-US" sz="2400" dirty="0" err="1">
                <a:solidFill>
                  <a:srgbClr val="000000"/>
                </a:solidFill>
              </a:rPr>
              <a:t>Packt</a:t>
            </a:r>
            <a:r>
              <a:rPr lang="en-US" sz="2400" dirty="0">
                <a:solidFill>
                  <a:srgbClr val="000000"/>
                </a:solidFill>
              </a:rPr>
              <a:t> Publishing Ltd, 2022.</a:t>
            </a:r>
            <a:endParaRPr lang="pt-BR" sz="2400" dirty="0">
              <a:solidFill>
                <a:srgbClr val="000000"/>
              </a:solidFill>
            </a:endParaRPr>
          </a:p>
          <a:p>
            <a:pPr marL="0" indent="0">
              <a:spcBef>
                <a:spcPts val="0"/>
              </a:spcBef>
              <a:buNone/>
            </a:pPr>
            <a:r>
              <a:rPr lang="pt-BR" sz="2400" dirty="0">
                <a:solidFill>
                  <a:srgbClr val="000000"/>
                </a:solidFill>
              </a:rPr>
              <a:t>[8] C. M. Bishop, "</a:t>
            </a:r>
            <a:r>
              <a:rPr lang="pt-BR" sz="2400" dirty="0" err="1">
                <a:solidFill>
                  <a:srgbClr val="000000"/>
                </a:solidFill>
              </a:rPr>
              <a:t>Pattern</a:t>
            </a:r>
            <a:r>
              <a:rPr lang="pt-BR" sz="2400" dirty="0">
                <a:solidFill>
                  <a:srgbClr val="000000"/>
                </a:solidFill>
              </a:rPr>
              <a:t> </a:t>
            </a:r>
            <a:r>
              <a:rPr lang="pt-BR" sz="2400" dirty="0" err="1">
                <a:solidFill>
                  <a:srgbClr val="000000"/>
                </a:solidFill>
              </a:rPr>
              <a:t>Recognition</a:t>
            </a:r>
            <a:r>
              <a:rPr lang="pt-BR" sz="2400" dirty="0">
                <a:solidFill>
                  <a:srgbClr val="000000"/>
                </a:solidFill>
              </a:rPr>
              <a:t> </a:t>
            </a:r>
            <a:r>
              <a:rPr lang="pt-BR" sz="2400" dirty="0" err="1">
                <a:solidFill>
                  <a:srgbClr val="000000"/>
                </a:solidFill>
              </a:rPr>
              <a:t>and</a:t>
            </a:r>
            <a:r>
              <a:rPr lang="pt-BR" sz="2400" dirty="0">
                <a:solidFill>
                  <a:srgbClr val="000000"/>
                </a:solidFill>
              </a:rPr>
              <a:t> Machine Learning", Springer, 2006.</a:t>
            </a:r>
          </a:p>
          <a:p>
            <a:pPr marL="0" indent="0">
              <a:spcBef>
                <a:spcPts val="0"/>
              </a:spcBef>
              <a:buNone/>
            </a:pPr>
            <a:r>
              <a:rPr lang="pt-BR" sz="2400">
                <a:solidFill>
                  <a:srgbClr val="000000"/>
                </a:solidFill>
              </a:rPr>
              <a:t>[9] </a:t>
            </a:r>
            <a:r>
              <a:rPr lang="pt-BR" sz="2400" dirty="0">
                <a:solidFill>
                  <a:srgbClr val="000000"/>
                </a:solidFill>
              </a:rPr>
              <a:t>“Livros”, </a:t>
            </a:r>
            <a:r>
              <a:rPr lang="pt-BR" sz="2400" dirty="0">
                <a:solidFill>
                  <a:srgbClr val="000000"/>
                </a:solidFill>
                <a:hlinkClick r:id="rId6"/>
              </a:rPr>
              <a:t>http://tinyurl.com/tp558-books</a:t>
            </a:r>
            <a:endParaRPr lang="pt-BR" sz="2400" dirty="0">
              <a:solidFill>
                <a:srgbClr val="000000"/>
              </a:solidFill>
            </a:endParaRPr>
          </a:p>
        </p:txBody>
      </p:sp>
    </p:spTree>
    <p:extLst>
      <p:ext uri="{BB962C8B-B14F-4D97-AF65-F5344CB8AC3E}">
        <p14:creationId xmlns:p14="http://schemas.microsoft.com/office/powerpoint/2010/main" val="224794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normAutofit/>
          </a:bodyPr>
          <a:lstStyle/>
          <a:p>
            <a:r>
              <a:rPr lang="pt-BR" dirty="0"/>
              <a:t>Todo material do curso está disponível no GitHub:</a:t>
            </a:r>
          </a:p>
          <a:p>
            <a:pPr lvl="1">
              <a:buFont typeface="Wingdings" panose="05000000000000000000" pitchFamily="2" charset="2"/>
              <a:buChar char="§"/>
            </a:pPr>
            <a:r>
              <a:rPr lang="pt-BR" dirty="0">
                <a:hlinkClick r:id="rId2"/>
              </a:rPr>
              <a:t>https://github.com/zz4fap/tp558-adv-ml</a:t>
            </a:r>
            <a:endParaRPr lang="pt-BR" dirty="0"/>
          </a:p>
          <a:p>
            <a:r>
              <a:rPr lang="pt-BR" dirty="0"/>
              <a:t>Como usar o Google </a:t>
            </a:r>
            <a:r>
              <a:rPr lang="pt-BR" dirty="0" err="1"/>
              <a:t>Colab</a:t>
            </a:r>
            <a:endParaRPr lang="pt-BR" dirty="0"/>
          </a:p>
          <a:p>
            <a:pPr lvl="1">
              <a:buFont typeface="Wingdings" panose="05000000000000000000" pitchFamily="2" charset="2"/>
              <a:buChar char="§"/>
            </a:pPr>
            <a:r>
              <a:rPr lang="pt-BR" dirty="0">
                <a:hlinkClick r:id="rId3"/>
              </a:rPr>
              <a:t>https://www.youtube.com/watch?v=inN8seMm7UI&amp;ab_channel=TensorFlow</a:t>
            </a:r>
          </a:p>
          <a:p>
            <a:pPr lvl="1">
              <a:buFont typeface="Wingdings" panose="05000000000000000000" pitchFamily="2" charset="2"/>
              <a:buChar char="§"/>
            </a:pPr>
            <a:r>
              <a:rPr lang="pt-BR" b="0" i="0" dirty="0">
                <a:solidFill>
                  <a:srgbClr val="222222"/>
                </a:solidFill>
                <a:effectLst/>
                <a:latin typeface="Arial" panose="020B0604020202020204" pitchFamily="34" charset="0"/>
                <a:hlinkClick r:id="rId4"/>
              </a:rPr>
              <a:t>https://www.youtube.com/watch?v=inN8seMm7UI</a:t>
            </a:r>
            <a:endParaRPr lang="pt-BR" b="0" i="0" dirty="0">
              <a:solidFill>
                <a:srgbClr val="222222"/>
              </a:solidFill>
              <a:effectLst/>
              <a:latin typeface="Arial" panose="020B0604020202020204" pitchFamily="34" charset="0"/>
            </a:endParaRPr>
          </a:p>
          <a:p>
            <a:r>
              <a:rPr lang="pt-BR" dirty="0"/>
              <a:t>Python Crash </a:t>
            </a:r>
            <a:r>
              <a:rPr lang="pt-BR" dirty="0" err="1"/>
              <a:t>Course</a:t>
            </a:r>
            <a:endParaRPr lang="pt-BR" dirty="0">
              <a:hlinkClick r:id="rId3"/>
            </a:endParaRPr>
          </a:p>
          <a:p>
            <a:pPr lvl="1">
              <a:buFont typeface="Wingdings" panose="05000000000000000000" pitchFamily="2" charset="2"/>
              <a:buChar char="§"/>
            </a:pPr>
            <a:r>
              <a:rPr lang="pt-BR" dirty="0">
                <a:hlinkClick r:id="rId3"/>
              </a:rPr>
              <a:t>https://www.youtube.com/watch?v=pq4NNIYar9o&amp;list=PLRc6ZYt68prVXAhwY1JD6DFc3BJGmJriq&amp;pp=gAQBiAQB</a:t>
            </a:r>
            <a:endParaRPr lang="pt-BR" dirty="0"/>
          </a:p>
          <a:p>
            <a:r>
              <a:rPr lang="pt-BR" dirty="0"/>
              <a:t>Horário de Atendimento</a:t>
            </a:r>
          </a:p>
          <a:p>
            <a:pPr lvl="1">
              <a:buFont typeface="Wingdings" panose="05000000000000000000" pitchFamily="2" charset="2"/>
              <a:buChar char="§"/>
            </a:pPr>
            <a:r>
              <a:rPr lang="pt-BR" dirty="0"/>
              <a:t>Todas as quartas-feiras das 17:30 às 18:30.</a:t>
            </a:r>
          </a:p>
          <a:p>
            <a:pPr lvl="1">
              <a:buFont typeface="Wingdings" panose="05000000000000000000" pitchFamily="2" charset="2"/>
              <a:buChar char="§"/>
            </a:pPr>
            <a:r>
              <a:rPr lang="pt-BR" dirty="0"/>
              <a:t>Presencialmente ou remotamente.</a:t>
            </a:r>
          </a:p>
        </p:txBody>
      </p:sp>
    </p:spTree>
    <p:extLst>
      <p:ext uri="{BB962C8B-B14F-4D97-AF65-F5344CB8AC3E}">
        <p14:creationId xmlns:p14="http://schemas.microsoft.com/office/powerpoint/2010/main" val="141290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B4C24F-F8C2-513B-ABC6-F41F972D298C}"/>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39EC605B-82E1-C664-EB15-E7D9A6DF0D17}"/>
              </a:ext>
            </a:extLst>
          </p:cNvPr>
          <p:cNvSpPr>
            <a:spLocks noGrp="1"/>
          </p:cNvSpPr>
          <p:nvPr>
            <p:ph idx="1"/>
          </p:nvPr>
        </p:nvSpPr>
        <p:spPr>
          <a:xfrm>
            <a:off x="838199" y="1825624"/>
            <a:ext cx="11107615" cy="5032375"/>
          </a:xfrm>
        </p:spPr>
        <p:txBody>
          <a:bodyPr/>
          <a:lstStyle/>
          <a:p>
            <a:r>
              <a:rPr lang="pt-BR" b="1" dirty="0"/>
              <a:t>Dinâmica do curso</a:t>
            </a:r>
          </a:p>
          <a:p>
            <a:pPr lvl="1">
              <a:buFont typeface="Wingdings" panose="05000000000000000000" pitchFamily="2" charset="2"/>
              <a:buChar char="§"/>
            </a:pPr>
            <a:r>
              <a:rPr lang="pt-BR" b="0" i="0" u="none" strike="noStrike" dirty="0">
                <a:solidFill>
                  <a:srgbClr val="000000"/>
                </a:solidFill>
                <a:effectLst/>
              </a:rPr>
              <a:t>O curso será </a:t>
            </a:r>
            <a:r>
              <a:rPr lang="pt-BR" b="1" i="1" u="none" strike="noStrike" dirty="0">
                <a:solidFill>
                  <a:srgbClr val="00B050"/>
                </a:solidFill>
                <a:effectLst/>
              </a:rPr>
              <a:t>dividido em vários seminários preparados e apresentados pelos alunos</a:t>
            </a:r>
            <a:r>
              <a:rPr lang="pt-BR" b="0" i="0" u="none" strike="noStrike" dirty="0">
                <a:solidFill>
                  <a:srgbClr val="000000"/>
                </a:solidFill>
                <a:effectLst/>
              </a:rPr>
              <a:t>, cada um cobrindo um tipo diferente de algoritmo.</a:t>
            </a:r>
          </a:p>
          <a:p>
            <a:pPr lvl="1">
              <a:buFont typeface="Wingdings" panose="05000000000000000000" pitchFamily="2" charset="2"/>
              <a:buChar char="§"/>
            </a:pPr>
            <a:r>
              <a:rPr lang="pt-BR" dirty="0">
                <a:solidFill>
                  <a:srgbClr val="000000"/>
                </a:solidFill>
              </a:rPr>
              <a:t>Ao final de cada seminário, os </a:t>
            </a:r>
            <a:r>
              <a:rPr lang="pt-BR" b="1" i="1" dirty="0">
                <a:solidFill>
                  <a:srgbClr val="00B050"/>
                </a:solidFill>
              </a:rPr>
              <a:t>alunos deverão responder a um quiz</a:t>
            </a:r>
            <a:r>
              <a:rPr lang="pt-BR" dirty="0">
                <a:solidFill>
                  <a:srgbClr val="000000"/>
                </a:solidFill>
              </a:rPr>
              <a:t>, preparado pelo apresentador, sobre o algoritmo apresentado.</a:t>
            </a:r>
          </a:p>
          <a:p>
            <a:pPr lvl="1">
              <a:buFont typeface="Wingdings" panose="05000000000000000000" pitchFamily="2" charset="2"/>
              <a:buChar char="§"/>
            </a:pPr>
            <a:r>
              <a:rPr lang="pt-BR" dirty="0">
                <a:solidFill>
                  <a:srgbClr val="000000"/>
                </a:solidFill>
              </a:rPr>
              <a:t>Ao final do curso, os </a:t>
            </a:r>
            <a:r>
              <a:rPr lang="pt-BR" b="1" i="1" dirty="0">
                <a:solidFill>
                  <a:srgbClr val="00B050"/>
                </a:solidFill>
              </a:rPr>
              <a:t>alunos deverão apresentar um projeto final</a:t>
            </a:r>
            <a:r>
              <a:rPr lang="pt-BR" dirty="0">
                <a:solidFill>
                  <a:srgbClr val="000000"/>
                </a:solidFill>
              </a:rPr>
              <a:t>, incluindo um </a:t>
            </a:r>
            <a:r>
              <a:rPr lang="pt-BR" b="1" i="1" dirty="0">
                <a:solidFill>
                  <a:srgbClr val="00B050"/>
                </a:solidFill>
              </a:rPr>
              <a:t>relatório em formato de artigo científico</a:t>
            </a:r>
            <a:r>
              <a:rPr lang="pt-BR" dirty="0">
                <a:solidFill>
                  <a:srgbClr val="000000"/>
                </a:solidFill>
              </a:rPr>
              <a:t>, envolvendo a aplicação de um algoritmo avançado de ML a um problema de sua escolha (</a:t>
            </a:r>
            <a:r>
              <a:rPr lang="pt-BR" b="1" i="1" dirty="0">
                <a:solidFill>
                  <a:srgbClr val="00B050"/>
                </a:solidFill>
              </a:rPr>
              <a:t>de preferência, alinhado com sua pesquisa</a:t>
            </a:r>
            <a:r>
              <a:rPr lang="pt-BR" dirty="0">
                <a:solidFill>
                  <a:srgbClr val="000000"/>
                </a:solidFill>
              </a:rPr>
              <a:t>).</a:t>
            </a:r>
          </a:p>
          <a:p>
            <a:pPr lvl="1">
              <a:buFont typeface="Wingdings" panose="05000000000000000000" pitchFamily="2" charset="2"/>
              <a:buChar char="§"/>
            </a:pPr>
            <a:endParaRPr lang="pt-BR" b="0" i="0" u="none" strike="noStrike" dirty="0">
              <a:solidFill>
                <a:srgbClr val="000000"/>
              </a:solidFill>
              <a:effectLst/>
            </a:endParaRPr>
          </a:p>
        </p:txBody>
      </p:sp>
    </p:spTree>
    <p:extLst>
      <p:ext uri="{BB962C8B-B14F-4D97-AF65-F5344CB8AC3E}">
        <p14:creationId xmlns:p14="http://schemas.microsoft.com/office/powerpoint/2010/main" val="3235555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265F83-0504-EFF3-ACD5-719CAEB5BA4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7E37BEAB-D924-8E11-EA13-C019C32409D7}"/>
              </a:ext>
            </a:extLst>
          </p:cNvPr>
          <p:cNvSpPr>
            <a:spLocks noGrp="1"/>
          </p:cNvSpPr>
          <p:nvPr>
            <p:ph idx="1"/>
          </p:nvPr>
        </p:nvSpPr>
        <p:spPr>
          <a:xfrm>
            <a:off x="838200" y="1825624"/>
            <a:ext cx="11154508" cy="5032375"/>
          </a:xfrm>
        </p:spPr>
        <p:txBody>
          <a:bodyPr>
            <a:normAutofit/>
          </a:bodyPr>
          <a:lstStyle/>
          <a:p>
            <a:pPr algn="just">
              <a:spcBef>
                <a:spcPts val="0"/>
              </a:spcBef>
            </a:pPr>
            <a:r>
              <a:rPr lang="pt-BR" b="1" i="0" u="none" strike="noStrike" dirty="0">
                <a:solidFill>
                  <a:srgbClr val="000000"/>
                </a:solidFill>
                <a:effectLst/>
              </a:rPr>
              <a:t>Objetivo principal do curso</a:t>
            </a:r>
            <a:endParaRPr lang="pt-BR" b="0" i="0" u="none" strike="noStrike" dirty="0">
              <a:solidFill>
                <a:srgbClr val="000000"/>
              </a:solidFill>
              <a:effectLst/>
            </a:endParaRPr>
          </a:p>
          <a:p>
            <a:pPr lvl="1" algn="just">
              <a:spcBef>
                <a:spcPts val="0"/>
              </a:spcBef>
              <a:buFont typeface="Wingdings" panose="05000000000000000000" pitchFamily="2" charset="2"/>
              <a:buChar char="§"/>
            </a:pPr>
            <a:r>
              <a:rPr lang="pt-BR" b="0" i="0" u="none" strike="noStrike" dirty="0">
                <a:solidFill>
                  <a:srgbClr val="000000"/>
                </a:solidFill>
                <a:effectLst/>
              </a:rPr>
              <a:t>Ao final do curso, os alunos devem ser capazes de entender e aplicar na prática os diferentes algoritmos estudados.</a:t>
            </a:r>
          </a:p>
          <a:p>
            <a:r>
              <a:rPr lang="pt-BR" b="1" dirty="0"/>
              <a:t>Pré-requisitos</a:t>
            </a:r>
            <a:r>
              <a:rPr lang="pt-BR" dirty="0"/>
              <a:t>:</a:t>
            </a:r>
          </a:p>
          <a:p>
            <a:pPr lvl="1">
              <a:buFont typeface="Wingdings" panose="05000000000000000000" pitchFamily="2" charset="2"/>
              <a:buChar char="§"/>
            </a:pPr>
            <a:r>
              <a:rPr lang="pt-BR" dirty="0"/>
              <a:t>Disciplinas: TP555 ou TP557;</a:t>
            </a:r>
          </a:p>
          <a:p>
            <a:pPr lvl="1">
              <a:buFont typeface="Wingdings" panose="05000000000000000000" pitchFamily="2" charset="2"/>
              <a:buChar char="§"/>
            </a:pPr>
            <a:r>
              <a:rPr lang="pt-BR" dirty="0"/>
              <a:t>Conceitos de </a:t>
            </a:r>
            <a:r>
              <a:rPr lang="pt-BR" b="1" i="1" dirty="0"/>
              <a:t>álgebra linear </a:t>
            </a:r>
            <a:r>
              <a:rPr lang="pt-BR" dirty="0"/>
              <a:t>(e.g., matrizes e vetores), </a:t>
            </a:r>
            <a:r>
              <a:rPr lang="pt-BR" b="1" i="1" dirty="0"/>
              <a:t>cálculo</a:t>
            </a:r>
            <a:r>
              <a:rPr lang="pt-BR" dirty="0"/>
              <a:t> (e.g., algoritmos de otimização, como o gradiente descendente), </a:t>
            </a:r>
            <a:r>
              <a:rPr lang="pt-BR" b="1" i="1" dirty="0"/>
              <a:t>probabilidade e estatística</a:t>
            </a:r>
            <a:r>
              <a:rPr lang="pt-BR" dirty="0"/>
              <a:t> (e.g., distribuições de probabilidade, média, desvio padrão, validação cruzada);</a:t>
            </a:r>
          </a:p>
          <a:p>
            <a:pPr lvl="1">
              <a:buFont typeface="Wingdings" panose="05000000000000000000" pitchFamily="2" charset="2"/>
              <a:buChar char="§"/>
            </a:pPr>
            <a:r>
              <a:rPr lang="pt-BR" dirty="0"/>
              <a:t>Conhecimento intermediário/avançado de programação em Python.</a:t>
            </a:r>
          </a:p>
          <a:p>
            <a:pPr lvl="1">
              <a:buFont typeface="Wingdings" panose="05000000000000000000" pitchFamily="2" charset="2"/>
              <a:buChar char="§"/>
            </a:pPr>
            <a:r>
              <a:rPr lang="pt-BR" dirty="0"/>
              <a:t>Bibliotecas: TensorFlow, </a:t>
            </a:r>
            <a:r>
              <a:rPr lang="pt-BR" dirty="0" err="1"/>
              <a:t>PyTorch</a:t>
            </a:r>
            <a:r>
              <a:rPr lang="pt-BR" dirty="0"/>
              <a:t>, </a:t>
            </a:r>
            <a:r>
              <a:rPr lang="pt-BR" dirty="0" err="1"/>
              <a:t>Optuna</a:t>
            </a:r>
            <a:r>
              <a:rPr lang="pt-BR" dirty="0"/>
              <a:t>/</a:t>
            </a:r>
            <a:r>
              <a:rPr lang="pt-BR" dirty="0" err="1"/>
              <a:t>KerasTuner</a:t>
            </a:r>
            <a:r>
              <a:rPr lang="pt-BR" dirty="0"/>
              <a:t>, </a:t>
            </a:r>
            <a:r>
              <a:rPr lang="pt-BR" dirty="0" err="1"/>
              <a:t>SciKit-Learn</a:t>
            </a:r>
            <a:r>
              <a:rPr lang="pt-BR" dirty="0"/>
              <a:t> e Pandas.</a:t>
            </a:r>
          </a:p>
        </p:txBody>
      </p:sp>
    </p:spTree>
    <p:extLst>
      <p:ext uri="{BB962C8B-B14F-4D97-AF65-F5344CB8AC3E}">
        <p14:creationId xmlns:p14="http://schemas.microsoft.com/office/powerpoint/2010/main" val="258090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399CC-3894-D100-1945-D7D23AA96EB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4E490C-8C95-5D8F-8A93-456C393F644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D99B10BC-34CB-F110-CB4D-6CF6043930ED}"/>
              </a:ext>
            </a:extLst>
          </p:cNvPr>
          <p:cNvSpPr>
            <a:spLocks noGrp="1"/>
          </p:cNvSpPr>
          <p:nvPr>
            <p:ph idx="1"/>
          </p:nvPr>
        </p:nvSpPr>
        <p:spPr>
          <a:xfrm>
            <a:off x="838200" y="1825624"/>
            <a:ext cx="11154508" cy="5032375"/>
          </a:xfrm>
        </p:spPr>
        <p:txBody>
          <a:bodyPr>
            <a:normAutofit/>
          </a:bodyPr>
          <a:lstStyle/>
          <a:p>
            <a:pPr algn="just">
              <a:spcBef>
                <a:spcPts val="0"/>
              </a:spcBef>
            </a:pPr>
            <a:r>
              <a:rPr lang="pt-BR" b="1" dirty="0"/>
              <a:t>Repositório</a:t>
            </a:r>
          </a:p>
          <a:p>
            <a:pPr lvl="1" algn="just">
              <a:spcBef>
                <a:spcPts val="0"/>
              </a:spcBef>
            </a:pPr>
            <a:r>
              <a:rPr lang="pt-BR" dirty="0"/>
              <a:t>Criem um </a:t>
            </a:r>
            <a:r>
              <a:rPr lang="pt-BR"/>
              <a:t>repositório público no </a:t>
            </a:r>
            <a:r>
              <a:rPr lang="pt-BR" dirty="0" err="1"/>
              <a:t>github</a:t>
            </a:r>
            <a:r>
              <a:rPr lang="pt-BR" dirty="0"/>
              <a:t> para armazenar o material gerado durante todo o curso, e.g., materiais dos seminários, proposta de projeto, projeto final, etc.</a:t>
            </a:r>
          </a:p>
          <a:p>
            <a:pPr lvl="1" algn="just">
              <a:spcBef>
                <a:spcPts val="0"/>
              </a:spcBef>
            </a:pPr>
            <a:r>
              <a:rPr lang="pt-BR" dirty="0"/>
              <a:t>Criem pastas distintas para cada seminário, para o projeto final e qualquer outro material que seja gerado durante o curso.</a:t>
            </a:r>
          </a:p>
          <a:p>
            <a:pPr lvl="1" algn="just">
              <a:spcBef>
                <a:spcPts val="0"/>
              </a:spcBef>
            </a:pPr>
            <a:r>
              <a:rPr lang="pt-BR" dirty="0"/>
              <a:t>Enviem o endereço do repositório para o professor via </a:t>
            </a:r>
            <a:r>
              <a:rPr lang="pt-BR" dirty="0" err="1"/>
              <a:t>email</a:t>
            </a:r>
            <a:r>
              <a:rPr lang="pt-BR" dirty="0"/>
              <a:t>.</a:t>
            </a:r>
          </a:p>
        </p:txBody>
      </p:sp>
    </p:spTree>
    <p:extLst>
      <p:ext uri="{BB962C8B-B14F-4D97-AF65-F5344CB8AC3E}">
        <p14:creationId xmlns:p14="http://schemas.microsoft.com/office/powerpoint/2010/main" val="23802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200E8-E489-1374-DAE1-A01E9DFC93EA}"/>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AC84DA0A-C3B3-CCCB-BBDF-CF88E7D56E0D}"/>
              </a:ext>
            </a:extLst>
          </p:cNvPr>
          <p:cNvSpPr>
            <a:spLocks noGrp="1"/>
          </p:cNvSpPr>
          <p:nvPr>
            <p:ph idx="1"/>
          </p:nvPr>
        </p:nvSpPr>
        <p:spPr>
          <a:xfrm>
            <a:off x="838200" y="1825624"/>
            <a:ext cx="9672484" cy="5032376"/>
          </a:xfrm>
        </p:spPr>
        <p:txBody>
          <a:bodyPr>
            <a:normAutofit/>
          </a:bodyPr>
          <a:lstStyle/>
          <a:p>
            <a:pPr marL="0" indent="0" rtl="0" fontAlgn="base">
              <a:spcBef>
                <a:spcPts val="0"/>
              </a:spcBef>
              <a:spcAft>
                <a:spcPts val="0"/>
              </a:spcAft>
              <a:buNone/>
            </a:pPr>
            <a:r>
              <a:rPr lang="pt-BR" b="1" dirty="0"/>
              <a:t>Avaliações</a:t>
            </a:r>
          </a:p>
          <a:p>
            <a:pPr lvl="1" fontAlgn="base">
              <a:spcBef>
                <a:spcPts val="0"/>
              </a:spcBef>
            </a:pPr>
            <a:r>
              <a:rPr lang="pt-BR" dirty="0"/>
              <a:t>Seminários (S): 40%</a:t>
            </a:r>
          </a:p>
          <a:p>
            <a:pPr lvl="2" fontAlgn="base">
              <a:spcBef>
                <a:spcPts val="0"/>
              </a:spcBef>
              <a:buFont typeface="Wingdings" panose="05000000000000000000" pitchFamily="2" charset="2"/>
              <a:buChar char="§"/>
            </a:pPr>
            <a:r>
              <a:rPr lang="pt-BR" dirty="0"/>
              <a:t>Cada aluno irá estudar alguns algoritmos e apresentar aos demais.</a:t>
            </a:r>
          </a:p>
          <a:p>
            <a:pPr lvl="2" fontAlgn="base">
              <a:spcBef>
                <a:spcPts val="0"/>
              </a:spcBef>
              <a:buFont typeface="Wingdings" panose="05000000000000000000" pitchFamily="2" charset="2"/>
              <a:buChar char="§"/>
            </a:pPr>
            <a:r>
              <a:rPr lang="pt-BR" dirty="0"/>
              <a:t>Uma a duas semanas para estudo, preparação da apresentação e quiz.</a:t>
            </a:r>
          </a:p>
          <a:p>
            <a:pPr lvl="1" fontAlgn="base">
              <a:spcBef>
                <a:spcPts val="0"/>
              </a:spcBef>
            </a:pPr>
            <a:r>
              <a:rPr lang="pt-BR" dirty="0"/>
              <a:t>Quizzes (Q): 10%</a:t>
            </a:r>
          </a:p>
          <a:p>
            <a:pPr lvl="2" fontAlgn="base">
              <a:spcBef>
                <a:spcPts val="0"/>
              </a:spcBef>
              <a:buFont typeface="Wingdings" panose="05000000000000000000" pitchFamily="2" charset="2"/>
              <a:buChar char="§"/>
            </a:pPr>
            <a:r>
              <a:rPr lang="pt-BR" dirty="0"/>
              <a:t>Resolução dos quizzes preparados pelos alunos.</a:t>
            </a:r>
          </a:p>
          <a:p>
            <a:pPr lvl="1" fontAlgn="base">
              <a:spcBef>
                <a:spcPts val="0"/>
              </a:spcBef>
            </a:pPr>
            <a:r>
              <a:rPr lang="pt-BR" dirty="0"/>
              <a:t>Proposta do projeto final (PPF): 20%</a:t>
            </a:r>
          </a:p>
          <a:p>
            <a:pPr lvl="2">
              <a:lnSpc>
                <a:spcPct val="100000"/>
              </a:lnSpc>
              <a:spcBef>
                <a:spcPts val="0"/>
              </a:spcBef>
              <a:buFont typeface="Wingdings" panose="05000000000000000000" pitchFamily="2" charset="2"/>
              <a:buChar char="§"/>
            </a:pPr>
            <a:r>
              <a:rPr lang="pt-BR" dirty="0"/>
              <a:t>Projeto prático com tema escolhido pelos alunos.</a:t>
            </a:r>
          </a:p>
          <a:p>
            <a:pPr lvl="2">
              <a:lnSpc>
                <a:spcPct val="100000"/>
              </a:lnSpc>
              <a:spcBef>
                <a:spcPts val="0"/>
              </a:spcBef>
              <a:buFont typeface="Wingdings" panose="05000000000000000000" pitchFamily="2" charset="2"/>
              <a:buChar char="§"/>
            </a:pPr>
            <a:r>
              <a:rPr lang="pt-BR" dirty="0"/>
              <a:t>Um aluno por projeto.</a:t>
            </a:r>
          </a:p>
          <a:p>
            <a:pPr lvl="2" fontAlgn="base">
              <a:lnSpc>
                <a:spcPct val="100000"/>
              </a:lnSpc>
              <a:spcBef>
                <a:spcPts val="0"/>
              </a:spcBef>
              <a:buFont typeface="Wingdings" panose="05000000000000000000" pitchFamily="2" charset="2"/>
              <a:buChar char="§"/>
            </a:pPr>
            <a:r>
              <a:rPr lang="pt-BR" dirty="0"/>
              <a:t>Deve ser entregue na metade do segundo mês.</a:t>
            </a:r>
          </a:p>
          <a:p>
            <a:pPr lvl="1" fontAlgn="base">
              <a:spcBef>
                <a:spcPts val="0"/>
              </a:spcBef>
            </a:pPr>
            <a:r>
              <a:rPr lang="pt-BR" dirty="0"/>
              <a:t>Projeto final (PF): 30%</a:t>
            </a:r>
          </a:p>
          <a:p>
            <a:pPr lvl="2" fontAlgn="base">
              <a:spcBef>
                <a:spcPts val="0"/>
              </a:spcBef>
              <a:buFont typeface="Wingdings" panose="05000000000000000000" pitchFamily="2" charset="2"/>
              <a:buChar char="§"/>
            </a:pPr>
            <a:r>
              <a:rPr lang="pt-BR" dirty="0"/>
              <a:t>Apresentação na última semana de aula.</a:t>
            </a:r>
          </a:p>
          <a:p>
            <a:pPr lvl="2" fontAlgn="base">
              <a:spcBef>
                <a:spcPts val="0"/>
              </a:spcBef>
              <a:buFont typeface="Wingdings" panose="05000000000000000000" pitchFamily="2" charset="2"/>
              <a:buChar char="§"/>
            </a:pPr>
            <a:r>
              <a:rPr lang="pt-BR" dirty="0"/>
              <a:t>Entrega de relatório em formato de artigo científico.</a:t>
            </a:r>
          </a:p>
          <a:p>
            <a:pPr marL="0" indent="0" fontAlgn="base">
              <a:spcBef>
                <a:spcPts val="0"/>
              </a:spcBef>
              <a:buNone/>
            </a:pPr>
            <a:endParaRPr lang="pt-BR" dirty="0"/>
          </a:p>
          <a:p>
            <a:pPr marL="0" indent="0" algn="ctr" fontAlgn="base">
              <a:spcBef>
                <a:spcPts val="0"/>
              </a:spcBef>
              <a:buNone/>
            </a:pPr>
            <a:r>
              <a:rPr lang="pt-BR" dirty="0"/>
              <a:t>NF = S*40% + Q*10% + PPF*20% + PF*30%</a:t>
            </a:r>
          </a:p>
        </p:txBody>
      </p:sp>
      <p:pic>
        <p:nvPicPr>
          <p:cNvPr id="4" name="Picture 3">
            <a:extLst>
              <a:ext uri="{FF2B5EF4-FFF2-40B4-BE49-F238E27FC236}">
                <a16:creationId xmlns:a16="http://schemas.microsoft.com/office/drawing/2014/main" id="{63A98931-D4DA-A8C6-E70B-6223235637D2}"/>
              </a:ext>
            </a:extLst>
          </p:cNvPr>
          <p:cNvPicPr>
            <a:picLocks noChangeAspect="1"/>
          </p:cNvPicPr>
          <p:nvPr/>
        </p:nvPicPr>
        <p:blipFill>
          <a:blip r:embed="rId3"/>
          <a:stretch>
            <a:fillRect/>
          </a:stretch>
        </p:blipFill>
        <p:spPr>
          <a:xfrm>
            <a:off x="7473746" y="118268"/>
            <a:ext cx="2514600" cy="1819275"/>
          </a:xfrm>
          <a:prstGeom prst="rect">
            <a:avLst/>
          </a:prstGeom>
        </p:spPr>
      </p:pic>
      <p:pic>
        <p:nvPicPr>
          <p:cNvPr id="5" name="Picture 4">
            <a:extLst>
              <a:ext uri="{FF2B5EF4-FFF2-40B4-BE49-F238E27FC236}">
                <a16:creationId xmlns:a16="http://schemas.microsoft.com/office/drawing/2014/main" id="{0E171FC1-ABD1-9A30-24B9-3B431D21D315}"/>
              </a:ext>
            </a:extLst>
          </p:cNvPr>
          <p:cNvPicPr>
            <a:picLocks noChangeAspect="1"/>
          </p:cNvPicPr>
          <p:nvPr/>
        </p:nvPicPr>
        <p:blipFill>
          <a:blip r:embed="rId4"/>
          <a:stretch>
            <a:fillRect/>
          </a:stretch>
        </p:blipFill>
        <p:spPr>
          <a:xfrm>
            <a:off x="9555560" y="2686727"/>
            <a:ext cx="2533650" cy="1809750"/>
          </a:xfrm>
          <a:prstGeom prst="rect">
            <a:avLst/>
          </a:prstGeom>
        </p:spPr>
      </p:pic>
      <p:pic>
        <p:nvPicPr>
          <p:cNvPr id="6" name="Picture 5">
            <a:extLst>
              <a:ext uri="{FF2B5EF4-FFF2-40B4-BE49-F238E27FC236}">
                <a16:creationId xmlns:a16="http://schemas.microsoft.com/office/drawing/2014/main" id="{4A00239B-9DE4-3C62-31EF-097283BCD829}"/>
              </a:ext>
            </a:extLst>
          </p:cNvPr>
          <p:cNvPicPr>
            <a:picLocks noChangeAspect="1"/>
          </p:cNvPicPr>
          <p:nvPr/>
        </p:nvPicPr>
        <p:blipFill>
          <a:blip r:embed="rId5"/>
          <a:stretch>
            <a:fillRect/>
          </a:stretch>
        </p:blipFill>
        <p:spPr>
          <a:xfrm>
            <a:off x="8956795" y="5084433"/>
            <a:ext cx="2868291" cy="1606243"/>
          </a:xfrm>
          <a:prstGeom prst="rect">
            <a:avLst/>
          </a:prstGeom>
        </p:spPr>
      </p:pic>
    </p:spTree>
    <p:extLst>
      <p:ext uri="{BB962C8B-B14F-4D97-AF65-F5344CB8AC3E}">
        <p14:creationId xmlns:p14="http://schemas.microsoft.com/office/powerpoint/2010/main" val="950149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B87840-628C-E82C-47FA-C888AB409B21}"/>
              </a:ext>
            </a:extLst>
          </p:cNvPr>
          <p:cNvSpPr>
            <a:spLocks noGrp="1"/>
          </p:cNvSpPr>
          <p:nvPr>
            <p:ph type="title"/>
          </p:nvPr>
        </p:nvSpPr>
        <p:spPr/>
        <p:txBody>
          <a:bodyPr/>
          <a:lstStyle/>
          <a:p>
            <a:r>
              <a:rPr lang="pt-BR" dirty="0"/>
              <a:t>Sobre o curso</a:t>
            </a:r>
          </a:p>
        </p:txBody>
      </p:sp>
      <p:sp>
        <p:nvSpPr>
          <p:cNvPr id="3" name="Espaço Reservado para Conteúdo 2">
            <a:extLst>
              <a:ext uri="{FF2B5EF4-FFF2-40B4-BE49-F238E27FC236}">
                <a16:creationId xmlns:a16="http://schemas.microsoft.com/office/drawing/2014/main" id="{60B96892-6767-8A98-62CA-E3A197F37080}"/>
              </a:ext>
            </a:extLst>
          </p:cNvPr>
          <p:cNvSpPr>
            <a:spLocks noGrp="1"/>
          </p:cNvSpPr>
          <p:nvPr>
            <p:ph idx="1"/>
          </p:nvPr>
        </p:nvSpPr>
        <p:spPr>
          <a:xfrm>
            <a:off x="838200" y="1825624"/>
            <a:ext cx="11190514" cy="5032375"/>
          </a:xfrm>
        </p:spPr>
        <p:txBody>
          <a:bodyPr/>
          <a:lstStyle/>
          <a:p>
            <a:r>
              <a:rPr lang="pt-BR" dirty="0"/>
              <a:t>Instruções detalhadas sobre os seminários e projeto final.</a:t>
            </a:r>
          </a:p>
          <a:p>
            <a:pPr lvl="1">
              <a:buFont typeface="Wingdings" panose="05000000000000000000" pitchFamily="2" charset="2"/>
              <a:buChar char="§"/>
            </a:pPr>
            <a:r>
              <a:rPr lang="pt-BR" dirty="0"/>
              <a:t>Seminários: </a:t>
            </a:r>
            <a:r>
              <a:rPr lang="pt-BR" dirty="0">
                <a:hlinkClick r:id="rId2"/>
              </a:rPr>
              <a:t>http://tinyurl.com/tp558-seminars</a:t>
            </a:r>
            <a:endParaRPr lang="pt-BR" dirty="0"/>
          </a:p>
          <a:p>
            <a:pPr lvl="1">
              <a:buFont typeface="Wingdings" panose="05000000000000000000" pitchFamily="2" charset="2"/>
              <a:buChar char="§"/>
            </a:pPr>
            <a:r>
              <a:rPr lang="pt-BR" dirty="0"/>
              <a:t>Projeto final: </a:t>
            </a:r>
            <a:r>
              <a:rPr lang="pt-BR" dirty="0">
                <a:hlinkClick r:id="rId3"/>
              </a:rPr>
              <a:t>http://tinyurl.com</a:t>
            </a:r>
            <a:r>
              <a:rPr lang="pt-BR">
                <a:hlinkClick r:id="rId3"/>
              </a:rPr>
              <a:t>/tp558-final-project</a:t>
            </a:r>
            <a:endParaRPr lang="pt-BR" dirty="0"/>
          </a:p>
          <a:p>
            <a:pPr marL="457200" lvl="1" indent="0">
              <a:buNone/>
            </a:pPr>
            <a:endParaRPr lang="pt-BR" dirty="0"/>
          </a:p>
          <a:p>
            <a:pPr lvl="1"/>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19700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199" y="1825624"/>
            <a:ext cx="11038115"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dirty="0">
                <a:solidFill>
                  <a:srgbClr val="000000"/>
                </a:solidFill>
              </a:rPr>
              <a:t>D</a:t>
            </a:r>
            <a:r>
              <a:rPr lang="en-US" b="0" i="0" dirty="0">
                <a:solidFill>
                  <a:srgbClr val="000000"/>
                </a:solidFill>
                <a:effectLst/>
              </a:rPr>
              <a:t>eep convolutional generative adversarial network (DCGAN)</a:t>
            </a:r>
          </a:p>
          <a:p>
            <a:pPr lvl="2">
              <a:buFont typeface="Wingdings" panose="05000000000000000000" pitchFamily="2" charset="2"/>
              <a:buChar char="ü"/>
            </a:pPr>
            <a:r>
              <a:rPr lang="en-US" b="0" i="0" dirty="0">
                <a:solidFill>
                  <a:srgbClr val="000000"/>
                </a:solidFill>
                <a:effectLst/>
                <a:hlinkClick r:id="rId2"/>
              </a:rPr>
              <a:t>https://arxiv.org/abs/1511.06434</a:t>
            </a:r>
            <a:endParaRPr lang="en-US" b="0" i="0" dirty="0">
              <a:solidFill>
                <a:srgbClr val="000000"/>
              </a:solidFill>
              <a:effectLst/>
            </a:endParaRPr>
          </a:p>
          <a:p>
            <a:pPr lvl="2">
              <a:buFont typeface="Wingdings" panose="05000000000000000000" pitchFamily="2" charset="2"/>
              <a:buChar char="ü"/>
            </a:pPr>
            <a:r>
              <a:rPr lang="pt-BR" dirty="0">
                <a:hlinkClick r:id="rId3"/>
              </a:rPr>
              <a:t>https://keras.io/examples/generative/dcgan_overriding_train_step/</a:t>
            </a:r>
            <a:endParaRPr lang="pt-BR" dirty="0"/>
          </a:p>
          <a:p>
            <a:pPr lvl="1">
              <a:buFont typeface="Wingdings" panose="05000000000000000000" pitchFamily="2" charset="2"/>
              <a:buChar char="§"/>
            </a:pPr>
            <a:r>
              <a:rPr lang="pt-BR" dirty="0" err="1">
                <a:solidFill>
                  <a:srgbClr val="202124"/>
                </a:solidFill>
              </a:rPr>
              <a:t>Conditional</a:t>
            </a:r>
            <a:r>
              <a:rPr lang="pt-BR" dirty="0">
                <a:solidFill>
                  <a:srgbClr val="202124"/>
                </a:solidFill>
              </a:rPr>
              <a:t> GAN (CGAN)</a:t>
            </a:r>
          </a:p>
          <a:p>
            <a:pPr lvl="2">
              <a:buFont typeface="Wingdings" panose="05000000000000000000" pitchFamily="2" charset="2"/>
              <a:buChar char="§"/>
            </a:pPr>
            <a:r>
              <a:rPr lang="pt-BR" dirty="0">
                <a:solidFill>
                  <a:srgbClr val="202124"/>
                </a:solidFill>
                <a:hlinkClick r:id="rId4"/>
              </a:rPr>
              <a:t>https://arxiv.org/abs/1411.1784</a:t>
            </a:r>
            <a:endParaRPr lang="pt-BR" dirty="0">
              <a:solidFill>
                <a:srgbClr val="202124"/>
              </a:solidFill>
            </a:endParaRPr>
          </a:p>
          <a:p>
            <a:pPr lvl="2">
              <a:buFont typeface="Wingdings" panose="05000000000000000000" pitchFamily="2" charset="2"/>
              <a:buChar char="§"/>
            </a:pPr>
            <a:r>
              <a:rPr lang="pt-BR" dirty="0">
                <a:solidFill>
                  <a:srgbClr val="202124"/>
                </a:solidFill>
                <a:hlinkClick r:id="rId5"/>
              </a:rPr>
              <a:t>https://keras.io/examples/generative/conditional_gan/</a:t>
            </a:r>
            <a:endParaRPr lang="pt-BR" dirty="0"/>
          </a:p>
          <a:p>
            <a:pPr lvl="1">
              <a:buFont typeface="Wingdings" panose="05000000000000000000" pitchFamily="2" charset="2"/>
              <a:buChar char="§"/>
            </a:pPr>
            <a:r>
              <a:rPr lang="pt-BR" b="0" i="0" dirty="0" err="1">
                <a:solidFill>
                  <a:srgbClr val="202124"/>
                </a:solidFill>
                <a:effectLst/>
              </a:rPr>
              <a:t>Variational</a:t>
            </a:r>
            <a:r>
              <a:rPr lang="pt-BR" b="0" i="0" dirty="0">
                <a:solidFill>
                  <a:srgbClr val="202124"/>
                </a:solidFill>
                <a:effectLst/>
              </a:rPr>
              <a:t> </a:t>
            </a:r>
            <a:r>
              <a:rPr lang="pt-BR" b="0" i="0" dirty="0" err="1">
                <a:solidFill>
                  <a:srgbClr val="202124"/>
                </a:solidFill>
                <a:effectLst/>
              </a:rPr>
              <a:t>Autoencoder</a:t>
            </a:r>
            <a:r>
              <a:rPr lang="pt-BR" b="0" i="0" dirty="0">
                <a:solidFill>
                  <a:srgbClr val="202124"/>
                </a:solidFill>
                <a:effectLst/>
              </a:rPr>
              <a:t> (VAE)</a:t>
            </a:r>
          </a:p>
          <a:p>
            <a:pPr lvl="2">
              <a:buFont typeface="Wingdings" panose="05000000000000000000" pitchFamily="2" charset="2"/>
              <a:buChar char="ü"/>
            </a:pPr>
            <a:r>
              <a:rPr lang="pt-BR" dirty="0">
                <a:hlinkClick r:id="rId6"/>
              </a:rPr>
              <a:t>https://arxiv.org/abs/1312.6114</a:t>
            </a:r>
            <a:endParaRPr lang="pt-BR" dirty="0">
              <a:solidFill>
                <a:srgbClr val="202124"/>
              </a:solidFill>
            </a:endParaRPr>
          </a:p>
          <a:p>
            <a:pPr lvl="2">
              <a:buFont typeface="Wingdings" panose="05000000000000000000" pitchFamily="2" charset="2"/>
              <a:buChar char="ü"/>
            </a:pPr>
            <a:r>
              <a:rPr lang="pt-BR" dirty="0">
                <a:hlinkClick r:id="rId7"/>
              </a:rPr>
              <a:t>https://www.tensorflow.org/tutorials/generative/cvae?hl=en</a:t>
            </a:r>
            <a:endParaRPr lang="pt-BR" dirty="0"/>
          </a:p>
        </p:txBody>
      </p:sp>
    </p:spTree>
    <p:extLst>
      <p:ext uri="{BB962C8B-B14F-4D97-AF65-F5344CB8AC3E}">
        <p14:creationId xmlns:p14="http://schemas.microsoft.com/office/powerpoint/2010/main" val="421739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C2EE5-C8A9-A5C4-E79F-7ACA60564BF4}"/>
              </a:ext>
            </a:extLst>
          </p:cNvPr>
          <p:cNvSpPr>
            <a:spLocks noGrp="1"/>
          </p:cNvSpPr>
          <p:nvPr>
            <p:ph type="title"/>
          </p:nvPr>
        </p:nvSpPr>
        <p:spPr/>
        <p:txBody>
          <a:bodyPr/>
          <a:lstStyle/>
          <a:p>
            <a:r>
              <a:rPr lang="pt-BR" dirty="0"/>
              <a:t>Temas dos seminários</a:t>
            </a:r>
          </a:p>
        </p:txBody>
      </p:sp>
      <p:sp>
        <p:nvSpPr>
          <p:cNvPr id="3" name="Espaço Reservado para Conteúdo 2">
            <a:extLst>
              <a:ext uri="{FF2B5EF4-FFF2-40B4-BE49-F238E27FC236}">
                <a16:creationId xmlns:a16="http://schemas.microsoft.com/office/drawing/2014/main" id="{F34E1E4B-4890-7308-FDD9-BCFBF68A4D2F}"/>
              </a:ext>
            </a:extLst>
          </p:cNvPr>
          <p:cNvSpPr>
            <a:spLocks noGrp="1"/>
          </p:cNvSpPr>
          <p:nvPr>
            <p:ph idx="1"/>
          </p:nvPr>
        </p:nvSpPr>
        <p:spPr>
          <a:xfrm>
            <a:off x="838200" y="1825624"/>
            <a:ext cx="11016344" cy="5032375"/>
          </a:xfrm>
        </p:spPr>
        <p:txBody>
          <a:bodyPr>
            <a:normAutofit/>
          </a:bodyPr>
          <a:lstStyle/>
          <a:p>
            <a:r>
              <a:rPr lang="pt-BR" dirty="0" err="1"/>
              <a:t>Generative</a:t>
            </a:r>
            <a:r>
              <a:rPr lang="pt-BR" dirty="0"/>
              <a:t> </a:t>
            </a:r>
            <a:r>
              <a:rPr lang="pt-BR" dirty="0" err="1"/>
              <a:t>deep</a:t>
            </a:r>
            <a:r>
              <a:rPr lang="pt-BR" dirty="0"/>
              <a:t> learning: </a:t>
            </a:r>
            <a:r>
              <a:rPr lang="pt-BR" dirty="0" err="1"/>
              <a:t>Image</a:t>
            </a:r>
            <a:r>
              <a:rPr lang="pt-BR" dirty="0"/>
              <a:t> Generation</a:t>
            </a:r>
          </a:p>
          <a:p>
            <a:pPr lvl="1">
              <a:buFont typeface="Wingdings" panose="05000000000000000000" pitchFamily="2" charset="2"/>
              <a:buChar char="§"/>
            </a:pPr>
            <a:r>
              <a:rPr lang="en-US" b="0" i="0" dirty="0" err="1">
                <a:solidFill>
                  <a:srgbClr val="000000"/>
                </a:solidFill>
                <a:effectLst/>
              </a:rPr>
              <a:t>OOTDiffusion</a:t>
            </a:r>
            <a:r>
              <a:rPr lang="en-US" b="0" i="0" dirty="0">
                <a:solidFill>
                  <a:srgbClr val="000000"/>
                </a:solidFill>
                <a:effectLst/>
              </a:rPr>
              <a:t>: Outfitting Fusion based Latent Diffusion for Controllable Virtual Try-on</a:t>
            </a:r>
          </a:p>
          <a:p>
            <a:pPr lvl="2">
              <a:buFont typeface="Wingdings" panose="05000000000000000000" pitchFamily="2" charset="2"/>
              <a:buChar char="ü"/>
            </a:pPr>
            <a:r>
              <a:rPr lang="pt-BR" dirty="0">
                <a:hlinkClick r:id="rId2"/>
              </a:rPr>
              <a:t>https://arxiv.org/abs/2403.01779</a:t>
            </a:r>
            <a:endParaRPr lang="en-US" dirty="0">
              <a:solidFill>
                <a:srgbClr val="000000"/>
              </a:solidFill>
              <a:latin typeface="Lato" panose="020F0502020204030203" pitchFamily="34" charset="0"/>
            </a:endParaRPr>
          </a:p>
          <a:p>
            <a:pPr lvl="2">
              <a:buFont typeface="Wingdings" panose="05000000000000000000" pitchFamily="2" charset="2"/>
              <a:buChar char="ü"/>
            </a:pPr>
            <a:r>
              <a:rPr lang="pt-BR" dirty="0">
                <a:hlinkClick r:id="rId3"/>
              </a:rPr>
              <a:t>https://paperswithcode.com/paper/ootdiffusion-outfitting-fusion-based-latent</a:t>
            </a:r>
            <a:endParaRPr lang="pt-BR" dirty="0"/>
          </a:p>
          <a:p>
            <a:pPr lvl="1">
              <a:buFont typeface="Wingdings" panose="05000000000000000000" pitchFamily="2" charset="2"/>
              <a:buChar char="§"/>
            </a:pPr>
            <a:r>
              <a:rPr lang="pt-BR" b="0" i="0" dirty="0">
                <a:solidFill>
                  <a:srgbClr val="000000"/>
                </a:solidFill>
                <a:effectLst/>
              </a:rPr>
              <a:t>V3D: </a:t>
            </a:r>
            <a:r>
              <a:rPr lang="pt-BR" b="0" i="0" dirty="0" err="1">
                <a:solidFill>
                  <a:srgbClr val="000000"/>
                </a:solidFill>
                <a:effectLst/>
              </a:rPr>
              <a:t>Video</a:t>
            </a:r>
            <a:r>
              <a:rPr lang="pt-BR" b="0" i="0" dirty="0">
                <a:solidFill>
                  <a:srgbClr val="000000"/>
                </a:solidFill>
                <a:effectLst/>
              </a:rPr>
              <a:t> </a:t>
            </a:r>
            <a:r>
              <a:rPr lang="pt-BR" b="0" i="0" dirty="0" err="1">
                <a:solidFill>
                  <a:srgbClr val="000000"/>
                </a:solidFill>
                <a:effectLst/>
              </a:rPr>
              <a:t>Diffusion</a:t>
            </a:r>
            <a:r>
              <a:rPr lang="pt-BR" b="0" i="0" dirty="0">
                <a:solidFill>
                  <a:srgbClr val="000000"/>
                </a:solidFill>
                <a:effectLst/>
              </a:rPr>
              <a:t> Models are </a:t>
            </a:r>
            <a:r>
              <a:rPr lang="pt-BR" b="0" i="0" dirty="0" err="1">
                <a:solidFill>
                  <a:srgbClr val="000000"/>
                </a:solidFill>
                <a:effectLst/>
              </a:rPr>
              <a:t>Effective</a:t>
            </a:r>
            <a:r>
              <a:rPr lang="pt-BR" b="0" i="0" dirty="0">
                <a:solidFill>
                  <a:srgbClr val="000000"/>
                </a:solidFill>
                <a:effectLst/>
              </a:rPr>
              <a:t> 3D </a:t>
            </a:r>
            <a:r>
              <a:rPr lang="pt-BR" b="0" i="0" dirty="0" err="1">
                <a:solidFill>
                  <a:srgbClr val="000000"/>
                </a:solidFill>
                <a:effectLst/>
              </a:rPr>
              <a:t>Generators</a:t>
            </a:r>
            <a:endParaRPr lang="pt-BR" b="0" i="0" dirty="0">
              <a:solidFill>
                <a:srgbClr val="000000"/>
              </a:solidFill>
              <a:effectLst/>
            </a:endParaRPr>
          </a:p>
          <a:p>
            <a:pPr lvl="2">
              <a:buFont typeface="Wingdings" panose="05000000000000000000" pitchFamily="2" charset="2"/>
              <a:buChar char="ü"/>
            </a:pPr>
            <a:r>
              <a:rPr lang="pt-BR" b="0" i="0" dirty="0">
                <a:solidFill>
                  <a:srgbClr val="000000"/>
                </a:solidFill>
                <a:effectLst/>
                <a:hlinkClick r:id="rId4"/>
              </a:rPr>
              <a:t>https://arxiv.org/abs/2403.06738</a:t>
            </a:r>
            <a:endParaRPr lang="pt-BR" dirty="0">
              <a:solidFill>
                <a:srgbClr val="000000"/>
              </a:solidFill>
            </a:endParaRPr>
          </a:p>
          <a:p>
            <a:pPr lvl="2">
              <a:buFont typeface="Wingdings" panose="05000000000000000000" pitchFamily="2" charset="2"/>
              <a:buChar char="ü"/>
            </a:pPr>
            <a:r>
              <a:rPr lang="pt-BR" b="0" i="0" dirty="0">
                <a:solidFill>
                  <a:srgbClr val="000000"/>
                </a:solidFill>
                <a:effectLst/>
                <a:hlinkClick r:id="rId5"/>
              </a:rPr>
              <a:t>https://paperswithcode.com/paper/v3d-video-diffusion-models-are-effective-3d</a:t>
            </a:r>
            <a:endParaRPr lang="pt-BR" b="0" i="0" dirty="0">
              <a:solidFill>
                <a:srgbClr val="000000"/>
              </a:solidFill>
              <a:effectLst/>
            </a:endParaRPr>
          </a:p>
        </p:txBody>
      </p:sp>
    </p:spTree>
    <p:extLst>
      <p:ext uri="{BB962C8B-B14F-4D97-AF65-F5344CB8AC3E}">
        <p14:creationId xmlns:p14="http://schemas.microsoft.com/office/powerpoint/2010/main" val="31031925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8054</TotalTime>
  <Words>2084</Words>
  <Application>Microsoft Office PowerPoint</Application>
  <PresentationFormat>Widescreen</PresentationFormat>
  <Paragraphs>236</Paragraphs>
  <Slides>24</Slides>
  <Notes>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Lato</vt:lpstr>
      <vt:lpstr>Wingdings</vt:lpstr>
      <vt:lpstr>Tema do Office</vt:lpstr>
      <vt:lpstr>TP558 - Tópicos avançados em Machine Learning: Introdução ao curso</vt:lpstr>
      <vt:lpstr>Sobre o curso</vt:lpstr>
      <vt:lpstr>Sobre o curso</vt:lpstr>
      <vt:lpstr>Sobre o curso</vt:lpstr>
      <vt:lpstr>Sobre o curso</vt:lpstr>
      <vt:lpstr>Sobre o curso</vt:lpstr>
      <vt:lpstr>Sobre o curso</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Temas dos seminários</vt:lpstr>
      <vt:lpstr>Referências</vt:lpstr>
      <vt:lpstr>Avisos</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1751</cp:revision>
  <dcterms:created xsi:type="dcterms:W3CDTF">2020-01-20T13:50:05Z</dcterms:created>
  <dcterms:modified xsi:type="dcterms:W3CDTF">2024-03-28T12:25:10Z</dcterms:modified>
</cp:coreProperties>
</file>