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395" r:id="rId3"/>
    <p:sldId id="423" r:id="rId4"/>
    <p:sldId id="422" r:id="rId5"/>
    <p:sldId id="425" r:id="rId6"/>
    <p:sldId id="398" r:id="rId7"/>
    <p:sldId id="424" r:id="rId8"/>
    <p:sldId id="426" r:id="rId9"/>
    <p:sldId id="437" r:id="rId10"/>
    <p:sldId id="427" r:id="rId11"/>
    <p:sldId id="428" r:id="rId12"/>
    <p:sldId id="429" r:id="rId13"/>
    <p:sldId id="438" r:id="rId14"/>
    <p:sldId id="431" r:id="rId15"/>
    <p:sldId id="436" r:id="rId16"/>
    <p:sldId id="432" r:id="rId17"/>
    <p:sldId id="430" r:id="rId18"/>
    <p:sldId id="434" r:id="rId19"/>
    <p:sldId id="435" r:id="rId20"/>
    <p:sldId id="433" r:id="rId21"/>
    <p:sldId id="263" r:id="rId22"/>
    <p:sldId id="298" r:id="rId23"/>
    <p:sldId id="293" r:id="rId24"/>
    <p:sldId id="306" r:id="rId25"/>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79540" autoAdjust="0"/>
  </p:normalViewPr>
  <p:slideViewPr>
    <p:cSldViewPr snapToGrid="0">
      <p:cViewPr varScale="1">
        <p:scale>
          <a:sx n="88" d="100"/>
          <a:sy n="88" d="100"/>
        </p:scale>
        <p:origin x="1698" y="18"/>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28/06/2024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28/06/2024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osinatel-my.sharepoint.com/:f:/g/personal/felipe_figueiredo_inatel_br/En1Ys0e6S8tCpJqo7pOWIj4BoYdq8ppDlXV0cGLEWy_xFg?e=AEN5du"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books</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92893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hyperlink" Target="https://arxiv.org/abs/2101.00590" TargetMode="External"/><Relationship Id="rId3" Type="http://schemas.openxmlformats.org/officeDocument/2006/relationships/hyperlink" Target="https://keras.io/examples/vision/image_classification_with_vision_transformer/" TargetMode="External"/><Relationship Id="rId7" Type="http://schemas.openxmlformats.org/officeDocument/2006/relationships/hyperlink" Target="https://keras.io/examples/vision/reptile/" TargetMode="External"/><Relationship Id="rId2" Type="http://schemas.openxmlformats.org/officeDocument/2006/relationships/hyperlink" Target="https://arxiv.org/abs/2010.11929" TargetMode="External"/><Relationship Id="rId1" Type="http://schemas.openxmlformats.org/officeDocument/2006/relationships/slideLayout" Target="../slideLayouts/slideLayout2.xml"/><Relationship Id="rId6" Type="http://schemas.openxmlformats.org/officeDocument/2006/relationships/hyperlink" Target="https://arxiv.org/abs/1803.02999" TargetMode="External"/><Relationship Id="rId5" Type="http://schemas.openxmlformats.org/officeDocument/2006/relationships/hyperlink" Target="https://keras.io/examples/vision/swin_transformers/" TargetMode="External"/><Relationship Id="rId4" Type="http://schemas.openxmlformats.org/officeDocument/2006/relationships/hyperlink" Target="https://arxiv.org/abs/2103.14030" TargetMode="External"/><Relationship Id="rId9" Type="http://schemas.openxmlformats.org/officeDocument/2006/relationships/hyperlink" Target="https://paperswithcode.com/paper/regnet-self-regulated-network-for-imag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tensorflow.org/tutorials/images/segmentation?hl=pt-br" TargetMode="External"/><Relationship Id="rId2" Type="http://schemas.openxmlformats.org/officeDocument/2006/relationships/hyperlink" Target="https://link.springer.com/chapter/10.1007/978-3-319-24574-4_28" TargetMode="External"/><Relationship Id="rId1" Type="http://schemas.openxmlformats.org/officeDocument/2006/relationships/slideLayout" Target="../slideLayouts/slideLayout2.xml"/><Relationship Id="rId5" Type="http://schemas.openxmlformats.org/officeDocument/2006/relationships/hyperlink" Target="https://keras.io/examples/vision/basnet_segmentation/" TargetMode="External"/><Relationship Id="rId4" Type="http://schemas.openxmlformats.org/officeDocument/2006/relationships/hyperlink" Target="https://arxiv.org/abs/2101.0470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examples/vision/yolov8/" TargetMode="External"/><Relationship Id="rId2" Type="http://schemas.openxmlformats.org/officeDocument/2006/relationships/hyperlink" Target="https://www.tensorflow.org/tutorials/images/segmentation?hl=pt-br" TargetMode="External"/><Relationship Id="rId1" Type="http://schemas.openxmlformats.org/officeDocument/2006/relationships/slideLayout" Target="../slideLayouts/slideLayout2.xml"/><Relationship Id="rId4" Type="http://schemas.openxmlformats.org/officeDocument/2006/relationships/hyperlink" Target="https://arxiv.org/abs/2402.13616"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examples/vision/retinanet/" TargetMode="External"/><Relationship Id="rId7" Type="http://schemas.openxmlformats.org/officeDocument/2006/relationships/hyperlink" Target="https://github.com/lyuwenyu/RT-DETR" TargetMode="External"/><Relationship Id="rId2" Type="http://schemas.openxmlformats.org/officeDocument/2006/relationships/hyperlink" Target="https://keras.io/examples/vision/basnet_segmentation/" TargetMode="External"/><Relationship Id="rId1" Type="http://schemas.openxmlformats.org/officeDocument/2006/relationships/slideLayout" Target="../slideLayouts/slideLayout2.xml"/><Relationship Id="rId6" Type="http://schemas.openxmlformats.org/officeDocument/2006/relationships/hyperlink" Target="https://arxiv.org/abs/2304.08069" TargetMode="External"/><Relationship Id="rId5" Type="http://schemas.openxmlformats.org/officeDocument/2006/relationships/hyperlink" Target="https://docs.edgeimpulse.com/docs/tutorials/end-to-end-tutorials/object-detection/detect-objects-using-fomo" TargetMode="External"/><Relationship Id="rId4" Type="http://schemas.openxmlformats.org/officeDocument/2006/relationships/hyperlink" Target="https://docs.edgeimpulse.com/docs/edge-impulse-studio/learning-blocks/object-detection/fomo-object-detection-for-constrained-device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keras.io/examples/vision/learnable_resizer/" TargetMode="External"/><Relationship Id="rId3" Type="http://schemas.openxmlformats.org/officeDocument/2006/relationships/hyperlink" Target="https://www.tensorflow.org/tutorials/images/segmentation?hl=pt-br" TargetMode="External"/><Relationship Id="rId7" Type="http://schemas.openxmlformats.org/officeDocument/2006/relationships/hyperlink" Target="https://arxiv.org/abs/2103.09950v1" TargetMode="External"/><Relationship Id="rId2" Type="http://schemas.openxmlformats.org/officeDocument/2006/relationships/hyperlink" Target="https://arxiv.org/abs/2003.06792" TargetMode="External"/><Relationship Id="rId1" Type="http://schemas.openxmlformats.org/officeDocument/2006/relationships/slideLayout" Target="../slideLayouts/slideLayout2.xml"/><Relationship Id="rId6" Type="http://schemas.openxmlformats.org/officeDocument/2006/relationships/hyperlink" Target="https://keras.io/examples/vision/edsr/" TargetMode="External"/><Relationship Id="rId5" Type="http://schemas.openxmlformats.org/officeDocument/2006/relationships/hyperlink" Target="https://arxiv.org/abs/1707.02921" TargetMode="External"/><Relationship Id="rId4" Type="http://schemas.openxmlformats.org/officeDocument/2006/relationships/hyperlink" Target="https://keras.io/examples/vision/mirne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aperswithcode.com/paper/triposr-fast-3d-object-reconstruction-from-a" TargetMode="External"/><Relationship Id="rId2" Type="http://schemas.openxmlformats.org/officeDocument/2006/relationships/hyperlink" Target="https://arxiv.org/abs/2403.0215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keras.io/examples/rl/actor_critic_cartpole/" TargetMode="External"/><Relationship Id="rId3" Type="http://schemas.openxmlformats.org/officeDocument/2006/relationships/hyperlink" Target="https://keras.io/examples/rl/deep_q_network_breakout/" TargetMode="External"/><Relationship Id="rId7" Type="http://schemas.openxmlformats.org/officeDocument/2006/relationships/hyperlink" Target="https://inria.hal.science/hal-00840470/document" TargetMode="External"/><Relationship Id="rId2" Type="http://schemas.openxmlformats.org/officeDocument/2006/relationships/hyperlink" Target="https://storage.googleapis.com/deepmind-media/dqn/DQNNaturePaper.pdf" TargetMode="External"/><Relationship Id="rId1" Type="http://schemas.openxmlformats.org/officeDocument/2006/relationships/slideLayout" Target="../slideLayouts/slideLayout2.xml"/><Relationship Id="rId6" Type="http://schemas.openxmlformats.org/officeDocument/2006/relationships/hyperlink" Target="https://keras.io/examples/rl/ddpg_pendulum/" TargetMode="External"/><Relationship Id="rId5" Type="http://schemas.openxmlformats.org/officeDocument/2006/relationships/hyperlink" Target="https://arxiv.org/pdf/1509.02971.pdf" TargetMode="External"/><Relationship Id="rId4" Type="http://schemas.openxmlformats.org/officeDocument/2006/relationships/hyperlink" Target="https://www.tensorflow.org/agents/tutorials/0_intro_rl?hl=pt-br"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keras.io/examples/nlp/abstractive_summarization_with_bart/" TargetMode="External"/><Relationship Id="rId7" Type="http://schemas.openxmlformats.org/officeDocument/2006/relationships/hyperlink" Target="https://paperswithcode.com/paper/wavenet-a-generative-model-for-raw-audio" TargetMode="External"/><Relationship Id="rId2" Type="http://schemas.openxmlformats.org/officeDocument/2006/relationships/hyperlink" Target="https://arxiv.org/abs/1910.13461" TargetMode="External"/><Relationship Id="rId1" Type="http://schemas.openxmlformats.org/officeDocument/2006/relationships/slideLayout" Target="../slideLayouts/slideLayout2.xml"/><Relationship Id="rId6" Type="http://schemas.openxmlformats.org/officeDocument/2006/relationships/hyperlink" Target="https://arxiv.org/abs/1609.03499" TargetMode="External"/><Relationship Id="rId5" Type="http://schemas.openxmlformats.org/officeDocument/2006/relationships/hyperlink" Target="https://keras.io/examples/audio/transformer_asr/" TargetMode="External"/><Relationship Id="rId4" Type="http://schemas.openxmlformats.org/officeDocument/2006/relationships/hyperlink" Target="https://papers.nips.cc/paper/2017/file/3f5ee243547dee91fbd053c1c4a845aa-Paper.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paperswithcode.com/paper/graph-neural-network-for-traffic-forecasting" TargetMode="External"/><Relationship Id="rId7" Type="http://schemas.openxmlformats.org/officeDocument/2006/relationships/hyperlink" Target="https://snntorch.readthedocs.io/en/latest/tutorials/index.html" TargetMode="External"/><Relationship Id="rId2" Type="http://schemas.openxmlformats.org/officeDocument/2006/relationships/hyperlink" Target="https://arxiv.org/abs/2101.11174" TargetMode="External"/><Relationship Id="rId1" Type="http://schemas.openxmlformats.org/officeDocument/2006/relationships/slideLayout" Target="../slideLayouts/slideLayout2.xml"/><Relationship Id="rId6" Type="http://schemas.openxmlformats.org/officeDocument/2006/relationships/hyperlink" Target="https://guillaume-chevalier.com/spiking-neural-network-snn-with-pytorch-where-backpropagation-engenders-stdp-hebbian-learning/" TargetMode="External"/><Relationship Id="rId5" Type="http://schemas.openxmlformats.org/officeDocument/2006/relationships/hyperlink" Target="https://analyticsindiamag.com/a-tutorial-on-spiking-neural-networks-for-beginners/" TargetMode="External"/><Relationship Id="rId4" Type="http://schemas.openxmlformats.org/officeDocument/2006/relationships/hyperlink" Target="https://arxiv.org/abs/2109.12894"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arxiv.org/abs/2006.04439" TargetMode="External"/><Relationship Id="rId3" Type="http://schemas.openxmlformats.org/officeDocument/2006/relationships/hyperlink" Target="https://paperswithcode.com/paper/towards-deep-learning-models-resistant-to" TargetMode="External"/><Relationship Id="rId7" Type="http://schemas.openxmlformats.org/officeDocument/2006/relationships/hyperlink" Target="https://github.com/Kroery/DiffMOT" TargetMode="External"/><Relationship Id="rId2" Type="http://schemas.openxmlformats.org/officeDocument/2006/relationships/hyperlink" Target="https://arxiv.org/abs/1706.06083" TargetMode="External"/><Relationship Id="rId1" Type="http://schemas.openxmlformats.org/officeDocument/2006/relationships/slideLayout" Target="../slideLayouts/slideLayout2.xml"/><Relationship Id="rId6" Type="http://schemas.openxmlformats.org/officeDocument/2006/relationships/hyperlink" Target="https://arxiv.org/abs/2403.02075" TargetMode="External"/><Relationship Id="rId5" Type="http://schemas.openxmlformats.org/officeDocument/2006/relationships/hyperlink" Target="https://github.com/KindXiaoming/pykan?tab=readme-ov-file" TargetMode="External"/><Relationship Id="rId4" Type="http://schemas.openxmlformats.org/officeDocument/2006/relationships/hyperlink" Target="https://arxiv.org/abs/2404.19756" TargetMode="External"/><Relationship Id="rId9" Type="http://schemas.openxmlformats.org/officeDocument/2006/relationships/hyperlink" Target="https://github.com/raminmh/liquid_time_constant_network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eras.io/examples/vision/knowledge_distillation/" TargetMode="External"/><Relationship Id="rId7" Type="http://schemas.openxmlformats.org/officeDocument/2006/relationships/hyperlink" Target="https://velo-code.github.io/" TargetMode="External"/><Relationship Id="rId2" Type="http://schemas.openxmlformats.org/officeDocument/2006/relationships/hyperlink" Target="https://arxiv.org/abs/1503.02531" TargetMode="External"/><Relationship Id="rId1" Type="http://schemas.openxmlformats.org/officeDocument/2006/relationships/slideLayout" Target="../slideLayouts/slideLayout2.xml"/><Relationship Id="rId6" Type="http://schemas.openxmlformats.org/officeDocument/2006/relationships/hyperlink" Target="https://arxiv.org/pdf/2211.09760" TargetMode="External"/><Relationship Id="rId5" Type="http://schemas.openxmlformats.org/officeDocument/2006/relationships/hyperlink" Target="https://keras.io/examples/vision/gradient_centralization/" TargetMode="External"/><Relationship Id="rId4" Type="http://schemas.openxmlformats.org/officeDocument/2006/relationships/hyperlink" Target="https://arxiv.org/abs/2004.01461"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keras.io/examp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tinyurl.com/tp558-books" TargetMode="External"/><Relationship Id="rId5" Type="http://schemas.openxmlformats.org/officeDocument/2006/relationships/hyperlink" Target="https://paperswithcode.com/" TargetMode="External"/><Relationship Id="rId4" Type="http://schemas.openxmlformats.org/officeDocument/2006/relationships/hyperlink" Target="https://pytorch.org/example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8-adv-ml" TargetMode="External"/><Relationship Id="rId1" Type="http://schemas.openxmlformats.org/officeDocument/2006/relationships/slideLayout" Target="../slideLayouts/slideLayout2.xml"/><Relationship Id="rId4" Type="http://schemas.openxmlformats.org/officeDocument/2006/relationships/hyperlink" Target="https://www.youtube.com/watch?v=inN8seMm7UI"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tinyurl.com/tp558-final-project" TargetMode="External"/><Relationship Id="rId2" Type="http://schemas.openxmlformats.org/officeDocument/2006/relationships/hyperlink" Target="http://tinyurl.com/tp558-semina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ras.io/examples/generative/dcgan_overriding_train_step/" TargetMode="External"/><Relationship Id="rId7" Type="http://schemas.openxmlformats.org/officeDocument/2006/relationships/hyperlink" Target="https://www.tensorflow.org/tutorials/generative/cvae?hl=en" TargetMode="External"/><Relationship Id="rId2" Type="http://schemas.openxmlformats.org/officeDocument/2006/relationships/hyperlink" Target="https://arxiv.org/abs/1511.06434" TargetMode="External"/><Relationship Id="rId1" Type="http://schemas.openxmlformats.org/officeDocument/2006/relationships/slideLayout" Target="../slideLayouts/slideLayout2.xml"/><Relationship Id="rId6" Type="http://schemas.openxmlformats.org/officeDocument/2006/relationships/hyperlink" Target="https://arxiv.org/abs/1312.6114" TargetMode="External"/><Relationship Id="rId5" Type="http://schemas.openxmlformats.org/officeDocument/2006/relationships/hyperlink" Target="https://keras.io/examples/generative/conditional_gan/" TargetMode="External"/><Relationship Id="rId4" Type="http://schemas.openxmlformats.org/officeDocument/2006/relationships/hyperlink" Target="https://arxiv.org/abs/1411.178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perswithcode.com/paper/ootdiffusion-outfitting-fusion-based-latent" TargetMode="External"/><Relationship Id="rId2" Type="http://schemas.openxmlformats.org/officeDocument/2006/relationships/hyperlink" Target="https://arxiv.org/abs/2403.01779" TargetMode="External"/><Relationship Id="rId1" Type="http://schemas.openxmlformats.org/officeDocument/2006/relationships/slideLayout" Target="../slideLayouts/slideLayout2.xml"/><Relationship Id="rId5" Type="http://schemas.openxmlformats.org/officeDocument/2006/relationships/hyperlink" Target="https://paperswithcode.com/paper/v3d-video-diffusion-models-are-effective-3d" TargetMode="External"/><Relationship Id="rId4" Type="http://schemas.openxmlformats.org/officeDocument/2006/relationships/hyperlink" Target="https://arxiv.org/abs/2403.0673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7B87B-9451-26E5-143E-DFEF71434E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30D8C5D-85CB-1EC5-46EE-3E9C5D6E11D6}"/>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4C11FF3E-C7A6-AE98-273A-28F266ADBFC3}"/>
              </a:ext>
            </a:extLst>
          </p:cNvPr>
          <p:cNvSpPr>
            <a:spLocks noGrp="1"/>
          </p:cNvSpPr>
          <p:nvPr>
            <p:ph idx="1"/>
          </p:nvPr>
        </p:nvSpPr>
        <p:spPr>
          <a:xfrm>
            <a:off x="838200" y="1825624"/>
            <a:ext cx="11201400" cy="5032375"/>
          </a:xfrm>
        </p:spPr>
        <p:txBody>
          <a:bodyPr/>
          <a:lstStyle/>
          <a:p>
            <a:r>
              <a:rPr lang="pt-BR" dirty="0"/>
              <a:t>Computer Vision: </a:t>
            </a:r>
            <a:r>
              <a:rPr lang="pt-BR" dirty="0" err="1"/>
              <a:t>Image</a:t>
            </a:r>
            <a:r>
              <a:rPr lang="pt-BR" dirty="0"/>
              <a:t> </a:t>
            </a:r>
            <a:r>
              <a:rPr lang="pt-BR" dirty="0" err="1"/>
              <a:t>classification</a:t>
            </a:r>
            <a:endParaRPr lang="pt-BR" dirty="0"/>
          </a:p>
          <a:p>
            <a:pPr lvl="1">
              <a:buFont typeface="Wingdings" panose="05000000000000000000" pitchFamily="2" charset="2"/>
              <a:buChar char="§"/>
            </a:pPr>
            <a:r>
              <a:rPr lang="pt-BR" dirty="0"/>
              <a:t>Vision </a:t>
            </a:r>
            <a:r>
              <a:rPr lang="pt-BR" dirty="0" err="1"/>
              <a:t>Transformer</a:t>
            </a:r>
            <a:endParaRPr lang="pt-BR" dirty="0"/>
          </a:p>
          <a:p>
            <a:pPr lvl="2">
              <a:buFont typeface="Wingdings" panose="05000000000000000000" pitchFamily="2" charset="2"/>
              <a:buChar char="ü"/>
            </a:pPr>
            <a:r>
              <a:rPr lang="pt-BR" dirty="0">
                <a:hlinkClick r:id="rId2"/>
              </a:rPr>
              <a:t>https://arxiv.org/abs/2010.11929</a:t>
            </a:r>
            <a:endParaRPr lang="pt-BR" dirty="0"/>
          </a:p>
          <a:p>
            <a:pPr lvl="2">
              <a:buFont typeface="Wingdings" panose="05000000000000000000" pitchFamily="2" charset="2"/>
              <a:buChar char="ü"/>
            </a:pPr>
            <a:r>
              <a:rPr lang="pt-BR" dirty="0">
                <a:hlinkClick r:id="rId3"/>
              </a:rPr>
              <a:t>https://keras.io/examples/vision/image_classification_with_vision_transformer/</a:t>
            </a:r>
            <a:endParaRPr lang="pt-BR" dirty="0"/>
          </a:p>
          <a:p>
            <a:pPr lvl="1">
              <a:buFont typeface="Wingdings" panose="05000000000000000000" pitchFamily="2" charset="2"/>
              <a:buChar char="§"/>
            </a:pPr>
            <a:r>
              <a:rPr lang="pt-BR" dirty="0" err="1"/>
              <a:t>Swin</a:t>
            </a:r>
            <a:r>
              <a:rPr lang="pt-BR" dirty="0"/>
              <a:t> </a:t>
            </a:r>
            <a:r>
              <a:rPr lang="pt-BR" dirty="0" err="1"/>
              <a:t>Transformer</a:t>
            </a:r>
            <a:endParaRPr lang="pt-BR" dirty="0"/>
          </a:p>
          <a:p>
            <a:pPr lvl="2">
              <a:buFont typeface="Wingdings" panose="05000000000000000000" pitchFamily="2" charset="2"/>
              <a:buChar char="ü"/>
            </a:pPr>
            <a:r>
              <a:rPr lang="pt-BR" dirty="0">
                <a:hlinkClick r:id="rId4"/>
              </a:rPr>
              <a:t>https://arxiv.org/abs/2103.14030</a:t>
            </a:r>
            <a:endParaRPr lang="pt-BR" dirty="0"/>
          </a:p>
          <a:p>
            <a:pPr lvl="2">
              <a:buFont typeface="Wingdings" panose="05000000000000000000" pitchFamily="2" charset="2"/>
              <a:buChar char="ü"/>
            </a:pPr>
            <a:r>
              <a:rPr lang="pt-BR" dirty="0">
                <a:hlinkClick r:id="rId5"/>
              </a:rPr>
              <a:t>https://keras.io/examples/vision/swin_transformers/</a:t>
            </a:r>
            <a:endParaRPr lang="pt-BR" dirty="0"/>
          </a:p>
          <a:p>
            <a:pPr lvl="1">
              <a:buFont typeface="Wingdings" panose="05000000000000000000" pitchFamily="2" charset="2"/>
              <a:buChar char="§"/>
            </a:pPr>
            <a:r>
              <a:rPr lang="pt-BR" i="0" dirty="0" err="1">
                <a:solidFill>
                  <a:srgbClr val="212529"/>
                </a:solidFill>
                <a:effectLst/>
              </a:rPr>
              <a:t>Reptile</a:t>
            </a:r>
            <a:endParaRPr lang="pt-BR" i="0" dirty="0">
              <a:solidFill>
                <a:srgbClr val="212529"/>
              </a:solidFill>
              <a:effectLst/>
            </a:endParaRPr>
          </a:p>
          <a:p>
            <a:pPr lvl="2">
              <a:buFont typeface="Wingdings" panose="05000000000000000000" pitchFamily="2" charset="2"/>
              <a:buChar char="ü"/>
            </a:pPr>
            <a:r>
              <a:rPr lang="pt-BR" dirty="0">
                <a:hlinkClick r:id="rId6"/>
              </a:rPr>
              <a:t>https://arxiv.org/abs/1803.02999</a:t>
            </a:r>
            <a:endParaRPr lang="pt-BR" dirty="0"/>
          </a:p>
          <a:p>
            <a:pPr lvl="2">
              <a:buFont typeface="Wingdings" panose="05000000000000000000" pitchFamily="2" charset="2"/>
              <a:buChar char="ü"/>
            </a:pPr>
            <a:r>
              <a:rPr lang="pt-BR" dirty="0">
                <a:hlinkClick r:id="rId7"/>
              </a:rPr>
              <a:t>https://keras.io/examples/vision/reptile/</a:t>
            </a:r>
            <a:endParaRPr lang="pt-BR" dirty="0"/>
          </a:p>
          <a:p>
            <a:pPr lvl="1">
              <a:buFont typeface="Wingdings" panose="05000000000000000000" pitchFamily="2" charset="2"/>
              <a:buChar char="§"/>
            </a:pPr>
            <a:r>
              <a:rPr lang="en-US" b="0" i="0" dirty="0" err="1">
                <a:solidFill>
                  <a:srgbClr val="000000"/>
                </a:solidFill>
                <a:effectLst/>
              </a:rPr>
              <a:t>RegNet</a:t>
            </a:r>
            <a:r>
              <a:rPr lang="en-US" b="0" i="0" dirty="0">
                <a:solidFill>
                  <a:srgbClr val="000000"/>
                </a:solidFill>
                <a:effectLst/>
              </a:rPr>
              <a:t>: Self-Regulated Network for Image Classification</a:t>
            </a:r>
          </a:p>
          <a:p>
            <a:pPr lvl="2">
              <a:buFont typeface="Wingdings" panose="05000000000000000000" pitchFamily="2" charset="2"/>
              <a:buChar char="ü"/>
            </a:pPr>
            <a:r>
              <a:rPr lang="pt-BR" dirty="0">
                <a:hlinkClick r:id="rId8"/>
              </a:rPr>
              <a:t>https://arxiv.org/abs/2101.00590</a:t>
            </a:r>
            <a:endParaRPr lang="en-US" dirty="0">
              <a:solidFill>
                <a:srgbClr val="000000"/>
              </a:solidFill>
            </a:endParaRPr>
          </a:p>
          <a:p>
            <a:pPr lvl="2">
              <a:buFont typeface="Wingdings" panose="05000000000000000000" pitchFamily="2" charset="2"/>
              <a:buChar char="ü"/>
            </a:pPr>
            <a:r>
              <a:rPr lang="pt-BR" dirty="0">
                <a:hlinkClick r:id="rId9"/>
              </a:rPr>
              <a:t>https://paperswithcode.com/paper/regnet-self-regulated-network-for-image</a:t>
            </a:r>
            <a:endParaRPr lang="pt-BR" dirty="0"/>
          </a:p>
        </p:txBody>
      </p:sp>
    </p:spTree>
    <p:extLst>
      <p:ext uri="{BB962C8B-B14F-4D97-AF65-F5344CB8AC3E}">
        <p14:creationId xmlns:p14="http://schemas.microsoft.com/office/powerpoint/2010/main" val="145175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3849-BF4B-F30A-23EA-9FE30E20CB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9A0E92-603C-2FF8-F119-2A802B939AA2}"/>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09015E3D-F27D-5C4C-AFAE-8A3141CD4684}"/>
              </a:ext>
            </a:extLst>
          </p:cNvPr>
          <p:cNvSpPr>
            <a:spLocks noGrp="1"/>
          </p:cNvSpPr>
          <p:nvPr>
            <p:ph idx="1"/>
          </p:nvPr>
        </p:nvSpPr>
        <p:spPr/>
        <p:txBody>
          <a:bodyPr>
            <a:normAutofit/>
          </a:bodyPr>
          <a:lstStyle/>
          <a:p>
            <a:r>
              <a:rPr lang="pt-BR" dirty="0"/>
              <a:t>Computer Vision: </a:t>
            </a:r>
            <a:r>
              <a:rPr lang="pt-BR" dirty="0" err="1"/>
              <a:t>Image</a:t>
            </a:r>
            <a:r>
              <a:rPr lang="pt-BR" dirty="0"/>
              <a:t> </a:t>
            </a:r>
            <a:r>
              <a:rPr lang="pt-BR" dirty="0" err="1"/>
              <a:t>Segmentation</a:t>
            </a:r>
            <a:endParaRPr lang="pt-BR" dirty="0"/>
          </a:p>
          <a:p>
            <a:pPr lvl="1">
              <a:buFont typeface="Wingdings" panose="05000000000000000000" pitchFamily="2" charset="2"/>
              <a:buChar char="§"/>
            </a:pPr>
            <a:r>
              <a:rPr lang="pt-BR" dirty="0" err="1"/>
              <a:t>U-Net</a:t>
            </a:r>
            <a:endParaRPr lang="pt-BR" dirty="0"/>
          </a:p>
          <a:p>
            <a:pPr lvl="2">
              <a:buFont typeface="Wingdings" panose="05000000000000000000" pitchFamily="2" charset="2"/>
              <a:buChar char="ü"/>
            </a:pPr>
            <a:r>
              <a:rPr lang="pt-BR" dirty="0">
                <a:hlinkClick r:id="rId2"/>
              </a:rPr>
              <a:t>https://link.springer.com/chapter/10.1007/978-3-319-24574-4_28</a:t>
            </a:r>
            <a:endParaRPr lang="pt-BR" dirty="0"/>
          </a:p>
          <a:p>
            <a:pPr lvl="2">
              <a:buFont typeface="Wingdings" panose="05000000000000000000" pitchFamily="2" charset="2"/>
              <a:buChar char="ü"/>
            </a:pPr>
            <a:r>
              <a:rPr lang="pt-BR" dirty="0">
                <a:hlinkClick r:id="rId3"/>
              </a:rPr>
              <a:t>https://www.tensorflow.org/tutorials/images/segmentation?hl=pt-br</a:t>
            </a:r>
            <a:endParaRPr lang="pt-BR" dirty="0"/>
          </a:p>
          <a:p>
            <a:pPr lvl="1">
              <a:buFont typeface="Wingdings" panose="05000000000000000000" pitchFamily="2" charset="2"/>
              <a:buChar char="§"/>
            </a:pPr>
            <a:r>
              <a:rPr lang="pt-BR" dirty="0" err="1"/>
              <a:t>Boundary-Aware</a:t>
            </a:r>
            <a:r>
              <a:rPr lang="pt-BR" dirty="0"/>
              <a:t> </a:t>
            </a:r>
            <a:r>
              <a:rPr lang="pt-BR" dirty="0" err="1"/>
              <a:t>Segmentation</a:t>
            </a:r>
            <a:r>
              <a:rPr lang="pt-BR" dirty="0"/>
              <a:t> Network (</a:t>
            </a:r>
            <a:r>
              <a:rPr lang="pt-BR" dirty="0" err="1"/>
              <a:t>BASNet</a:t>
            </a:r>
            <a:r>
              <a:rPr lang="pt-BR" dirty="0"/>
              <a:t>)</a:t>
            </a:r>
          </a:p>
          <a:p>
            <a:pPr lvl="2">
              <a:buFont typeface="Wingdings" panose="05000000000000000000" pitchFamily="2" charset="2"/>
              <a:buChar char="ü"/>
            </a:pPr>
            <a:r>
              <a:rPr lang="pt-BR" dirty="0">
                <a:hlinkClick r:id="rId4"/>
              </a:rPr>
              <a:t>https://arxiv.org/abs/2101.04704</a:t>
            </a:r>
            <a:endParaRPr lang="pt-BR" dirty="0"/>
          </a:p>
          <a:p>
            <a:pPr lvl="2">
              <a:buFont typeface="Wingdings" panose="05000000000000000000" pitchFamily="2" charset="2"/>
              <a:buChar char="ü"/>
            </a:pPr>
            <a:r>
              <a:rPr lang="pt-BR" dirty="0">
                <a:hlinkClick r:id="rId5"/>
              </a:rPr>
              <a:t>https://keras.io/examples/vision/basnet_segmentation/</a:t>
            </a: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882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a:t>YOLOv8</a:t>
            </a:r>
          </a:p>
          <a:p>
            <a:pPr lvl="2">
              <a:buFont typeface="Wingdings" panose="05000000000000000000" pitchFamily="2" charset="2"/>
              <a:buChar char="ü"/>
            </a:pPr>
            <a:r>
              <a:rPr lang="pt-BR" dirty="0">
                <a:hlinkClick r:id="rId2"/>
              </a:rPr>
              <a:t>https://blog.roboflow.com/whats-new-in-yolov8/</a:t>
            </a:r>
          </a:p>
          <a:p>
            <a:pPr lvl="2">
              <a:buFont typeface="Wingdings" panose="05000000000000000000" pitchFamily="2" charset="2"/>
              <a:buChar char="ü"/>
            </a:pPr>
            <a:r>
              <a:rPr lang="pt-BR" dirty="0">
                <a:hlinkClick r:id="rId3"/>
              </a:rPr>
              <a:t>https://keras.io/examples/vision/yolov8/</a:t>
            </a:r>
            <a:endParaRPr lang="pt-BR" dirty="0"/>
          </a:p>
          <a:p>
            <a:pPr lvl="1">
              <a:buFont typeface="Wingdings" panose="05000000000000000000" pitchFamily="2" charset="2"/>
              <a:buChar char="§"/>
            </a:pPr>
            <a:r>
              <a:rPr lang="pt-BR" dirty="0"/>
              <a:t>YOLOv9</a:t>
            </a:r>
          </a:p>
          <a:p>
            <a:pPr lvl="2">
              <a:buFont typeface="Wingdings" panose="05000000000000000000" pitchFamily="2" charset="2"/>
              <a:buChar char="ü"/>
            </a:pPr>
            <a:r>
              <a:rPr lang="pt-BR" dirty="0">
                <a:hlinkClick r:id="rId4"/>
              </a:rPr>
              <a:t>https://arxiv.org/abs/2402.13616</a:t>
            </a:r>
            <a:endParaRPr lang="pt-BR" dirty="0"/>
          </a:p>
          <a:p>
            <a:pPr lvl="2">
              <a:buFont typeface="Wingdings" panose="05000000000000000000" pitchFamily="2" charset="2"/>
              <a:buChar char="ü"/>
            </a:pPr>
            <a:r>
              <a:rPr lang="pt-BR" dirty="0">
                <a:hlinkClick r:id="rId2"/>
              </a:rPr>
              <a:t>https://docs.ultralytics.com/pt/models/yolov9/#generalized-efficient-layer-aggregation-network-gelan</a:t>
            </a:r>
          </a:p>
          <a:p>
            <a:pPr lvl="2">
              <a:buFont typeface="Wingdings" panose="05000000000000000000" pitchFamily="2" charset="2"/>
              <a:buChar char="ü"/>
            </a:pPr>
            <a:r>
              <a:rPr lang="pt-BR" dirty="0">
                <a:hlinkClick r:id="rId2"/>
              </a:rPr>
              <a:t>https://github.com/WongKinYiu/yolov9?tab=readme-ov-file</a:t>
            </a:r>
          </a:p>
          <a:p>
            <a:pPr lvl="1">
              <a:buFont typeface="Wingdings" panose="05000000000000000000" pitchFamily="2" charset="2"/>
              <a:buChar char="§"/>
            </a:pPr>
            <a:r>
              <a:rPr lang="en-US" b="0" i="0" dirty="0">
                <a:solidFill>
                  <a:srgbClr val="000000"/>
                </a:solidFill>
                <a:effectLst/>
                <a:highlight>
                  <a:srgbClr val="FFFFFF"/>
                </a:highlight>
              </a:rPr>
              <a:t>YOLO-World: Real-Time Open-Vocabulary Object Detection</a:t>
            </a:r>
          </a:p>
          <a:p>
            <a:pPr lvl="2">
              <a:buFont typeface="Wingdings" panose="05000000000000000000" pitchFamily="2" charset="2"/>
              <a:buChar char="ü"/>
            </a:pPr>
            <a:r>
              <a:rPr lang="pt-BR" dirty="0">
                <a:hlinkClick r:id="rId2"/>
              </a:rPr>
              <a:t>https://arxiv.org/abs/2401.17270</a:t>
            </a:r>
            <a:endParaRPr lang="en-US" dirty="0">
              <a:solidFill>
                <a:srgbClr val="000000"/>
              </a:solidFill>
              <a:highlight>
                <a:srgbClr val="FFFFFF"/>
              </a:highlight>
              <a:latin typeface="Arial" panose="020B0604020202020204" pitchFamily="34" charset="0"/>
              <a:hlinkClick r:id="rId2"/>
            </a:endParaRPr>
          </a:p>
          <a:p>
            <a:pPr lvl="2">
              <a:buFont typeface="Wingdings" panose="05000000000000000000" pitchFamily="2" charset="2"/>
              <a:buChar char="ü"/>
            </a:pPr>
            <a:r>
              <a:rPr lang="pt-BR" dirty="0">
                <a:hlinkClick r:id="rId2"/>
              </a:rPr>
              <a:t>https://colab.research.google.com/github/roboflow-ai/notebooks/blob/main/notebooks/zero-shot-object-detection-with-yolo-world.ipynb</a:t>
            </a:r>
            <a:endParaRPr lang="en-US" dirty="0">
              <a:solidFill>
                <a:srgbClr val="000000"/>
              </a:solidFill>
              <a:highlight>
                <a:srgbClr val="FFFFFF"/>
              </a:highlight>
              <a:latin typeface="Arial" panose="020B0604020202020204" pitchFamily="34" charset="0"/>
              <a:hlinkClick r:id="rId2"/>
            </a:endParaRPr>
          </a:p>
          <a:p>
            <a:pPr lvl="2">
              <a:buFont typeface="Wingdings" panose="05000000000000000000" pitchFamily="2" charset="2"/>
              <a:buChar char="ü"/>
            </a:pPr>
            <a:r>
              <a:rPr lang="pt-BR" dirty="0">
                <a:hlinkClick r:id="rId2"/>
              </a:rPr>
              <a:t>https://www.youtube.com/watch?v=X7gKBGVz4vs&amp;feature=youtu.be</a:t>
            </a:r>
          </a:p>
          <a:p>
            <a:pPr lvl="2">
              <a:buFont typeface="Wingdings" panose="05000000000000000000" pitchFamily="2" charset="2"/>
              <a:buChar char="ü"/>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04923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err="1"/>
              <a:t>RetinaNet</a:t>
            </a:r>
            <a:endParaRPr lang="pt-BR" dirty="0"/>
          </a:p>
          <a:p>
            <a:pPr lvl="2">
              <a:buFont typeface="Wingdings" panose="05000000000000000000" pitchFamily="2" charset="2"/>
              <a:buChar char="ü"/>
            </a:pPr>
            <a:r>
              <a:rPr lang="pt-BR" dirty="0">
                <a:hlinkClick r:id="rId2"/>
              </a:rPr>
              <a:t>https://arxiv.org/abs/1708.02002</a:t>
            </a:r>
          </a:p>
          <a:p>
            <a:pPr lvl="2">
              <a:buFont typeface="Wingdings" panose="05000000000000000000" pitchFamily="2" charset="2"/>
              <a:buChar char="ü"/>
            </a:pPr>
            <a:r>
              <a:rPr lang="pt-BR" dirty="0">
                <a:hlinkClick r:id="rId3"/>
              </a:rPr>
              <a:t>https://keras.io/examples/vision/retinanet/</a:t>
            </a:r>
            <a:endParaRPr lang="pt-BR" dirty="0"/>
          </a:p>
          <a:p>
            <a:pPr lvl="1">
              <a:buFont typeface="Wingdings" panose="05000000000000000000" pitchFamily="2" charset="2"/>
              <a:buChar char="§"/>
            </a:pPr>
            <a:r>
              <a:rPr lang="pt-BR" dirty="0" err="1">
                <a:effectLst/>
              </a:rPr>
              <a:t>Faster</a:t>
            </a:r>
            <a:r>
              <a:rPr lang="pt-BR" dirty="0">
                <a:effectLst/>
              </a:rPr>
              <a:t> </a:t>
            </a:r>
            <a:r>
              <a:rPr lang="pt-BR" dirty="0" err="1">
                <a:effectLst/>
              </a:rPr>
              <a:t>Objects</a:t>
            </a:r>
            <a:r>
              <a:rPr lang="pt-BR" dirty="0">
                <a:effectLst/>
              </a:rPr>
              <a:t>, More </a:t>
            </a:r>
            <a:r>
              <a:rPr lang="pt-BR" dirty="0" err="1">
                <a:effectLst/>
              </a:rPr>
              <a:t>Objects</a:t>
            </a:r>
            <a:r>
              <a:rPr lang="pt-BR" dirty="0">
                <a:effectLst/>
              </a:rPr>
              <a:t> (</a:t>
            </a:r>
            <a:r>
              <a:rPr lang="pt-BR" dirty="0"/>
              <a:t>FOMO)</a:t>
            </a:r>
          </a:p>
          <a:p>
            <a:pPr lvl="2">
              <a:buFont typeface="Wingdings" panose="05000000000000000000" pitchFamily="2" charset="2"/>
              <a:buChar char="ü"/>
            </a:pPr>
            <a:r>
              <a:rPr lang="pt-BR" dirty="0">
                <a:hlinkClick r:id="rId4"/>
              </a:rPr>
              <a:t>https://docs.edgeimpulse.com/docs/edge-impulse-studio/learning-blocks/object-detection/fomo-object-detection-for-constrained-devices</a:t>
            </a:r>
            <a:endParaRPr lang="pt-BR" dirty="0"/>
          </a:p>
          <a:p>
            <a:pPr lvl="2">
              <a:buFont typeface="Wingdings" panose="05000000000000000000" pitchFamily="2" charset="2"/>
              <a:buChar char="ü"/>
            </a:pPr>
            <a:r>
              <a:rPr lang="pt-BR" dirty="0">
                <a:hlinkClick r:id="rId5"/>
              </a:rPr>
              <a:t>https://docs.edgeimpulse.com/docs/tutorials/end-to-end-tutorials/object-detection/detect-objects-using-fomo</a:t>
            </a:r>
            <a:endParaRPr lang="pt-BR" dirty="0"/>
          </a:p>
          <a:p>
            <a:pPr lvl="1">
              <a:buFont typeface="Wingdings" panose="05000000000000000000" pitchFamily="2" charset="2"/>
              <a:buChar char="§"/>
            </a:pPr>
            <a:r>
              <a:rPr lang="en-US" dirty="0"/>
              <a:t>DETRs Beat YOLOs on Real-time Object Detection</a:t>
            </a:r>
          </a:p>
          <a:p>
            <a:pPr lvl="2">
              <a:buFont typeface="Wingdings" panose="05000000000000000000" pitchFamily="2" charset="2"/>
              <a:buChar char="ü"/>
            </a:pPr>
            <a:r>
              <a:rPr lang="pt-BR" dirty="0">
                <a:hlinkClick r:id="rId6"/>
              </a:rPr>
              <a:t>https://arxiv.org/abs/2304.08069</a:t>
            </a:r>
            <a:endParaRPr lang="en-US" dirty="0"/>
          </a:p>
          <a:p>
            <a:pPr lvl="2">
              <a:buFont typeface="Wingdings" panose="05000000000000000000" pitchFamily="2" charset="2"/>
              <a:buChar char="ü"/>
            </a:pPr>
            <a:r>
              <a:rPr lang="pt-BR" dirty="0">
                <a:hlinkClick r:id="rId7"/>
              </a:rPr>
              <a:t>https://github.com/lyuwenyu</a:t>
            </a:r>
            <a:r>
              <a:rPr lang="pt-BR">
                <a:hlinkClick r:id="rId7"/>
              </a:rPr>
              <a:t>/RT-DETR</a:t>
            </a: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341490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a:xfrm>
            <a:off x="838199" y="1825624"/>
            <a:ext cx="11146971" cy="5032375"/>
          </a:xfrm>
        </p:spPr>
        <p:txBody>
          <a:bodyPr>
            <a:normAutofit/>
          </a:bodyPr>
          <a:lstStyle/>
          <a:p>
            <a:r>
              <a:rPr lang="pt-BR" dirty="0"/>
              <a:t>Computer Vision: </a:t>
            </a:r>
            <a:r>
              <a:rPr lang="pt-BR" dirty="0" err="1"/>
              <a:t>Image</a:t>
            </a:r>
            <a:r>
              <a:rPr lang="pt-BR" dirty="0"/>
              <a:t> </a:t>
            </a:r>
            <a:r>
              <a:rPr lang="pt-BR" dirty="0" err="1"/>
              <a:t>Enhancement</a:t>
            </a:r>
            <a:endParaRPr lang="pt-BR" dirty="0"/>
          </a:p>
          <a:p>
            <a:pPr lvl="1">
              <a:buFont typeface="Wingdings" panose="05000000000000000000" pitchFamily="2" charset="2"/>
              <a:buChar char="§"/>
            </a:pPr>
            <a:r>
              <a:rPr lang="pt-BR" dirty="0" err="1"/>
              <a:t>MIRNet</a:t>
            </a:r>
            <a:endParaRPr lang="pt-BR" dirty="0"/>
          </a:p>
          <a:p>
            <a:pPr lvl="2">
              <a:buFont typeface="Wingdings" panose="05000000000000000000" pitchFamily="2" charset="2"/>
              <a:buChar char="ü"/>
            </a:pPr>
            <a:r>
              <a:rPr lang="pt-BR" dirty="0">
                <a:hlinkClick r:id="rId2"/>
              </a:rPr>
              <a:t>https://arxiv.org/abs/2003.06792</a:t>
            </a:r>
            <a:endParaRPr lang="pt-BR" dirty="0">
              <a:hlinkClick r:id="rId3"/>
            </a:endParaRPr>
          </a:p>
          <a:p>
            <a:pPr lvl="2">
              <a:buFont typeface="Wingdings" panose="05000000000000000000" pitchFamily="2" charset="2"/>
              <a:buChar char="ü"/>
            </a:pPr>
            <a:r>
              <a:rPr lang="pt-BR" dirty="0">
                <a:hlinkClick r:id="rId4"/>
              </a:rPr>
              <a:t>https://keras.io/examples/vision/mirnet/</a:t>
            </a:r>
            <a:endParaRPr lang="pt-BR" dirty="0"/>
          </a:p>
          <a:p>
            <a:pPr lvl="1">
              <a:buFont typeface="Wingdings" panose="05000000000000000000" pitchFamily="2" charset="2"/>
              <a:buChar char="§"/>
            </a:pPr>
            <a:r>
              <a:rPr lang="en-US" dirty="0"/>
              <a:t>Enhanced Deep Residual Networks for Single Image Super-Resolution (EDSR)</a:t>
            </a:r>
          </a:p>
          <a:p>
            <a:pPr lvl="2">
              <a:buFont typeface="Wingdings" panose="05000000000000000000" pitchFamily="2" charset="2"/>
              <a:buChar char="ü"/>
            </a:pPr>
            <a:r>
              <a:rPr lang="pt-BR" dirty="0">
                <a:hlinkClick r:id="rId5"/>
              </a:rPr>
              <a:t>https://arxiv.org/abs/1707.02921</a:t>
            </a:r>
            <a:endParaRPr lang="pt-BR" dirty="0"/>
          </a:p>
          <a:p>
            <a:pPr lvl="2">
              <a:buFont typeface="Wingdings" panose="05000000000000000000" pitchFamily="2" charset="2"/>
              <a:buChar char="ü"/>
            </a:pPr>
            <a:r>
              <a:rPr lang="pt-BR" dirty="0">
                <a:hlinkClick r:id="rId6"/>
              </a:rPr>
              <a:t>https://keras.io/examples/vision/edsr/</a:t>
            </a:r>
            <a:endParaRPr lang="pt-BR" dirty="0"/>
          </a:p>
          <a:p>
            <a:r>
              <a:rPr lang="pt-BR" dirty="0"/>
              <a:t>Computer Vision: Performance </a:t>
            </a:r>
            <a:r>
              <a:rPr lang="pt-BR" dirty="0" err="1"/>
              <a:t>recipes</a:t>
            </a:r>
            <a:endParaRPr lang="pt-BR" sz="2400" dirty="0"/>
          </a:p>
          <a:p>
            <a:pPr lvl="1">
              <a:buFont typeface="Wingdings" panose="05000000000000000000" pitchFamily="2" charset="2"/>
              <a:buChar char="§"/>
            </a:pPr>
            <a:r>
              <a:rPr lang="en-US" dirty="0"/>
              <a:t>Learning to Resize in Computer Vision</a:t>
            </a:r>
          </a:p>
          <a:p>
            <a:pPr lvl="2">
              <a:buFont typeface="Wingdings" panose="05000000000000000000" pitchFamily="2" charset="2"/>
              <a:buChar char="§"/>
            </a:pPr>
            <a:r>
              <a:rPr lang="en-US" dirty="0">
                <a:hlinkClick r:id="rId7"/>
              </a:rPr>
              <a:t>https://arxiv.org/abs/2103.09950v1</a:t>
            </a:r>
            <a:endParaRPr lang="en-US" dirty="0"/>
          </a:p>
          <a:p>
            <a:pPr lvl="2">
              <a:buFont typeface="Wingdings" panose="05000000000000000000" pitchFamily="2" charset="2"/>
              <a:buChar char="§"/>
            </a:pPr>
            <a:r>
              <a:rPr lang="pt-BR" dirty="0">
                <a:hlinkClick r:id="rId8"/>
              </a:rPr>
              <a:t>https://keras.io/examples/vision/learnable_resizer/</a:t>
            </a:r>
            <a:endParaRPr lang="pt-BR" dirty="0"/>
          </a:p>
          <a:p>
            <a:endParaRPr lang="pt-BR" dirty="0"/>
          </a:p>
        </p:txBody>
      </p:sp>
    </p:spTree>
    <p:extLst>
      <p:ext uri="{BB962C8B-B14F-4D97-AF65-F5344CB8AC3E}">
        <p14:creationId xmlns:p14="http://schemas.microsoft.com/office/powerpoint/2010/main" val="4111675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p:txBody>
          <a:bodyPr/>
          <a:lstStyle/>
          <a:p>
            <a:r>
              <a:rPr lang="pt-BR" dirty="0"/>
              <a:t>Computer Vision: </a:t>
            </a:r>
            <a:r>
              <a:rPr lang="pt-BR" b="0" i="0" dirty="0">
                <a:solidFill>
                  <a:srgbClr val="000000"/>
                </a:solidFill>
                <a:effectLst/>
              </a:rPr>
              <a:t>3D </a:t>
            </a:r>
            <a:r>
              <a:rPr lang="pt-BR" b="0" i="0" dirty="0" err="1">
                <a:solidFill>
                  <a:srgbClr val="000000"/>
                </a:solidFill>
                <a:effectLst/>
              </a:rPr>
              <a:t>Object</a:t>
            </a:r>
            <a:r>
              <a:rPr lang="pt-BR" b="0" i="0" dirty="0">
                <a:solidFill>
                  <a:srgbClr val="000000"/>
                </a:solidFill>
                <a:effectLst/>
              </a:rPr>
              <a:t> </a:t>
            </a:r>
            <a:r>
              <a:rPr lang="pt-BR" b="0" i="0" dirty="0" err="1">
                <a:solidFill>
                  <a:srgbClr val="000000"/>
                </a:solidFill>
                <a:effectLst/>
              </a:rPr>
              <a:t>Reconstruction</a:t>
            </a:r>
            <a:endParaRPr lang="pt-BR" b="0" i="0" dirty="0">
              <a:solidFill>
                <a:srgbClr val="000000"/>
              </a:solidFill>
              <a:effectLst/>
            </a:endParaRPr>
          </a:p>
          <a:p>
            <a:pPr lvl="1">
              <a:buFont typeface="Wingdings" panose="05000000000000000000" pitchFamily="2" charset="2"/>
              <a:buChar char="§"/>
            </a:pPr>
            <a:r>
              <a:rPr lang="en-US" b="0" i="0" dirty="0" err="1">
                <a:solidFill>
                  <a:srgbClr val="000000"/>
                </a:solidFill>
                <a:effectLst/>
              </a:rPr>
              <a:t>TripoSR</a:t>
            </a:r>
            <a:r>
              <a:rPr lang="en-US" b="0" i="0" dirty="0">
                <a:solidFill>
                  <a:srgbClr val="000000"/>
                </a:solidFill>
                <a:effectLst/>
              </a:rPr>
              <a:t>: Fast 3D Object Reconstruction from a Single Image</a:t>
            </a:r>
            <a:endParaRPr lang="pt-BR" dirty="0">
              <a:hlinkClick r:id="rId2"/>
            </a:endParaRPr>
          </a:p>
          <a:p>
            <a:pPr lvl="2">
              <a:buFont typeface="Wingdings" panose="05000000000000000000" pitchFamily="2" charset="2"/>
              <a:buChar char="ü"/>
            </a:pPr>
            <a:r>
              <a:rPr lang="pt-BR" dirty="0">
                <a:hlinkClick r:id="rId2"/>
              </a:rPr>
              <a:t>https://arxiv.org/abs/2403.02151</a:t>
            </a:r>
            <a:endParaRPr lang="pt-BR" dirty="0"/>
          </a:p>
          <a:p>
            <a:pPr lvl="2">
              <a:buFont typeface="Wingdings" panose="05000000000000000000" pitchFamily="2" charset="2"/>
              <a:buChar char="ü"/>
            </a:pPr>
            <a:r>
              <a:rPr lang="pt-BR" dirty="0">
                <a:hlinkClick r:id="rId3"/>
              </a:rPr>
              <a:t>https://paperswithcode.com/paper/triposr-fast-3d-object-reconstruction-from-a</a:t>
            </a:r>
            <a:endParaRPr lang="pt-BR" dirty="0"/>
          </a:p>
          <a:p>
            <a:pPr lvl="1"/>
            <a:endParaRPr lang="pt-BR" dirty="0"/>
          </a:p>
          <a:p>
            <a:pPr marL="914400" lvl="2" indent="0">
              <a:buNone/>
            </a:pPr>
            <a:endParaRPr lang="pt-BR" dirty="0"/>
          </a:p>
          <a:p>
            <a:pPr marL="914400" lvl="2" indent="0">
              <a:buNone/>
            </a:pPr>
            <a:endParaRPr lang="pt-BR" dirty="0"/>
          </a:p>
          <a:p>
            <a:pPr lvl="1"/>
            <a:endParaRPr lang="pt-BR" dirty="0"/>
          </a:p>
          <a:p>
            <a:endParaRPr lang="pt-BR" dirty="0"/>
          </a:p>
        </p:txBody>
      </p:sp>
    </p:spTree>
    <p:extLst>
      <p:ext uri="{BB962C8B-B14F-4D97-AF65-F5344CB8AC3E}">
        <p14:creationId xmlns:p14="http://schemas.microsoft.com/office/powerpoint/2010/main" val="54812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50D32-3E32-0E68-EE2F-10DEBF5F9E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C9BF47-FE25-64EB-E7D8-257F36BF0637}"/>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85CD2A47-67FC-5F78-FB47-48CDDDA1C93F}"/>
              </a:ext>
            </a:extLst>
          </p:cNvPr>
          <p:cNvSpPr>
            <a:spLocks noGrp="1"/>
          </p:cNvSpPr>
          <p:nvPr>
            <p:ph idx="1"/>
          </p:nvPr>
        </p:nvSpPr>
        <p:spPr>
          <a:xfrm>
            <a:off x="838199" y="1825624"/>
            <a:ext cx="11005457" cy="5032375"/>
          </a:xfrm>
        </p:spPr>
        <p:txBody>
          <a:bodyPr>
            <a:normAutofit/>
          </a:bodyPr>
          <a:lstStyle/>
          <a:p>
            <a:r>
              <a:rPr lang="pt-BR" dirty="0" err="1"/>
              <a:t>Reinforcement</a:t>
            </a:r>
            <a:r>
              <a:rPr lang="pt-BR" dirty="0"/>
              <a:t> Learning</a:t>
            </a:r>
          </a:p>
          <a:p>
            <a:pPr lvl="1">
              <a:buFont typeface="Wingdings" panose="05000000000000000000" pitchFamily="2" charset="2"/>
              <a:buChar char="§"/>
            </a:pPr>
            <a:r>
              <a:rPr lang="pt-BR" dirty="0" err="1"/>
              <a:t>Deep</a:t>
            </a:r>
            <a:r>
              <a:rPr lang="pt-BR" dirty="0"/>
              <a:t> </a:t>
            </a:r>
            <a:r>
              <a:rPr lang="pt-BR" dirty="0" err="1"/>
              <a:t>Q-Learning</a:t>
            </a:r>
            <a:endParaRPr lang="pt-BR" dirty="0"/>
          </a:p>
          <a:p>
            <a:pPr lvl="2">
              <a:buFont typeface="Wingdings" panose="05000000000000000000" pitchFamily="2" charset="2"/>
              <a:buChar char="ü"/>
            </a:pPr>
            <a:r>
              <a:rPr lang="pt-BR" dirty="0">
                <a:hlinkClick r:id="rId2"/>
              </a:rPr>
              <a:t>https://storage.googleapis.com/deepmind-media/dqn/DQNNaturePaper.pdf</a:t>
            </a:r>
            <a:endParaRPr lang="pt-BR" dirty="0"/>
          </a:p>
          <a:p>
            <a:pPr lvl="2">
              <a:buFont typeface="Wingdings" panose="05000000000000000000" pitchFamily="2" charset="2"/>
              <a:buChar char="ü"/>
            </a:pPr>
            <a:r>
              <a:rPr lang="pt-BR" dirty="0">
                <a:hlinkClick r:id="rId3"/>
              </a:rPr>
              <a:t>https://keras.io/examples/rl/deep_q_network_breakout/</a:t>
            </a:r>
            <a:endParaRPr lang="pt-BR" dirty="0"/>
          </a:p>
          <a:p>
            <a:pPr lvl="2">
              <a:buFont typeface="Wingdings" panose="05000000000000000000" pitchFamily="2" charset="2"/>
              <a:buChar char="ü"/>
            </a:pPr>
            <a:r>
              <a:rPr lang="pt-BR" dirty="0">
                <a:hlinkClick r:id="rId4"/>
              </a:rPr>
              <a:t>https://www.tensorflow.org/agents/tutorials/0_intro_rl?hl=pt-br</a:t>
            </a:r>
            <a:endParaRPr lang="pt-BR" dirty="0"/>
          </a:p>
          <a:p>
            <a:pPr lvl="1">
              <a:buFont typeface="Wingdings" panose="05000000000000000000" pitchFamily="2" charset="2"/>
              <a:buChar char="§"/>
            </a:pPr>
            <a:r>
              <a:rPr lang="en-US" dirty="0"/>
              <a:t>Deep Deterministic Policy Gradient (DDPG)</a:t>
            </a:r>
          </a:p>
          <a:p>
            <a:pPr lvl="2">
              <a:buFont typeface="Wingdings" panose="05000000000000000000" pitchFamily="2" charset="2"/>
              <a:buChar char="ü"/>
            </a:pPr>
            <a:r>
              <a:rPr lang="en-US" dirty="0">
                <a:hlinkClick r:id="rId5"/>
              </a:rPr>
              <a:t>https://arxiv.org/pdf/1509.02971.pdf</a:t>
            </a:r>
            <a:endParaRPr lang="en-US" dirty="0"/>
          </a:p>
          <a:p>
            <a:pPr lvl="2">
              <a:buFont typeface="Wingdings" panose="05000000000000000000" pitchFamily="2" charset="2"/>
              <a:buChar char="ü"/>
            </a:pPr>
            <a:r>
              <a:rPr lang="en-US" dirty="0">
                <a:hlinkClick r:id="rId6"/>
              </a:rPr>
              <a:t>https://keras.io/examples/rl/ddpg_pendulum/</a:t>
            </a:r>
            <a:endParaRPr lang="en-US" dirty="0"/>
          </a:p>
          <a:p>
            <a:pPr lvl="1">
              <a:buFont typeface="Wingdings" panose="05000000000000000000" pitchFamily="2" charset="2"/>
              <a:buChar char="§"/>
            </a:pPr>
            <a:r>
              <a:rPr lang="pt-BR" dirty="0" err="1"/>
              <a:t>Actor</a:t>
            </a:r>
            <a:r>
              <a:rPr lang="pt-BR" dirty="0"/>
              <a:t> </a:t>
            </a:r>
            <a:r>
              <a:rPr lang="pt-BR" dirty="0" err="1"/>
              <a:t>Critic</a:t>
            </a:r>
            <a:r>
              <a:rPr lang="pt-BR" dirty="0"/>
              <a:t> </a:t>
            </a:r>
            <a:r>
              <a:rPr lang="pt-BR" dirty="0" err="1"/>
              <a:t>Method</a:t>
            </a:r>
            <a:endParaRPr lang="pt-BR" dirty="0"/>
          </a:p>
          <a:p>
            <a:pPr lvl="2">
              <a:buFont typeface="Wingdings" panose="05000000000000000000" pitchFamily="2" charset="2"/>
              <a:buChar char="ü"/>
            </a:pPr>
            <a:r>
              <a:rPr lang="pt-BR" dirty="0">
                <a:hlinkClick r:id="rId7"/>
              </a:rPr>
              <a:t>https://inria.hal.science/hal-00840470/document</a:t>
            </a:r>
            <a:endParaRPr lang="pt-BR" dirty="0"/>
          </a:p>
          <a:p>
            <a:pPr lvl="2">
              <a:buFont typeface="Wingdings" panose="05000000000000000000" pitchFamily="2" charset="2"/>
              <a:buChar char="ü"/>
            </a:pPr>
            <a:r>
              <a:rPr lang="pt-BR" dirty="0">
                <a:hlinkClick r:id="rId8"/>
              </a:rPr>
              <a:t>https://keras.io/examples/rl/actor_critic_cartpole/</a:t>
            </a:r>
            <a:endParaRPr lang="pt-BR" dirty="0"/>
          </a:p>
          <a:p>
            <a:pPr marL="914400" lvl="2" indent="0">
              <a:buNone/>
            </a:pPr>
            <a:endParaRPr lang="pt-BR" sz="2400" dirty="0"/>
          </a:p>
          <a:p>
            <a:pPr marL="0" indent="0">
              <a:buNone/>
            </a:pPr>
            <a:endParaRPr lang="en-US" sz="2400" dirty="0"/>
          </a:p>
          <a:p>
            <a:pPr marL="914400" lvl="2" indent="0">
              <a:buNone/>
            </a:pPr>
            <a:endParaRPr lang="en-US" sz="2400"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60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4"/>
            <a:ext cx="11114314" cy="5032375"/>
          </a:xfrm>
        </p:spPr>
        <p:txBody>
          <a:bodyPr>
            <a:normAutofit/>
          </a:bodyPr>
          <a:lstStyle/>
          <a:p>
            <a:r>
              <a:rPr lang="pt-BR" dirty="0"/>
              <a:t>Natural </a:t>
            </a:r>
            <a:r>
              <a:rPr lang="pt-BR" dirty="0" err="1"/>
              <a:t>Language</a:t>
            </a:r>
            <a:r>
              <a:rPr lang="pt-BR" dirty="0"/>
              <a:t> </a:t>
            </a:r>
            <a:r>
              <a:rPr lang="pt-BR" dirty="0" err="1"/>
              <a:t>Processing</a:t>
            </a:r>
            <a:r>
              <a:rPr lang="pt-BR" dirty="0"/>
              <a:t>: </a:t>
            </a:r>
            <a:r>
              <a:rPr lang="pt-BR" dirty="0" err="1"/>
              <a:t>Text</a:t>
            </a:r>
            <a:r>
              <a:rPr lang="pt-BR" dirty="0"/>
              <a:t> </a:t>
            </a:r>
            <a:r>
              <a:rPr lang="pt-BR" b="0" i="0" dirty="0" err="1">
                <a:solidFill>
                  <a:srgbClr val="212529"/>
                </a:solidFill>
                <a:effectLst/>
              </a:rPr>
              <a:t>summarization</a:t>
            </a:r>
            <a:endParaRPr lang="pt-BR" dirty="0"/>
          </a:p>
          <a:p>
            <a:pPr lvl="1">
              <a:buFont typeface="Wingdings" panose="05000000000000000000" pitchFamily="2" charset="2"/>
              <a:buChar char="§"/>
            </a:pPr>
            <a:r>
              <a:rPr lang="pt-BR" dirty="0" err="1"/>
              <a:t>Bidirectional</a:t>
            </a:r>
            <a:r>
              <a:rPr lang="pt-BR" dirty="0"/>
              <a:t> </a:t>
            </a:r>
            <a:r>
              <a:rPr lang="pt-BR" dirty="0" err="1"/>
              <a:t>Autoregressive</a:t>
            </a:r>
            <a:r>
              <a:rPr lang="pt-BR" dirty="0"/>
              <a:t> </a:t>
            </a:r>
            <a:r>
              <a:rPr lang="pt-BR" dirty="0" err="1"/>
              <a:t>Transformer</a:t>
            </a:r>
            <a:r>
              <a:rPr lang="pt-BR" dirty="0"/>
              <a:t> (BART)</a:t>
            </a:r>
          </a:p>
          <a:p>
            <a:pPr lvl="2">
              <a:buFont typeface="Wingdings" panose="05000000000000000000" pitchFamily="2" charset="2"/>
              <a:buChar char="ü"/>
            </a:pPr>
            <a:r>
              <a:rPr lang="pt-BR" dirty="0">
                <a:hlinkClick r:id="rId2"/>
              </a:rPr>
              <a:t>https://arxiv.org/abs/1910.13461</a:t>
            </a:r>
            <a:endParaRPr lang="pt-BR" dirty="0"/>
          </a:p>
          <a:p>
            <a:pPr lvl="2">
              <a:buFont typeface="Wingdings" panose="05000000000000000000" pitchFamily="2" charset="2"/>
              <a:buChar char="ü"/>
            </a:pPr>
            <a:r>
              <a:rPr lang="pt-BR" dirty="0">
                <a:hlinkClick r:id="rId3"/>
              </a:rPr>
              <a:t>https://keras.io/examples/nlp/abstractive_summarization_with_bart/</a:t>
            </a:r>
            <a:endParaRPr lang="pt-BR" dirty="0"/>
          </a:p>
          <a:p>
            <a:r>
              <a:rPr lang="pt-BR" dirty="0"/>
              <a:t>Natural </a:t>
            </a:r>
            <a:r>
              <a:rPr lang="pt-BR" dirty="0" err="1"/>
              <a:t>Language</a:t>
            </a:r>
            <a:r>
              <a:rPr lang="pt-BR" dirty="0"/>
              <a:t> </a:t>
            </a:r>
            <a:r>
              <a:rPr lang="pt-BR" dirty="0" err="1"/>
              <a:t>Processing</a:t>
            </a:r>
            <a:r>
              <a:rPr lang="pt-BR" dirty="0"/>
              <a:t>: </a:t>
            </a:r>
            <a:r>
              <a:rPr lang="pt-BR" dirty="0" err="1"/>
              <a:t>Automatic</a:t>
            </a:r>
            <a:r>
              <a:rPr lang="pt-BR" dirty="0"/>
              <a:t> Speech </a:t>
            </a:r>
            <a:r>
              <a:rPr lang="pt-BR" dirty="0" err="1"/>
              <a:t>Recognition</a:t>
            </a:r>
            <a:r>
              <a:rPr lang="pt-BR" dirty="0"/>
              <a:t> (ASR)</a:t>
            </a:r>
          </a:p>
          <a:p>
            <a:pPr lvl="1">
              <a:buFont typeface="Wingdings" panose="05000000000000000000" pitchFamily="2" charset="2"/>
              <a:buChar char="§"/>
            </a:pPr>
            <a:r>
              <a:rPr lang="en-US" dirty="0"/>
              <a:t>Automatic Speech Recognition with Transformer</a:t>
            </a:r>
            <a:endParaRPr lang="pt-BR" dirty="0"/>
          </a:p>
          <a:p>
            <a:pPr lvl="2">
              <a:buFont typeface="Wingdings" panose="05000000000000000000" pitchFamily="2" charset="2"/>
              <a:buChar char="ü"/>
            </a:pPr>
            <a:r>
              <a:rPr lang="pt-BR" dirty="0">
                <a:hlinkClick r:id="rId4"/>
              </a:rPr>
              <a:t>https://papers.nips.cc/paper/2017/file/3f5ee243547dee91fbd053c1c4a845aa-Paper.pdf</a:t>
            </a:r>
            <a:endParaRPr lang="pt-BR" dirty="0"/>
          </a:p>
          <a:p>
            <a:pPr lvl="2">
              <a:buFont typeface="Wingdings" panose="05000000000000000000" pitchFamily="2" charset="2"/>
              <a:buChar char="ü"/>
            </a:pPr>
            <a:r>
              <a:rPr lang="pt-BR" dirty="0">
                <a:hlinkClick r:id="rId5"/>
              </a:rPr>
              <a:t>https://keras.io/examples/audio/transformer_asr/</a:t>
            </a:r>
            <a:endParaRPr lang="pt-BR" dirty="0"/>
          </a:p>
          <a:p>
            <a:pPr algn="l"/>
            <a:r>
              <a:rPr lang="pt-BR" dirty="0"/>
              <a:t>Natural </a:t>
            </a:r>
            <a:r>
              <a:rPr lang="pt-BR" dirty="0" err="1"/>
              <a:t>Language</a:t>
            </a:r>
            <a:r>
              <a:rPr lang="pt-BR" dirty="0"/>
              <a:t> </a:t>
            </a:r>
            <a:r>
              <a:rPr lang="pt-BR" dirty="0" err="1"/>
              <a:t>Processing</a:t>
            </a:r>
            <a:r>
              <a:rPr lang="pt-BR" dirty="0"/>
              <a:t>: Speech </a:t>
            </a:r>
            <a:r>
              <a:rPr lang="pt-BR" dirty="0" err="1"/>
              <a:t>Synthesis</a:t>
            </a:r>
            <a:endParaRPr lang="pt-BR" dirty="0"/>
          </a:p>
          <a:p>
            <a:pPr lvl="1">
              <a:buFont typeface="Wingdings" panose="05000000000000000000" pitchFamily="2" charset="2"/>
              <a:buChar char="§"/>
            </a:pPr>
            <a:r>
              <a:rPr lang="pt-BR" b="0" i="0" dirty="0" err="1">
                <a:effectLst/>
              </a:rPr>
              <a:t>WaveNet</a:t>
            </a:r>
            <a:r>
              <a:rPr lang="pt-BR" b="0" i="0" dirty="0">
                <a:effectLst/>
              </a:rPr>
              <a:t>: A </a:t>
            </a:r>
            <a:r>
              <a:rPr lang="pt-BR" b="0" i="0" dirty="0" err="1">
                <a:effectLst/>
              </a:rPr>
              <a:t>Generative</a:t>
            </a:r>
            <a:r>
              <a:rPr lang="pt-BR" b="0" i="0" dirty="0">
                <a:effectLst/>
              </a:rPr>
              <a:t> Model for </a:t>
            </a:r>
            <a:r>
              <a:rPr lang="pt-BR" b="0" i="0" dirty="0" err="1">
                <a:effectLst/>
              </a:rPr>
              <a:t>Raw</a:t>
            </a:r>
            <a:r>
              <a:rPr lang="pt-BR" b="0" i="0" dirty="0">
                <a:effectLst/>
              </a:rPr>
              <a:t> </a:t>
            </a:r>
            <a:r>
              <a:rPr lang="pt-BR" b="0" i="0" dirty="0" err="1">
                <a:effectLst/>
              </a:rPr>
              <a:t>Audio</a:t>
            </a:r>
            <a:endParaRPr lang="pt-BR" b="0" i="0" dirty="0">
              <a:effectLst/>
            </a:endParaRPr>
          </a:p>
          <a:p>
            <a:pPr lvl="2">
              <a:buFont typeface="Wingdings" panose="05000000000000000000" pitchFamily="2" charset="2"/>
              <a:buChar char="ü"/>
            </a:pPr>
            <a:r>
              <a:rPr lang="pt-BR" b="0" i="0" dirty="0">
                <a:effectLst/>
                <a:hlinkClick r:id="rId6">
                  <a:extLst>
                    <a:ext uri="{A12FA001-AC4F-418D-AE19-62706E023703}">
                      <ahyp:hlinkClr xmlns:ahyp="http://schemas.microsoft.com/office/drawing/2018/hyperlinkcolor" val="tx"/>
                    </a:ext>
                  </a:extLst>
                </a:hlinkClick>
              </a:rPr>
              <a:t>https://arxiv.org/abs/1609.03499</a:t>
            </a:r>
            <a:endParaRPr lang="pt-BR" b="0" i="0" dirty="0">
              <a:effectLst/>
            </a:endParaRPr>
          </a:p>
          <a:p>
            <a:pPr lvl="2">
              <a:buFont typeface="Wingdings" panose="05000000000000000000" pitchFamily="2" charset="2"/>
              <a:buChar char="ü"/>
            </a:pPr>
            <a:r>
              <a:rPr lang="pt-BR" b="0" i="0" dirty="0">
                <a:effectLst/>
                <a:hlinkClick r:id="rId7">
                  <a:extLst>
                    <a:ext uri="{A12FA001-AC4F-418D-AE19-62706E023703}">
                      <ahyp:hlinkClr xmlns:ahyp="http://schemas.microsoft.com/office/drawing/2018/hyperlinkcolor" val="tx"/>
                    </a:ext>
                  </a:extLst>
                </a:hlinkClick>
              </a:rPr>
              <a:t>https://paperswithcode.com/paper/wavenet-a-generative-model-for-raw-audio</a:t>
            </a:r>
            <a:endParaRPr lang="pt-BR" dirty="0"/>
          </a:p>
        </p:txBody>
      </p:sp>
    </p:spTree>
    <p:extLst>
      <p:ext uri="{BB962C8B-B14F-4D97-AF65-F5344CB8AC3E}">
        <p14:creationId xmlns:p14="http://schemas.microsoft.com/office/powerpoint/2010/main" val="80180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 </a:t>
            </a:r>
            <a:r>
              <a:rPr lang="pt-BR" dirty="0" err="1"/>
              <a:t>Graph</a:t>
            </a:r>
            <a:r>
              <a:rPr lang="pt-BR" dirty="0"/>
              <a:t> Neural Networks</a:t>
            </a:r>
          </a:p>
          <a:p>
            <a:pPr lvl="1">
              <a:buFont typeface="Wingdings" panose="05000000000000000000" pitchFamily="2" charset="2"/>
              <a:buChar char="ü"/>
            </a:pPr>
            <a:r>
              <a:rPr lang="pt-BR" dirty="0">
                <a:hlinkClick r:id="rId2"/>
              </a:rPr>
              <a:t>https://arxiv.org/abs/2101.11174</a:t>
            </a:r>
            <a:endParaRPr lang="pt-BR" dirty="0"/>
          </a:p>
          <a:p>
            <a:pPr lvl="1">
              <a:buFont typeface="Wingdings" panose="05000000000000000000" pitchFamily="2" charset="2"/>
              <a:buChar char="ü"/>
            </a:pPr>
            <a:r>
              <a:rPr lang="pt-BR" dirty="0">
                <a:hlinkClick r:id="rId3"/>
              </a:rPr>
              <a:t>https://paperswithcode.com/paper/graph-neural-network-for-traffic-forecasting</a:t>
            </a:r>
            <a:endParaRPr lang="pt-BR" dirty="0"/>
          </a:p>
          <a:p>
            <a:r>
              <a:rPr lang="pt-BR" dirty="0" err="1"/>
              <a:t>Spiking</a:t>
            </a:r>
            <a:r>
              <a:rPr lang="pt-BR" dirty="0"/>
              <a:t> Neural Networks</a:t>
            </a:r>
          </a:p>
          <a:p>
            <a:pPr lvl="1">
              <a:buFont typeface="Wingdings" panose="05000000000000000000" pitchFamily="2" charset="2"/>
              <a:buChar char="ü"/>
            </a:pPr>
            <a:r>
              <a:rPr lang="pt-BR" dirty="0">
                <a:hlinkClick r:id="rId4"/>
              </a:rPr>
              <a:t>https://arxiv.org/abs/2109.12894</a:t>
            </a:r>
            <a:endParaRPr lang="pt-BR" dirty="0"/>
          </a:p>
          <a:p>
            <a:pPr lvl="1">
              <a:buFont typeface="Wingdings" panose="05000000000000000000" pitchFamily="2" charset="2"/>
              <a:buChar char="ü"/>
            </a:pPr>
            <a:r>
              <a:rPr lang="pt-BR" dirty="0">
                <a:hlinkClick r:id="rId5"/>
              </a:rPr>
              <a:t>https://analyticsindiamag.com/</a:t>
            </a:r>
            <a:r>
              <a:rPr lang="pt-BR">
                <a:hlinkClick r:id="rId5"/>
              </a:rPr>
              <a:t>a-tutorial-on-spiking-neural-networks-for-beginners/</a:t>
            </a:r>
            <a:endParaRPr lang="pt-BR" dirty="0"/>
          </a:p>
          <a:p>
            <a:pPr lvl="1">
              <a:buFont typeface="Wingdings" panose="05000000000000000000" pitchFamily="2" charset="2"/>
              <a:buChar char="ü"/>
            </a:pPr>
            <a:r>
              <a:rPr lang="pt-BR">
                <a:hlinkClick r:id="rId6"/>
              </a:rPr>
              <a:t>https</a:t>
            </a:r>
            <a:r>
              <a:rPr lang="pt-BR" dirty="0">
                <a:hlinkClick r:id="rId6"/>
              </a:rPr>
              <a:t>://guillaume-chevalier.com/spiking-neural-network-snn-with-pytorch-where-backpropagation-engenders-stdp-hebbian-learning/</a:t>
            </a:r>
            <a:endParaRPr lang="pt-BR" dirty="0"/>
          </a:p>
          <a:p>
            <a:pPr lvl="1">
              <a:buFont typeface="Wingdings" panose="05000000000000000000" pitchFamily="2" charset="2"/>
              <a:buChar char="ü"/>
            </a:pPr>
            <a:r>
              <a:rPr lang="pt-BR" dirty="0">
                <a:hlinkClick r:id="rId7"/>
              </a:rPr>
              <a:t>https://snntorch.readthedocs.io/en/latest/tutorials/index.html</a:t>
            </a:r>
            <a:endParaRPr lang="pt-BR" dirty="0"/>
          </a:p>
          <a:p>
            <a:pPr marL="457200" lvl="1" indent="0">
              <a:buNone/>
            </a:pPr>
            <a:endParaRPr lang="pt-BR" dirty="0"/>
          </a:p>
          <a:p>
            <a:pPr marL="457200" lvl="1" indent="0">
              <a:buNone/>
            </a:pP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1884010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4"/>
            <a:ext cx="10907486" cy="5032375"/>
          </a:xfrm>
        </p:spPr>
        <p:txBody>
          <a:bodyPr>
            <a:normAutofit lnSpcReduction="10000"/>
          </a:bodyPr>
          <a:lstStyle/>
          <a:p>
            <a:r>
              <a:rPr lang="pt-BR" dirty="0"/>
              <a:t> Adversarial </a:t>
            </a:r>
            <a:r>
              <a:rPr lang="pt-BR" dirty="0" err="1"/>
              <a:t>Attacks</a:t>
            </a:r>
            <a:endParaRPr lang="pt-BR" dirty="0"/>
          </a:p>
          <a:p>
            <a:pPr lvl="1">
              <a:buFont typeface="Wingdings" panose="05000000000000000000" pitchFamily="2" charset="2"/>
              <a:buChar char="ü"/>
            </a:pPr>
            <a:r>
              <a:rPr lang="pt-BR" dirty="0">
                <a:hlinkClick r:id="rId2"/>
              </a:rPr>
              <a:t>https://arxiv.org/abs/1706.06083</a:t>
            </a:r>
            <a:endParaRPr lang="pt-BR" dirty="0"/>
          </a:p>
          <a:p>
            <a:pPr lvl="1">
              <a:buFont typeface="Wingdings" panose="05000000000000000000" pitchFamily="2" charset="2"/>
              <a:buChar char="ü"/>
            </a:pPr>
            <a:r>
              <a:rPr lang="pt-BR" dirty="0">
                <a:hlinkClick r:id="rId3"/>
              </a:rPr>
              <a:t>https://paperswithcode.com/paper/towards-deep-learning-models-resistant-to</a:t>
            </a:r>
            <a:endParaRPr lang="pt-BR" dirty="0"/>
          </a:p>
          <a:p>
            <a:r>
              <a:rPr lang="pt-BR" dirty="0" err="1"/>
              <a:t>Kolmogorov</a:t>
            </a:r>
            <a:r>
              <a:rPr lang="pt-BR" dirty="0"/>
              <a:t>-Arnold Networks (</a:t>
            </a:r>
            <a:r>
              <a:rPr lang="pt-BR" dirty="0" err="1"/>
              <a:t>KANs</a:t>
            </a:r>
            <a:r>
              <a:rPr lang="pt-BR" dirty="0"/>
              <a:t>)</a:t>
            </a:r>
          </a:p>
          <a:p>
            <a:pPr lvl="1">
              <a:buFont typeface="Wingdings" panose="05000000000000000000" pitchFamily="2" charset="2"/>
              <a:buChar char="ü"/>
            </a:pPr>
            <a:r>
              <a:rPr lang="pt-BR" dirty="0">
                <a:hlinkClick r:id="rId4"/>
              </a:rPr>
              <a:t>https://arxiv.org/abs/2404.19756</a:t>
            </a:r>
            <a:endParaRPr lang="pt-BR" dirty="0"/>
          </a:p>
          <a:p>
            <a:pPr lvl="1">
              <a:buFont typeface="Wingdings" panose="05000000000000000000" pitchFamily="2" charset="2"/>
              <a:buChar char="ü"/>
            </a:pPr>
            <a:r>
              <a:rPr lang="pt-BR" dirty="0">
                <a:hlinkClick r:id="rId5"/>
              </a:rPr>
              <a:t>https://github.com/KindXiaoming/pykan?tab=readme-ov-file</a:t>
            </a:r>
            <a:endParaRPr lang="pt-BR" dirty="0"/>
          </a:p>
          <a:p>
            <a:r>
              <a:rPr lang="en-US" dirty="0" err="1"/>
              <a:t>DiffMOT</a:t>
            </a:r>
            <a:r>
              <a:rPr lang="en-US" dirty="0"/>
              <a:t>: A Real-time Diffusion-based Multiple Object Tracker with Non-linear Prediction</a:t>
            </a:r>
          </a:p>
          <a:p>
            <a:pPr lvl="1">
              <a:buFont typeface="Wingdings" panose="05000000000000000000" pitchFamily="2" charset="2"/>
              <a:buChar char="ü"/>
            </a:pPr>
            <a:r>
              <a:rPr lang="pt-BR" dirty="0">
                <a:hlinkClick r:id="rId6"/>
              </a:rPr>
              <a:t>https://arxiv.org/abs/2403.02075</a:t>
            </a:r>
            <a:endParaRPr lang="pt-BR" dirty="0"/>
          </a:p>
          <a:p>
            <a:pPr lvl="1">
              <a:buFont typeface="Wingdings" panose="05000000000000000000" pitchFamily="2" charset="2"/>
              <a:buChar char="ü"/>
            </a:pPr>
            <a:r>
              <a:rPr lang="pt-BR" dirty="0">
                <a:hlinkClick r:id="rId7"/>
              </a:rPr>
              <a:t>https://github.com/Kroery/DiffMOT</a:t>
            </a:r>
            <a:endParaRPr lang="pt-BR" dirty="0"/>
          </a:p>
          <a:p>
            <a:pPr algn="l"/>
            <a:r>
              <a:rPr lang="pt-BR" dirty="0" err="1"/>
              <a:t>Liquid</a:t>
            </a:r>
            <a:r>
              <a:rPr lang="pt-BR" dirty="0"/>
              <a:t> Time-</a:t>
            </a:r>
            <a:r>
              <a:rPr lang="pt-BR" dirty="0" err="1"/>
              <a:t>constant</a:t>
            </a:r>
            <a:r>
              <a:rPr lang="pt-BR" dirty="0"/>
              <a:t> Networks</a:t>
            </a:r>
            <a:endParaRPr lang="pt-BR" dirty="0">
              <a:hlinkClick r:id="rId8"/>
            </a:endParaRPr>
          </a:p>
          <a:p>
            <a:pPr lvl="1">
              <a:buFont typeface="Wingdings" panose="05000000000000000000" pitchFamily="2" charset="2"/>
              <a:buChar char="ü"/>
            </a:pPr>
            <a:r>
              <a:rPr lang="pt-BR" dirty="0">
                <a:hlinkClick r:id="rId8"/>
              </a:rPr>
              <a:t>https://arxiv.org/abs/2006.04439</a:t>
            </a:r>
            <a:endParaRPr lang="pt-BR" dirty="0"/>
          </a:p>
          <a:p>
            <a:pPr lvl="1">
              <a:buFont typeface="Wingdings" panose="05000000000000000000" pitchFamily="2" charset="2"/>
              <a:buChar char="ü"/>
            </a:pPr>
            <a:r>
              <a:rPr lang="pt-BR" dirty="0">
                <a:hlinkClick r:id="rId9"/>
              </a:rPr>
              <a:t>https://github.com/raminmh/liquid_time_constant_networks</a:t>
            </a:r>
            <a:endParaRPr lang="pt-BR" dirty="0"/>
          </a:p>
          <a:p>
            <a:pPr lvl="1"/>
            <a:endParaRPr lang="pt-BR" dirty="0"/>
          </a:p>
        </p:txBody>
      </p:sp>
    </p:spTree>
    <p:extLst>
      <p:ext uri="{BB962C8B-B14F-4D97-AF65-F5344CB8AC3E}">
        <p14:creationId xmlns:p14="http://schemas.microsoft.com/office/powerpoint/2010/main" val="201816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aprendizado de máquina (ML)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Receitas para melhoria do desempenho de modelos</a:t>
            </a:r>
          </a:p>
          <a:p>
            <a:pPr lvl="1">
              <a:buFont typeface="Wingdings" panose="05000000000000000000" pitchFamily="2" charset="2"/>
              <a:buChar char="§"/>
            </a:pPr>
            <a:r>
              <a:rPr lang="pt-BR" i="0" dirty="0" err="1">
                <a:solidFill>
                  <a:srgbClr val="212529"/>
                </a:solidFill>
                <a:effectLst/>
              </a:rPr>
              <a:t>Knowledge</a:t>
            </a:r>
            <a:r>
              <a:rPr lang="pt-BR" i="0" dirty="0">
                <a:solidFill>
                  <a:srgbClr val="212529"/>
                </a:solidFill>
                <a:effectLst/>
              </a:rPr>
              <a:t> </a:t>
            </a:r>
            <a:r>
              <a:rPr lang="pt-BR" i="0" dirty="0" err="1">
                <a:solidFill>
                  <a:srgbClr val="212529"/>
                </a:solidFill>
                <a:effectLst/>
              </a:rPr>
              <a:t>Distillation</a:t>
            </a:r>
            <a:endParaRPr lang="pt-BR" i="0" dirty="0">
              <a:solidFill>
                <a:srgbClr val="212529"/>
              </a:solidFill>
              <a:effectLst/>
            </a:endParaRPr>
          </a:p>
          <a:p>
            <a:pPr lvl="2">
              <a:buFont typeface="Wingdings" panose="05000000000000000000" pitchFamily="2" charset="2"/>
              <a:buChar char="ü"/>
            </a:pPr>
            <a:r>
              <a:rPr lang="pt-BR" i="0" dirty="0">
                <a:solidFill>
                  <a:srgbClr val="212529"/>
                </a:solidFill>
                <a:effectLst/>
                <a:hlinkClick r:id="rId2"/>
              </a:rPr>
              <a:t>https://arxiv.org/abs/1503.02531</a:t>
            </a:r>
            <a:endParaRPr lang="pt-BR" dirty="0">
              <a:solidFill>
                <a:srgbClr val="212529"/>
              </a:solidFill>
            </a:endParaRPr>
          </a:p>
          <a:p>
            <a:pPr lvl="2">
              <a:buFont typeface="Wingdings" panose="05000000000000000000" pitchFamily="2" charset="2"/>
              <a:buChar char="ü"/>
            </a:pPr>
            <a:r>
              <a:rPr lang="pt-BR" i="0" dirty="0">
                <a:solidFill>
                  <a:srgbClr val="212529"/>
                </a:solidFill>
                <a:effectLst/>
                <a:hlinkClick r:id="rId3"/>
              </a:rPr>
              <a:t>https://keras.io/examples/vision/knowledge_distillation/</a:t>
            </a:r>
            <a:endParaRPr lang="pt-BR" i="0" dirty="0">
              <a:solidFill>
                <a:srgbClr val="212529"/>
              </a:solidFill>
              <a:effectLst/>
            </a:endParaRPr>
          </a:p>
          <a:p>
            <a:pPr lvl="1">
              <a:buFont typeface="Wingdings" panose="05000000000000000000" pitchFamily="2" charset="2"/>
              <a:buChar char="§"/>
            </a:pPr>
            <a:r>
              <a:rPr lang="pt-BR" dirty="0" err="1"/>
              <a:t>Gradient</a:t>
            </a:r>
            <a:r>
              <a:rPr lang="pt-BR" dirty="0"/>
              <a:t> </a:t>
            </a:r>
            <a:r>
              <a:rPr lang="pt-BR" dirty="0" err="1"/>
              <a:t>Centralization</a:t>
            </a:r>
            <a:endParaRPr lang="pt-BR" dirty="0"/>
          </a:p>
          <a:p>
            <a:pPr lvl="2">
              <a:buFont typeface="Wingdings" panose="05000000000000000000" pitchFamily="2" charset="2"/>
              <a:buChar char="ü"/>
            </a:pPr>
            <a:r>
              <a:rPr lang="pt-BR" dirty="0">
                <a:hlinkClick r:id="rId4"/>
              </a:rPr>
              <a:t>https://arxiv.org/abs/2004.01461</a:t>
            </a:r>
            <a:endParaRPr lang="pt-BR" dirty="0"/>
          </a:p>
          <a:p>
            <a:pPr lvl="2">
              <a:buFont typeface="Wingdings" panose="05000000000000000000" pitchFamily="2" charset="2"/>
              <a:buChar char="ü"/>
            </a:pPr>
            <a:r>
              <a:rPr lang="pt-BR" dirty="0">
                <a:hlinkClick r:id="rId5"/>
              </a:rPr>
              <a:t>https://keras.io/examples/vision/gradient_centralization/</a:t>
            </a:r>
            <a:endParaRPr lang="pt-BR" dirty="0"/>
          </a:p>
          <a:p>
            <a:pPr lvl="1">
              <a:buFont typeface="Wingdings" panose="05000000000000000000" pitchFamily="2" charset="2"/>
              <a:buChar char="§"/>
            </a:pPr>
            <a:r>
              <a:rPr lang="en-US" dirty="0" err="1">
                <a:effectLst/>
              </a:rPr>
              <a:t>VeLO</a:t>
            </a:r>
            <a:r>
              <a:rPr lang="en-US" dirty="0">
                <a:effectLst/>
              </a:rPr>
              <a:t>: Training Versatile Learned Optimizers by Scaling Up</a:t>
            </a:r>
          </a:p>
          <a:p>
            <a:pPr lvl="2">
              <a:buFont typeface="Wingdings" panose="05000000000000000000" pitchFamily="2" charset="2"/>
              <a:buChar char="ü"/>
            </a:pPr>
            <a:r>
              <a:rPr lang="pt-BR" dirty="0">
                <a:hlinkClick r:id="rId6"/>
              </a:rPr>
              <a:t>https://arxiv.org/pdf/2211.09760</a:t>
            </a:r>
            <a:endParaRPr lang="pt-BR" dirty="0"/>
          </a:p>
          <a:p>
            <a:pPr lvl="2">
              <a:buFont typeface="Wingdings" panose="05000000000000000000" pitchFamily="2" charset="2"/>
              <a:buChar char="ü"/>
            </a:pPr>
            <a:r>
              <a:rPr lang="pt-BR">
                <a:hlinkClick r:id="rId7"/>
              </a:rPr>
              <a:t>https://velo-code.github.io/</a:t>
            </a:r>
            <a:endParaRPr lang="pt-BR"/>
          </a:p>
          <a:p>
            <a:pPr marL="914400" lvl="2" indent="0">
              <a:buNone/>
            </a:pPr>
            <a:br>
              <a:rPr lang="pt-BR" dirty="0"/>
            </a:br>
            <a:endParaRPr lang="pt-BR" dirty="0"/>
          </a:p>
          <a:p>
            <a:endParaRPr lang="pt-BR" dirty="0"/>
          </a:p>
        </p:txBody>
      </p:sp>
    </p:spTree>
    <p:extLst>
      <p:ext uri="{BB962C8B-B14F-4D97-AF65-F5344CB8AC3E}">
        <p14:creationId xmlns:p14="http://schemas.microsoft.com/office/powerpoint/2010/main" val="3709901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a:spcBef>
                <a:spcPts val="0"/>
              </a:spcBef>
              <a:buNone/>
            </a:pPr>
            <a:r>
              <a:rPr lang="pt-BR" sz="2400" b="0" i="0" u="none" strike="noStrike" dirty="0">
                <a:solidFill>
                  <a:srgbClr val="000000"/>
                </a:solidFill>
                <a:effectLst/>
              </a:rPr>
              <a:t>[1] </a:t>
            </a:r>
            <a:r>
              <a:rPr lang="pt-BR" sz="2400" dirty="0">
                <a:solidFill>
                  <a:srgbClr val="000000"/>
                </a:solidFill>
              </a:rPr>
              <a:t>“Tensorflow </a:t>
            </a:r>
            <a:r>
              <a:rPr lang="pt-BR" sz="2400" dirty="0" err="1">
                <a:solidFill>
                  <a:srgbClr val="000000"/>
                </a:solidFill>
              </a:rPr>
              <a:t>c</a:t>
            </a:r>
            <a:r>
              <a:rPr lang="pt-BR" sz="2400" b="0" i="0" u="none" strike="noStrike" dirty="0" err="1">
                <a:solidFill>
                  <a:srgbClr val="000000"/>
                </a:solidFill>
                <a:effectLst/>
              </a:rPr>
              <a:t>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a:t>
            </a:r>
            <a:r>
              <a:rPr lang="pt-BR" sz="2400" b="0" i="0" u="none" strike="noStrike" dirty="0">
                <a:solidFill>
                  <a:srgbClr val="000000"/>
                </a:solidFill>
                <a:effectLst/>
                <a:hlinkClick r:id="rId3"/>
              </a:rPr>
              <a:t>https://keras.io/examples/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[2] “</a:t>
            </a:r>
            <a:r>
              <a:rPr lang="pt-BR" sz="2400" dirty="0" err="1">
                <a:solidFill>
                  <a:srgbClr val="000000"/>
                </a:solidFill>
              </a:rPr>
              <a:t>Pytorch</a:t>
            </a:r>
            <a:r>
              <a:rPr lang="pt-BR" sz="2400" dirty="0">
                <a:solidFill>
                  <a:srgbClr val="000000"/>
                </a:solidFill>
              </a:rPr>
              <a:t> </a:t>
            </a:r>
            <a:r>
              <a:rPr lang="pt-BR" sz="2400" dirty="0" err="1">
                <a:solidFill>
                  <a:srgbClr val="000000"/>
                </a:solidFill>
              </a:rPr>
              <a:t>code</a:t>
            </a:r>
            <a:r>
              <a:rPr lang="pt-BR" sz="2400" dirty="0">
                <a:solidFill>
                  <a:srgbClr val="000000"/>
                </a:solidFill>
              </a:rPr>
              <a:t> </a:t>
            </a:r>
            <a:r>
              <a:rPr lang="pt-BR" sz="2400" dirty="0" err="1">
                <a:solidFill>
                  <a:srgbClr val="000000"/>
                </a:solidFill>
              </a:rPr>
              <a:t>examples</a:t>
            </a:r>
            <a:r>
              <a:rPr lang="pt-BR" sz="2400" dirty="0">
                <a:solidFill>
                  <a:srgbClr val="000000"/>
                </a:solidFill>
              </a:rPr>
              <a:t>”, </a:t>
            </a:r>
            <a:r>
              <a:rPr lang="pt-BR" sz="2400" dirty="0">
                <a:solidFill>
                  <a:srgbClr val="000000"/>
                </a:solidFill>
                <a:hlinkClick r:id="rId4"/>
              </a:rPr>
              <a:t>https://pytorch.org/examples/</a:t>
            </a:r>
            <a:endParaRPr lang="pt-BR" sz="2400" dirty="0">
              <a:solidFill>
                <a:srgbClr val="000000"/>
              </a:solidFill>
            </a:endParaRPr>
          </a:p>
          <a:p>
            <a:pPr marL="0" indent="0">
              <a:spcBef>
                <a:spcPts val="0"/>
              </a:spcBef>
              <a:buNone/>
            </a:pPr>
            <a:r>
              <a:rPr lang="pt-BR" sz="2400" b="0" i="0" u="none" strike="noStrike" dirty="0">
                <a:solidFill>
                  <a:srgbClr val="000000"/>
                </a:solidFill>
                <a:effectLst/>
              </a:rPr>
              <a:t>[3] “Papers </a:t>
            </a:r>
            <a:r>
              <a:rPr lang="pt-BR" sz="2400" b="0" i="0" u="none" strike="noStrike" dirty="0" err="1">
                <a:solidFill>
                  <a:srgbClr val="000000"/>
                </a:solidFill>
                <a:effectLst/>
              </a:rPr>
              <a:t>with</a:t>
            </a:r>
            <a:r>
              <a:rPr lang="pt-BR" sz="2400" b="0" i="0" u="none" strike="noStrike" dirty="0">
                <a:solidFill>
                  <a:srgbClr val="000000"/>
                </a:solidFill>
                <a:effectLst/>
              </a:rPr>
              <a:t> </a:t>
            </a:r>
            <a:r>
              <a:rPr lang="pt-BR" sz="2400" b="0" i="0" u="none" strike="noStrike" dirty="0" err="1">
                <a:solidFill>
                  <a:srgbClr val="000000"/>
                </a:solidFill>
                <a:effectLst/>
              </a:rPr>
              <a:t>code</a:t>
            </a:r>
            <a:r>
              <a:rPr lang="pt-BR" sz="2400" b="0" i="0" u="none" strike="noStrike" dirty="0">
                <a:solidFill>
                  <a:srgbClr val="000000"/>
                </a:solidFill>
                <a:effectLst/>
              </a:rPr>
              <a:t>”</a:t>
            </a:r>
            <a:r>
              <a:rPr lang="pt-BR" sz="2400" dirty="0">
                <a:solidFill>
                  <a:srgbClr val="000000"/>
                </a:solidFill>
              </a:rPr>
              <a:t>, </a:t>
            </a:r>
            <a:r>
              <a:rPr lang="pt-BR" sz="2400" dirty="0">
                <a:solidFill>
                  <a:srgbClr val="000000"/>
                </a:solidFill>
                <a:hlinkClick r:id="rId5"/>
              </a:rPr>
              <a:t>https://paperswithcode.com/</a:t>
            </a:r>
            <a:endParaRPr lang="pt-BR" sz="2400" b="0" i="0" u="none" strike="noStrike" dirty="0">
              <a:solidFill>
                <a:srgbClr val="000000"/>
              </a:solidFill>
              <a:effectLst/>
            </a:endParaRPr>
          </a:p>
          <a:p>
            <a:pPr marL="0" indent="0">
              <a:spcBef>
                <a:spcPts val="0"/>
              </a:spcBef>
              <a:buNone/>
            </a:pPr>
            <a:r>
              <a:rPr lang="pt-BR" sz="2400" dirty="0">
                <a:solidFill>
                  <a:srgbClr val="000000"/>
                </a:solidFill>
              </a:rPr>
              <a:t>[4] Sebastian </a:t>
            </a:r>
            <a:r>
              <a:rPr lang="pt-BR" sz="2400" dirty="0" err="1">
                <a:solidFill>
                  <a:srgbClr val="000000"/>
                </a:solidFill>
              </a:rPr>
              <a:t>Raschka</a:t>
            </a:r>
            <a:r>
              <a:rPr lang="pt-BR" sz="2400" dirty="0">
                <a:solidFill>
                  <a:srgbClr val="000000"/>
                </a:solidFill>
              </a:rPr>
              <a:t> </a:t>
            </a:r>
            <a:r>
              <a:rPr lang="pt-BR" sz="2400" dirty="0" err="1">
                <a:solidFill>
                  <a:srgbClr val="000000"/>
                </a:solidFill>
              </a:rPr>
              <a:t>and</a:t>
            </a:r>
            <a:r>
              <a:rPr lang="pt-BR" sz="2400" dirty="0">
                <a:solidFill>
                  <a:srgbClr val="000000"/>
                </a:solidFill>
              </a:rPr>
              <a:t> </a:t>
            </a:r>
            <a:r>
              <a:rPr lang="pt-BR" sz="2400" dirty="0" err="1">
                <a:solidFill>
                  <a:srgbClr val="000000"/>
                </a:solidFill>
              </a:rPr>
              <a:t>Vahid</a:t>
            </a:r>
            <a:r>
              <a:rPr lang="pt-BR" sz="2400" dirty="0">
                <a:solidFill>
                  <a:srgbClr val="000000"/>
                </a:solidFill>
              </a:rPr>
              <a:t> </a:t>
            </a:r>
            <a:r>
              <a:rPr lang="pt-BR" sz="2400" dirty="0" err="1">
                <a:solidFill>
                  <a:srgbClr val="000000"/>
                </a:solidFill>
              </a:rPr>
              <a:t>Mirjalili</a:t>
            </a:r>
            <a:r>
              <a:rPr lang="pt-BR" sz="2400" dirty="0">
                <a:solidFill>
                  <a:srgbClr val="000000"/>
                </a:solidFill>
              </a:rPr>
              <a:t>, “</a:t>
            </a:r>
            <a:r>
              <a:rPr lang="en-US" sz="2400" dirty="0">
                <a:solidFill>
                  <a:srgbClr val="000000"/>
                </a:solidFill>
              </a:rPr>
              <a:t>Python Machine Learning: Machine Learning and Deep Learning with Python, scikit-learn, and TensorFlow 2”,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br>
              <a:rPr lang="en-US" sz="2400" dirty="0">
                <a:solidFill>
                  <a:srgbClr val="000000"/>
                </a:solidFill>
              </a:rPr>
            </a:br>
            <a:r>
              <a:rPr lang="en-US" sz="2400" dirty="0">
                <a:solidFill>
                  <a:srgbClr val="000000"/>
                </a:solidFill>
              </a:rPr>
              <a:t>[5] </a:t>
            </a:r>
            <a:r>
              <a:rPr lang="pt-BR" sz="2400" dirty="0">
                <a:solidFill>
                  <a:srgbClr val="000000"/>
                </a:solidFill>
              </a:rPr>
              <a:t>Ivan </a:t>
            </a:r>
            <a:r>
              <a:rPr lang="pt-BR" sz="2400" dirty="0" err="1">
                <a:solidFill>
                  <a:srgbClr val="000000"/>
                </a:solidFill>
              </a:rPr>
              <a:t>Vasilev</a:t>
            </a:r>
            <a:r>
              <a:rPr lang="pt-BR" sz="2400" dirty="0">
                <a:solidFill>
                  <a:srgbClr val="000000"/>
                </a:solidFill>
              </a:rPr>
              <a:t>, </a:t>
            </a:r>
            <a:r>
              <a:rPr lang="en-US" sz="2400" dirty="0">
                <a:solidFill>
                  <a:srgbClr val="000000"/>
                </a:solidFill>
              </a:rPr>
              <a:t>“Advanced Deep Learning with Python: Design and implement advanced next-generation AI solutions using TensorFlow and </a:t>
            </a:r>
            <a:r>
              <a:rPr lang="en-US" sz="2400" dirty="0" err="1">
                <a:solidFill>
                  <a:srgbClr val="000000"/>
                </a:solidFill>
              </a:rPr>
              <a:t>PyTorch</a:t>
            </a:r>
            <a:r>
              <a:rPr lang="en-US" sz="2400" dirty="0">
                <a:solidFill>
                  <a:srgbClr val="000000"/>
                </a:solidFill>
              </a:rPr>
              <a:t>”,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p>
          <a:p>
            <a:pPr marL="0" indent="0">
              <a:spcBef>
                <a:spcPts val="0"/>
              </a:spcBef>
              <a:buNone/>
            </a:pPr>
            <a:r>
              <a:rPr lang="pt-BR" sz="2400" dirty="0">
                <a:solidFill>
                  <a:srgbClr val="000000"/>
                </a:solidFill>
              </a:rPr>
              <a:t>[6] </a:t>
            </a:r>
            <a:r>
              <a:rPr lang="pt-BR" sz="2400" dirty="0" err="1">
                <a:solidFill>
                  <a:srgbClr val="000000"/>
                </a:solidFill>
              </a:rPr>
              <a:t>Aurélien</a:t>
            </a:r>
            <a:r>
              <a:rPr lang="pt-BR" sz="2400" dirty="0">
                <a:solidFill>
                  <a:srgbClr val="000000"/>
                </a:solidFill>
              </a:rPr>
              <a:t> </a:t>
            </a:r>
            <a:r>
              <a:rPr lang="pt-BR" sz="2400" dirty="0" err="1">
                <a:solidFill>
                  <a:srgbClr val="000000"/>
                </a:solidFill>
              </a:rPr>
              <a:t>Géron</a:t>
            </a:r>
            <a:r>
              <a:rPr lang="pt-BR" sz="2400" dirty="0">
                <a:solidFill>
                  <a:srgbClr val="000000"/>
                </a:solidFill>
              </a:rPr>
              <a:t>, "Hands-On Machine Learning </a:t>
            </a:r>
            <a:r>
              <a:rPr lang="pt-BR" sz="2400" dirty="0" err="1">
                <a:solidFill>
                  <a:srgbClr val="000000"/>
                </a:solidFill>
              </a:rPr>
              <a:t>with</a:t>
            </a:r>
            <a:r>
              <a:rPr lang="pt-BR" sz="2400" dirty="0">
                <a:solidFill>
                  <a:srgbClr val="000000"/>
                </a:solidFill>
              </a:rPr>
              <a:t> </a:t>
            </a:r>
            <a:r>
              <a:rPr lang="pt-BR" sz="2400" dirty="0" err="1">
                <a:solidFill>
                  <a:srgbClr val="000000"/>
                </a:solidFill>
              </a:rPr>
              <a:t>Scikit-Learn</a:t>
            </a:r>
            <a:r>
              <a:rPr lang="pt-BR" sz="2400" dirty="0">
                <a:solidFill>
                  <a:srgbClr val="000000"/>
                </a:solidFill>
              </a:rPr>
              <a:t> </a:t>
            </a:r>
            <a:r>
              <a:rPr lang="pt-BR" sz="2400" dirty="0" err="1">
                <a:solidFill>
                  <a:srgbClr val="000000"/>
                </a:solidFill>
              </a:rPr>
              <a:t>and</a:t>
            </a:r>
            <a:r>
              <a:rPr lang="pt-BR" sz="2400" dirty="0">
                <a:solidFill>
                  <a:srgbClr val="000000"/>
                </a:solidFill>
              </a:rPr>
              <a:t> TensorFlow: </a:t>
            </a:r>
            <a:r>
              <a:rPr lang="pt-BR" sz="2400" dirty="0" err="1">
                <a:solidFill>
                  <a:srgbClr val="000000"/>
                </a:solidFill>
              </a:rPr>
              <a:t>Concepts</a:t>
            </a:r>
            <a:r>
              <a:rPr lang="pt-BR" sz="2400" dirty="0">
                <a:solidFill>
                  <a:srgbClr val="000000"/>
                </a:solidFill>
              </a:rPr>
              <a:t>, Tools, </a:t>
            </a:r>
            <a:r>
              <a:rPr lang="pt-BR" sz="2400" dirty="0" err="1">
                <a:solidFill>
                  <a:srgbClr val="000000"/>
                </a:solidFill>
              </a:rPr>
              <a:t>and</a:t>
            </a:r>
            <a:r>
              <a:rPr lang="pt-BR" sz="2400" dirty="0">
                <a:solidFill>
                  <a:srgbClr val="000000"/>
                </a:solidFill>
              </a:rPr>
              <a:t> </a:t>
            </a:r>
            <a:r>
              <a:rPr lang="pt-BR" sz="2400" dirty="0" err="1">
                <a:solidFill>
                  <a:srgbClr val="000000"/>
                </a:solidFill>
              </a:rPr>
              <a:t>Techniques</a:t>
            </a:r>
            <a:r>
              <a:rPr lang="pt-BR" sz="2400" dirty="0">
                <a:solidFill>
                  <a:srgbClr val="000000"/>
                </a:solidFill>
              </a:rPr>
              <a:t> </a:t>
            </a:r>
            <a:r>
              <a:rPr lang="pt-BR" sz="2400" dirty="0" err="1">
                <a:solidFill>
                  <a:srgbClr val="000000"/>
                </a:solidFill>
              </a:rPr>
              <a:t>to</a:t>
            </a:r>
            <a:r>
              <a:rPr lang="pt-BR" sz="2400" dirty="0">
                <a:solidFill>
                  <a:srgbClr val="000000"/>
                </a:solidFill>
              </a:rPr>
              <a:t> Build </a:t>
            </a:r>
            <a:r>
              <a:rPr lang="pt-BR" sz="2400" dirty="0" err="1">
                <a:solidFill>
                  <a:srgbClr val="000000"/>
                </a:solidFill>
              </a:rPr>
              <a:t>Intelligent</a:t>
            </a:r>
            <a:r>
              <a:rPr lang="pt-BR" sz="2400" dirty="0">
                <a:solidFill>
                  <a:srgbClr val="000000"/>
                </a:solidFill>
              </a:rPr>
              <a:t> Systems", 3rd ed., O'Reilly Media, 2022.</a:t>
            </a:r>
          </a:p>
          <a:p>
            <a:pPr marL="0" indent="0">
              <a:spcBef>
                <a:spcPts val="0"/>
              </a:spcBef>
              <a:buNone/>
            </a:pPr>
            <a:r>
              <a:rPr lang="en-US" sz="2400" dirty="0">
                <a:solidFill>
                  <a:srgbClr val="000000"/>
                </a:solidFill>
              </a:rPr>
              <a:t>[7] </a:t>
            </a:r>
            <a:r>
              <a:rPr lang="en-US" sz="2400" dirty="0" err="1">
                <a:solidFill>
                  <a:srgbClr val="000000"/>
                </a:solidFill>
              </a:rPr>
              <a:t>Raschka</a:t>
            </a:r>
            <a:r>
              <a:rPr lang="en-US" sz="2400" dirty="0">
                <a:solidFill>
                  <a:srgbClr val="000000"/>
                </a:solidFill>
              </a:rPr>
              <a:t>, Sebastian, et al., “Machine Learning with </a:t>
            </a:r>
            <a:r>
              <a:rPr lang="en-US" sz="2400" dirty="0" err="1">
                <a:solidFill>
                  <a:srgbClr val="000000"/>
                </a:solidFill>
              </a:rPr>
              <a:t>PyTorch</a:t>
            </a:r>
            <a:r>
              <a:rPr lang="en-US" sz="2400" dirty="0">
                <a:solidFill>
                  <a:srgbClr val="000000"/>
                </a:solidFill>
              </a:rPr>
              <a:t> and Scikit-Learn: Develop machine learning and deep learning models with Python”, </a:t>
            </a:r>
            <a:r>
              <a:rPr lang="en-US" sz="2400" dirty="0" err="1">
                <a:solidFill>
                  <a:srgbClr val="000000"/>
                </a:solidFill>
              </a:rPr>
              <a:t>Packt</a:t>
            </a:r>
            <a:r>
              <a:rPr lang="en-US" sz="2400" dirty="0">
                <a:solidFill>
                  <a:srgbClr val="000000"/>
                </a:solidFill>
              </a:rPr>
              <a:t> Publishing Ltd, 2022.</a:t>
            </a:r>
            <a:endParaRPr lang="pt-BR" sz="2400" dirty="0">
              <a:solidFill>
                <a:srgbClr val="000000"/>
              </a:solidFill>
            </a:endParaRPr>
          </a:p>
          <a:p>
            <a:pPr marL="0" indent="0">
              <a:spcBef>
                <a:spcPts val="0"/>
              </a:spcBef>
              <a:buNone/>
            </a:pPr>
            <a:r>
              <a:rPr lang="pt-BR" sz="2400" dirty="0">
                <a:solidFill>
                  <a:srgbClr val="000000"/>
                </a:solidFill>
              </a:rPr>
              <a:t>[8] C. M. Bishop, "</a:t>
            </a:r>
            <a:r>
              <a:rPr lang="pt-BR" sz="2400" dirty="0" err="1">
                <a:solidFill>
                  <a:srgbClr val="000000"/>
                </a:solidFill>
              </a:rPr>
              <a:t>Pattern</a:t>
            </a:r>
            <a:r>
              <a:rPr lang="pt-BR" sz="2400" dirty="0">
                <a:solidFill>
                  <a:srgbClr val="000000"/>
                </a:solidFill>
              </a:rPr>
              <a:t> </a:t>
            </a:r>
            <a:r>
              <a:rPr lang="pt-BR" sz="2400" dirty="0" err="1">
                <a:solidFill>
                  <a:srgbClr val="000000"/>
                </a:solidFill>
              </a:rPr>
              <a:t>Recognition</a:t>
            </a:r>
            <a:r>
              <a:rPr lang="pt-BR" sz="2400" dirty="0">
                <a:solidFill>
                  <a:srgbClr val="000000"/>
                </a:solidFill>
              </a:rPr>
              <a:t> </a:t>
            </a:r>
            <a:r>
              <a:rPr lang="pt-BR" sz="2400" dirty="0" err="1">
                <a:solidFill>
                  <a:srgbClr val="000000"/>
                </a:solidFill>
              </a:rPr>
              <a:t>and</a:t>
            </a:r>
            <a:r>
              <a:rPr lang="pt-BR" sz="2400" dirty="0">
                <a:solidFill>
                  <a:srgbClr val="000000"/>
                </a:solidFill>
              </a:rPr>
              <a:t> Machine Learning", Springer, 2006.</a:t>
            </a:r>
          </a:p>
          <a:p>
            <a:pPr marL="0" indent="0">
              <a:spcBef>
                <a:spcPts val="0"/>
              </a:spcBef>
              <a:buNone/>
            </a:pPr>
            <a:r>
              <a:rPr lang="pt-BR" sz="2400">
                <a:solidFill>
                  <a:srgbClr val="000000"/>
                </a:solidFill>
              </a:rPr>
              <a:t>[9] </a:t>
            </a:r>
            <a:r>
              <a:rPr lang="pt-BR" sz="2400" dirty="0">
                <a:solidFill>
                  <a:srgbClr val="000000"/>
                </a:solidFill>
              </a:rPr>
              <a:t>“Livros”, </a:t>
            </a:r>
            <a:r>
              <a:rPr lang="pt-BR" sz="2400" dirty="0">
                <a:solidFill>
                  <a:srgbClr val="000000"/>
                </a:solidFill>
                <a:hlinkClick r:id="rId6"/>
              </a:rPr>
              <a:t>http://tinyurl.com/tp558-books</a:t>
            </a:r>
            <a:endParaRPr lang="pt-BR" sz="2400" dirty="0">
              <a:solidFill>
                <a:srgbClr val="000000"/>
              </a:solidFill>
            </a:endParaRPr>
          </a:p>
        </p:txBody>
      </p:sp>
    </p:spTree>
    <p:extLst>
      <p:ext uri="{BB962C8B-B14F-4D97-AF65-F5344CB8AC3E}">
        <p14:creationId xmlns:p14="http://schemas.microsoft.com/office/powerpoint/2010/main" val="2247946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https://github.com/zz4fap/tp558-adv-ml</a:t>
            </a:r>
            <a:endParaRPr lang="pt-BR" dirty="0"/>
          </a:p>
          <a:p>
            <a:r>
              <a:rPr lang="pt-BR" dirty="0"/>
              <a:t>Como usar o Google </a:t>
            </a:r>
            <a:r>
              <a:rPr lang="pt-BR" dirty="0" err="1"/>
              <a:t>Colab</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b="0" i="0" dirty="0">
              <a:solidFill>
                <a:srgbClr val="222222"/>
              </a:solidFill>
              <a:effectLst/>
              <a:latin typeface="Arial" panose="020B0604020202020204" pitchFamily="34" charset="0"/>
            </a:endParaRPr>
          </a:p>
          <a:p>
            <a:r>
              <a:rPr lang="pt-BR" dirty="0"/>
              <a:t>Python Crash </a:t>
            </a:r>
            <a:r>
              <a:rPr lang="pt-BR" dirty="0" err="1"/>
              <a:t>Course</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a:t>
            </a:r>
            <a:r>
              <a:rPr lang="pt-BR" b="1" i="1" u="none" strike="noStrike" dirty="0">
                <a:solidFill>
                  <a:srgbClr val="00B050"/>
                </a:solidFill>
                <a:effectLst/>
              </a:rPr>
              <a:t>dividido em vários seminários preparados e apresentados pelos alunos</a:t>
            </a:r>
            <a:r>
              <a:rPr lang="pt-BR" b="0" i="0" u="none" strike="noStrike" dirty="0">
                <a:solidFill>
                  <a:srgbClr val="000000"/>
                </a:solidFill>
                <a:effectLst/>
              </a:rPr>
              <a:t>, cada um cobrindo um tipo diferente de algoritmo.</a:t>
            </a:r>
          </a:p>
          <a:p>
            <a:pPr lvl="1">
              <a:buFont typeface="Wingdings" panose="05000000000000000000" pitchFamily="2" charset="2"/>
              <a:buChar char="§"/>
            </a:pPr>
            <a:r>
              <a:rPr lang="pt-BR" dirty="0">
                <a:solidFill>
                  <a:srgbClr val="000000"/>
                </a:solidFill>
              </a:rPr>
              <a:t>Ao final de cada seminário, os </a:t>
            </a:r>
            <a:r>
              <a:rPr lang="pt-BR" b="1" i="1" dirty="0">
                <a:solidFill>
                  <a:srgbClr val="00B050"/>
                </a:solidFill>
              </a:rPr>
              <a:t>alunos deverão responder a um quiz</a:t>
            </a:r>
            <a:r>
              <a:rPr lang="pt-BR" dirty="0">
                <a:solidFill>
                  <a:srgbClr val="000000"/>
                </a:solidFill>
              </a:rPr>
              <a:t>, preparado pelo apresentador, sobre o algoritmo apresentado.</a:t>
            </a:r>
          </a:p>
          <a:p>
            <a:pPr lvl="1">
              <a:buFont typeface="Wingdings" panose="05000000000000000000" pitchFamily="2" charset="2"/>
              <a:buChar char="§"/>
            </a:pPr>
            <a:r>
              <a:rPr lang="pt-BR" dirty="0">
                <a:solidFill>
                  <a:srgbClr val="000000"/>
                </a:solidFill>
              </a:rPr>
              <a:t>Ao final do curso, os </a:t>
            </a:r>
            <a:r>
              <a:rPr lang="pt-BR" b="1" i="1" dirty="0">
                <a:solidFill>
                  <a:srgbClr val="00B050"/>
                </a:solidFill>
              </a:rPr>
              <a:t>alunos deverão apresentar um projeto final</a:t>
            </a:r>
            <a:r>
              <a:rPr lang="pt-BR" dirty="0">
                <a:solidFill>
                  <a:srgbClr val="000000"/>
                </a:solidFill>
              </a:rPr>
              <a:t>, incluindo um </a:t>
            </a:r>
            <a:r>
              <a:rPr lang="pt-BR" b="1" i="1" dirty="0">
                <a:solidFill>
                  <a:srgbClr val="00B050"/>
                </a:solidFill>
              </a:rPr>
              <a:t>relatório em formato de artigo científico</a:t>
            </a:r>
            <a:r>
              <a:rPr lang="pt-BR" dirty="0">
                <a:solidFill>
                  <a:srgbClr val="000000"/>
                </a:solidFill>
              </a:rPr>
              <a:t>, envolvendo a aplicação de um algoritmo avançado de ML a um problema de sua escolha (</a:t>
            </a:r>
            <a:r>
              <a:rPr lang="pt-BR" b="1" i="1" dirty="0">
                <a:solidFill>
                  <a:srgbClr val="00B050"/>
                </a:solidFill>
              </a:rPr>
              <a:t>de preferência, alinhado com sua pesquisa</a:t>
            </a:r>
            <a:r>
              <a:rPr lang="pt-BR" dirty="0">
                <a:solidFill>
                  <a:srgbClr val="000000"/>
                </a:solidFill>
              </a:rPr>
              <a:t>).</a:t>
            </a: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intermediário/avançado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a:t>
            </a:r>
            <a:r>
              <a:rPr lang="pt-BR"/>
              <a:t>repositório público no </a:t>
            </a:r>
            <a:r>
              <a:rPr lang="pt-BR" dirty="0" err="1"/>
              <a:t>github</a:t>
            </a:r>
            <a:r>
              <a:rPr lang="pt-BR" dirty="0"/>
              <a:t> para armazenar o material gerado durante todo o curso, e.g., materiais dos seminários, proposta de projeto,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normAutofit/>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50%</a:t>
            </a:r>
          </a:p>
          <a:p>
            <a:pPr lvl="2" fontAlgn="base">
              <a:spcBef>
                <a:spcPts val="0"/>
              </a:spcBef>
              <a:buFont typeface="Wingdings" panose="05000000000000000000" pitchFamily="2" charset="2"/>
              <a:buChar char="§"/>
            </a:pPr>
            <a:r>
              <a:rPr lang="pt-BR" dirty="0"/>
              <a:t>Cada aluno irá estudar alguns algoritmos e apresentar aos demais.</a:t>
            </a:r>
          </a:p>
          <a:p>
            <a:pPr lvl="2" fontAlgn="base">
              <a:spcBef>
                <a:spcPts val="0"/>
              </a:spcBef>
              <a:buFont typeface="Wingdings" panose="05000000000000000000" pitchFamily="2" charset="2"/>
              <a:buChar char="§"/>
            </a:pPr>
            <a:r>
              <a:rPr lang="pt-BR" dirty="0"/>
              <a:t>Uma a duas semanas para estudo, preparação da apresentação e quiz.</a:t>
            </a:r>
          </a:p>
          <a:p>
            <a:pPr lvl="1" fontAlgn="base">
              <a:spcBef>
                <a:spcPts val="0"/>
              </a:spcBef>
            </a:pPr>
            <a:r>
              <a:rPr lang="pt-BR" dirty="0"/>
              <a:t>Quizzes (Q): 10%</a:t>
            </a:r>
          </a:p>
          <a:p>
            <a:pPr lvl="2" fontAlgn="base">
              <a:spcBef>
                <a:spcPts val="0"/>
              </a:spcBef>
              <a:buFont typeface="Wingdings" panose="05000000000000000000" pitchFamily="2" charset="2"/>
              <a:buChar char="§"/>
            </a:pPr>
            <a:r>
              <a:rPr lang="pt-BR" dirty="0"/>
              <a:t>Resolução dos quizzes preparados pelos alunos.</a:t>
            </a:r>
          </a:p>
          <a:p>
            <a:pPr lvl="1" fontAlgn="base">
              <a:spcBef>
                <a:spcPts val="0"/>
              </a:spcBef>
            </a:pPr>
            <a:r>
              <a:rPr lang="pt-BR" dirty="0"/>
              <a:t>Proposta do projeto final (PPF): 10%</a:t>
            </a:r>
          </a:p>
          <a:p>
            <a:pPr lvl="2">
              <a:lnSpc>
                <a:spcPct val="100000"/>
              </a:lnSpc>
              <a:spcBef>
                <a:spcPts val="0"/>
              </a:spcBef>
              <a:buFont typeface="Wingdings" panose="05000000000000000000" pitchFamily="2" charset="2"/>
              <a:buChar char="§"/>
            </a:pPr>
            <a:r>
              <a:rPr lang="pt-BR" dirty="0"/>
              <a:t>Projeto prático com tema escolhido pelos alunos.</a:t>
            </a:r>
          </a:p>
          <a:p>
            <a:pPr lvl="2">
              <a:lnSpc>
                <a:spcPct val="100000"/>
              </a:lnSpc>
              <a:spcBef>
                <a:spcPts val="0"/>
              </a:spcBef>
              <a:buFont typeface="Wingdings" panose="05000000000000000000" pitchFamily="2" charset="2"/>
              <a:buChar char="§"/>
            </a:pPr>
            <a:r>
              <a:rPr lang="pt-BR" dirty="0"/>
              <a:t>Um aluno por projeto.</a:t>
            </a:r>
          </a:p>
          <a:p>
            <a:pPr lvl="2" fontAlgn="base">
              <a:lnSpc>
                <a:spcPct val="100000"/>
              </a:lnSpc>
              <a:spcBef>
                <a:spcPts val="0"/>
              </a:spcBef>
              <a:buFont typeface="Wingdings" panose="05000000000000000000" pitchFamily="2" charset="2"/>
              <a:buChar char="§"/>
            </a:pPr>
            <a:r>
              <a:rPr lang="pt-BR" dirty="0"/>
              <a:t>Deve ser entregue na metade do segundo mês.</a:t>
            </a:r>
          </a:p>
          <a:p>
            <a:pPr lvl="1" fontAlgn="base">
              <a:spcBef>
                <a:spcPts val="0"/>
              </a:spcBef>
            </a:pPr>
            <a:r>
              <a:rPr lang="pt-BR" dirty="0"/>
              <a:t>Projeto final (PF): 30%</a:t>
            </a:r>
          </a:p>
          <a:p>
            <a:pPr lvl="2" fontAlgn="base">
              <a:spcBef>
                <a:spcPts val="0"/>
              </a:spcBef>
              <a:buFont typeface="Wingdings" panose="05000000000000000000" pitchFamily="2" charset="2"/>
              <a:buChar char="§"/>
            </a:pPr>
            <a:r>
              <a:rPr lang="pt-BR" dirty="0"/>
              <a:t>Apresentação na última semana de aula.</a:t>
            </a:r>
          </a:p>
          <a:p>
            <a:pPr lvl="2" fontAlgn="base">
              <a:spcBef>
                <a:spcPts val="0"/>
              </a:spcBef>
              <a:buFont typeface="Wingdings" panose="05000000000000000000" pitchFamily="2" charset="2"/>
              <a:buChar char="§"/>
            </a:pPr>
            <a:r>
              <a:rPr lang="pt-BR" dirty="0"/>
              <a:t>Entrega de relatório em formato de artigo científico.</a:t>
            </a:r>
          </a:p>
          <a:p>
            <a:pPr marL="0" indent="0" fontAlgn="base">
              <a:spcBef>
                <a:spcPts val="0"/>
              </a:spcBef>
              <a:buNone/>
            </a:pPr>
            <a:endParaRPr lang="pt-BR" dirty="0"/>
          </a:p>
          <a:p>
            <a:pPr marL="0" indent="0" algn="ctr" fontAlgn="base">
              <a:spcBef>
                <a:spcPts val="0"/>
              </a:spcBef>
              <a:buNone/>
            </a:pPr>
            <a:r>
              <a:rPr lang="pt-BR" dirty="0"/>
              <a:t>NF = S*50% + Q*10% + PPF*10% + PF*30%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555560" y="2686727"/>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956795" y="5084433"/>
            <a:ext cx="2868291" cy="1606243"/>
          </a:xfrm>
          <a:prstGeom prst="rect">
            <a:avLst/>
          </a:prstGeom>
        </p:spPr>
      </p:pic>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a:xfrm>
            <a:off x="838200" y="1825624"/>
            <a:ext cx="11190514" cy="5032375"/>
          </a:xfrm>
        </p:spPr>
        <p:txBody>
          <a:bodyPr/>
          <a:lstStyle/>
          <a:p>
            <a:r>
              <a:rPr lang="pt-BR" dirty="0"/>
              <a:t>Instruções detalhadas sobre os seminários e projeto final.</a:t>
            </a:r>
          </a:p>
          <a:p>
            <a:pPr lvl="1">
              <a:buFont typeface="Wingdings" panose="05000000000000000000" pitchFamily="2" charset="2"/>
              <a:buChar char="§"/>
            </a:pPr>
            <a:r>
              <a:rPr lang="pt-BR" dirty="0"/>
              <a:t>Seminários: </a:t>
            </a:r>
            <a:r>
              <a:rPr lang="pt-BR" dirty="0">
                <a:hlinkClick r:id="rId2"/>
              </a:rPr>
              <a:t>http://tinyurl.com/tp558-seminars</a:t>
            </a:r>
            <a:endParaRPr lang="pt-BR" dirty="0"/>
          </a:p>
          <a:p>
            <a:pPr lvl="1">
              <a:buFont typeface="Wingdings" panose="05000000000000000000" pitchFamily="2" charset="2"/>
              <a:buChar char="§"/>
            </a:pPr>
            <a:r>
              <a:rPr lang="pt-BR" dirty="0"/>
              <a:t>Projeto final: </a:t>
            </a:r>
            <a:r>
              <a:rPr lang="pt-BR" dirty="0">
                <a:hlinkClick r:id="rId3"/>
              </a:rPr>
              <a:t>http://tinyurl.com</a:t>
            </a:r>
            <a:r>
              <a:rPr lang="pt-BR">
                <a:hlinkClick r:id="rId3"/>
              </a:rPr>
              <a:t>/tp558-final-project</a:t>
            </a:r>
            <a:endParaRPr lang="pt-BR" dirty="0"/>
          </a:p>
          <a:p>
            <a:pPr marL="457200" lvl="1" indent="0">
              <a:buNone/>
            </a:pPr>
            <a:endParaRPr lang="pt-BR" dirty="0"/>
          </a:p>
          <a:p>
            <a:pPr lvl="1"/>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19700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199" y="1825624"/>
            <a:ext cx="11038115"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dirty="0">
                <a:solidFill>
                  <a:srgbClr val="000000"/>
                </a:solidFill>
              </a:rPr>
              <a:t>D</a:t>
            </a:r>
            <a:r>
              <a:rPr lang="en-US" b="0" i="0" dirty="0">
                <a:solidFill>
                  <a:srgbClr val="000000"/>
                </a:solidFill>
                <a:effectLst/>
              </a:rPr>
              <a:t>eep convolutional generative adversarial network (DCGAN)</a:t>
            </a:r>
          </a:p>
          <a:p>
            <a:pPr lvl="2">
              <a:buFont typeface="Wingdings" panose="05000000000000000000" pitchFamily="2" charset="2"/>
              <a:buChar char="ü"/>
            </a:pPr>
            <a:r>
              <a:rPr lang="en-US" b="0" i="0" dirty="0">
                <a:solidFill>
                  <a:srgbClr val="000000"/>
                </a:solidFill>
                <a:effectLst/>
                <a:hlinkClick r:id="rId2"/>
              </a:rPr>
              <a:t>https://arxiv.org/abs/1511.06434</a:t>
            </a:r>
            <a:endParaRPr lang="en-US" b="0" i="0" dirty="0">
              <a:solidFill>
                <a:srgbClr val="000000"/>
              </a:solidFill>
              <a:effectLst/>
            </a:endParaRPr>
          </a:p>
          <a:p>
            <a:pPr lvl="2">
              <a:buFont typeface="Wingdings" panose="05000000000000000000" pitchFamily="2" charset="2"/>
              <a:buChar char="ü"/>
            </a:pPr>
            <a:r>
              <a:rPr lang="pt-BR" dirty="0">
                <a:hlinkClick r:id="rId3"/>
              </a:rPr>
              <a:t>https://keras.io/examples/generative/dcgan_overriding_train_step/</a:t>
            </a:r>
            <a:endParaRPr lang="pt-BR" dirty="0"/>
          </a:p>
          <a:p>
            <a:pPr lvl="1">
              <a:buFont typeface="Wingdings" panose="05000000000000000000" pitchFamily="2" charset="2"/>
              <a:buChar char="§"/>
            </a:pPr>
            <a:r>
              <a:rPr lang="pt-BR" dirty="0" err="1">
                <a:solidFill>
                  <a:srgbClr val="202124"/>
                </a:solidFill>
              </a:rPr>
              <a:t>Conditional</a:t>
            </a:r>
            <a:r>
              <a:rPr lang="pt-BR" dirty="0">
                <a:solidFill>
                  <a:srgbClr val="202124"/>
                </a:solidFill>
              </a:rPr>
              <a:t> GAN (CGAN)</a:t>
            </a:r>
          </a:p>
          <a:p>
            <a:pPr lvl="2">
              <a:buFont typeface="Wingdings" panose="05000000000000000000" pitchFamily="2" charset="2"/>
              <a:buChar char="§"/>
            </a:pPr>
            <a:r>
              <a:rPr lang="pt-BR" dirty="0">
                <a:solidFill>
                  <a:srgbClr val="202124"/>
                </a:solidFill>
                <a:hlinkClick r:id="rId4"/>
              </a:rPr>
              <a:t>https://arxiv.org/abs/1411.1784</a:t>
            </a:r>
            <a:endParaRPr lang="pt-BR" dirty="0">
              <a:solidFill>
                <a:srgbClr val="202124"/>
              </a:solidFill>
            </a:endParaRPr>
          </a:p>
          <a:p>
            <a:pPr lvl="2">
              <a:buFont typeface="Wingdings" panose="05000000000000000000" pitchFamily="2" charset="2"/>
              <a:buChar char="§"/>
            </a:pPr>
            <a:r>
              <a:rPr lang="pt-BR" dirty="0">
                <a:solidFill>
                  <a:srgbClr val="202124"/>
                </a:solidFill>
                <a:hlinkClick r:id="rId5"/>
              </a:rPr>
              <a:t>https://keras.io/examples/generative/conditional_gan/</a:t>
            </a:r>
            <a:endParaRPr lang="pt-BR" dirty="0"/>
          </a:p>
          <a:p>
            <a:pPr lvl="1">
              <a:buFont typeface="Wingdings" panose="05000000000000000000" pitchFamily="2" charset="2"/>
              <a:buChar char="§"/>
            </a:pPr>
            <a:r>
              <a:rPr lang="pt-BR" b="0" i="0" dirty="0" err="1">
                <a:solidFill>
                  <a:srgbClr val="202124"/>
                </a:solidFill>
                <a:effectLst/>
              </a:rPr>
              <a:t>Variational</a:t>
            </a:r>
            <a:r>
              <a:rPr lang="pt-BR" b="0" i="0" dirty="0">
                <a:solidFill>
                  <a:srgbClr val="202124"/>
                </a:solidFill>
                <a:effectLst/>
              </a:rPr>
              <a:t> </a:t>
            </a:r>
            <a:r>
              <a:rPr lang="pt-BR" b="0" i="0" dirty="0" err="1">
                <a:solidFill>
                  <a:srgbClr val="202124"/>
                </a:solidFill>
                <a:effectLst/>
              </a:rPr>
              <a:t>Autoencoder</a:t>
            </a:r>
            <a:r>
              <a:rPr lang="pt-BR" b="0" i="0" dirty="0">
                <a:solidFill>
                  <a:srgbClr val="202124"/>
                </a:solidFill>
                <a:effectLst/>
              </a:rPr>
              <a:t> (VAE)</a:t>
            </a:r>
          </a:p>
          <a:p>
            <a:pPr lvl="2">
              <a:buFont typeface="Wingdings" panose="05000000000000000000" pitchFamily="2" charset="2"/>
              <a:buChar char="ü"/>
            </a:pPr>
            <a:r>
              <a:rPr lang="pt-BR" dirty="0">
                <a:hlinkClick r:id="rId6"/>
              </a:rPr>
              <a:t>https://arxiv.org/abs/1312.6114</a:t>
            </a:r>
            <a:endParaRPr lang="pt-BR" dirty="0">
              <a:solidFill>
                <a:srgbClr val="202124"/>
              </a:solidFill>
            </a:endParaRPr>
          </a:p>
          <a:p>
            <a:pPr lvl="2">
              <a:buFont typeface="Wingdings" panose="05000000000000000000" pitchFamily="2" charset="2"/>
              <a:buChar char="ü"/>
            </a:pPr>
            <a:r>
              <a:rPr lang="pt-BR" dirty="0">
                <a:hlinkClick r:id="rId7"/>
              </a:rPr>
              <a:t>https://www.tensorflow.org/tutorials/generative/cvae?hl=en</a:t>
            </a:r>
            <a:endParaRPr lang="pt-BR" dirty="0"/>
          </a:p>
        </p:txBody>
      </p:sp>
    </p:spTree>
    <p:extLst>
      <p:ext uri="{BB962C8B-B14F-4D97-AF65-F5344CB8AC3E}">
        <p14:creationId xmlns:p14="http://schemas.microsoft.com/office/powerpoint/2010/main" val="421739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200" y="1825624"/>
            <a:ext cx="11016344"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b="0" i="0" dirty="0" err="1">
                <a:solidFill>
                  <a:srgbClr val="000000"/>
                </a:solidFill>
                <a:effectLst/>
              </a:rPr>
              <a:t>OOTDiffusion</a:t>
            </a:r>
            <a:r>
              <a:rPr lang="en-US" b="0" i="0" dirty="0">
                <a:solidFill>
                  <a:srgbClr val="000000"/>
                </a:solidFill>
                <a:effectLst/>
              </a:rPr>
              <a:t>: Outfitting Fusion based Latent Diffusion for Controllable Virtual Try-on</a:t>
            </a:r>
          </a:p>
          <a:p>
            <a:pPr lvl="2">
              <a:buFont typeface="Wingdings" panose="05000000000000000000" pitchFamily="2" charset="2"/>
              <a:buChar char="ü"/>
            </a:pPr>
            <a:r>
              <a:rPr lang="pt-BR" dirty="0">
                <a:hlinkClick r:id="rId2"/>
              </a:rPr>
              <a:t>https://arxiv.org/abs/2403.01779</a:t>
            </a:r>
            <a:endParaRPr lang="en-US" dirty="0">
              <a:solidFill>
                <a:srgbClr val="000000"/>
              </a:solidFill>
              <a:latin typeface="Lato" panose="020F0502020204030203" pitchFamily="34" charset="0"/>
            </a:endParaRPr>
          </a:p>
          <a:p>
            <a:pPr lvl="2">
              <a:buFont typeface="Wingdings" panose="05000000000000000000" pitchFamily="2" charset="2"/>
              <a:buChar char="ü"/>
            </a:pPr>
            <a:r>
              <a:rPr lang="pt-BR" dirty="0">
                <a:hlinkClick r:id="rId3"/>
              </a:rPr>
              <a:t>https://paperswithcode.com/paper/ootdiffusion-outfitting-fusion-based-latent</a:t>
            </a:r>
            <a:endParaRPr lang="pt-BR" dirty="0"/>
          </a:p>
          <a:p>
            <a:pPr lvl="1">
              <a:buFont typeface="Wingdings" panose="05000000000000000000" pitchFamily="2" charset="2"/>
              <a:buChar char="§"/>
            </a:pPr>
            <a:r>
              <a:rPr lang="pt-BR" b="0" i="0" dirty="0">
                <a:solidFill>
                  <a:srgbClr val="000000"/>
                </a:solidFill>
                <a:effectLst/>
              </a:rPr>
              <a:t>V3D: </a:t>
            </a:r>
            <a:r>
              <a:rPr lang="pt-BR" b="0" i="0" dirty="0" err="1">
                <a:solidFill>
                  <a:srgbClr val="000000"/>
                </a:solidFill>
                <a:effectLst/>
              </a:rPr>
              <a:t>Video</a:t>
            </a:r>
            <a:r>
              <a:rPr lang="pt-BR" b="0" i="0" dirty="0">
                <a:solidFill>
                  <a:srgbClr val="000000"/>
                </a:solidFill>
                <a:effectLst/>
              </a:rPr>
              <a:t> </a:t>
            </a:r>
            <a:r>
              <a:rPr lang="pt-BR" b="0" i="0" dirty="0" err="1">
                <a:solidFill>
                  <a:srgbClr val="000000"/>
                </a:solidFill>
                <a:effectLst/>
              </a:rPr>
              <a:t>Diffusion</a:t>
            </a:r>
            <a:r>
              <a:rPr lang="pt-BR" b="0" i="0" dirty="0">
                <a:solidFill>
                  <a:srgbClr val="000000"/>
                </a:solidFill>
                <a:effectLst/>
              </a:rPr>
              <a:t> Models are </a:t>
            </a:r>
            <a:r>
              <a:rPr lang="pt-BR" b="0" i="0" dirty="0" err="1">
                <a:solidFill>
                  <a:srgbClr val="000000"/>
                </a:solidFill>
                <a:effectLst/>
              </a:rPr>
              <a:t>Effective</a:t>
            </a:r>
            <a:r>
              <a:rPr lang="pt-BR" b="0" i="0" dirty="0">
                <a:solidFill>
                  <a:srgbClr val="000000"/>
                </a:solidFill>
                <a:effectLst/>
              </a:rPr>
              <a:t> 3D </a:t>
            </a:r>
            <a:r>
              <a:rPr lang="pt-BR" b="0" i="0" dirty="0" err="1">
                <a:solidFill>
                  <a:srgbClr val="000000"/>
                </a:solidFill>
                <a:effectLst/>
              </a:rPr>
              <a:t>Generators</a:t>
            </a:r>
            <a:endParaRPr lang="pt-BR" b="0" i="0" dirty="0">
              <a:solidFill>
                <a:srgbClr val="000000"/>
              </a:solidFill>
              <a:effectLst/>
            </a:endParaRPr>
          </a:p>
          <a:p>
            <a:pPr lvl="2">
              <a:buFont typeface="Wingdings" panose="05000000000000000000" pitchFamily="2" charset="2"/>
              <a:buChar char="ü"/>
            </a:pPr>
            <a:r>
              <a:rPr lang="pt-BR" b="0" i="0" dirty="0">
                <a:solidFill>
                  <a:srgbClr val="000000"/>
                </a:solidFill>
                <a:effectLst/>
                <a:hlinkClick r:id="rId4"/>
              </a:rPr>
              <a:t>https://arxiv.org/abs/2403.06738</a:t>
            </a:r>
            <a:endParaRPr lang="pt-BR" dirty="0">
              <a:solidFill>
                <a:srgbClr val="000000"/>
              </a:solidFill>
            </a:endParaRPr>
          </a:p>
          <a:p>
            <a:pPr lvl="2">
              <a:buFont typeface="Wingdings" panose="05000000000000000000" pitchFamily="2" charset="2"/>
              <a:buChar char="ü"/>
            </a:pPr>
            <a:r>
              <a:rPr lang="pt-BR" b="0" i="0" dirty="0">
                <a:solidFill>
                  <a:srgbClr val="000000"/>
                </a:solidFill>
                <a:effectLst/>
                <a:hlinkClick r:id="rId5"/>
              </a:rPr>
              <a:t>https://paperswithcode.com/paper/v3d-video-diffusion-models-are-effective-3d</a:t>
            </a:r>
            <a:endParaRPr lang="pt-BR" b="0" i="0" dirty="0">
              <a:solidFill>
                <a:srgbClr val="000000"/>
              </a:solidFill>
              <a:effectLst/>
            </a:endParaRPr>
          </a:p>
        </p:txBody>
      </p:sp>
    </p:spTree>
    <p:extLst>
      <p:ext uri="{BB962C8B-B14F-4D97-AF65-F5344CB8AC3E}">
        <p14:creationId xmlns:p14="http://schemas.microsoft.com/office/powerpoint/2010/main" val="31031925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8066</TotalTime>
  <Words>2252</Words>
  <Application>Microsoft Office PowerPoint</Application>
  <PresentationFormat>Widescreen</PresentationFormat>
  <Paragraphs>246</Paragraphs>
  <Slides>24</Slides>
  <Notes>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24</vt:i4>
      </vt:variant>
    </vt:vector>
  </HeadingPairs>
  <TitlesOfParts>
    <vt:vector size="30" baseType="lpstr">
      <vt:lpstr>Arial</vt:lpstr>
      <vt:lpstr>Calibri</vt:lpstr>
      <vt:lpstr>Calibri Light</vt:lpstr>
      <vt:lpstr>Lato</vt:lpstr>
      <vt:lpstr>Wingdings</vt:lpstr>
      <vt:lpstr>Tema do Office</vt:lpstr>
      <vt:lpstr>TP558 - Tópicos avançados em Machine Learning: Introdução ao curso</vt:lpstr>
      <vt:lpstr>Sobre o curso</vt:lpstr>
      <vt:lpstr>Sobre o curso</vt:lpstr>
      <vt:lpstr>Sobre o curso</vt:lpstr>
      <vt:lpstr>Sobre o curso</vt:lpstr>
      <vt:lpstr>Sobre o curso</vt:lpstr>
      <vt:lpstr>Sobre o curso</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Referências</vt:lpstr>
      <vt:lpstr>Avisos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1758</cp:revision>
  <dcterms:created xsi:type="dcterms:W3CDTF">2020-01-20T13:50:05Z</dcterms:created>
  <dcterms:modified xsi:type="dcterms:W3CDTF">2024-06-28T17:47:32Z</dcterms:modified>
</cp:coreProperties>
</file>