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395" r:id="rId3"/>
    <p:sldId id="423" r:id="rId4"/>
    <p:sldId id="422" r:id="rId5"/>
    <p:sldId id="424" r:id="rId6"/>
    <p:sldId id="398" r:id="rId7"/>
    <p:sldId id="412" r:id="rId8"/>
    <p:sldId id="263" r:id="rId9"/>
    <p:sldId id="298" r:id="rId10"/>
    <p:sldId id="405" r:id="rId11"/>
    <p:sldId id="293" r:id="rId12"/>
    <p:sldId id="306" r:id="rId1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65" d="100"/>
          <a:sy n="65" d="100"/>
        </p:scale>
        <p:origin x="1541" y="38"/>
      </p:cViewPr>
      <p:guideLst/>
    </p:cSldViewPr>
  </p:slideViewPr>
  <p:outlineViewPr>
    <p:cViewPr>
      <p:scale>
        <a:sx n="33" d="100"/>
        <a:sy n="33" d="100"/>
      </p:scale>
      <p:origin x="0" y="-8862"/>
    </p:cViewPr>
  </p:outlineViewPr>
  <p:notesTextViewPr>
    <p:cViewPr>
      <p:scale>
        <a:sx n="1" d="1"/>
        <a:sy n="1" d="1"/>
      </p:scale>
      <p:origin x="0" y="-437"/>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13/02/2024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13/02/2024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aqVB3NwAZLtlMiM06Nj4EBOIWqI_1CoeTn1IcAPHbtWg?e=mCIkBc"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rtl="0">
              <a:spcBef>
                <a:spcPts val="0"/>
              </a:spcBef>
              <a:spcAft>
                <a:spcPts val="0"/>
              </a:spcAft>
              <a:buFont typeface="Arial" panose="020B0604020202020204" pitchFamily="34" charset="0"/>
              <a:buNone/>
            </a:pPr>
            <a:r>
              <a:rPr lang="pt-BR" sz="1200" b="0" i="0" u="none" strike="noStrike" dirty="0">
                <a:solidFill>
                  <a:srgbClr val="000000"/>
                </a:solidFill>
                <a:effectLst/>
                <a:latin typeface="Times New Roman" panose="02020603050405020304" pitchFamily="18" charset="0"/>
              </a:rPr>
              <a:t>O objetivo principal desta disciplina é apresentar os principais paradigmas de aprendizado de máquina aplicados a dispositivos </a:t>
            </a:r>
            <a:r>
              <a:rPr lang="pt-BR" sz="1200" b="0" i="0" u="none" strike="noStrike" dirty="0" err="1">
                <a:solidFill>
                  <a:srgbClr val="000000"/>
                </a:solidFill>
                <a:effectLst/>
                <a:latin typeface="Times New Roman" panose="02020603050405020304" pitchFamily="18" charset="0"/>
              </a:rPr>
              <a:t>IoT</a:t>
            </a:r>
            <a:r>
              <a:rPr lang="pt-BR" sz="1200" b="0" i="0" u="none" strike="noStrike" dirty="0">
                <a:solidFill>
                  <a:srgbClr val="000000"/>
                </a:solidFill>
                <a:effectLst/>
                <a:latin typeface="Times New Roman" panose="02020603050405020304" pitchFamily="18" charset="0"/>
              </a:rPr>
              <a:t> embarcados. O curso será orientado a projetos, com aulas introdutórias sobre os tópicos abordados e, na sequência, laboratórios e estudos dirigidos para fixação dos conceitos introduzidos, além de um projeto final. Ao final do curso, os alunos devem ser capazes de entender e aplicar os principais algoritmos e técnicas de aprendizado de máquina em aplicações práticas utilizando dispositivos </a:t>
            </a:r>
            <a:r>
              <a:rPr lang="pt-BR" sz="1200" b="0" i="0" u="none" strike="noStrike" dirty="0" err="1">
                <a:solidFill>
                  <a:srgbClr val="000000"/>
                </a:solidFill>
                <a:effectLst/>
                <a:latin typeface="Times New Roman" panose="02020603050405020304" pitchFamily="18" charset="0"/>
              </a:rPr>
              <a:t>IoT</a:t>
            </a:r>
            <a:r>
              <a:rPr lang="pt-BR" sz="1200" b="0" i="0" u="none" strike="noStrike" dirty="0">
                <a:solidFill>
                  <a:srgbClr val="000000"/>
                </a:solidFill>
                <a:effectLst/>
                <a:latin typeface="Times New Roman" panose="02020603050405020304" pitchFamily="18" charset="0"/>
              </a:rPr>
              <a:t> embarcados.</a:t>
            </a:r>
          </a:p>
          <a:p>
            <a:pPr marL="0" indent="0" algn="just" rtl="0">
              <a:spcBef>
                <a:spcPts val="0"/>
              </a:spcBef>
              <a:spcAft>
                <a:spcPts val="0"/>
              </a:spcAft>
              <a:buFont typeface="Arial" panose="020B0604020202020204" pitchFamily="34" charset="0"/>
              <a:buNone/>
            </a:pPr>
            <a:endParaRPr lang="pt-BR" sz="1200" b="0" i="0" u="none" strike="noStrike" dirty="0">
              <a:solidFill>
                <a:srgbClr val="000000"/>
              </a:solidFill>
              <a:effectLst/>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pt-BR" sz="1200" b="0" i="0" u="none" strike="noStrike" dirty="0">
                <a:solidFill>
                  <a:srgbClr val="000000"/>
                </a:solidFill>
                <a:effectLst/>
              </a:rPr>
              <a:t>Capacitá-los a aplicar os principais algoritmos e técnicas de aprendizado de máquina em aplicações práticas utilizando dispositivos </a:t>
            </a:r>
            <a:r>
              <a:rPr lang="pt-BR" sz="1200" b="0" i="0" u="none" strike="noStrike" dirty="0" err="1">
                <a:solidFill>
                  <a:srgbClr val="000000"/>
                </a:solidFill>
                <a:effectLst/>
              </a:rPr>
              <a:t>IoT</a:t>
            </a:r>
            <a:r>
              <a:rPr lang="pt-BR" sz="1200" b="0" i="0" u="none" strike="noStrike" dirty="0">
                <a:solidFill>
                  <a:srgbClr val="000000"/>
                </a:solidFill>
                <a:effectLst/>
              </a:rPr>
              <a:t> embarcados.</a:t>
            </a:r>
            <a:endParaRPr lang="pt-BR" sz="1200" dirty="0"/>
          </a:p>
          <a:p>
            <a:pPr marL="0" indent="0" algn="just" rtl="0">
              <a:spcBef>
                <a:spcPts val="0"/>
              </a:spcBef>
              <a:spcAft>
                <a:spcPts val="0"/>
              </a:spcAft>
              <a:buFont typeface="Arial" panose="020B0604020202020204" pitchFamily="34" charset="0"/>
              <a:buNone/>
            </a:pPr>
            <a:endParaRPr lang="pt-BR" b="0" dirty="0">
              <a:effectLst/>
            </a:endParaRPr>
          </a:p>
          <a:p>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740933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928934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https://colab.research.google.com/github/zz4fap/tp557-iot-ml/blob/master/exercises/Exerc%C3%ADcios_sobre_Programa%C3%A7%C3%A3o_em_Python.ipynb</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4474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13/02/2024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13/02/2024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colab.research.google.com/github/zz4fap/tp557-iot-ml/blob/master/exercises/Exerc%C3%ADcios_sobre_Programa%C3%A7%C3%A3o_em_Python.ipyn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7-iot-ml" TargetMode="External"/><Relationship Id="rId1" Type="http://schemas.openxmlformats.org/officeDocument/2006/relationships/slideLayout" Target="../slideLayouts/slideLayout2.xml"/><Relationship Id="rId5" Type="http://schemas.openxmlformats.org/officeDocument/2006/relationships/hyperlink" Target="https://www.youtube.com/watch?v=yjprpOoH5c8&amp;ab_channel=TensorFlow" TargetMode="External"/><Relationship Id="rId4" Type="http://schemas.openxmlformats.org/officeDocument/2006/relationships/hyperlink" Target="https://www.youtube.com/watch?v=inN8seMm7U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 “</a:t>
            </a:r>
            <a:r>
              <a:rPr lang="pt-BR" b="1" i="1" dirty="0"/>
              <a:t>TP557 – Introdução</a:t>
            </a:r>
            <a:r>
              <a:rPr lang="pt-BR" dirty="0"/>
              <a:t>”</a:t>
            </a:r>
          </a:p>
          <a:p>
            <a:r>
              <a:rPr lang="pt-BR" dirty="0"/>
              <a:t>Exercícios: </a:t>
            </a:r>
            <a:r>
              <a:rPr lang="pt-BR" dirty="0">
                <a:hlinkClick r:id="rId3"/>
              </a:rPr>
              <a:t>Programação em Python</a:t>
            </a:r>
            <a:r>
              <a:rPr lang="pt-BR" dirty="0"/>
              <a:t>.</a:t>
            </a:r>
          </a:p>
        </p:txBody>
      </p:sp>
    </p:spTree>
    <p:extLst>
      <p:ext uri="{BB962C8B-B14F-4D97-AF65-F5344CB8AC3E}">
        <p14:creationId xmlns:p14="http://schemas.microsoft.com/office/powerpoint/2010/main" val="2918520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redes neurais (</a:t>
            </a:r>
            <a:r>
              <a:rPr lang="pt-BR" b="0" i="0" u="none" strike="noStrike" dirty="0" err="1">
                <a:solidFill>
                  <a:srgbClr val="000000"/>
                </a:solidFill>
                <a:effectLst/>
              </a:rPr>
              <a:t>RNs</a:t>
            </a:r>
            <a:r>
              <a:rPr lang="pt-BR" b="0" i="0" u="none" strike="noStrike" dirty="0">
                <a:solidFill>
                  <a:srgbClr val="000000"/>
                </a:solidFill>
                <a:effectLst/>
              </a:rPr>
              <a:t>)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dividido em vários seminários preparados e apresentados pelos alunos, cada um cobrindo um tipo diferente de algoritmo.</a:t>
            </a:r>
          </a:p>
          <a:p>
            <a:pPr lvl="1">
              <a:buFont typeface="Wingdings" panose="05000000000000000000" pitchFamily="2" charset="2"/>
              <a:buChar char="§"/>
            </a:pPr>
            <a:r>
              <a:rPr lang="pt-BR" dirty="0">
                <a:solidFill>
                  <a:srgbClr val="000000"/>
                </a:solidFill>
              </a:rPr>
              <a:t>Ao final de cada seminário, os alunos deverão responder a um quiz, preparado pelo apresentador, sobre o algoritmo apresentado.</a:t>
            </a:r>
          </a:p>
          <a:p>
            <a:pPr lvl="1">
              <a:buFont typeface="Wingdings" panose="05000000000000000000" pitchFamily="2" charset="2"/>
              <a:buChar char="§"/>
            </a:pPr>
            <a:r>
              <a:rPr lang="pt-BR" dirty="0">
                <a:solidFill>
                  <a:srgbClr val="000000"/>
                </a:solidFill>
              </a:rPr>
              <a:t>Na última semana do curso, os alunos deverão apresentar um projeto final, incluindo um relatório em formato de artigo científico, envolvendo a aplicação de um algoritmo avançado de RN a um problema de sua escolha ou sugerido pelo professor.</a:t>
            </a:r>
          </a:p>
          <a:p>
            <a:pPr lvl="1">
              <a:buFont typeface="Wingdings" panose="05000000000000000000" pitchFamily="2" charset="2"/>
              <a:buChar char="§"/>
            </a:pPr>
            <a:endParaRPr lang="pt-BR" dirty="0">
              <a:solidFill>
                <a:srgbClr val="000000"/>
              </a:solidFill>
            </a:endParaRP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700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45%</a:t>
            </a:r>
          </a:p>
          <a:p>
            <a:pPr lvl="1" fontAlgn="base">
              <a:spcBef>
                <a:spcPts val="0"/>
              </a:spcBef>
            </a:pPr>
            <a:r>
              <a:rPr lang="pt-BR" dirty="0" err="1"/>
              <a:t>Quizzes</a:t>
            </a:r>
            <a:r>
              <a:rPr lang="pt-BR" dirty="0"/>
              <a:t> (Q): 15%</a:t>
            </a:r>
          </a:p>
          <a:p>
            <a:pPr lvl="2" fontAlgn="base">
              <a:spcBef>
                <a:spcPts val="0"/>
              </a:spcBef>
            </a:pPr>
            <a:r>
              <a:rPr lang="pt-BR" dirty="0" err="1"/>
              <a:t>Quizzes</a:t>
            </a:r>
            <a:r>
              <a:rPr lang="pt-BR" dirty="0"/>
              <a:t> preparados pelos alunos.</a:t>
            </a:r>
          </a:p>
          <a:p>
            <a:pPr lvl="1" fontAlgn="base">
              <a:spcBef>
                <a:spcPts val="0"/>
              </a:spcBef>
            </a:pPr>
            <a:r>
              <a:rPr lang="pt-BR" dirty="0"/>
              <a:t>Projeto final (PF): 40%</a:t>
            </a:r>
          </a:p>
          <a:p>
            <a:pPr lvl="2">
              <a:buFont typeface="Wingdings" panose="05000000000000000000" pitchFamily="2" charset="2"/>
              <a:buChar char="§"/>
            </a:pPr>
            <a:r>
              <a:rPr lang="pt-BR" dirty="0"/>
              <a:t>Proposta de projeto final prático (ao final do segundo mês)</a:t>
            </a:r>
          </a:p>
          <a:p>
            <a:pPr lvl="2">
              <a:buFont typeface="Wingdings" panose="05000000000000000000" pitchFamily="2" charset="2"/>
              <a:buChar char="§"/>
            </a:pPr>
            <a:r>
              <a:rPr lang="pt-BR" dirty="0"/>
              <a:t>Projeto prático unindo IoT e ML.</a:t>
            </a:r>
          </a:p>
          <a:p>
            <a:pPr lvl="2">
              <a:buFont typeface="Wingdings" panose="05000000000000000000" pitchFamily="2" charset="2"/>
              <a:buChar char="§"/>
            </a:pPr>
            <a:r>
              <a:rPr lang="pt-BR" dirty="0"/>
              <a:t>Até dois (2) alunos por projeto.</a:t>
            </a:r>
          </a:p>
          <a:p>
            <a:pPr lvl="2">
              <a:buFont typeface="Wingdings" panose="05000000000000000000" pitchFamily="2" charset="2"/>
              <a:buChar char="§"/>
            </a:pPr>
            <a:r>
              <a:rPr lang="pt-BR" dirty="0"/>
              <a:t>Tema deve ser escolhido por vocês.</a:t>
            </a:r>
          </a:p>
          <a:p>
            <a:pPr marL="914400" lvl="2" indent="0">
              <a:buNone/>
            </a:pPr>
            <a:endParaRPr lang="pt-BR" dirty="0"/>
          </a:p>
          <a:p>
            <a:pPr marL="0" indent="0" algn="ctr">
              <a:buNone/>
            </a:pPr>
            <a:r>
              <a:rPr lang="pt-BR" dirty="0"/>
              <a:t>NF = S*45% + Q*15% + PF*40%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468474" y="2507340"/>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731046" y="4998806"/>
            <a:ext cx="2868291" cy="1606243"/>
          </a:xfrm>
          <a:prstGeom prst="rect">
            <a:avLst/>
          </a:prstGeom>
        </p:spPr>
      </p:pic>
      <p:sp>
        <p:nvSpPr>
          <p:cNvPr id="8" name="CaixaDeTexto 7">
            <a:extLst>
              <a:ext uri="{FF2B5EF4-FFF2-40B4-BE49-F238E27FC236}">
                <a16:creationId xmlns:a16="http://schemas.microsoft.com/office/drawing/2014/main" id="{EF67D03D-6255-5FEF-77B2-EDE569BE67A1}"/>
              </a:ext>
            </a:extLst>
          </p:cNvPr>
          <p:cNvSpPr txBox="1"/>
          <p:nvPr/>
        </p:nvSpPr>
        <p:spPr>
          <a:xfrm>
            <a:off x="0" y="6581001"/>
            <a:ext cx="6096000" cy="276999"/>
          </a:xfrm>
          <a:prstGeom prst="rect">
            <a:avLst/>
          </a:prstGeom>
          <a:noFill/>
        </p:spPr>
        <p:txBody>
          <a:bodyPr wrap="square">
            <a:spAutoFit/>
          </a:bodyPr>
          <a:lstStyle/>
          <a:p>
            <a:pPr marL="0" indent="0">
              <a:buNone/>
            </a:pPr>
            <a:r>
              <a:rPr lang="pt-BR" sz="1200" b="0" i="0" u="none" strike="noStrike" dirty="0">
                <a:solidFill>
                  <a:srgbClr val="000000"/>
                </a:solidFill>
                <a:effectLst/>
                <a:latin typeface="Arial" panose="020B0604020202020204" pitchFamily="34" charset="0"/>
              </a:rPr>
              <a:t>*Dependendo do número de alunos, as apresentações poderão ser em grupo.</a:t>
            </a:r>
            <a:endParaRPr lang="pt-BR" sz="1200" dirty="0"/>
          </a:p>
        </p:txBody>
      </p:sp>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BEAD94-EB44-27A2-AD12-48FFDF9233D7}"/>
              </a:ext>
            </a:extLst>
          </p:cNvPr>
          <p:cNvSpPr>
            <a:spLocks noGrp="1"/>
          </p:cNvSpPr>
          <p:nvPr>
            <p:ph type="title"/>
          </p:nvPr>
        </p:nvSpPr>
        <p:spPr/>
        <p:txBody>
          <a:bodyPr/>
          <a:lstStyle/>
          <a:p>
            <a:r>
              <a:rPr lang="pt-BR" dirty="0"/>
              <a:t>Objetivos do curso</a:t>
            </a:r>
          </a:p>
        </p:txBody>
      </p:sp>
      <p:sp>
        <p:nvSpPr>
          <p:cNvPr id="3" name="Espaço Reservado para Conteúdo 2">
            <a:extLst>
              <a:ext uri="{FF2B5EF4-FFF2-40B4-BE49-F238E27FC236}">
                <a16:creationId xmlns:a16="http://schemas.microsoft.com/office/drawing/2014/main" id="{1A56AA32-04C2-0C41-F535-9A35932A8EB8}"/>
              </a:ext>
            </a:extLst>
          </p:cNvPr>
          <p:cNvSpPr>
            <a:spLocks noGrp="1"/>
          </p:cNvSpPr>
          <p:nvPr>
            <p:ph idx="1"/>
          </p:nvPr>
        </p:nvSpPr>
        <p:spPr>
          <a:xfrm>
            <a:off x="838199" y="1825624"/>
            <a:ext cx="8164287" cy="5032375"/>
          </a:xfrm>
        </p:spPr>
        <p:txBody>
          <a:bodyPr>
            <a:normAutofit/>
          </a:bodyPr>
          <a:lstStyle/>
          <a:p>
            <a:r>
              <a:rPr lang="pt-BR" b="0" i="0" dirty="0">
                <a:effectLst/>
              </a:rPr>
              <a:t>Apresentar os </a:t>
            </a:r>
            <a:r>
              <a:rPr lang="pt-BR" b="1" i="1" dirty="0">
                <a:effectLst/>
              </a:rPr>
              <a:t>fundamentos de </a:t>
            </a:r>
            <a:r>
              <a:rPr lang="pt-BR" b="1" i="1" dirty="0" err="1">
                <a:effectLst/>
              </a:rPr>
              <a:t>IoT</a:t>
            </a:r>
            <a:r>
              <a:rPr lang="pt-BR" b="1" i="1" dirty="0">
                <a:effectLst/>
              </a:rPr>
              <a:t> e ML</a:t>
            </a:r>
            <a:r>
              <a:rPr lang="pt-BR" b="0" i="0" dirty="0">
                <a:effectLst/>
              </a:rPr>
              <a:t>, bem como explorar a </a:t>
            </a:r>
            <a:r>
              <a:rPr lang="pt-BR" b="1" i="1" dirty="0">
                <a:effectLst/>
              </a:rPr>
              <a:t>interseção</a:t>
            </a:r>
            <a:r>
              <a:rPr lang="pt-BR" b="0" i="0" dirty="0">
                <a:effectLst/>
              </a:rPr>
              <a:t> entre essas áreas.</a:t>
            </a:r>
            <a:endParaRPr lang="pt-BR" dirty="0"/>
          </a:p>
          <a:p>
            <a:r>
              <a:rPr lang="pt-BR" b="1" i="1" dirty="0">
                <a:effectLst/>
              </a:rPr>
              <a:t>Familiarizar</a:t>
            </a:r>
            <a:r>
              <a:rPr lang="pt-BR" b="0" i="0" dirty="0">
                <a:effectLst/>
              </a:rPr>
              <a:t> os alunos com a </a:t>
            </a:r>
            <a:r>
              <a:rPr lang="pt-BR" b="1" i="1" dirty="0">
                <a:effectLst/>
              </a:rPr>
              <a:t>literatura e os conceitos-chave da área de TinyML</a:t>
            </a:r>
            <a:r>
              <a:rPr lang="pt-BR" b="0" i="0" dirty="0">
                <a:effectLst/>
              </a:rPr>
              <a:t>.</a:t>
            </a:r>
          </a:p>
          <a:p>
            <a:r>
              <a:rPr lang="pt-BR" b="0" i="0" dirty="0">
                <a:effectLst/>
              </a:rPr>
              <a:t>Capacitar os alunos a </a:t>
            </a:r>
            <a:r>
              <a:rPr lang="pt-BR" b="1" i="1" dirty="0">
                <a:effectLst/>
              </a:rPr>
              <a:t>conceber</a:t>
            </a:r>
            <a:r>
              <a:rPr lang="pt-BR" b="0" i="0" dirty="0">
                <a:effectLst/>
              </a:rPr>
              <a:t>, </a:t>
            </a:r>
            <a:r>
              <a:rPr lang="pt-BR" b="1" i="1" dirty="0">
                <a:effectLst/>
              </a:rPr>
              <a:t>treinar e implantar aplicações TinyML em sistemas embarcados</a:t>
            </a:r>
            <a:r>
              <a:rPr lang="pt-BR" dirty="0">
                <a:effectLst/>
              </a:rPr>
              <a:t> (e.g., smartphones e dispositivos </a:t>
            </a:r>
            <a:r>
              <a:rPr lang="pt-BR" dirty="0" err="1">
                <a:effectLst/>
              </a:rPr>
              <a:t>IoT</a:t>
            </a:r>
            <a:r>
              <a:rPr lang="pt-BR" dirty="0">
                <a:effectLst/>
              </a:rPr>
              <a:t>)</a:t>
            </a:r>
            <a:r>
              <a:rPr lang="pt-BR" dirty="0"/>
              <a:t>.</a:t>
            </a:r>
          </a:p>
          <a:p>
            <a:r>
              <a:rPr lang="pt-BR" b="0" i="0" dirty="0">
                <a:effectLst/>
              </a:rPr>
              <a:t>Proporcionar </a:t>
            </a:r>
            <a:r>
              <a:rPr lang="pt-BR" b="1" i="1" dirty="0">
                <a:effectLst/>
              </a:rPr>
              <a:t>experiência prática por meio de laboratórios e projetos práticos</a:t>
            </a:r>
            <a:r>
              <a:rPr lang="pt-BR" b="0" i="0" dirty="0">
                <a:effectLst/>
              </a:rPr>
              <a:t>, permitindo que os alunos apliquem seus conhecimentos de TinyML em cenários do mundo real.</a:t>
            </a:r>
            <a:endParaRPr lang="pt-BR" dirty="0"/>
          </a:p>
        </p:txBody>
      </p:sp>
      <p:pic>
        <p:nvPicPr>
          <p:cNvPr id="4" name="Picture 2" descr="Image result for machine learning">
            <a:extLst>
              <a:ext uri="{FF2B5EF4-FFF2-40B4-BE49-F238E27FC236}">
                <a16:creationId xmlns:a16="http://schemas.microsoft.com/office/drawing/2014/main" id="{5C06A13C-9D44-3527-DD1E-E02BB897D2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76568" y="161243"/>
            <a:ext cx="2289169" cy="160241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IOT: a internet das coisas. O que é? - HMB Tecnologia">
            <a:extLst>
              <a:ext uri="{FF2B5EF4-FFF2-40B4-BE49-F238E27FC236}">
                <a16:creationId xmlns:a16="http://schemas.microsoft.com/office/drawing/2014/main" id="{EFA771E3-151D-8061-599C-F57CFB216E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921"/>
          <a:stretch/>
        </p:blipFill>
        <p:spPr bwMode="auto">
          <a:xfrm>
            <a:off x="8904330" y="3711401"/>
            <a:ext cx="2331903" cy="146112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inyML: What is It and Why Does It Matter | MacroFab">
            <a:extLst>
              <a:ext uri="{FF2B5EF4-FFF2-40B4-BE49-F238E27FC236}">
                <a16:creationId xmlns:a16="http://schemas.microsoft.com/office/drawing/2014/main" id="{1EC642B7-7250-B83F-220A-F4F6F9BAFC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4429" y="2173185"/>
            <a:ext cx="2146594" cy="112869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inyML: Future is Tiny and Bright | TechGig">
            <a:extLst>
              <a:ext uri="{FF2B5EF4-FFF2-40B4-BE49-F238E27FC236}">
                <a16:creationId xmlns:a16="http://schemas.microsoft.com/office/drawing/2014/main" id="{AF76318A-723E-D23D-B013-8060C6435A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21776" y="5419765"/>
            <a:ext cx="2291900" cy="1283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49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rtl="0">
              <a:spcBef>
                <a:spcPts val="0"/>
              </a:spcBef>
              <a:spcAft>
                <a:spcPts val="0"/>
              </a:spcAft>
              <a:buNone/>
            </a:pPr>
            <a:r>
              <a:rPr lang="pt-BR" b="0" i="0" u="none" strike="noStrike" dirty="0">
                <a:solidFill>
                  <a:srgbClr val="000000"/>
                </a:solidFill>
                <a:effectLst/>
              </a:rPr>
              <a:t>[1] Stuart Russell </a:t>
            </a:r>
            <a:r>
              <a:rPr lang="pt-BR" b="0" i="0" u="none" strike="noStrike" dirty="0" err="1">
                <a:solidFill>
                  <a:srgbClr val="000000"/>
                </a:solidFill>
                <a:effectLst/>
              </a:rPr>
              <a:t>and</a:t>
            </a:r>
            <a:r>
              <a:rPr lang="pt-BR" b="0" i="0" u="none" strike="noStrike" dirty="0">
                <a:solidFill>
                  <a:srgbClr val="000000"/>
                </a:solidFill>
                <a:effectLst/>
              </a:rPr>
              <a:t> Peter </a:t>
            </a:r>
            <a:r>
              <a:rPr lang="pt-BR" b="0" i="0" u="none" strike="noStrike" dirty="0" err="1">
                <a:solidFill>
                  <a:srgbClr val="000000"/>
                </a:solidFill>
                <a:effectLst/>
              </a:rPr>
              <a:t>Norvig</a:t>
            </a:r>
            <a:r>
              <a:rPr lang="pt-BR" b="0" i="0" u="none" strike="noStrike" dirty="0">
                <a:solidFill>
                  <a:srgbClr val="000000"/>
                </a:solidFill>
                <a:effectLst/>
              </a:rPr>
              <a:t>, “Artificial </a:t>
            </a:r>
            <a:r>
              <a:rPr lang="pt-BR" b="0" i="0" u="none" strike="noStrike" dirty="0" err="1">
                <a:solidFill>
                  <a:srgbClr val="000000"/>
                </a:solidFill>
                <a:effectLst/>
              </a:rPr>
              <a:t>Intelligence</a:t>
            </a:r>
            <a:r>
              <a:rPr lang="pt-BR" b="0" i="0" u="none" strike="noStrike" dirty="0">
                <a:solidFill>
                  <a:srgbClr val="000000"/>
                </a:solidFill>
                <a:effectLst/>
              </a:rPr>
              <a:t>: A </a:t>
            </a:r>
            <a:r>
              <a:rPr lang="pt-BR" b="0" i="0" u="none" strike="noStrike" dirty="0" err="1">
                <a:solidFill>
                  <a:srgbClr val="000000"/>
                </a:solidFill>
                <a:effectLst/>
              </a:rPr>
              <a:t>Modern</a:t>
            </a:r>
            <a:r>
              <a:rPr lang="pt-BR" b="0" i="0" u="none" strike="noStrike" dirty="0">
                <a:solidFill>
                  <a:srgbClr val="000000"/>
                </a:solidFill>
                <a:effectLst/>
              </a:rPr>
              <a:t> Approach”, Prentice Hall Series in Artificial </a:t>
            </a:r>
            <a:r>
              <a:rPr lang="pt-BR" b="0" i="0" u="none" strike="noStrike" dirty="0" err="1">
                <a:solidFill>
                  <a:srgbClr val="000000"/>
                </a:solidFill>
                <a:effectLst/>
              </a:rPr>
              <a:t>Intelligence</a:t>
            </a:r>
            <a:r>
              <a:rPr lang="pt-BR" b="0" i="0" u="none" strike="noStrike" dirty="0">
                <a:solidFill>
                  <a:srgbClr val="000000"/>
                </a:solidFill>
                <a:effectLst/>
              </a:rPr>
              <a:t>, 3rd ed., 2015.</a:t>
            </a:r>
            <a:endParaRPr lang="pt-BR" b="0" dirty="0">
              <a:effectLst/>
            </a:endParaRPr>
          </a:p>
          <a:p>
            <a:pPr marL="0" indent="0" rtl="0">
              <a:spcBef>
                <a:spcPts val="0"/>
              </a:spcBef>
              <a:spcAft>
                <a:spcPts val="0"/>
              </a:spcAft>
              <a:buNone/>
            </a:pPr>
            <a:r>
              <a:rPr lang="pt-BR" b="0" i="0" u="none" strike="noStrike" dirty="0">
                <a:solidFill>
                  <a:srgbClr val="000000"/>
                </a:solidFill>
                <a:effectLst/>
              </a:rPr>
              <a:t>[2] </a:t>
            </a:r>
            <a:r>
              <a:rPr lang="pt-BR" b="0" i="0" u="none" strike="noStrike" dirty="0" err="1">
                <a:solidFill>
                  <a:srgbClr val="000000"/>
                </a:solidFill>
                <a:effectLst/>
              </a:rPr>
              <a:t>Aurélien</a:t>
            </a:r>
            <a:r>
              <a:rPr lang="pt-BR" b="0" i="0" u="none" strike="noStrike" dirty="0">
                <a:solidFill>
                  <a:srgbClr val="000000"/>
                </a:solidFill>
                <a:effectLst/>
              </a:rPr>
              <a:t> </a:t>
            </a:r>
            <a:r>
              <a:rPr lang="pt-BR" b="0" i="0" u="none" strike="noStrike" dirty="0" err="1">
                <a:solidFill>
                  <a:srgbClr val="000000"/>
                </a:solidFill>
                <a:effectLst/>
              </a:rPr>
              <a:t>Géron</a:t>
            </a:r>
            <a:r>
              <a:rPr lang="pt-BR" b="0" i="0" u="none" strike="noStrike" dirty="0">
                <a:solidFill>
                  <a:srgbClr val="000000"/>
                </a:solidFill>
                <a:effectLst/>
              </a:rPr>
              <a:t>, "Hands-On Machine Learning </a:t>
            </a:r>
            <a:r>
              <a:rPr lang="pt-BR" b="0" i="0" u="none" strike="noStrike" dirty="0" err="1">
                <a:solidFill>
                  <a:srgbClr val="000000"/>
                </a:solidFill>
                <a:effectLst/>
              </a:rPr>
              <a:t>with</a:t>
            </a:r>
            <a:r>
              <a:rPr lang="pt-BR" b="0" i="0" u="none" strike="noStrike" dirty="0">
                <a:solidFill>
                  <a:srgbClr val="000000"/>
                </a:solidFill>
                <a:effectLst/>
              </a:rPr>
              <a:t> </a:t>
            </a:r>
            <a:r>
              <a:rPr lang="pt-BR" b="0" i="0" u="none" strike="noStrike" dirty="0" err="1">
                <a:solidFill>
                  <a:srgbClr val="000000"/>
                </a:solidFill>
                <a:effectLst/>
              </a:rPr>
              <a:t>Scikit-Learn</a:t>
            </a:r>
            <a:r>
              <a:rPr lang="pt-BR" b="0" i="0" u="none" strike="noStrike" dirty="0">
                <a:solidFill>
                  <a:srgbClr val="000000"/>
                </a:solidFill>
                <a:effectLst/>
              </a:rPr>
              <a:t> </a:t>
            </a:r>
            <a:r>
              <a:rPr lang="pt-BR" b="0" i="0" u="none" strike="noStrike" dirty="0" err="1">
                <a:solidFill>
                  <a:srgbClr val="000000"/>
                </a:solidFill>
                <a:effectLst/>
              </a:rPr>
              <a:t>and</a:t>
            </a:r>
            <a:r>
              <a:rPr lang="pt-BR" b="0" i="0" u="none" strike="noStrike" dirty="0">
                <a:solidFill>
                  <a:srgbClr val="000000"/>
                </a:solidFill>
                <a:effectLst/>
              </a:rPr>
              <a:t> TensorFlow: </a:t>
            </a:r>
            <a:r>
              <a:rPr lang="pt-BR" b="0" i="0" u="none" strike="noStrike" dirty="0" err="1">
                <a:solidFill>
                  <a:srgbClr val="000000"/>
                </a:solidFill>
                <a:effectLst/>
              </a:rPr>
              <a:t>Concepts</a:t>
            </a:r>
            <a:r>
              <a:rPr lang="pt-BR" b="0" i="0" u="none" strike="noStrike" dirty="0">
                <a:solidFill>
                  <a:srgbClr val="000000"/>
                </a:solidFill>
                <a:effectLst/>
              </a:rPr>
              <a:t>, Tools, </a:t>
            </a:r>
            <a:r>
              <a:rPr lang="pt-BR" b="0" i="0" u="none" strike="noStrike" dirty="0" err="1">
                <a:solidFill>
                  <a:srgbClr val="000000"/>
                </a:solidFill>
                <a:effectLst/>
              </a:rPr>
              <a:t>and</a:t>
            </a:r>
            <a:r>
              <a:rPr lang="pt-BR" b="0" i="0" u="none" strike="noStrike" dirty="0">
                <a:solidFill>
                  <a:srgbClr val="000000"/>
                </a:solidFill>
                <a:effectLst/>
              </a:rPr>
              <a:t> </a:t>
            </a:r>
            <a:r>
              <a:rPr lang="pt-BR" b="0" i="0" u="none" strike="noStrike" dirty="0" err="1">
                <a:solidFill>
                  <a:srgbClr val="000000"/>
                </a:solidFill>
                <a:effectLst/>
              </a:rPr>
              <a:t>Techniques</a:t>
            </a:r>
            <a:r>
              <a:rPr lang="pt-BR" b="0" i="0" u="none" strike="noStrike" dirty="0">
                <a:solidFill>
                  <a:srgbClr val="000000"/>
                </a:solidFill>
                <a:effectLst/>
              </a:rPr>
              <a:t> </a:t>
            </a:r>
            <a:r>
              <a:rPr lang="pt-BR" b="0" i="0" u="none" strike="noStrike" dirty="0" err="1">
                <a:solidFill>
                  <a:srgbClr val="000000"/>
                </a:solidFill>
                <a:effectLst/>
              </a:rPr>
              <a:t>to</a:t>
            </a:r>
            <a:r>
              <a:rPr lang="pt-BR" b="0" i="0" u="none" strike="noStrike" dirty="0">
                <a:solidFill>
                  <a:srgbClr val="000000"/>
                </a:solidFill>
                <a:effectLst/>
              </a:rPr>
              <a:t> Build </a:t>
            </a:r>
            <a:r>
              <a:rPr lang="pt-BR" b="0" i="0" u="none" strike="noStrike" dirty="0" err="1">
                <a:solidFill>
                  <a:srgbClr val="000000"/>
                </a:solidFill>
                <a:effectLst/>
              </a:rPr>
              <a:t>Intelligent</a:t>
            </a:r>
            <a:r>
              <a:rPr lang="pt-BR" b="0" i="0" u="none" strike="noStrike" dirty="0">
                <a:solidFill>
                  <a:srgbClr val="000000"/>
                </a:solidFill>
                <a:effectLst/>
              </a:rPr>
              <a:t> Systems", 1st ed., O'Reilly Media, 2017.</a:t>
            </a:r>
            <a:endParaRPr lang="pt-BR" b="0" dirty="0">
              <a:effectLst/>
            </a:endParaRPr>
          </a:p>
          <a:p>
            <a:pPr marL="0" indent="0" rtl="0">
              <a:spcBef>
                <a:spcPts val="0"/>
              </a:spcBef>
              <a:spcAft>
                <a:spcPts val="0"/>
              </a:spcAft>
              <a:buNone/>
            </a:pPr>
            <a:r>
              <a:rPr lang="pt-BR" b="0" i="0" u="none" strike="noStrike" dirty="0">
                <a:solidFill>
                  <a:srgbClr val="000000"/>
                </a:solidFill>
                <a:effectLst/>
              </a:rPr>
              <a:t>[3] Bishop, "</a:t>
            </a:r>
            <a:r>
              <a:rPr lang="pt-BR" b="0" i="0" u="none" strike="noStrike" dirty="0" err="1">
                <a:solidFill>
                  <a:srgbClr val="000000"/>
                </a:solidFill>
                <a:effectLst/>
              </a:rPr>
              <a:t>Pattern</a:t>
            </a:r>
            <a:r>
              <a:rPr lang="pt-BR" b="0" i="0" u="none" strike="noStrike" dirty="0">
                <a:solidFill>
                  <a:srgbClr val="000000"/>
                </a:solidFill>
                <a:effectLst/>
              </a:rPr>
              <a:t> </a:t>
            </a:r>
            <a:r>
              <a:rPr lang="pt-BR" b="0" i="0" u="none" strike="noStrike" dirty="0" err="1">
                <a:solidFill>
                  <a:srgbClr val="000000"/>
                </a:solidFill>
                <a:effectLst/>
              </a:rPr>
              <a:t>Recognition</a:t>
            </a:r>
            <a:r>
              <a:rPr lang="pt-BR" b="0" i="0" u="none" strike="noStrike" dirty="0">
                <a:solidFill>
                  <a:srgbClr val="000000"/>
                </a:solidFill>
                <a:effectLst/>
              </a:rPr>
              <a:t> </a:t>
            </a:r>
            <a:r>
              <a:rPr lang="pt-BR" b="0" i="0" u="none" strike="noStrike" dirty="0" err="1">
                <a:solidFill>
                  <a:srgbClr val="000000"/>
                </a:solidFill>
                <a:effectLst/>
              </a:rPr>
              <a:t>and</a:t>
            </a:r>
            <a:r>
              <a:rPr lang="pt-BR" b="0" i="0" u="none" strike="noStrike" dirty="0">
                <a:solidFill>
                  <a:srgbClr val="000000"/>
                </a:solidFill>
                <a:effectLst/>
              </a:rPr>
              <a:t> Machine Learning", Springer, 2006.</a:t>
            </a:r>
            <a:endParaRPr lang="pt-BR" b="0" dirty="0">
              <a:effectLst/>
            </a:endParaRPr>
          </a:p>
          <a:p>
            <a:pPr marL="0" indent="0" rtl="0">
              <a:spcBef>
                <a:spcPts val="0"/>
              </a:spcBef>
              <a:spcAft>
                <a:spcPts val="0"/>
              </a:spcAft>
              <a:buNone/>
            </a:pPr>
            <a:r>
              <a:rPr lang="pt-BR" b="0" i="0" u="none" strike="noStrike" dirty="0">
                <a:solidFill>
                  <a:srgbClr val="000000"/>
                </a:solidFill>
                <a:effectLst/>
              </a:rPr>
              <a:t>[4] Sandro </a:t>
            </a:r>
            <a:r>
              <a:rPr lang="pt-BR" b="0" i="0" u="none" strike="noStrike" dirty="0" err="1">
                <a:solidFill>
                  <a:srgbClr val="000000"/>
                </a:solidFill>
                <a:effectLst/>
              </a:rPr>
              <a:t>Skansi</a:t>
            </a:r>
            <a:r>
              <a:rPr lang="pt-BR" dirty="0">
                <a:solidFill>
                  <a:srgbClr val="000000"/>
                </a:solidFill>
              </a:rPr>
              <a:t>,</a:t>
            </a:r>
            <a:r>
              <a:rPr lang="pt-BR" b="0" i="0" u="none" strike="noStrike" dirty="0">
                <a:solidFill>
                  <a:srgbClr val="000000"/>
                </a:solidFill>
                <a:effectLst/>
              </a:rPr>
              <a:t> “</a:t>
            </a:r>
            <a:r>
              <a:rPr lang="pt-BR" b="0" i="0" u="none" strike="noStrike" dirty="0" err="1">
                <a:solidFill>
                  <a:srgbClr val="000000"/>
                </a:solidFill>
                <a:effectLst/>
              </a:rPr>
              <a:t>Introduction</a:t>
            </a:r>
            <a:r>
              <a:rPr lang="pt-BR" b="0" i="0" u="none" strike="noStrike" dirty="0">
                <a:solidFill>
                  <a:srgbClr val="000000"/>
                </a:solidFill>
                <a:effectLst/>
              </a:rPr>
              <a:t> </a:t>
            </a:r>
            <a:r>
              <a:rPr lang="pt-BR" b="0" i="0" u="none" strike="noStrike" dirty="0" err="1">
                <a:solidFill>
                  <a:srgbClr val="000000"/>
                </a:solidFill>
                <a:effectLst/>
              </a:rPr>
              <a:t>to</a:t>
            </a:r>
            <a:r>
              <a:rPr lang="pt-BR" b="0" i="0" u="none" strike="noStrike" dirty="0">
                <a:solidFill>
                  <a:srgbClr val="000000"/>
                </a:solidFill>
                <a:effectLst/>
              </a:rPr>
              <a:t> </a:t>
            </a:r>
            <a:r>
              <a:rPr lang="pt-BR" b="0" i="0" u="none" strike="noStrike" dirty="0" err="1">
                <a:solidFill>
                  <a:srgbClr val="000000"/>
                </a:solidFill>
                <a:effectLst/>
              </a:rPr>
              <a:t>deep</a:t>
            </a:r>
            <a:r>
              <a:rPr lang="pt-BR" b="0" i="0" u="none" strike="noStrike" dirty="0">
                <a:solidFill>
                  <a:srgbClr val="000000"/>
                </a:solidFill>
                <a:effectLst/>
              </a:rPr>
              <a:t> learning: </a:t>
            </a:r>
            <a:r>
              <a:rPr lang="pt-BR" b="0" i="0" u="none" strike="noStrike" dirty="0" err="1">
                <a:solidFill>
                  <a:srgbClr val="000000"/>
                </a:solidFill>
                <a:effectLst/>
              </a:rPr>
              <a:t>from</a:t>
            </a:r>
            <a:r>
              <a:rPr lang="pt-BR" b="0" i="0" u="none" strike="noStrike" dirty="0">
                <a:solidFill>
                  <a:srgbClr val="000000"/>
                </a:solidFill>
                <a:effectLst/>
              </a:rPr>
              <a:t> </a:t>
            </a:r>
            <a:r>
              <a:rPr lang="pt-BR" b="0" i="0" u="none" strike="noStrike" dirty="0" err="1">
                <a:solidFill>
                  <a:srgbClr val="000000"/>
                </a:solidFill>
                <a:effectLst/>
              </a:rPr>
              <a:t>logical</a:t>
            </a:r>
            <a:r>
              <a:rPr lang="pt-BR" b="0" i="0" u="none" strike="noStrike" dirty="0">
                <a:solidFill>
                  <a:srgbClr val="000000"/>
                </a:solidFill>
                <a:effectLst/>
              </a:rPr>
              <a:t> </a:t>
            </a:r>
            <a:r>
              <a:rPr lang="pt-BR" b="0" i="0" u="none" strike="noStrike" dirty="0" err="1">
                <a:solidFill>
                  <a:srgbClr val="000000"/>
                </a:solidFill>
                <a:effectLst/>
              </a:rPr>
              <a:t>calculus</a:t>
            </a:r>
            <a:r>
              <a:rPr lang="pt-BR" b="0" i="0" u="none" strike="noStrike" dirty="0">
                <a:solidFill>
                  <a:srgbClr val="000000"/>
                </a:solidFill>
                <a:effectLst/>
              </a:rPr>
              <a:t> </a:t>
            </a:r>
            <a:r>
              <a:rPr lang="pt-BR" b="0" i="0" u="none" strike="noStrike" dirty="0" err="1">
                <a:solidFill>
                  <a:srgbClr val="000000"/>
                </a:solidFill>
                <a:effectLst/>
              </a:rPr>
              <a:t>to</a:t>
            </a:r>
            <a:r>
              <a:rPr lang="pt-BR" b="0" i="0" u="none" strike="noStrike" dirty="0">
                <a:solidFill>
                  <a:srgbClr val="000000"/>
                </a:solidFill>
                <a:effectLst/>
              </a:rPr>
              <a:t> artificial </a:t>
            </a:r>
            <a:r>
              <a:rPr lang="pt-BR" b="0" i="0" u="none" strike="noStrike" dirty="0" err="1">
                <a:solidFill>
                  <a:srgbClr val="000000"/>
                </a:solidFill>
                <a:effectLst/>
              </a:rPr>
              <a:t>intelligence</a:t>
            </a:r>
            <a:r>
              <a:rPr lang="pt-BR" b="0" i="0" u="none" strike="noStrike" dirty="0">
                <a:solidFill>
                  <a:srgbClr val="000000"/>
                </a:solidFill>
                <a:effectLst/>
              </a:rPr>
              <a:t>”, </a:t>
            </a:r>
            <a:r>
              <a:rPr lang="pt-BR" b="0" i="0" u="none" strike="noStrike" dirty="0" err="1">
                <a:solidFill>
                  <a:srgbClr val="000000"/>
                </a:solidFill>
                <a:effectLst/>
              </a:rPr>
              <a:t>Cham</a:t>
            </a:r>
            <a:r>
              <a:rPr lang="pt-BR" b="0" i="0" u="none" strike="noStrike" dirty="0">
                <a:solidFill>
                  <a:srgbClr val="000000"/>
                </a:solidFill>
                <a:effectLst/>
              </a:rPr>
              <a:t> - </a:t>
            </a:r>
            <a:r>
              <a:rPr lang="pt-BR" b="0" i="0" u="none" strike="noStrike" dirty="0" err="1">
                <a:solidFill>
                  <a:srgbClr val="000000"/>
                </a:solidFill>
                <a:effectLst/>
              </a:rPr>
              <a:t>Suiça</a:t>
            </a:r>
            <a:r>
              <a:rPr lang="pt-BR" b="0" i="0" u="none" strike="noStrike" dirty="0">
                <a:solidFill>
                  <a:srgbClr val="000000"/>
                </a:solidFill>
                <a:effectLst/>
              </a:rPr>
              <a:t>: Editora Springer, 2018.</a:t>
            </a:r>
            <a:endParaRPr lang="pt-BR" b="0" dirty="0">
              <a:effectLst/>
            </a:endParaRPr>
          </a:p>
          <a:p>
            <a:pPr marL="0" indent="0" rtl="0">
              <a:spcBef>
                <a:spcPts val="0"/>
              </a:spcBef>
              <a:spcAft>
                <a:spcPts val="0"/>
              </a:spcAft>
              <a:buNone/>
            </a:pPr>
            <a:r>
              <a:rPr lang="pt-BR" b="0" i="0" u="none" strike="noStrike" dirty="0">
                <a:solidFill>
                  <a:srgbClr val="000000"/>
                </a:solidFill>
                <a:effectLst/>
              </a:rPr>
              <a:t>[5] Ian </a:t>
            </a:r>
            <a:r>
              <a:rPr lang="pt-BR" b="0" i="0" u="none" strike="noStrike" dirty="0" err="1">
                <a:solidFill>
                  <a:srgbClr val="000000"/>
                </a:solidFill>
                <a:effectLst/>
              </a:rPr>
              <a:t>Goodfellow</a:t>
            </a:r>
            <a:r>
              <a:rPr lang="pt-BR" b="0" i="0" u="none" strike="noStrike" dirty="0">
                <a:solidFill>
                  <a:srgbClr val="000000"/>
                </a:solidFill>
                <a:effectLst/>
              </a:rPr>
              <a:t>, </a:t>
            </a:r>
            <a:r>
              <a:rPr lang="pt-BR" b="0" i="0" u="none" strike="noStrike" dirty="0" err="1">
                <a:solidFill>
                  <a:srgbClr val="000000"/>
                </a:solidFill>
                <a:effectLst/>
              </a:rPr>
              <a:t>Yoshua</a:t>
            </a:r>
            <a:r>
              <a:rPr lang="pt-BR" b="0" i="0" u="none" strike="noStrike" dirty="0">
                <a:solidFill>
                  <a:srgbClr val="000000"/>
                </a:solidFill>
                <a:effectLst/>
              </a:rPr>
              <a:t> </a:t>
            </a:r>
            <a:r>
              <a:rPr lang="pt-BR" b="0" i="0" u="none" strike="noStrike" dirty="0" err="1">
                <a:solidFill>
                  <a:srgbClr val="000000"/>
                </a:solidFill>
                <a:effectLst/>
              </a:rPr>
              <a:t>Bengio</a:t>
            </a:r>
            <a:r>
              <a:rPr lang="pt-BR" b="0" i="0" u="none" strike="noStrike" dirty="0">
                <a:solidFill>
                  <a:srgbClr val="000000"/>
                </a:solidFill>
                <a:effectLst/>
              </a:rPr>
              <a:t>, </a:t>
            </a:r>
            <a:r>
              <a:rPr lang="pt-BR" b="0" i="0" u="none" strike="noStrike" dirty="0" err="1">
                <a:solidFill>
                  <a:srgbClr val="000000"/>
                </a:solidFill>
                <a:effectLst/>
              </a:rPr>
              <a:t>and</a:t>
            </a:r>
            <a:r>
              <a:rPr lang="pt-BR" b="0" i="0" u="none" strike="noStrike" dirty="0">
                <a:solidFill>
                  <a:srgbClr val="000000"/>
                </a:solidFill>
                <a:effectLst/>
              </a:rPr>
              <a:t> Aaron </a:t>
            </a:r>
            <a:r>
              <a:rPr lang="pt-BR" b="0" i="0" u="none" strike="noStrike" dirty="0" err="1">
                <a:solidFill>
                  <a:srgbClr val="000000"/>
                </a:solidFill>
                <a:effectLst/>
              </a:rPr>
              <a:t>Courville</a:t>
            </a:r>
            <a:r>
              <a:rPr lang="pt-BR" b="0" i="0" u="none" strike="noStrike" dirty="0">
                <a:solidFill>
                  <a:srgbClr val="000000"/>
                </a:solidFill>
                <a:effectLst/>
              </a:rPr>
              <a:t>. “</a:t>
            </a:r>
            <a:r>
              <a:rPr lang="pt-BR" b="0" i="0" u="none" strike="noStrike" dirty="0" err="1">
                <a:solidFill>
                  <a:srgbClr val="000000"/>
                </a:solidFill>
                <a:effectLst/>
              </a:rPr>
              <a:t>Deep</a:t>
            </a:r>
            <a:r>
              <a:rPr lang="pt-BR" b="0" i="0" u="none" strike="noStrike" dirty="0">
                <a:solidFill>
                  <a:srgbClr val="000000"/>
                </a:solidFill>
                <a:effectLst/>
              </a:rPr>
              <a:t> Learning”. MIT Press 2016.</a:t>
            </a:r>
            <a:endParaRPr lang="pt-BR" b="0" dirty="0">
              <a:effectLst/>
            </a:endParaRPr>
          </a:p>
          <a:p>
            <a:pPr marL="0" indent="0" rtl="0">
              <a:spcBef>
                <a:spcPts val="0"/>
              </a:spcBef>
              <a:spcAft>
                <a:spcPts val="0"/>
              </a:spcAft>
              <a:buNone/>
            </a:pPr>
            <a:r>
              <a:rPr lang="pt-BR" b="0" i="0" u="none" strike="noStrike" dirty="0">
                <a:solidFill>
                  <a:srgbClr val="000000"/>
                </a:solidFill>
                <a:effectLst/>
              </a:rPr>
              <a:t>[6] Kevin P. Murphy. “Machine Learning: A </a:t>
            </a:r>
            <a:r>
              <a:rPr lang="pt-BR" b="0" i="0" u="none" strike="noStrike" dirty="0" err="1">
                <a:solidFill>
                  <a:srgbClr val="000000"/>
                </a:solidFill>
                <a:effectLst/>
              </a:rPr>
              <a:t>Probabilistic</a:t>
            </a:r>
            <a:r>
              <a:rPr lang="pt-BR" b="0" i="0" u="none" strike="noStrike" dirty="0">
                <a:solidFill>
                  <a:srgbClr val="000000"/>
                </a:solidFill>
                <a:effectLst/>
              </a:rPr>
              <a:t> Perspective”, MIT Press 2012.</a:t>
            </a:r>
            <a:endParaRPr lang="pt-BR" b="0" dirty="0">
              <a:effectLst/>
            </a:endParaRPr>
          </a:p>
          <a:p>
            <a:pPr marL="0" indent="0" rtl="0">
              <a:spcBef>
                <a:spcPts val="0"/>
              </a:spcBef>
              <a:spcAft>
                <a:spcPts val="0"/>
              </a:spcAft>
              <a:buNone/>
            </a:pPr>
            <a:r>
              <a:rPr lang="pt-BR" b="0" i="0" u="none" strike="noStrike" dirty="0">
                <a:solidFill>
                  <a:srgbClr val="000000"/>
                </a:solidFill>
                <a:effectLst/>
              </a:rPr>
              <a:t>[7] </a:t>
            </a:r>
            <a:r>
              <a:rPr lang="pt-BR" b="0" i="0" u="none" strike="noStrike" dirty="0" err="1">
                <a:solidFill>
                  <a:srgbClr val="000000"/>
                </a:solidFill>
                <a:effectLst/>
              </a:rPr>
              <a:t>Code</a:t>
            </a:r>
            <a:r>
              <a:rPr lang="pt-BR" b="0" i="0" u="none" strike="noStrike" dirty="0">
                <a:solidFill>
                  <a:srgbClr val="000000"/>
                </a:solidFill>
                <a:effectLst/>
              </a:rPr>
              <a:t> </a:t>
            </a:r>
            <a:r>
              <a:rPr lang="pt-BR" b="0" i="0" u="none" strike="noStrike" dirty="0" err="1">
                <a:solidFill>
                  <a:srgbClr val="000000"/>
                </a:solidFill>
                <a:effectLst/>
              </a:rPr>
              <a:t>examples</a:t>
            </a:r>
            <a:r>
              <a:rPr lang="pt-BR" b="0" i="0" u="none" strike="noStrike" dirty="0">
                <a:solidFill>
                  <a:srgbClr val="000000"/>
                </a:solidFill>
                <a:effectLst/>
              </a:rPr>
              <a:t>, https://keras.io/examples/</a:t>
            </a:r>
            <a:endParaRPr lang="pt-BR" b="0" dirty="0">
              <a:effectLst/>
            </a:endParaRPr>
          </a:p>
        </p:txBody>
      </p:sp>
    </p:spTree>
    <p:extLst>
      <p:ext uri="{BB962C8B-B14F-4D97-AF65-F5344CB8AC3E}">
        <p14:creationId xmlns:p14="http://schemas.microsoft.com/office/powerpoint/2010/main" val="2247946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lnSpcReduction="10000"/>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https://github.com/zz4fap/tp557-iot-ml</a:t>
            </a:r>
            <a:endParaRPr lang="pt-BR" dirty="0"/>
          </a:p>
          <a:p>
            <a:r>
              <a:rPr lang="pt-BR" dirty="0"/>
              <a:t>Google </a:t>
            </a:r>
            <a:r>
              <a:rPr lang="pt-BR" dirty="0" err="1"/>
              <a:t>Colab</a:t>
            </a:r>
            <a:r>
              <a:rPr lang="pt-BR" dirty="0"/>
              <a:t> + Python Crash </a:t>
            </a:r>
            <a:r>
              <a:rPr lang="pt-BR" dirty="0" err="1"/>
              <a:t>Course</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Introdução ao </a:t>
            </a:r>
            <a:r>
              <a:rPr lang="pt-BR" dirty="0" err="1"/>
              <a:t>TensorFlow</a:t>
            </a:r>
            <a:endParaRPr lang="pt-BR" dirty="0"/>
          </a:p>
          <a:p>
            <a:pPr lvl="1">
              <a:buFont typeface="Wingdings" panose="05000000000000000000" pitchFamily="2" charset="2"/>
              <a:buChar char="§"/>
            </a:pPr>
            <a:r>
              <a:rPr lang="pt-BR" dirty="0">
                <a:hlinkClick r:id="rId5"/>
              </a:rPr>
              <a:t>https://www.youtube.com/watch?v=yjprpOoH5c8&amp;ab_channel=TensorFlow</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7512</TotalTime>
  <Words>1129</Words>
  <Application>Microsoft Office PowerPoint</Application>
  <PresentationFormat>Widescreen</PresentationFormat>
  <Paragraphs>91</Paragraphs>
  <Slides>12</Slides>
  <Notes>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Calibri</vt:lpstr>
      <vt:lpstr>Calibri Light</vt:lpstr>
      <vt:lpstr>Times New Roman</vt:lpstr>
      <vt:lpstr>Wingdings</vt:lpstr>
      <vt:lpstr>Tema do Office</vt:lpstr>
      <vt:lpstr>TP558 - Tópicos avançados em Machine Learning: Introdução ao curso</vt:lpstr>
      <vt:lpstr>Sobre o curso</vt:lpstr>
      <vt:lpstr>Sobre o curso</vt:lpstr>
      <vt:lpstr>Sobre o curso</vt:lpstr>
      <vt:lpstr>Apresentação do PowerPoint</vt:lpstr>
      <vt:lpstr>Sobre o curso</vt:lpstr>
      <vt:lpstr>Objetivos do curso</vt:lpstr>
      <vt:lpstr>Referências</vt:lpstr>
      <vt:lpstr>Avisos</vt:lpstr>
      <vt:lpstr>Atividades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1670</cp:revision>
  <dcterms:created xsi:type="dcterms:W3CDTF">2020-01-20T13:50:05Z</dcterms:created>
  <dcterms:modified xsi:type="dcterms:W3CDTF">2024-02-13T18:28:10Z</dcterms:modified>
</cp:coreProperties>
</file>