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95" r:id="rId3"/>
    <p:sldId id="423" r:id="rId4"/>
    <p:sldId id="422" r:id="rId5"/>
    <p:sldId id="425" r:id="rId6"/>
    <p:sldId id="398" r:id="rId7"/>
    <p:sldId id="424" r:id="rId8"/>
    <p:sldId id="263" r:id="rId9"/>
    <p:sldId id="426" r:id="rId10"/>
    <p:sldId id="298" r:id="rId11"/>
    <p:sldId id="293" r:id="rId12"/>
    <p:sldId id="306" r:id="rId1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15/02/2024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15/02/2024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b="0" i="0" u="none" strike="noStrike" dirty="0" err="1">
                <a:solidFill>
                  <a:srgbClr val="000000"/>
                </a:solidFill>
                <a:effectLst/>
              </a:rPr>
              <a:t>Code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b="0" i="0" u="none" strike="noStrike" dirty="0">
                <a:solidFill>
                  <a:srgbClr val="000000"/>
                </a:solidFill>
                <a:effectLst/>
              </a:rPr>
              <a:t>[</a:t>
            </a:r>
            <a:r>
              <a:rPr lang="pt-BR" sz="2400" dirty="0">
                <a:solidFill>
                  <a:srgbClr val="000000"/>
                </a:solidFill>
              </a:rPr>
              <a:t>2</a:t>
            </a:r>
            <a:r>
              <a:rPr lang="pt-BR" sz="2400" b="0" i="0" u="none" strike="noStrike" dirty="0">
                <a:solidFill>
                  <a:srgbClr val="000000"/>
                </a:solidFill>
                <a:effectLst/>
              </a:rPr>
              <a:t>] Ian </a:t>
            </a:r>
            <a:r>
              <a:rPr lang="pt-BR" sz="2400" b="0" i="0" u="none" strike="noStrike" dirty="0" err="1">
                <a:solidFill>
                  <a:srgbClr val="000000"/>
                </a:solidFill>
                <a:effectLst/>
              </a:rPr>
              <a:t>Goodfellow</a:t>
            </a:r>
            <a:r>
              <a:rPr lang="pt-BR" sz="2400" b="0" i="0" u="none" strike="noStrike" dirty="0">
                <a:solidFill>
                  <a:srgbClr val="000000"/>
                </a:solidFill>
                <a:effectLst/>
              </a:rPr>
              <a:t>, </a:t>
            </a:r>
            <a:r>
              <a:rPr lang="pt-BR" sz="2400" b="0" i="0" u="none" strike="noStrike" dirty="0" err="1">
                <a:solidFill>
                  <a:srgbClr val="000000"/>
                </a:solidFill>
                <a:effectLst/>
              </a:rPr>
              <a:t>Yoshua</a:t>
            </a:r>
            <a:r>
              <a:rPr lang="pt-BR" sz="2400" b="0" i="0" u="none" strike="noStrike" dirty="0">
                <a:solidFill>
                  <a:srgbClr val="000000"/>
                </a:solidFill>
                <a:effectLst/>
              </a:rPr>
              <a:t> </a:t>
            </a:r>
            <a:r>
              <a:rPr lang="pt-BR" sz="2400" b="0" i="0" u="none" strike="noStrike" dirty="0" err="1">
                <a:solidFill>
                  <a:srgbClr val="000000"/>
                </a:solidFill>
                <a:effectLst/>
              </a:rPr>
              <a:t>Bengio</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Aaron </a:t>
            </a:r>
            <a:r>
              <a:rPr lang="pt-BR" sz="2400" b="0" i="0" u="none" strike="noStrike" dirty="0" err="1">
                <a:solidFill>
                  <a:srgbClr val="000000"/>
                </a:solidFill>
                <a:effectLst/>
              </a:rPr>
              <a:t>Courville</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MIT Press 2016.</a:t>
            </a:r>
            <a:endParaRPr lang="pt-BR" sz="2400" b="0" dirty="0">
              <a:effectLst/>
            </a:endParaRPr>
          </a:p>
          <a:p>
            <a:pPr marL="0" indent="0">
              <a:spcBef>
                <a:spcPts val="0"/>
              </a:spcBef>
              <a:buNone/>
            </a:pPr>
            <a:r>
              <a:rPr lang="pt-BR" sz="2400" b="0" i="0" u="none" strike="noStrike" dirty="0">
                <a:solidFill>
                  <a:srgbClr val="000000"/>
                </a:solidFill>
                <a:effectLst/>
              </a:rPr>
              <a:t>[</a:t>
            </a:r>
            <a:r>
              <a:rPr lang="pt-BR" sz="2400" dirty="0">
                <a:solidFill>
                  <a:srgbClr val="000000"/>
                </a:solidFill>
              </a:rPr>
              <a:t>3</a:t>
            </a:r>
            <a:r>
              <a:rPr lang="pt-BR" sz="2400" b="0" i="0" u="none" strike="noStrike" dirty="0">
                <a:solidFill>
                  <a:srgbClr val="000000"/>
                </a:solidFill>
                <a:effectLst/>
              </a:rPr>
              <a:t>] </a:t>
            </a:r>
            <a:r>
              <a:rPr lang="pt-BR" sz="2400" b="0" i="0" u="none" strike="noStrike" dirty="0" err="1">
                <a:solidFill>
                  <a:srgbClr val="000000"/>
                </a:solidFill>
                <a:effectLst/>
              </a:rPr>
              <a:t>Aurélien</a:t>
            </a:r>
            <a:r>
              <a:rPr lang="pt-BR" sz="2400" b="0" i="0" u="none" strike="noStrike" dirty="0">
                <a:solidFill>
                  <a:srgbClr val="000000"/>
                </a:solidFill>
                <a:effectLst/>
              </a:rPr>
              <a:t> </a:t>
            </a:r>
            <a:r>
              <a:rPr lang="pt-BR" sz="2400" b="0" i="0" u="none" strike="noStrike" dirty="0" err="1">
                <a:solidFill>
                  <a:srgbClr val="000000"/>
                </a:solidFill>
                <a:effectLst/>
              </a:rPr>
              <a:t>Géron</a:t>
            </a:r>
            <a:r>
              <a:rPr lang="pt-BR" sz="2400" b="0" i="0" u="none" strike="noStrike" dirty="0">
                <a:solidFill>
                  <a:srgbClr val="000000"/>
                </a:solidFill>
                <a:effectLst/>
              </a:rPr>
              <a:t>, "Hands-On Machine Learning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Scikit-Learn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TensorFlow: </a:t>
            </a:r>
            <a:r>
              <a:rPr lang="pt-BR" sz="2400" b="0" i="0" u="none" strike="noStrike" dirty="0" err="1">
                <a:solidFill>
                  <a:srgbClr val="000000"/>
                </a:solidFill>
                <a:effectLst/>
              </a:rPr>
              <a:t>Concepts</a:t>
            </a:r>
            <a:r>
              <a:rPr lang="pt-BR" sz="2400" b="0" i="0" u="none" strike="noStrike" dirty="0">
                <a:solidFill>
                  <a:srgbClr val="000000"/>
                </a:solidFill>
                <a:effectLst/>
              </a:rPr>
              <a:t>, Tools, </a:t>
            </a:r>
            <a:r>
              <a:rPr lang="pt-BR" sz="2400" b="0" i="0" u="none" strike="noStrike" dirty="0" err="1">
                <a:solidFill>
                  <a:srgbClr val="000000"/>
                </a:solidFill>
                <a:effectLst/>
              </a:rPr>
              <a:t>and</a:t>
            </a:r>
            <a:r>
              <a:rPr lang="pt-BR" sz="2400" b="0" i="0" u="none" strike="noStrike" dirty="0">
                <a:solidFill>
                  <a:srgbClr val="000000"/>
                </a:solidFill>
                <a:effectLst/>
              </a:rPr>
              <a:t> </a:t>
            </a:r>
            <a:r>
              <a:rPr lang="pt-BR" sz="2400" b="0" i="0" u="none" strike="noStrike" dirty="0" err="1">
                <a:solidFill>
                  <a:srgbClr val="000000"/>
                </a:solidFill>
                <a:effectLst/>
              </a:rPr>
              <a:t>Techniques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Build </a:t>
            </a:r>
            <a:r>
              <a:rPr lang="pt-BR" sz="2400" b="0" i="0" u="none" strike="noStrike" dirty="0" err="1">
                <a:solidFill>
                  <a:srgbClr val="000000"/>
                </a:solidFill>
                <a:effectLst/>
              </a:rPr>
              <a:t>Intelligent</a:t>
            </a:r>
            <a:r>
              <a:rPr lang="pt-BR" sz="2400" b="0" i="0" u="none" strike="noStrike" dirty="0">
                <a:solidFill>
                  <a:srgbClr val="000000"/>
                </a:solidFill>
                <a:effectLst/>
              </a:rPr>
              <a:t> Systems", 3rd ed., O'Reilly Media, 2022.</a:t>
            </a:r>
            <a:endParaRPr lang="pt-BR" sz="2400" dirty="0">
              <a:solidFill>
                <a:srgbClr val="000000"/>
              </a:solidFill>
            </a:endParaRPr>
          </a:p>
          <a:p>
            <a:pPr marL="0" indent="0" rtl="0">
              <a:spcBef>
                <a:spcPts val="0"/>
              </a:spcBef>
              <a:spcAft>
                <a:spcPts val="0"/>
              </a:spcAft>
              <a:buNone/>
            </a:pPr>
            <a:r>
              <a:rPr lang="en-US" sz="2400" dirty="0">
                <a:solidFill>
                  <a:srgbClr val="000000"/>
                </a:solidFill>
              </a:rPr>
              <a:t>[4]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rtl="0">
              <a:spcBef>
                <a:spcPts val="0"/>
              </a:spcBef>
              <a:spcAft>
                <a:spcPts val="0"/>
              </a:spcAft>
              <a:buNone/>
            </a:pPr>
            <a:r>
              <a:rPr lang="pt-BR" sz="2400" b="0" i="0" u="none" strike="noStrike" dirty="0">
                <a:solidFill>
                  <a:srgbClr val="000000"/>
                </a:solidFill>
                <a:effectLst/>
              </a:rPr>
              <a:t>[5] C. M. Bishop, "</a:t>
            </a:r>
            <a:r>
              <a:rPr lang="pt-BR" sz="2400" b="0" i="0" u="none" strike="noStrike" dirty="0" err="1">
                <a:solidFill>
                  <a:srgbClr val="000000"/>
                </a:solidFill>
                <a:effectLst/>
              </a:rPr>
              <a:t>Pattern</a:t>
            </a:r>
            <a:r>
              <a:rPr lang="pt-BR" sz="2400" b="0" i="0" u="none" strike="noStrike" dirty="0">
                <a:solidFill>
                  <a:srgbClr val="000000"/>
                </a:solidFill>
                <a:effectLst/>
              </a:rPr>
              <a:t> </a:t>
            </a:r>
            <a:r>
              <a:rPr lang="pt-BR" sz="2400" b="0" i="0" u="none" strike="noStrike" dirty="0" err="1">
                <a:solidFill>
                  <a:srgbClr val="000000"/>
                </a:solidFill>
                <a:effectLst/>
              </a:rPr>
              <a:t>Recognition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Machine Learning", Springer, 2006.</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[6] Sandro </a:t>
            </a:r>
            <a:r>
              <a:rPr lang="pt-BR" sz="2400" b="0" i="0" u="none" strike="noStrike" dirty="0" err="1">
                <a:solidFill>
                  <a:srgbClr val="000000"/>
                </a:solidFill>
                <a:effectLst/>
              </a:rPr>
              <a:t>Skansi</a:t>
            </a:r>
            <a:r>
              <a:rPr lang="pt-BR" sz="2400" dirty="0">
                <a:solidFill>
                  <a:srgbClr val="000000"/>
                </a:solidFill>
              </a:rPr>
              <a:t>,</a:t>
            </a:r>
            <a:r>
              <a:rPr lang="pt-BR" sz="2400" b="0" i="0" u="none" strike="noStrike" dirty="0">
                <a:solidFill>
                  <a:srgbClr val="000000"/>
                </a:solidFill>
                <a:effectLst/>
              </a:rPr>
              <a:t> “</a:t>
            </a:r>
            <a:r>
              <a:rPr lang="pt-BR" sz="2400" b="0" i="0" u="none" strike="noStrike" dirty="0" err="1">
                <a:solidFill>
                  <a:srgbClr val="000000"/>
                </a:solidFill>
                <a:effectLst/>
              </a:rPr>
              <a:t>Introduction</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a:t>
            </a:r>
            <a:r>
              <a:rPr lang="pt-BR" sz="2400" b="0" i="0" u="none" strike="noStrike" dirty="0" err="1">
                <a:solidFill>
                  <a:srgbClr val="000000"/>
                </a:solidFill>
                <a:effectLst/>
              </a:rPr>
              <a:t>from</a:t>
            </a:r>
            <a:r>
              <a:rPr lang="pt-BR" sz="2400" b="0" i="0" u="none" strike="noStrike" dirty="0">
                <a:solidFill>
                  <a:srgbClr val="000000"/>
                </a:solidFill>
                <a:effectLst/>
              </a:rPr>
              <a:t> </a:t>
            </a:r>
            <a:r>
              <a:rPr lang="pt-BR" sz="2400" b="0" i="0" u="none" strike="noStrike" dirty="0" err="1">
                <a:solidFill>
                  <a:srgbClr val="000000"/>
                </a:solidFill>
                <a:effectLst/>
              </a:rPr>
              <a:t>logical</a:t>
            </a:r>
            <a:r>
              <a:rPr lang="pt-BR" sz="2400" b="0" i="0" u="none" strike="noStrike" dirty="0">
                <a:solidFill>
                  <a:srgbClr val="000000"/>
                </a:solidFill>
                <a:effectLst/>
              </a:rPr>
              <a:t> </a:t>
            </a:r>
            <a:r>
              <a:rPr lang="pt-BR" sz="2400" b="0" i="0" u="none" strike="noStrike" dirty="0" err="1">
                <a:solidFill>
                  <a:srgbClr val="000000"/>
                </a:solidFill>
                <a:effectLst/>
              </a:rPr>
              <a:t>calculus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artificial </a:t>
            </a:r>
            <a:r>
              <a:rPr lang="pt-BR" sz="2400" b="0" i="0" u="none" strike="noStrike" dirty="0" err="1">
                <a:solidFill>
                  <a:srgbClr val="000000"/>
                </a:solidFill>
                <a:effectLst/>
              </a:rPr>
              <a:t>intelligence</a:t>
            </a:r>
            <a:r>
              <a:rPr lang="pt-BR" sz="2400" b="0" i="0" u="none" strike="noStrike" dirty="0">
                <a:solidFill>
                  <a:srgbClr val="000000"/>
                </a:solidFill>
                <a:effectLst/>
              </a:rPr>
              <a:t>”, </a:t>
            </a:r>
            <a:r>
              <a:rPr lang="pt-BR" sz="2400" b="0" i="0" u="none" strike="noStrike" dirty="0" err="1">
                <a:solidFill>
                  <a:srgbClr val="000000"/>
                </a:solidFill>
                <a:effectLst/>
              </a:rPr>
              <a:t>Cham</a:t>
            </a:r>
            <a:r>
              <a:rPr lang="pt-BR" sz="2400" b="0" i="0" u="none" strike="noStrike" dirty="0">
                <a:solidFill>
                  <a:srgbClr val="000000"/>
                </a:solidFill>
                <a:effectLst/>
              </a:rPr>
              <a:t> - </a:t>
            </a:r>
            <a:r>
              <a:rPr lang="pt-BR" sz="2400" b="0" i="0" u="none" strike="noStrike" dirty="0" err="1">
                <a:solidFill>
                  <a:srgbClr val="000000"/>
                </a:solidFill>
                <a:effectLst/>
              </a:rPr>
              <a:t>Suiça</a:t>
            </a:r>
            <a:r>
              <a:rPr lang="pt-BR" sz="2400" b="0" i="0" u="none" strike="noStrike" dirty="0">
                <a:solidFill>
                  <a:srgbClr val="000000"/>
                </a:solidFill>
                <a:effectLst/>
              </a:rPr>
              <a:t>: Editora Springer, 2018.</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[7] Kevin P. Murphy, “Machine Learning: A </a:t>
            </a:r>
            <a:r>
              <a:rPr lang="pt-BR" sz="2400" b="0" i="0" u="none" strike="noStrike" dirty="0" err="1">
                <a:solidFill>
                  <a:srgbClr val="000000"/>
                </a:solidFill>
                <a:effectLst/>
              </a:rPr>
              <a:t>Probabilistic</a:t>
            </a:r>
            <a:r>
              <a:rPr lang="pt-BR" sz="2400" b="0" i="0" u="none" strike="noStrike" dirty="0">
                <a:solidFill>
                  <a:srgbClr val="000000"/>
                </a:solidFill>
                <a:effectLst/>
              </a:rPr>
              <a:t> Perspective”, MIT Press 2012.</a:t>
            </a:r>
            <a:endParaRPr lang="pt-BR" sz="2400" b="0" dirty="0">
              <a:effectLst/>
            </a:endParaRPr>
          </a:p>
        </p:txBody>
      </p:sp>
    </p:spTree>
    <p:extLst>
      <p:ext uri="{BB962C8B-B14F-4D97-AF65-F5344CB8AC3E}">
        <p14:creationId xmlns:p14="http://schemas.microsoft.com/office/powerpoint/2010/main" val="224794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740D2-3D7D-E6DD-BABD-477E0886258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2261D0C-4E3D-C901-26C9-0CC07A70AF5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4048330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7689</TotalTime>
  <Words>995</Words>
  <Application>Microsoft Office PowerPoint</Application>
  <PresentationFormat>Widescreen</PresentationFormat>
  <Paragraphs>86</Paragraphs>
  <Slides>12</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Referências</vt:lpstr>
      <vt:lpstr>Apresentação do PowerPoint</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1708</cp:revision>
  <dcterms:created xsi:type="dcterms:W3CDTF">2020-01-20T13:50:05Z</dcterms:created>
  <dcterms:modified xsi:type="dcterms:W3CDTF">2024-02-15T12:35:30Z</dcterms:modified>
</cp:coreProperties>
</file>