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95" r:id="rId3"/>
    <p:sldId id="423" r:id="rId4"/>
    <p:sldId id="422" r:id="rId5"/>
    <p:sldId id="425" r:id="rId6"/>
    <p:sldId id="398" r:id="rId7"/>
    <p:sldId id="424" r:id="rId8"/>
    <p:sldId id="426" r:id="rId9"/>
    <p:sldId id="437" r:id="rId10"/>
    <p:sldId id="427" r:id="rId11"/>
    <p:sldId id="428" r:id="rId12"/>
    <p:sldId id="429" r:id="rId13"/>
    <p:sldId id="438" r:id="rId14"/>
    <p:sldId id="431" r:id="rId15"/>
    <p:sldId id="436" r:id="rId16"/>
    <p:sldId id="432" r:id="rId17"/>
    <p:sldId id="430" r:id="rId18"/>
    <p:sldId id="434" r:id="rId19"/>
    <p:sldId id="435" r:id="rId20"/>
    <p:sldId id="433" r:id="rId21"/>
    <p:sldId id="263" r:id="rId22"/>
    <p:sldId id="298" r:id="rId23"/>
    <p:sldId id="293" r:id="rId24"/>
    <p:sldId id="306" r:id="rId25"/>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88" d="100"/>
          <a:sy n="88" d="100"/>
        </p:scale>
        <p:origin x="1698" y="8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13/04/2024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13/04/2024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13/04/2024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13/04/2024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13/04/2024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13/04/2024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13/04/2024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13/04/2024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13/04/2024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13/04/2024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13/04/2024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13/04/2024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13/04/2024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13/04/2024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2101.00590" TargetMode="External"/><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 Id="rId9" Type="http://schemas.openxmlformats.org/officeDocument/2006/relationships/hyperlink" Target="https://paperswithcode.com/paper/regnet-self-regulated-network-for-imag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4" Type="http://schemas.openxmlformats.org/officeDocument/2006/relationships/hyperlink" Target="https://arxiv.org/abs/2402.1361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examples/vision/retinanet/" TargetMode="External"/><Relationship Id="rId7" Type="http://schemas.openxmlformats.org/officeDocument/2006/relationships/hyperlink" Target="https://github.com/lyuwenyu/RT-DETR" TargetMode="External"/><Relationship Id="rId2" Type="http://schemas.openxmlformats.org/officeDocument/2006/relationships/hyperlink" Target="https://keras.io/examples/vision/basnet_segmentation/" TargetMode="External"/><Relationship Id="rId1" Type="http://schemas.openxmlformats.org/officeDocument/2006/relationships/slideLayout" Target="../slideLayouts/slideLayout2.xml"/><Relationship Id="rId6" Type="http://schemas.openxmlformats.org/officeDocument/2006/relationships/hyperlink" Target="https://arxiv.org/abs/2304.08069" TargetMode="External"/><Relationship Id="rId5" Type="http://schemas.openxmlformats.org/officeDocument/2006/relationships/hyperlink" Target="https://docs.edgeimpulse.com/docs/tutorials/end-to-end-tutorials/object-detection/detect-objects-using-fomo" TargetMode="External"/><Relationship Id="rId4" Type="http://schemas.openxmlformats.org/officeDocument/2006/relationships/hyperlink" Target="https://docs.edgeimpulse.com/docs/edge-impulse-studio/learning-blocks/object-detection/fomo-object-detection-for-constrained-device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keras.io/examples/vision/learnable_resizer/" TargetMode="External"/><Relationship Id="rId3" Type="http://schemas.openxmlformats.org/officeDocument/2006/relationships/hyperlink" Target="https://www.tensorflow.org/tutorials/images/segmentation?hl=pt-br" TargetMode="External"/><Relationship Id="rId7" Type="http://schemas.openxmlformats.org/officeDocument/2006/relationships/hyperlink" Target="https://arxiv.org/abs/2103.09950v1" TargetMode="External"/><Relationship Id="rId2" Type="http://schemas.openxmlformats.org/officeDocument/2006/relationships/hyperlink" Target="https://arxiv.org/abs/2003.06792" TargetMode="External"/><Relationship Id="rId1" Type="http://schemas.openxmlformats.org/officeDocument/2006/relationships/slideLayout" Target="../slideLayouts/slideLayout2.xml"/><Relationship Id="rId6" Type="http://schemas.openxmlformats.org/officeDocument/2006/relationships/hyperlink" Target="https://keras.io/examples/vision/edsr/" TargetMode="External"/><Relationship Id="rId5" Type="http://schemas.openxmlformats.org/officeDocument/2006/relationships/hyperlink" Target="https://arxiv.org/abs/1707.02921" TargetMode="External"/><Relationship Id="rId4" Type="http://schemas.openxmlformats.org/officeDocument/2006/relationships/hyperlink" Target="https://keras.io/examples/vision/mirne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aperswithcode.com/paper/triposr-fast-3d-object-reconstruction-from-a" TargetMode="External"/><Relationship Id="rId2" Type="http://schemas.openxmlformats.org/officeDocument/2006/relationships/hyperlink" Target="https://arxiv.org/abs/2403.0215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keras.io/examples/rl/actor_critic_cartpole/" TargetMode="External"/><Relationship Id="rId3" Type="http://schemas.openxmlformats.org/officeDocument/2006/relationships/hyperlink" Target="https://keras.io/examples/rl/deep_q_network_breakout/" TargetMode="External"/><Relationship Id="rId7" Type="http://schemas.openxmlformats.org/officeDocument/2006/relationships/hyperlink" Target="https://inria.hal.science/hal-00840470/document" TargetMode="External"/><Relationship Id="rId2" Type="http://schemas.openxmlformats.org/officeDocument/2006/relationships/hyperlink" Target="https://storage.googleapis.com/deepmind-media/dqn/DQNNaturePaper.pdf" TargetMode="External"/><Relationship Id="rId1" Type="http://schemas.openxmlformats.org/officeDocument/2006/relationships/slideLayout" Target="../slideLayouts/slideLayout2.xml"/><Relationship Id="rId6" Type="http://schemas.openxmlformats.org/officeDocument/2006/relationships/hyperlink" Target="https://keras.io/examples/rl/ddpg_pendulum/" TargetMode="External"/><Relationship Id="rId5" Type="http://schemas.openxmlformats.org/officeDocument/2006/relationships/hyperlink" Target="https://arxiv.org/pdf/1509.02971.pdf" TargetMode="External"/><Relationship Id="rId4" Type="http://schemas.openxmlformats.org/officeDocument/2006/relationships/hyperlink" Target="https://www.tensorflow.org/agents/tutorials/0_intro_rl?hl=pt-b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7" Type="http://schemas.openxmlformats.org/officeDocument/2006/relationships/hyperlink" Target="https://paperswithcode.com/paper/wavenet-a-generative-model-for-raw-audio"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 Id="rId6" Type="http://schemas.openxmlformats.org/officeDocument/2006/relationships/hyperlink" Target="https://arxiv.org/abs/1609.03499" TargetMode="External"/><Relationship Id="rId5" Type="http://schemas.openxmlformats.org/officeDocument/2006/relationships/hyperlink" Target="https://keras.io/examples/audio/transformer_asr/" TargetMode="External"/><Relationship Id="rId4" Type="http://schemas.openxmlformats.org/officeDocument/2006/relationships/hyperlink" Target="https://papers.nips.cc/paper/2017/file/3f5ee243547dee91fbd053c1c4a845aa-Paper.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aperswithcode.com/paper/graph-neural-network-for-traffic-forecasting" TargetMode="External"/><Relationship Id="rId7" Type="http://schemas.openxmlformats.org/officeDocument/2006/relationships/hyperlink" Target="https://snntorch.readthedocs.io/en/latest/tutorials/index.html" TargetMode="External"/><Relationship Id="rId2" Type="http://schemas.openxmlformats.org/officeDocument/2006/relationships/hyperlink" Target="https://arxiv.org/abs/2101.11174" TargetMode="External"/><Relationship Id="rId1" Type="http://schemas.openxmlformats.org/officeDocument/2006/relationships/slideLayout" Target="../slideLayouts/slideLayout2.xml"/><Relationship Id="rId6" Type="http://schemas.openxmlformats.org/officeDocument/2006/relationships/hyperlink" Target="https://guillaume-chevalier.com/spiking-neural-network-snn-with-pytorch-where-backpropagation-engenders-stdp-hebbian-learning/" TargetMode="External"/><Relationship Id="rId5" Type="http://schemas.openxmlformats.org/officeDocument/2006/relationships/hyperlink" Target="https://analyticsindiamag.com/a-tutorial-on-spiking-neural-networks-for-beginners/" TargetMode="External"/><Relationship Id="rId4" Type="http://schemas.openxmlformats.org/officeDocument/2006/relationships/hyperlink" Target="https://arxiv.org/abs/2109.12894"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aperswithcode.com/paper/towards-deep-learning-models-resistant-to" TargetMode="External"/><Relationship Id="rId2" Type="http://schemas.openxmlformats.org/officeDocument/2006/relationships/hyperlink" Target="https://arxiv.org/abs/1706.0608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eras.io/examples/vision/knowledge_distillation/" TargetMode="External"/><Relationship Id="rId2" Type="http://schemas.openxmlformats.org/officeDocument/2006/relationships/hyperlink" Target="https://arxiv.org/abs/1503.02531" TargetMode="External"/><Relationship Id="rId1" Type="http://schemas.openxmlformats.org/officeDocument/2006/relationships/slideLayout" Target="../slideLayouts/slideLayout2.xml"/><Relationship Id="rId5" Type="http://schemas.openxmlformats.org/officeDocument/2006/relationships/hyperlink" Target="https://keras.io/examples/vision/gradient_centralization/" TargetMode="External"/><Relationship Id="rId4" Type="http://schemas.openxmlformats.org/officeDocument/2006/relationships/hyperlink" Target="https://arxiv.org/abs/2004.01461"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tinyurl.com/tp558-books" TargetMode="External"/><Relationship Id="rId5" Type="http://schemas.openxmlformats.org/officeDocument/2006/relationships/hyperlink" Target="https://paperswithcode.com/" TargetMode="External"/><Relationship Id="rId4" Type="http://schemas.openxmlformats.org/officeDocument/2006/relationships/hyperlink" Target="https://pytorch.org/exampl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perswithcode.com/paper/ootdiffusion-outfitting-fusion-based-latent" TargetMode="External"/><Relationship Id="rId2" Type="http://schemas.openxmlformats.org/officeDocument/2006/relationships/hyperlink" Target="https://arxiv.org/abs/2403.01779" TargetMode="External"/><Relationship Id="rId1" Type="http://schemas.openxmlformats.org/officeDocument/2006/relationships/slideLayout" Target="../slideLayouts/slideLayout2.xml"/><Relationship Id="rId5" Type="http://schemas.openxmlformats.org/officeDocument/2006/relationships/hyperlink" Target="https://paperswithcode.com/paper/v3d-video-diffusion-models-are-effective-3d" TargetMode="External"/><Relationship Id="rId4" Type="http://schemas.openxmlformats.org/officeDocument/2006/relationships/hyperlink" Target="https://arxiv.org/abs/2403.067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a:xfrm>
            <a:off x="838200" y="1825624"/>
            <a:ext cx="11201400" cy="5032375"/>
          </a:xfrm>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ü"/>
            </a:pPr>
            <a:r>
              <a:rPr lang="pt-BR" dirty="0">
                <a:hlinkClick r:id="rId6"/>
              </a:rPr>
              <a:t>https://arxiv.org/abs/1803.02999</a:t>
            </a:r>
            <a:endParaRPr lang="pt-BR" dirty="0"/>
          </a:p>
          <a:p>
            <a:pPr lvl="2">
              <a:buFont typeface="Wingdings" panose="05000000000000000000" pitchFamily="2" charset="2"/>
              <a:buChar char="ü"/>
            </a:pPr>
            <a:r>
              <a:rPr lang="pt-BR" dirty="0">
                <a:hlinkClick r:id="rId7"/>
              </a:rPr>
              <a:t>https://keras.io/examples/vision/reptile/</a:t>
            </a:r>
            <a:endParaRPr lang="pt-BR" dirty="0"/>
          </a:p>
          <a:p>
            <a:pPr lvl="1">
              <a:buFont typeface="Wingdings" panose="05000000000000000000" pitchFamily="2" charset="2"/>
              <a:buChar char="§"/>
            </a:pPr>
            <a:r>
              <a:rPr lang="en-US" b="0" i="0" dirty="0" err="1">
                <a:solidFill>
                  <a:srgbClr val="000000"/>
                </a:solidFill>
                <a:effectLst/>
              </a:rPr>
              <a:t>RegNet</a:t>
            </a:r>
            <a:r>
              <a:rPr lang="en-US" b="0" i="0" dirty="0">
                <a:solidFill>
                  <a:srgbClr val="000000"/>
                </a:solidFill>
                <a:effectLst/>
              </a:rPr>
              <a:t>: Self-Regulated Network for Image Classification</a:t>
            </a:r>
          </a:p>
          <a:p>
            <a:pPr lvl="2">
              <a:buFont typeface="Wingdings" panose="05000000000000000000" pitchFamily="2" charset="2"/>
              <a:buChar char="ü"/>
            </a:pPr>
            <a:r>
              <a:rPr lang="pt-BR" dirty="0">
                <a:hlinkClick r:id="rId8"/>
              </a:rPr>
              <a:t>https://arxiv.org/abs/2101.00590</a:t>
            </a:r>
            <a:endParaRPr lang="en-US" dirty="0">
              <a:solidFill>
                <a:srgbClr val="000000"/>
              </a:solidFill>
            </a:endParaRPr>
          </a:p>
          <a:p>
            <a:pPr lvl="2">
              <a:buFont typeface="Wingdings" panose="05000000000000000000" pitchFamily="2" charset="2"/>
              <a:buChar char="ü"/>
            </a:pPr>
            <a:r>
              <a:rPr lang="pt-BR" dirty="0">
                <a:hlinkClick r:id="rId9"/>
              </a:rPr>
              <a:t>https://paperswithcode.com/paper/regnet-self-regulated-network-for-image</a:t>
            </a:r>
            <a:endParaRPr lang="pt-BR" dirty="0"/>
          </a:p>
        </p:txBody>
      </p:sp>
    </p:spTree>
    <p:extLst>
      <p:ext uri="{BB962C8B-B14F-4D97-AF65-F5344CB8AC3E}">
        <p14:creationId xmlns:p14="http://schemas.microsoft.com/office/powerpoint/2010/main" val="145175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a:t>YOLOv9</a:t>
            </a:r>
          </a:p>
          <a:p>
            <a:pPr lvl="2">
              <a:buFont typeface="Wingdings" panose="05000000000000000000" pitchFamily="2" charset="2"/>
              <a:buChar char="ü"/>
            </a:pPr>
            <a:r>
              <a:rPr lang="pt-BR" dirty="0">
                <a:hlinkClick r:id="rId4"/>
              </a:rPr>
              <a:t>https://arxiv.org/abs/2402.13616</a:t>
            </a:r>
            <a:endParaRPr lang="pt-BR" dirty="0"/>
          </a:p>
          <a:p>
            <a:pPr lvl="2">
              <a:buFont typeface="Wingdings" panose="05000000000000000000" pitchFamily="2" charset="2"/>
              <a:buChar char="ü"/>
            </a:pPr>
            <a:r>
              <a:rPr lang="pt-BR" dirty="0">
                <a:hlinkClick r:id="rId2"/>
              </a:rPr>
              <a:t>https://docs.ultralytics.com/pt/models/yolov9/#generalized-efficient-layer-aggregation-network-gelan</a:t>
            </a:r>
          </a:p>
          <a:p>
            <a:pPr lvl="2">
              <a:buFont typeface="Wingdings" panose="05000000000000000000" pitchFamily="2" charset="2"/>
              <a:buChar char="ü"/>
            </a:pPr>
            <a:r>
              <a:rPr lang="pt-BR" dirty="0">
                <a:hlinkClick r:id="rId2"/>
              </a:rPr>
              <a:t>https://github.com/WongKinYiu/yolov9?tab=readme-ov-file</a:t>
            </a:r>
          </a:p>
          <a:p>
            <a:pPr lvl="1">
              <a:buFont typeface="Wingdings" panose="05000000000000000000" pitchFamily="2" charset="2"/>
              <a:buChar char="§"/>
            </a:pPr>
            <a:r>
              <a:rPr lang="en-US" b="0" i="0" dirty="0">
                <a:solidFill>
                  <a:srgbClr val="000000"/>
                </a:solidFill>
                <a:effectLst/>
                <a:highlight>
                  <a:srgbClr val="FFFFFF"/>
                </a:highlight>
              </a:rPr>
              <a:t>YOLO-World: Real-Time Open-Vocabulary Object Detection</a:t>
            </a:r>
          </a:p>
          <a:p>
            <a:pPr lvl="2">
              <a:buFont typeface="Wingdings" panose="05000000000000000000" pitchFamily="2" charset="2"/>
              <a:buChar char="ü"/>
            </a:pPr>
            <a:r>
              <a:rPr lang="pt-BR" dirty="0">
                <a:hlinkClick r:id="rId2"/>
              </a:rPr>
              <a:t>https://arxiv.org/abs/2401.17270</a:t>
            </a:r>
            <a:endParaRPr lang="en-US" dirty="0">
              <a:solidFill>
                <a:srgbClr val="000000"/>
              </a:solidFill>
              <a:highlight>
                <a:srgbClr val="FFFFFF"/>
              </a:highlight>
              <a:latin typeface="Arial" panose="020B0604020202020204" pitchFamily="34" charset="0"/>
              <a:hlinkClick r:id="rId2"/>
            </a:endParaRPr>
          </a:p>
          <a:p>
            <a:pPr lvl="2">
              <a:buFont typeface="Wingdings" panose="05000000000000000000" pitchFamily="2" charset="2"/>
              <a:buChar char="ü"/>
            </a:pPr>
            <a:r>
              <a:rPr lang="pt-BR" dirty="0">
                <a:hlinkClick r:id="rId2"/>
              </a:rPr>
              <a:t>https://colab.research.google.com/github/roboflow-ai/notebooks/blob/main/notebooks/zero-shot-object-detection-with-yolo-world.ipynb</a:t>
            </a:r>
            <a:endParaRPr lang="en-US" dirty="0">
              <a:solidFill>
                <a:srgbClr val="000000"/>
              </a:solidFill>
              <a:highlight>
                <a:srgbClr val="FFFFFF"/>
              </a:highlight>
              <a:latin typeface="Arial" panose="020B0604020202020204" pitchFamily="34" charset="0"/>
              <a:hlinkClick r:id="rId2"/>
            </a:endParaRPr>
          </a:p>
          <a:p>
            <a:pPr lvl="2">
              <a:buFont typeface="Wingdings" panose="05000000000000000000" pitchFamily="2" charset="2"/>
              <a:buChar char="ü"/>
            </a:pPr>
            <a:r>
              <a:rPr lang="pt-BR" dirty="0">
                <a:hlinkClick r:id="rId2"/>
              </a:rPr>
              <a:t>https://www.youtube.com/watch?v=X7gKBGVz4vs&amp;feature=youtu.be</a:t>
            </a:r>
          </a:p>
          <a:p>
            <a:pPr lvl="2">
              <a:buFont typeface="Wingdings" panose="05000000000000000000" pitchFamily="2" charset="2"/>
              <a:buChar char="ü"/>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2"/>
              </a:rPr>
              <a:t>https://arxiv.org/abs/1708.02002</a:t>
            </a:r>
          </a:p>
          <a:p>
            <a:pPr lvl="2">
              <a:buFont typeface="Wingdings" panose="05000000000000000000" pitchFamily="2" charset="2"/>
              <a:buChar char="ü"/>
            </a:pPr>
            <a:r>
              <a:rPr lang="pt-BR" dirty="0">
                <a:hlinkClick r:id="rId3"/>
              </a:rPr>
              <a:t>https://keras.io/examples/vision/retinanet/</a:t>
            </a:r>
            <a:endParaRPr lang="pt-BR" dirty="0"/>
          </a:p>
          <a:p>
            <a:pPr lvl="1">
              <a:buFont typeface="Wingdings" panose="05000000000000000000" pitchFamily="2" charset="2"/>
              <a:buChar char="§"/>
            </a:pPr>
            <a:r>
              <a:rPr lang="pt-BR" dirty="0" err="1">
                <a:effectLst/>
              </a:rPr>
              <a:t>Faster</a:t>
            </a:r>
            <a:r>
              <a:rPr lang="pt-BR" dirty="0">
                <a:effectLst/>
              </a:rPr>
              <a:t> </a:t>
            </a:r>
            <a:r>
              <a:rPr lang="pt-BR" dirty="0" err="1">
                <a:effectLst/>
              </a:rPr>
              <a:t>Objects</a:t>
            </a:r>
            <a:r>
              <a:rPr lang="pt-BR" dirty="0">
                <a:effectLst/>
              </a:rPr>
              <a:t>, More </a:t>
            </a:r>
            <a:r>
              <a:rPr lang="pt-BR" dirty="0" err="1">
                <a:effectLst/>
              </a:rPr>
              <a:t>Objects</a:t>
            </a:r>
            <a:r>
              <a:rPr lang="pt-BR" dirty="0">
                <a:effectLst/>
              </a:rPr>
              <a:t> (</a:t>
            </a:r>
            <a:r>
              <a:rPr lang="pt-BR" dirty="0"/>
              <a:t>FOMO)</a:t>
            </a:r>
          </a:p>
          <a:p>
            <a:pPr lvl="2">
              <a:buFont typeface="Wingdings" panose="05000000000000000000" pitchFamily="2" charset="2"/>
              <a:buChar char="ü"/>
            </a:pPr>
            <a:r>
              <a:rPr lang="pt-BR" dirty="0">
                <a:hlinkClick r:id="rId4"/>
              </a:rPr>
              <a:t>https://docs.edgeimpulse.com/docs/edge-impulse-studio/learning-blocks/object-detection/fomo-object-detection-for-constrained-devices</a:t>
            </a:r>
            <a:endParaRPr lang="pt-BR" dirty="0"/>
          </a:p>
          <a:p>
            <a:pPr lvl="2">
              <a:buFont typeface="Wingdings" panose="05000000000000000000" pitchFamily="2" charset="2"/>
              <a:buChar char="ü"/>
            </a:pPr>
            <a:r>
              <a:rPr lang="pt-BR" dirty="0">
                <a:hlinkClick r:id="rId5"/>
              </a:rPr>
              <a:t>https://docs.edgeimpulse.com/docs/tutorials/end-to-end-tutorials/object-detection/detect-objects-using-fomo</a:t>
            </a:r>
            <a:endParaRPr lang="pt-BR" dirty="0"/>
          </a:p>
          <a:p>
            <a:pPr lvl="1">
              <a:buFont typeface="Wingdings" panose="05000000000000000000" pitchFamily="2" charset="2"/>
              <a:buChar char="§"/>
            </a:pPr>
            <a:r>
              <a:rPr lang="en-US" dirty="0"/>
              <a:t>DETRs Beat YOLOs on Real-time Object Detection</a:t>
            </a:r>
          </a:p>
          <a:p>
            <a:pPr lvl="2">
              <a:buFont typeface="Wingdings" panose="05000000000000000000" pitchFamily="2" charset="2"/>
              <a:buChar char="ü"/>
            </a:pPr>
            <a:r>
              <a:rPr lang="pt-BR" dirty="0">
                <a:hlinkClick r:id="rId6"/>
              </a:rPr>
              <a:t>https://arxiv.org/abs/2304.08069</a:t>
            </a:r>
            <a:endParaRPr lang="en-US" dirty="0"/>
          </a:p>
          <a:p>
            <a:pPr lvl="2">
              <a:buFont typeface="Wingdings" panose="05000000000000000000" pitchFamily="2" charset="2"/>
              <a:buChar char="ü"/>
            </a:pPr>
            <a:r>
              <a:rPr lang="pt-BR" dirty="0">
                <a:hlinkClick r:id="rId7"/>
              </a:rPr>
              <a:t>https://github.com/lyuwenyu</a:t>
            </a:r>
            <a:r>
              <a:rPr lang="pt-BR">
                <a:hlinkClick r:id="rId7"/>
              </a:rPr>
              <a:t>/RT-DETR</a:t>
            </a: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34149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a:xfrm>
            <a:off x="838199" y="1825624"/>
            <a:ext cx="11146971" cy="5032375"/>
          </a:xfrm>
        </p:spPr>
        <p:txBody>
          <a:bodyPr>
            <a:normAutofit/>
          </a:bodyPr>
          <a:lstStyle/>
          <a:p>
            <a:r>
              <a:rPr lang="pt-BR" dirty="0"/>
              <a:t>Computer Vision: </a:t>
            </a:r>
            <a:r>
              <a:rPr lang="pt-BR" dirty="0" err="1"/>
              <a:t>Image</a:t>
            </a:r>
            <a:r>
              <a:rPr lang="pt-BR" dirty="0"/>
              <a:t> </a:t>
            </a:r>
            <a:r>
              <a:rPr lang="pt-BR" dirty="0" err="1"/>
              <a:t>Enhancement</a:t>
            </a:r>
            <a:endParaRPr lang="pt-BR" dirty="0"/>
          </a:p>
          <a:p>
            <a:pPr lvl="1">
              <a:buFont typeface="Wingdings" panose="05000000000000000000" pitchFamily="2" charset="2"/>
              <a:buChar char="§"/>
            </a:pPr>
            <a:r>
              <a:rPr lang="pt-BR" dirty="0" err="1"/>
              <a:t>MIRNet</a:t>
            </a:r>
            <a:endParaRPr lang="pt-BR" dirty="0"/>
          </a:p>
          <a:p>
            <a:pPr lvl="2">
              <a:buFont typeface="Wingdings" panose="05000000000000000000" pitchFamily="2" charset="2"/>
              <a:buChar char="ü"/>
            </a:pPr>
            <a:r>
              <a:rPr lang="pt-BR" dirty="0">
                <a:hlinkClick r:id="rId2"/>
              </a:rPr>
              <a:t>https://arxiv.org/abs/2003.06792</a:t>
            </a:r>
            <a:endParaRPr lang="pt-BR" dirty="0">
              <a:hlinkClick r:id="rId3"/>
            </a:endParaRPr>
          </a:p>
          <a:p>
            <a:pPr lvl="2">
              <a:buFont typeface="Wingdings" panose="05000000000000000000" pitchFamily="2" charset="2"/>
              <a:buChar char="ü"/>
            </a:pPr>
            <a:r>
              <a:rPr lang="pt-BR" dirty="0">
                <a:hlinkClick r:id="rId4"/>
              </a:rPr>
              <a:t>https://keras.io/examples/vision/mirnet/</a:t>
            </a:r>
            <a:endParaRPr lang="pt-BR" dirty="0"/>
          </a:p>
          <a:p>
            <a:pPr lvl="1">
              <a:buFont typeface="Wingdings" panose="05000000000000000000" pitchFamily="2" charset="2"/>
              <a:buChar char="§"/>
            </a:pPr>
            <a:r>
              <a:rPr lang="en-US" dirty="0"/>
              <a:t>Enhanced Deep Residual Networks for Single Image Super-Resolution (EDSR)</a:t>
            </a:r>
          </a:p>
          <a:p>
            <a:pPr lvl="2">
              <a:buFont typeface="Wingdings" panose="05000000000000000000" pitchFamily="2" charset="2"/>
              <a:buChar char="ü"/>
            </a:pPr>
            <a:r>
              <a:rPr lang="pt-BR" dirty="0">
                <a:hlinkClick r:id="rId5"/>
              </a:rPr>
              <a:t>https://arxiv.org/abs/1707.02921</a:t>
            </a:r>
            <a:endParaRPr lang="pt-BR" dirty="0"/>
          </a:p>
          <a:p>
            <a:pPr lvl="2">
              <a:buFont typeface="Wingdings" panose="05000000000000000000" pitchFamily="2" charset="2"/>
              <a:buChar char="ü"/>
            </a:pPr>
            <a:r>
              <a:rPr lang="pt-BR" dirty="0">
                <a:hlinkClick r:id="rId6"/>
              </a:rPr>
              <a:t>https://keras.io/examples/vision/edsr/</a:t>
            </a:r>
            <a:endParaRPr lang="pt-BR" dirty="0"/>
          </a:p>
          <a:p>
            <a:r>
              <a:rPr lang="pt-BR" dirty="0"/>
              <a:t>Computer Vision: Performance </a:t>
            </a:r>
            <a:r>
              <a:rPr lang="pt-BR" dirty="0" err="1"/>
              <a:t>recipes</a:t>
            </a:r>
            <a:endParaRPr lang="pt-BR" sz="2400" dirty="0"/>
          </a:p>
          <a:p>
            <a:pPr lvl="1">
              <a:buFont typeface="Wingdings" panose="05000000000000000000" pitchFamily="2" charset="2"/>
              <a:buChar char="§"/>
            </a:pPr>
            <a:r>
              <a:rPr lang="en-US" dirty="0"/>
              <a:t>Learning to Resize in Computer Vision</a:t>
            </a:r>
          </a:p>
          <a:p>
            <a:pPr lvl="2">
              <a:buFont typeface="Wingdings" panose="05000000000000000000" pitchFamily="2" charset="2"/>
              <a:buChar char="§"/>
            </a:pPr>
            <a:r>
              <a:rPr lang="en-US" dirty="0">
                <a:hlinkClick r:id="rId7"/>
              </a:rPr>
              <a:t>https://arxiv.org/abs/2103.09950v1</a:t>
            </a:r>
            <a:endParaRPr lang="en-US" dirty="0"/>
          </a:p>
          <a:p>
            <a:pPr lvl="2">
              <a:buFont typeface="Wingdings" panose="05000000000000000000" pitchFamily="2" charset="2"/>
              <a:buChar char="§"/>
            </a:pPr>
            <a:r>
              <a:rPr lang="pt-BR" dirty="0">
                <a:hlinkClick r:id="rId8"/>
              </a:rPr>
              <a:t>https://keras.io/examples/vision/learnable_resizer/</a:t>
            </a:r>
            <a:endParaRPr lang="pt-BR" dirty="0"/>
          </a:p>
          <a:p>
            <a:endParaRPr lang="pt-BR" dirty="0"/>
          </a:p>
        </p:txBody>
      </p:sp>
    </p:spTree>
    <p:extLst>
      <p:ext uri="{BB962C8B-B14F-4D97-AF65-F5344CB8AC3E}">
        <p14:creationId xmlns:p14="http://schemas.microsoft.com/office/powerpoint/2010/main" val="411167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p:txBody>
          <a:bodyPr/>
          <a:lstStyle/>
          <a:p>
            <a:r>
              <a:rPr lang="pt-BR" dirty="0"/>
              <a:t>Computer Vision: </a:t>
            </a:r>
            <a:r>
              <a:rPr lang="pt-BR" b="0" i="0" dirty="0">
                <a:solidFill>
                  <a:srgbClr val="000000"/>
                </a:solidFill>
                <a:effectLst/>
              </a:rPr>
              <a:t>3D </a:t>
            </a:r>
            <a:r>
              <a:rPr lang="pt-BR" b="0" i="0" dirty="0" err="1">
                <a:solidFill>
                  <a:srgbClr val="000000"/>
                </a:solidFill>
                <a:effectLst/>
              </a:rPr>
              <a:t>Object</a:t>
            </a:r>
            <a:r>
              <a:rPr lang="pt-BR" b="0" i="0" dirty="0">
                <a:solidFill>
                  <a:srgbClr val="000000"/>
                </a:solidFill>
                <a:effectLst/>
              </a:rPr>
              <a:t> </a:t>
            </a:r>
            <a:r>
              <a:rPr lang="pt-BR" b="0" i="0" dirty="0" err="1">
                <a:solidFill>
                  <a:srgbClr val="000000"/>
                </a:solidFill>
                <a:effectLst/>
              </a:rPr>
              <a:t>Reconstruction</a:t>
            </a:r>
            <a:endParaRPr lang="pt-BR" b="0" i="0" dirty="0">
              <a:solidFill>
                <a:srgbClr val="000000"/>
              </a:solidFill>
              <a:effectLst/>
            </a:endParaRPr>
          </a:p>
          <a:p>
            <a:pPr lvl="1">
              <a:buFont typeface="Wingdings" panose="05000000000000000000" pitchFamily="2" charset="2"/>
              <a:buChar char="§"/>
            </a:pPr>
            <a:r>
              <a:rPr lang="en-US" b="0" i="0" dirty="0" err="1">
                <a:solidFill>
                  <a:srgbClr val="000000"/>
                </a:solidFill>
                <a:effectLst/>
              </a:rPr>
              <a:t>TripoSR</a:t>
            </a:r>
            <a:r>
              <a:rPr lang="en-US" b="0" i="0" dirty="0">
                <a:solidFill>
                  <a:srgbClr val="000000"/>
                </a:solidFill>
                <a:effectLst/>
              </a:rPr>
              <a:t>: Fast 3D Object Reconstruction from a Single Image</a:t>
            </a:r>
            <a:endParaRPr lang="pt-BR" dirty="0">
              <a:hlinkClick r:id="rId2"/>
            </a:endParaRPr>
          </a:p>
          <a:p>
            <a:pPr lvl="2">
              <a:buFont typeface="Wingdings" panose="05000000000000000000" pitchFamily="2" charset="2"/>
              <a:buChar char="ü"/>
            </a:pPr>
            <a:r>
              <a:rPr lang="pt-BR" dirty="0">
                <a:hlinkClick r:id="rId2"/>
              </a:rPr>
              <a:t>https://arxiv.org/abs/2403.02151</a:t>
            </a:r>
            <a:endParaRPr lang="pt-BR" dirty="0"/>
          </a:p>
          <a:p>
            <a:pPr lvl="2">
              <a:buFont typeface="Wingdings" panose="05000000000000000000" pitchFamily="2" charset="2"/>
              <a:buChar char="ü"/>
            </a:pPr>
            <a:r>
              <a:rPr lang="pt-BR" dirty="0">
                <a:hlinkClick r:id="rId3"/>
              </a:rPr>
              <a:t>https://paperswithcode.com/paper/triposr-fast-3d-object-reconstruction-from-a</a:t>
            </a:r>
            <a:endParaRPr lang="pt-BR" dirty="0"/>
          </a:p>
          <a:p>
            <a:pPr lvl="1"/>
            <a:endParaRPr lang="pt-BR" dirty="0"/>
          </a:p>
          <a:p>
            <a:pPr marL="914400" lvl="2" indent="0">
              <a:buNone/>
            </a:pPr>
            <a:endParaRPr lang="pt-BR" dirty="0"/>
          </a:p>
          <a:p>
            <a:pPr marL="914400" lvl="2" indent="0">
              <a:buNone/>
            </a:pPr>
            <a:endParaRPr lang="pt-BR" dirty="0"/>
          </a:p>
          <a:p>
            <a:pPr lvl="1"/>
            <a:endParaRPr lang="pt-BR" dirty="0"/>
          </a:p>
          <a:p>
            <a:endParaRPr lang="pt-BR" dirty="0"/>
          </a:p>
        </p:txBody>
      </p:sp>
    </p:spTree>
    <p:extLst>
      <p:ext uri="{BB962C8B-B14F-4D97-AF65-F5344CB8AC3E}">
        <p14:creationId xmlns:p14="http://schemas.microsoft.com/office/powerpoint/2010/main" val="54812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0D32-3E32-0E68-EE2F-10DEBF5F9E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C9BF47-FE25-64EB-E7D8-257F36BF0637}"/>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85CD2A47-67FC-5F78-FB47-48CDDDA1C93F}"/>
              </a:ext>
            </a:extLst>
          </p:cNvPr>
          <p:cNvSpPr>
            <a:spLocks noGrp="1"/>
          </p:cNvSpPr>
          <p:nvPr>
            <p:ph idx="1"/>
          </p:nvPr>
        </p:nvSpPr>
        <p:spPr>
          <a:xfrm>
            <a:off x="838199" y="1825624"/>
            <a:ext cx="11005457" cy="5032375"/>
          </a:xfrm>
        </p:spPr>
        <p:txBody>
          <a:bodyPr>
            <a:normAutofit/>
          </a:bodyPr>
          <a:lstStyle/>
          <a:p>
            <a:r>
              <a:rPr lang="pt-BR" dirty="0" err="1"/>
              <a:t>Reinforcement</a:t>
            </a:r>
            <a:r>
              <a:rPr lang="pt-BR" dirty="0"/>
              <a:t> Learning</a:t>
            </a:r>
          </a:p>
          <a:p>
            <a:pPr lvl="1">
              <a:buFont typeface="Wingdings" panose="05000000000000000000" pitchFamily="2" charset="2"/>
              <a:buChar char="§"/>
            </a:pPr>
            <a:r>
              <a:rPr lang="pt-BR" dirty="0" err="1"/>
              <a:t>Deep</a:t>
            </a:r>
            <a:r>
              <a:rPr lang="pt-BR" dirty="0"/>
              <a:t> </a:t>
            </a:r>
            <a:r>
              <a:rPr lang="pt-BR" dirty="0" err="1"/>
              <a:t>Q-Learning</a:t>
            </a:r>
            <a:endParaRPr lang="pt-BR" dirty="0"/>
          </a:p>
          <a:p>
            <a:pPr lvl="2">
              <a:buFont typeface="Wingdings" panose="05000000000000000000" pitchFamily="2" charset="2"/>
              <a:buChar char="ü"/>
            </a:pPr>
            <a:r>
              <a:rPr lang="pt-BR" dirty="0">
                <a:hlinkClick r:id="rId2"/>
              </a:rPr>
              <a:t>https://storage.googleapis.com/deepmind-media/dqn/DQNNaturePaper.pdf</a:t>
            </a:r>
            <a:endParaRPr lang="pt-BR" dirty="0"/>
          </a:p>
          <a:p>
            <a:pPr lvl="2">
              <a:buFont typeface="Wingdings" panose="05000000000000000000" pitchFamily="2" charset="2"/>
              <a:buChar char="ü"/>
            </a:pPr>
            <a:r>
              <a:rPr lang="pt-BR" dirty="0">
                <a:hlinkClick r:id="rId3"/>
              </a:rPr>
              <a:t>https://keras.io/examples/rl/deep_q_network_breakout/</a:t>
            </a:r>
            <a:endParaRPr lang="pt-BR" dirty="0"/>
          </a:p>
          <a:p>
            <a:pPr lvl="2">
              <a:buFont typeface="Wingdings" panose="05000000000000000000" pitchFamily="2" charset="2"/>
              <a:buChar char="ü"/>
            </a:pPr>
            <a:r>
              <a:rPr lang="pt-BR" dirty="0">
                <a:hlinkClick r:id="rId4"/>
              </a:rPr>
              <a:t>https://www.tensorflow.org/agents/tutorials/0_intro_rl?hl=pt-br</a:t>
            </a:r>
            <a:endParaRPr lang="pt-BR" dirty="0"/>
          </a:p>
          <a:p>
            <a:pPr lvl="1">
              <a:buFont typeface="Wingdings" panose="05000000000000000000" pitchFamily="2" charset="2"/>
              <a:buChar char="§"/>
            </a:pPr>
            <a:r>
              <a:rPr lang="en-US" dirty="0"/>
              <a:t>Deep Deterministic Policy Gradient (DDPG)</a:t>
            </a:r>
          </a:p>
          <a:p>
            <a:pPr lvl="2">
              <a:buFont typeface="Wingdings" panose="05000000000000000000" pitchFamily="2" charset="2"/>
              <a:buChar char="ü"/>
            </a:pPr>
            <a:r>
              <a:rPr lang="en-US" dirty="0">
                <a:hlinkClick r:id="rId5"/>
              </a:rPr>
              <a:t>https://arxiv.org/pdf/1509.02971.pdf</a:t>
            </a:r>
            <a:endParaRPr lang="en-US" dirty="0"/>
          </a:p>
          <a:p>
            <a:pPr lvl="2">
              <a:buFont typeface="Wingdings" panose="05000000000000000000" pitchFamily="2" charset="2"/>
              <a:buChar char="ü"/>
            </a:pPr>
            <a:r>
              <a:rPr lang="en-US" dirty="0">
                <a:hlinkClick r:id="rId6"/>
              </a:rPr>
              <a:t>https://keras.io/examples/rl/ddpg_pendulum/</a:t>
            </a:r>
            <a:endParaRPr lang="en-US" dirty="0"/>
          </a:p>
          <a:p>
            <a:pPr lvl="1">
              <a:buFont typeface="Wingdings" panose="05000000000000000000" pitchFamily="2" charset="2"/>
              <a:buChar char="§"/>
            </a:pPr>
            <a:r>
              <a:rPr lang="pt-BR" dirty="0" err="1"/>
              <a:t>Actor</a:t>
            </a:r>
            <a:r>
              <a:rPr lang="pt-BR" dirty="0"/>
              <a:t> </a:t>
            </a:r>
            <a:r>
              <a:rPr lang="pt-BR" dirty="0" err="1"/>
              <a:t>Critic</a:t>
            </a:r>
            <a:r>
              <a:rPr lang="pt-BR" dirty="0"/>
              <a:t> </a:t>
            </a:r>
            <a:r>
              <a:rPr lang="pt-BR" dirty="0" err="1"/>
              <a:t>Method</a:t>
            </a:r>
            <a:endParaRPr lang="pt-BR" dirty="0"/>
          </a:p>
          <a:p>
            <a:pPr lvl="2">
              <a:buFont typeface="Wingdings" panose="05000000000000000000" pitchFamily="2" charset="2"/>
              <a:buChar char="ü"/>
            </a:pPr>
            <a:r>
              <a:rPr lang="pt-BR" dirty="0">
                <a:hlinkClick r:id="rId7"/>
              </a:rPr>
              <a:t>https://inria.hal.science/hal-00840470/document</a:t>
            </a:r>
            <a:endParaRPr lang="pt-BR" dirty="0"/>
          </a:p>
          <a:p>
            <a:pPr lvl="2">
              <a:buFont typeface="Wingdings" panose="05000000000000000000" pitchFamily="2" charset="2"/>
              <a:buChar char="ü"/>
            </a:pPr>
            <a:r>
              <a:rPr lang="pt-BR" dirty="0">
                <a:hlinkClick r:id="rId8"/>
              </a:rPr>
              <a:t>https://keras.io/examples/rl/actor_critic_cartpole/</a:t>
            </a:r>
            <a:endParaRPr lang="pt-BR" dirty="0"/>
          </a:p>
          <a:p>
            <a:pPr marL="914400" lvl="2" indent="0">
              <a:buNone/>
            </a:pPr>
            <a:endParaRPr lang="pt-BR" sz="2400" dirty="0"/>
          </a:p>
          <a:p>
            <a:pPr marL="0" indent="0">
              <a:buNone/>
            </a:pPr>
            <a:endParaRPr lang="en-US" sz="2400" dirty="0"/>
          </a:p>
          <a:p>
            <a:pPr marL="914400" lvl="2" indent="0">
              <a:buNone/>
            </a:pPr>
            <a:endParaRPr lang="en-US" sz="2400"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60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4"/>
            <a:ext cx="11114314" cy="5032375"/>
          </a:xfrm>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r>
              <a:rPr lang="pt-BR" dirty="0"/>
              <a:t>Natural </a:t>
            </a:r>
            <a:r>
              <a:rPr lang="pt-BR" dirty="0" err="1"/>
              <a:t>Language</a:t>
            </a:r>
            <a:r>
              <a:rPr lang="pt-BR" dirty="0"/>
              <a:t> </a:t>
            </a:r>
            <a:r>
              <a:rPr lang="pt-BR" dirty="0" err="1"/>
              <a:t>Processing</a:t>
            </a:r>
            <a:r>
              <a:rPr lang="pt-BR" dirty="0"/>
              <a:t>: </a:t>
            </a:r>
            <a:r>
              <a:rPr lang="pt-BR" dirty="0" err="1"/>
              <a:t>Automatic</a:t>
            </a:r>
            <a:r>
              <a:rPr lang="pt-BR" dirty="0"/>
              <a:t> Speech </a:t>
            </a:r>
            <a:r>
              <a:rPr lang="pt-BR" dirty="0" err="1"/>
              <a:t>Recognition</a:t>
            </a:r>
            <a:r>
              <a:rPr lang="pt-BR" dirty="0"/>
              <a:t> (ASR)</a:t>
            </a:r>
          </a:p>
          <a:p>
            <a:pPr lvl="1">
              <a:buFont typeface="Wingdings" panose="05000000000000000000" pitchFamily="2" charset="2"/>
              <a:buChar char="§"/>
            </a:pPr>
            <a:r>
              <a:rPr lang="en-US" dirty="0"/>
              <a:t>Automatic Speech Recognition with Transformer</a:t>
            </a:r>
            <a:endParaRPr lang="pt-BR" dirty="0"/>
          </a:p>
          <a:p>
            <a:pPr lvl="2">
              <a:buFont typeface="Wingdings" panose="05000000000000000000" pitchFamily="2" charset="2"/>
              <a:buChar char="ü"/>
            </a:pPr>
            <a:r>
              <a:rPr lang="pt-BR" dirty="0">
                <a:hlinkClick r:id="rId4"/>
              </a:rPr>
              <a:t>https://papers.nips.cc/paper/2017/file/3f5ee243547dee91fbd053c1c4a845aa-Paper.pdf</a:t>
            </a:r>
            <a:endParaRPr lang="pt-BR" dirty="0"/>
          </a:p>
          <a:p>
            <a:pPr lvl="2">
              <a:buFont typeface="Wingdings" panose="05000000000000000000" pitchFamily="2" charset="2"/>
              <a:buChar char="ü"/>
            </a:pPr>
            <a:r>
              <a:rPr lang="pt-BR" dirty="0">
                <a:hlinkClick r:id="rId5"/>
              </a:rPr>
              <a:t>https://keras.io/examples/audio/transformer_asr/</a:t>
            </a:r>
            <a:endParaRPr lang="pt-BR" dirty="0"/>
          </a:p>
          <a:p>
            <a:pPr algn="l"/>
            <a:r>
              <a:rPr lang="pt-BR" dirty="0"/>
              <a:t>Natural </a:t>
            </a:r>
            <a:r>
              <a:rPr lang="pt-BR" dirty="0" err="1"/>
              <a:t>Language</a:t>
            </a:r>
            <a:r>
              <a:rPr lang="pt-BR" dirty="0"/>
              <a:t> </a:t>
            </a:r>
            <a:r>
              <a:rPr lang="pt-BR" dirty="0" err="1"/>
              <a:t>Processing</a:t>
            </a:r>
            <a:r>
              <a:rPr lang="pt-BR" dirty="0"/>
              <a:t>: Speech </a:t>
            </a:r>
            <a:r>
              <a:rPr lang="pt-BR" dirty="0" err="1"/>
              <a:t>Synthesis</a:t>
            </a:r>
            <a:endParaRPr lang="pt-BR" dirty="0"/>
          </a:p>
          <a:p>
            <a:pPr lvl="1">
              <a:buFont typeface="Wingdings" panose="05000000000000000000" pitchFamily="2" charset="2"/>
              <a:buChar char="§"/>
            </a:pPr>
            <a:r>
              <a:rPr lang="pt-BR" b="0" i="0" dirty="0" err="1">
                <a:effectLst/>
              </a:rPr>
              <a:t>WaveNet</a:t>
            </a:r>
            <a:r>
              <a:rPr lang="pt-BR" b="0" i="0" dirty="0">
                <a:effectLst/>
              </a:rPr>
              <a:t>: A </a:t>
            </a:r>
            <a:r>
              <a:rPr lang="pt-BR" b="0" i="0" dirty="0" err="1">
                <a:effectLst/>
              </a:rPr>
              <a:t>Generative</a:t>
            </a:r>
            <a:r>
              <a:rPr lang="pt-BR" b="0" i="0" dirty="0">
                <a:effectLst/>
              </a:rPr>
              <a:t> Model for </a:t>
            </a:r>
            <a:r>
              <a:rPr lang="pt-BR" b="0" i="0" dirty="0" err="1">
                <a:effectLst/>
              </a:rPr>
              <a:t>Raw</a:t>
            </a:r>
            <a:r>
              <a:rPr lang="pt-BR" b="0" i="0" dirty="0">
                <a:effectLst/>
              </a:rPr>
              <a:t> </a:t>
            </a:r>
            <a:r>
              <a:rPr lang="pt-BR" b="0" i="0" dirty="0" err="1">
                <a:effectLst/>
              </a:rPr>
              <a:t>Audio</a:t>
            </a:r>
            <a:endParaRPr lang="pt-BR" b="0" i="0" dirty="0">
              <a:effectLst/>
            </a:endParaRPr>
          </a:p>
          <a:p>
            <a:pPr lvl="2">
              <a:buFont typeface="Wingdings" panose="05000000000000000000" pitchFamily="2" charset="2"/>
              <a:buChar char="ü"/>
            </a:pPr>
            <a:r>
              <a:rPr lang="pt-BR" b="0" i="0" dirty="0">
                <a:effectLst/>
                <a:hlinkClick r:id="rId6">
                  <a:extLst>
                    <a:ext uri="{A12FA001-AC4F-418D-AE19-62706E023703}">
                      <ahyp:hlinkClr xmlns:ahyp="http://schemas.microsoft.com/office/drawing/2018/hyperlinkcolor" val="tx"/>
                    </a:ext>
                  </a:extLst>
                </a:hlinkClick>
              </a:rPr>
              <a:t>https://arxiv.org/abs/1609.03499</a:t>
            </a:r>
            <a:endParaRPr lang="pt-BR" b="0" i="0" dirty="0">
              <a:effectLst/>
            </a:endParaRPr>
          </a:p>
          <a:p>
            <a:pPr lvl="2">
              <a:buFont typeface="Wingdings" panose="05000000000000000000" pitchFamily="2" charset="2"/>
              <a:buChar char="ü"/>
            </a:pPr>
            <a:r>
              <a:rPr lang="pt-BR" b="0" i="0" dirty="0">
                <a:effectLst/>
                <a:hlinkClick r:id="rId7">
                  <a:extLst>
                    <a:ext uri="{A12FA001-AC4F-418D-AE19-62706E023703}">
                      <ahyp:hlinkClr xmlns:ahyp="http://schemas.microsoft.com/office/drawing/2018/hyperlinkcolor" val="tx"/>
                    </a:ext>
                  </a:extLst>
                </a:hlinkClick>
              </a:rPr>
              <a:t>https://paperswithcode.com/paper/wavenet-a-generative-model-for-raw-audio</a:t>
            </a:r>
            <a:endParaRPr lang="pt-BR" dirty="0"/>
          </a:p>
        </p:txBody>
      </p:sp>
    </p:spTree>
    <p:extLst>
      <p:ext uri="{BB962C8B-B14F-4D97-AF65-F5344CB8AC3E}">
        <p14:creationId xmlns:p14="http://schemas.microsoft.com/office/powerpoint/2010/main" val="80180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t>
            </a:r>
            <a:r>
              <a:rPr lang="pt-BR" dirty="0" err="1"/>
              <a:t>Graph</a:t>
            </a:r>
            <a:r>
              <a:rPr lang="pt-BR" dirty="0"/>
              <a:t> Neural Networks</a:t>
            </a:r>
          </a:p>
          <a:p>
            <a:pPr lvl="1">
              <a:buFont typeface="Wingdings" panose="05000000000000000000" pitchFamily="2" charset="2"/>
              <a:buChar char="ü"/>
            </a:pPr>
            <a:r>
              <a:rPr lang="pt-BR" dirty="0">
                <a:hlinkClick r:id="rId2"/>
              </a:rPr>
              <a:t>https://arxiv.org/abs/2101.11174</a:t>
            </a:r>
            <a:endParaRPr lang="pt-BR" dirty="0"/>
          </a:p>
          <a:p>
            <a:pPr lvl="1">
              <a:buFont typeface="Wingdings" panose="05000000000000000000" pitchFamily="2" charset="2"/>
              <a:buChar char="ü"/>
            </a:pPr>
            <a:r>
              <a:rPr lang="pt-BR" dirty="0">
                <a:hlinkClick r:id="rId3"/>
              </a:rPr>
              <a:t>https://paperswithcode.com/paper/graph-neural-network-for-traffic-forecasting</a:t>
            </a:r>
            <a:endParaRPr lang="pt-BR" dirty="0"/>
          </a:p>
          <a:p>
            <a:r>
              <a:rPr lang="pt-BR" dirty="0" err="1"/>
              <a:t>Spiking</a:t>
            </a:r>
            <a:r>
              <a:rPr lang="pt-BR" dirty="0"/>
              <a:t> Neural Networks</a:t>
            </a:r>
          </a:p>
          <a:p>
            <a:pPr lvl="1">
              <a:buFont typeface="Wingdings" panose="05000000000000000000" pitchFamily="2" charset="2"/>
              <a:buChar char="ü"/>
            </a:pPr>
            <a:r>
              <a:rPr lang="pt-BR" dirty="0">
                <a:hlinkClick r:id="rId4"/>
              </a:rPr>
              <a:t>https://arxiv.org/abs/2109.12894</a:t>
            </a:r>
            <a:endParaRPr lang="pt-BR" dirty="0"/>
          </a:p>
          <a:p>
            <a:pPr lvl="1">
              <a:buFont typeface="Wingdings" panose="05000000000000000000" pitchFamily="2" charset="2"/>
              <a:buChar char="ü"/>
            </a:pPr>
            <a:r>
              <a:rPr lang="pt-BR" dirty="0">
                <a:hlinkClick r:id="rId5"/>
              </a:rPr>
              <a:t>https://analyticsindiamag.com/</a:t>
            </a:r>
            <a:r>
              <a:rPr lang="pt-BR">
                <a:hlinkClick r:id="rId5"/>
              </a:rPr>
              <a:t>a-tutorial-on-spiking-neural-networks-for-beginners/</a:t>
            </a:r>
            <a:endParaRPr lang="pt-BR" dirty="0"/>
          </a:p>
          <a:p>
            <a:pPr lvl="1">
              <a:buFont typeface="Wingdings" panose="05000000000000000000" pitchFamily="2" charset="2"/>
              <a:buChar char="ü"/>
            </a:pPr>
            <a:r>
              <a:rPr lang="pt-BR">
                <a:hlinkClick r:id="rId6"/>
              </a:rPr>
              <a:t>https</a:t>
            </a:r>
            <a:r>
              <a:rPr lang="pt-BR" dirty="0">
                <a:hlinkClick r:id="rId6"/>
              </a:rPr>
              <a:t>://guillaume-chevalier.com/spiking-neural-network-snn-with-pytorch-where-backpropagation-engenders-stdp-hebbian-learning/</a:t>
            </a:r>
            <a:endParaRPr lang="pt-BR" dirty="0"/>
          </a:p>
          <a:p>
            <a:pPr lvl="1">
              <a:buFont typeface="Wingdings" panose="05000000000000000000" pitchFamily="2" charset="2"/>
              <a:buChar char="ü"/>
            </a:pPr>
            <a:r>
              <a:rPr lang="pt-BR" dirty="0">
                <a:hlinkClick r:id="rId7"/>
              </a:rPr>
              <a:t>https://snntorch.readthedocs.io/en/latest/tutorials/index.html</a:t>
            </a:r>
            <a:endParaRPr lang="pt-BR" dirty="0"/>
          </a:p>
          <a:p>
            <a:pPr marL="457200" lvl="1" indent="0">
              <a:buNone/>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88401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Adversarial </a:t>
            </a:r>
            <a:r>
              <a:rPr lang="pt-BR" dirty="0" err="1"/>
              <a:t>Attacks</a:t>
            </a:r>
            <a:endParaRPr lang="pt-BR" dirty="0"/>
          </a:p>
          <a:p>
            <a:pPr lvl="1">
              <a:buFont typeface="Wingdings" panose="05000000000000000000" pitchFamily="2" charset="2"/>
              <a:buChar char="ü"/>
            </a:pPr>
            <a:r>
              <a:rPr lang="pt-BR" dirty="0">
                <a:hlinkClick r:id="rId2"/>
              </a:rPr>
              <a:t>https://arxiv.org/abs/1706.06083</a:t>
            </a:r>
            <a:endParaRPr lang="pt-BR" dirty="0"/>
          </a:p>
          <a:p>
            <a:pPr lvl="1">
              <a:buFont typeface="Wingdings" panose="05000000000000000000" pitchFamily="2" charset="2"/>
              <a:buChar char="ü"/>
            </a:pPr>
            <a:r>
              <a:rPr lang="pt-BR" dirty="0">
                <a:hlinkClick r:id="rId3"/>
              </a:rPr>
              <a:t>https://paperswithcode.com/paper/towards-deep-learning-models-resistant-to</a:t>
            </a:r>
            <a:endParaRPr lang="pt-BR" dirty="0"/>
          </a:p>
          <a:p>
            <a:pPr marL="457200" lvl="1" indent="0">
              <a:buNone/>
            </a:pPr>
            <a:endParaRPr lang="pt-BR" dirty="0"/>
          </a:p>
          <a:p>
            <a:pPr lvl="1">
              <a:buFont typeface="Wingdings" panose="05000000000000000000" pitchFamily="2" charset="2"/>
              <a:buChar char="ü"/>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1816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aprendizado de máquina (ML)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Receitas para melhoria do desempenho de modelos</a:t>
            </a:r>
          </a:p>
          <a:p>
            <a:pPr lvl="1">
              <a:buFont typeface="Wingdings" panose="05000000000000000000" pitchFamily="2" charset="2"/>
              <a:buChar char="§"/>
            </a:pPr>
            <a:r>
              <a:rPr lang="pt-BR" i="0" dirty="0" err="1">
                <a:solidFill>
                  <a:srgbClr val="212529"/>
                </a:solidFill>
                <a:effectLst/>
              </a:rPr>
              <a:t>Knowledge</a:t>
            </a:r>
            <a:r>
              <a:rPr lang="pt-BR" i="0" dirty="0">
                <a:solidFill>
                  <a:srgbClr val="212529"/>
                </a:solidFill>
                <a:effectLst/>
              </a:rPr>
              <a:t> </a:t>
            </a:r>
            <a:r>
              <a:rPr lang="pt-BR" i="0" dirty="0" err="1">
                <a:solidFill>
                  <a:srgbClr val="212529"/>
                </a:solidFill>
                <a:effectLst/>
              </a:rPr>
              <a:t>Distillation</a:t>
            </a:r>
            <a:endParaRPr lang="pt-BR" i="0" dirty="0">
              <a:solidFill>
                <a:srgbClr val="212529"/>
              </a:solidFill>
              <a:effectLst/>
            </a:endParaRPr>
          </a:p>
          <a:p>
            <a:pPr lvl="2">
              <a:buFont typeface="Wingdings" panose="05000000000000000000" pitchFamily="2" charset="2"/>
              <a:buChar char="ü"/>
            </a:pPr>
            <a:r>
              <a:rPr lang="pt-BR" i="0" dirty="0">
                <a:solidFill>
                  <a:srgbClr val="212529"/>
                </a:solidFill>
                <a:effectLst/>
                <a:hlinkClick r:id="rId2"/>
              </a:rPr>
              <a:t>https://arxiv.org/abs/1503.02531</a:t>
            </a:r>
            <a:endParaRPr lang="pt-BR" dirty="0">
              <a:solidFill>
                <a:srgbClr val="212529"/>
              </a:solidFill>
            </a:endParaRPr>
          </a:p>
          <a:p>
            <a:pPr lvl="2">
              <a:buFont typeface="Wingdings" panose="05000000000000000000" pitchFamily="2" charset="2"/>
              <a:buChar char="ü"/>
            </a:pPr>
            <a:r>
              <a:rPr lang="pt-BR" i="0" dirty="0">
                <a:solidFill>
                  <a:srgbClr val="212529"/>
                </a:solidFill>
                <a:effectLst/>
                <a:hlinkClick r:id="rId3"/>
              </a:rPr>
              <a:t>https://keras.io/examples/vision/knowledge_distillation/</a:t>
            </a:r>
            <a:endParaRPr lang="pt-BR" i="0" dirty="0">
              <a:solidFill>
                <a:srgbClr val="212529"/>
              </a:solidFill>
              <a:effectLst/>
            </a:endParaRPr>
          </a:p>
          <a:p>
            <a:pPr lvl="1">
              <a:buFont typeface="Wingdings" panose="05000000000000000000" pitchFamily="2" charset="2"/>
              <a:buChar char="§"/>
            </a:pPr>
            <a:r>
              <a:rPr lang="pt-BR" dirty="0" err="1"/>
              <a:t>Gradient</a:t>
            </a:r>
            <a:r>
              <a:rPr lang="pt-BR" dirty="0"/>
              <a:t> </a:t>
            </a:r>
            <a:r>
              <a:rPr lang="pt-BR" dirty="0" err="1"/>
              <a:t>Centralization</a:t>
            </a:r>
            <a:endParaRPr lang="pt-BR" dirty="0"/>
          </a:p>
          <a:p>
            <a:pPr lvl="2">
              <a:buFont typeface="Wingdings" panose="05000000000000000000" pitchFamily="2" charset="2"/>
              <a:buChar char="ü"/>
            </a:pPr>
            <a:r>
              <a:rPr lang="pt-BR" dirty="0">
                <a:hlinkClick r:id="rId4"/>
              </a:rPr>
              <a:t>https://arxiv.org/abs/2004.01461</a:t>
            </a:r>
            <a:endParaRPr lang="pt-BR" dirty="0"/>
          </a:p>
          <a:p>
            <a:pPr lvl="2">
              <a:buFont typeface="Wingdings" panose="05000000000000000000" pitchFamily="2" charset="2"/>
              <a:buChar char="ü"/>
            </a:pPr>
            <a:r>
              <a:rPr lang="pt-BR" dirty="0">
                <a:hlinkClick r:id="rId5"/>
              </a:rPr>
              <a:t>https://keras.io/examples/vision/gradient_centralization/</a:t>
            </a:r>
            <a:br>
              <a:rPr lang="pt-BR" dirty="0"/>
            </a:br>
            <a:endParaRPr lang="pt-BR" dirty="0"/>
          </a:p>
          <a:p>
            <a:endParaRPr lang="pt-BR" dirty="0"/>
          </a:p>
        </p:txBody>
      </p:sp>
    </p:spTree>
    <p:extLst>
      <p:ext uri="{BB962C8B-B14F-4D97-AF65-F5344CB8AC3E}">
        <p14:creationId xmlns:p14="http://schemas.microsoft.com/office/powerpoint/2010/main" val="370990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dirty="0">
              <a:solidFill>
                <a:srgbClr val="000000"/>
              </a:solidFill>
            </a:endParaRPr>
          </a:p>
          <a:p>
            <a:pPr marL="0" indent="0">
              <a:spcBef>
                <a:spcPts val="0"/>
              </a:spcBef>
              <a:buNone/>
            </a:pPr>
            <a:r>
              <a:rPr lang="pt-BR" sz="2400" b="0" i="0" u="none" strike="noStrike" dirty="0">
                <a:solidFill>
                  <a:srgbClr val="000000"/>
                </a:solidFill>
                <a:effectLst/>
              </a:rPr>
              <a:t>[3] “Papers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code</a:t>
            </a:r>
            <a:r>
              <a:rPr lang="pt-BR" sz="2400" b="0" i="0" u="none" strike="noStrike" dirty="0">
                <a:solidFill>
                  <a:srgbClr val="000000"/>
                </a:solidFill>
                <a:effectLst/>
              </a:rPr>
              <a:t>”</a:t>
            </a:r>
            <a:r>
              <a:rPr lang="pt-BR" sz="2400" dirty="0">
                <a:solidFill>
                  <a:srgbClr val="000000"/>
                </a:solidFill>
              </a:rPr>
              <a:t>, </a:t>
            </a:r>
            <a:r>
              <a:rPr lang="pt-BR" sz="2400" dirty="0">
                <a:solidFill>
                  <a:srgbClr val="000000"/>
                </a:solidFill>
                <a:hlinkClick r:id="rId5"/>
              </a:rPr>
              <a:t>https://paperswithcode.com/</a:t>
            </a:r>
            <a:endParaRPr lang="pt-BR" sz="2400" b="0" i="0" u="none" strike="noStrike" dirty="0">
              <a:solidFill>
                <a:srgbClr val="000000"/>
              </a:solidFill>
              <a:effectLst/>
            </a:endParaRPr>
          </a:p>
          <a:p>
            <a:pPr marL="0" indent="0">
              <a:spcBef>
                <a:spcPts val="0"/>
              </a:spcBef>
              <a:buNone/>
            </a:pPr>
            <a:r>
              <a:rPr lang="pt-BR" sz="2400" dirty="0">
                <a:solidFill>
                  <a:srgbClr val="000000"/>
                </a:solidFill>
              </a:rPr>
              <a:t>[4]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[5]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[6]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[7]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[8]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a:solidFill>
                  <a:srgbClr val="000000"/>
                </a:solidFill>
              </a:rPr>
              <a:t>[9] </a:t>
            </a:r>
            <a:r>
              <a:rPr lang="pt-BR" sz="2400" dirty="0">
                <a:solidFill>
                  <a:srgbClr val="000000"/>
                </a:solidFill>
              </a:rPr>
              <a:t>“Livros”, </a:t>
            </a:r>
            <a:r>
              <a:rPr lang="pt-BR" sz="2400" dirty="0">
                <a:solidFill>
                  <a:srgbClr val="000000"/>
                </a:solidFill>
                <a:hlinkClick r:id="rId6"/>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Como usar o 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a:t>
            </a:r>
            <a:r>
              <a:rPr lang="pt-BR" b="1" i="1" u="none" strike="noStrike" dirty="0">
                <a:solidFill>
                  <a:srgbClr val="00B050"/>
                </a:solidFill>
                <a:effectLst/>
              </a:rPr>
              <a:t>dividido em vários seminários preparados e apresentados pelos alunos</a:t>
            </a:r>
            <a:r>
              <a:rPr lang="pt-BR" b="0" i="0" u="none" strike="noStrike" dirty="0">
                <a:solidFill>
                  <a:srgbClr val="000000"/>
                </a:solidFill>
                <a:effectLst/>
              </a:rPr>
              <a:t>, cada um cobrindo um tipo diferente de algoritmo.</a:t>
            </a:r>
          </a:p>
          <a:p>
            <a:pPr lvl="1">
              <a:buFont typeface="Wingdings" panose="05000000000000000000" pitchFamily="2" charset="2"/>
              <a:buChar char="§"/>
            </a:pPr>
            <a:r>
              <a:rPr lang="pt-BR" dirty="0">
                <a:solidFill>
                  <a:srgbClr val="000000"/>
                </a:solidFill>
              </a:rPr>
              <a:t>Ao final de cada seminário, os </a:t>
            </a:r>
            <a:r>
              <a:rPr lang="pt-BR" b="1" i="1" dirty="0">
                <a:solidFill>
                  <a:srgbClr val="00B050"/>
                </a:solidFill>
              </a:rPr>
              <a:t>alunos deverão responder a um quiz</a:t>
            </a:r>
            <a:r>
              <a:rPr lang="pt-BR" dirty="0">
                <a:solidFill>
                  <a:srgbClr val="000000"/>
                </a:solidFill>
              </a:rPr>
              <a:t>, preparado pelo apresentador, sobre o algoritmo apresentado.</a:t>
            </a:r>
          </a:p>
          <a:p>
            <a:pPr lvl="1">
              <a:buFont typeface="Wingdings" panose="05000000000000000000" pitchFamily="2" charset="2"/>
              <a:buChar char="§"/>
            </a:pPr>
            <a:r>
              <a:rPr lang="pt-BR" dirty="0">
                <a:solidFill>
                  <a:srgbClr val="000000"/>
                </a:solidFill>
              </a:rPr>
              <a:t>Ao final do curso, os </a:t>
            </a:r>
            <a:r>
              <a:rPr lang="pt-BR" b="1" i="1" dirty="0">
                <a:solidFill>
                  <a:srgbClr val="00B050"/>
                </a:solidFill>
              </a:rPr>
              <a:t>alunos deverão apresentar um projeto final</a:t>
            </a:r>
            <a:r>
              <a:rPr lang="pt-BR" dirty="0">
                <a:solidFill>
                  <a:srgbClr val="000000"/>
                </a:solidFill>
              </a:rPr>
              <a:t>, incluindo um </a:t>
            </a:r>
            <a:r>
              <a:rPr lang="pt-BR" b="1" i="1" dirty="0">
                <a:solidFill>
                  <a:srgbClr val="00B050"/>
                </a:solidFill>
              </a:rPr>
              <a:t>relatório em formato de artigo científico</a:t>
            </a:r>
            <a:r>
              <a:rPr lang="pt-BR" dirty="0">
                <a:solidFill>
                  <a:srgbClr val="000000"/>
                </a:solidFill>
              </a:rPr>
              <a:t>, envolvendo a aplicação de um algoritmo avançado de ML a um problema de sua escolha (</a:t>
            </a:r>
            <a:r>
              <a:rPr lang="pt-BR" b="1" i="1" dirty="0">
                <a:solidFill>
                  <a:srgbClr val="00B050"/>
                </a:solidFill>
              </a:rPr>
              <a:t>de preferência, alinhado com sua pesquisa</a:t>
            </a:r>
            <a:r>
              <a:rPr lang="pt-BR" dirty="0">
                <a:solidFill>
                  <a:srgbClr val="000000"/>
                </a:solidFill>
              </a:rPr>
              <a:t>).</a:t>
            </a: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intermediário/avançado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20%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na metade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S*40% + Q*10% + PPF*20%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a:t>
            </a:r>
            <a:r>
              <a:rPr lang="pt-BR">
                <a:hlinkClick r:id="rId3"/>
              </a:rPr>
              <a:t>/tp558-final-project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199" y="1825624"/>
            <a:ext cx="11038115"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200" y="1825624"/>
            <a:ext cx="11016344"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b="0" i="0" dirty="0" err="1">
                <a:solidFill>
                  <a:srgbClr val="000000"/>
                </a:solidFill>
                <a:effectLst/>
              </a:rPr>
              <a:t>OOTDiffusion</a:t>
            </a:r>
            <a:r>
              <a:rPr lang="en-US" b="0" i="0" dirty="0">
                <a:solidFill>
                  <a:srgbClr val="000000"/>
                </a:solidFill>
                <a:effectLst/>
              </a:rPr>
              <a:t>: Outfitting Fusion based Latent Diffusion for Controllable Virtual Try-on</a:t>
            </a:r>
          </a:p>
          <a:p>
            <a:pPr lvl="2">
              <a:buFont typeface="Wingdings" panose="05000000000000000000" pitchFamily="2" charset="2"/>
              <a:buChar char="ü"/>
            </a:pPr>
            <a:r>
              <a:rPr lang="pt-BR" dirty="0">
                <a:hlinkClick r:id="rId2"/>
              </a:rPr>
              <a:t>https://arxiv.org/abs/2403.01779</a:t>
            </a:r>
            <a:endParaRPr lang="en-US" dirty="0">
              <a:solidFill>
                <a:srgbClr val="000000"/>
              </a:solidFill>
              <a:latin typeface="Lato" panose="020F0502020204030203" pitchFamily="34" charset="0"/>
            </a:endParaRPr>
          </a:p>
          <a:p>
            <a:pPr lvl="2">
              <a:buFont typeface="Wingdings" panose="05000000000000000000" pitchFamily="2" charset="2"/>
              <a:buChar char="ü"/>
            </a:pPr>
            <a:r>
              <a:rPr lang="pt-BR" dirty="0">
                <a:hlinkClick r:id="rId3"/>
              </a:rPr>
              <a:t>https://paperswithcode.com/paper/ootdiffusion-outfitting-fusion-based-latent</a:t>
            </a:r>
            <a:endParaRPr lang="pt-BR" dirty="0"/>
          </a:p>
          <a:p>
            <a:pPr lvl="1">
              <a:buFont typeface="Wingdings" panose="05000000000000000000" pitchFamily="2" charset="2"/>
              <a:buChar char="§"/>
            </a:pPr>
            <a:r>
              <a:rPr lang="pt-BR" b="0" i="0" dirty="0">
                <a:solidFill>
                  <a:srgbClr val="000000"/>
                </a:solidFill>
                <a:effectLst/>
              </a:rPr>
              <a:t>V3D: </a:t>
            </a:r>
            <a:r>
              <a:rPr lang="pt-BR" b="0" i="0" dirty="0" err="1">
                <a:solidFill>
                  <a:srgbClr val="000000"/>
                </a:solidFill>
                <a:effectLst/>
              </a:rPr>
              <a:t>Video</a:t>
            </a:r>
            <a:r>
              <a:rPr lang="pt-BR" b="0" i="0" dirty="0">
                <a:solidFill>
                  <a:srgbClr val="000000"/>
                </a:solidFill>
                <a:effectLst/>
              </a:rPr>
              <a:t> </a:t>
            </a:r>
            <a:r>
              <a:rPr lang="pt-BR" b="0" i="0" dirty="0" err="1">
                <a:solidFill>
                  <a:srgbClr val="000000"/>
                </a:solidFill>
                <a:effectLst/>
              </a:rPr>
              <a:t>Diffusion</a:t>
            </a:r>
            <a:r>
              <a:rPr lang="pt-BR" b="0" i="0" dirty="0">
                <a:solidFill>
                  <a:srgbClr val="000000"/>
                </a:solidFill>
                <a:effectLst/>
              </a:rPr>
              <a:t> Models are </a:t>
            </a:r>
            <a:r>
              <a:rPr lang="pt-BR" b="0" i="0" dirty="0" err="1">
                <a:solidFill>
                  <a:srgbClr val="000000"/>
                </a:solidFill>
                <a:effectLst/>
              </a:rPr>
              <a:t>Effective</a:t>
            </a:r>
            <a:r>
              <a:rPr lang="pt-BR" b="0" i="0" dirty="0">
                <a:solidFill>
                  <a:srgbClr val="000000"/>
                </a:solidFill>
                <a:effectLst/>
              </a:rPr>
              <a:t> 3D </a:t>
            </a:r>
            <a:r>
              <a:rPr lang="pt-BR" b="0" i="0" dirty="0" err="1">
                <a:solidFill>
                  <a:srgbClr val="000000"/>
                </a:solidFill>
                <a:effectLst/>
              </a:rPr>
              <a:t>Generators</a:t>
            </a:r>
            <a:endParaRPr lang="pt-BR" b="0" i="0" dirty="0">
              <a:solidFill>
                <a:srgbClr val="000000"/>
              </a:solidFill>
              <a:effectLst/>
            </a:endParaRPr>
          </a:p>
          <a:p>
            <a:pPr lvl="2">
              <a:buFont typeface="Wingdings" panose="05000000000000000000" pitchFamily="2" charset="2"/>
              <a:buChar char="ü"/>
            </a:pPr>
            <a:r>
              <a:rPr lang="pt-BR" b="0" i="0" dirty="0">
                <a:solidFill>
                  <a:srgbClr val="000000"/>
                </a:solidFill>
                <a:effectLst/>
                <a:hlinkClick r:id="rId4"/>
              </a:rPr>
              <a:t>https://arxiv.org/abs/2403.06738</a:t>
            </a:r>
            <a:endParaRPr lang="pt-BR" dirty="0">
              <a:solidFill>
                <a:srgbClr val="000000"/>
              </a:solidFill>
            </a:endParaRPr>
          </a:p>
          <a:p>
            <a:pPr lvl="2">
              <a:buFont typeface="Wingdings" panose="05000000000000000000" pitchFamily="2" charset="2"/>
              <a:buChar char="ü"/>
            </a:pPr>
            <a:r>
              <a:rPr lang="pt-BR" b="0" i="0" dirty="0">
                <a:solidFill>
                  <a:srgbClr val="000000"/>
                </a:solidFill>
                <a:effectLst/>
                <a:hlinkClick r:id="rId5"/>
              </a:rPr>
              <a:t>https://paperswithcode.com/paper/v3d-video-diffusion-models-are-effective-3d</a:t>
            </a:r>
            <a:endParaRPr lang="pt-BR" b="0" i="0" dirty="0">
              <a:solidFill>
                <a:srgbClr val="000000"/>
              </a:solidFill>
              <a:effectLst/>
            </a:endParaRPr>
          </a:p>
        </p:txBody>
      </p:sp>
    </p:spTree>
    <p:extLst>
      <p:ext uri="{BB962C8B-B14F-4D97-AF65-F5344CB8AC3E}">
        <p14:creationId xmlns:p14="http://schemas.microsoft.com/office/powerpoint/2010/main" val="31031925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8060</TotalTime>
  <Words>2143</Words>
  <Application>Microsoft Office PowerPoint</Application>
  <PresentationFormat>Widescreen</PresentationFormat>
  <Paragraphs>240</Paragraphs>
  <Slides>24</Slides>
  <Notes>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Arial</vt:lpstr>
      <vt:lpstr>Calibri</vt:lpstr>
      <vt:lpstr>Calibri Light</vt:lpstr>
      <vt:lpstr>Lato</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1752</cp:revision>
  <dcterms:created xsi:type="dcterms:W3CDTF">2020-01-20T13:50:05Z</dcterms:created>
  <dcterms:modified xsi:type="dcterms:W3CDTF">2024-04-13T21:41:50Z</dcterms:modified>
</cp:coreProperties>
</file>