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7" r:id="rId3"/>
    <p:sldId id="308" r:id="rId4"/>
    <p:sldId id="318" r:id="rId5"/>
    <p:sldId id="317" r:id="rId6"/>
    <p:sldId id="316" r:id="rId7"/>
    <p:sldId id="315" r:id="rId8"/>
    <p:sldId id="293" r:id="rId9"/>
    <p:sldId id="314" r:id="rId10"/>
    <p:sldId id="306" r:id="rId1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698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convolutional-modern/resnet.html" TargetMode="External"/><Relationship Id="rId2" Type="http://schemas.openxmlformats.org/officeDocument/2006/relationships/hyperlink" Target="https://towardsdatascience.com/what-is-residual-connection-efb07cab0d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/>
              <a:t>Residual </a:t>
            </a:r>
            <a:r>
              <a:rPr lang="pt-BR" b="1" i="1" dirty="0" err="1"/>
              <a:t>Layers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Adicione aqui seu nome</a:t>
            </a:r>
          </a:p>
          <a:p>
            <a:r>
              <a:rPr lang="pt-BR" dirty="0"/>
              <a:t>Adicione aqui seu </a:t>
            </a:r>
            <a:r>
              <a:rPr lang="pt-BR" dirty="0" err="1"/>
              <a:t>email</a:t>
            </a:r>
            <a:endParaRPr lang="pt-BR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1657" cy="4351338"/>
          </a:xfrm>
        </p:spPr>
        <p:txBody>
          <a:bodyPr/>
          <a:lstStyle/>
          <a:p>
            <a:r>
              <a:rPr lang="pt-BR" dirty="0"/>
              <a:t>O modelo </a:t>
            </a:r>
            <a:r>
              <a:rPr lang="pt-BR" dirty="0" err="1"/>
              <a:t>AlexNet</a:t>
            </a:r>
            <a:r>
              <a:rPr lang="pt-BR" dirty="0"/>
              <a:t> desenvolvido em 2012 para a competição </a:t>
            </a:r>
            <a:r>
              <a:rPr lang="pt-BR" dirty="0" err="1"/>
              <a:t>ImageNet</a:t>
            </a:r>
            <a:r>
              <a:rPr lang="pt-BR" dirty="0"/>
              <a:t> era uma rede neural </a:t>
            </a:r>
            <a:r>
              <a:rPr lang="pt-BR" dirty="0" err="1"/>
              <a:t>convolucional</a:t>
            </a:r>
            <a:r>
              <a:rPr lang="pt-BR" dirty="0"/>
              <a:t> de oito camadas. </a:t>
            </a:r>
          </a:p>
          <a:p>
            <a:r>
              <a:rPr lang="pt-BR" dirty="0"/>
              <a:t>As redes neurais desenvolvidas em 2014 pelo Visual </a:t>
            </a:r>
            <a:r>
              <a:rPr lang="pt-BR" dirty="0" err="1"/>
              <a:t>Geometry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(VGG) da Universidade de Oxford aproximaram-se de uma profundidade de 19 camadas empilhando camadas convolucionais 3x3. </a:t>
            </a:r>
          </a:p>
          <a:p>
            <a:r>
              <a:rPr lang="pt-BR" dirty="0"/>
              <a:t>No entanto, empilhar mais camadas levou a uma redução acentuada na precisão de treinamento do modelo, que é conhecido como problema da degradação.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3686" cy="4351338"/>
          </a:xfrm>
        </p:spPr>
        <p:txBody>
          <a:bodyPr/>
          <a:lstStyle/>
          <a:p>
            <a:r>
              <a:rPr lang="pt-BR" dirty="0"/>
              <a:t>Uma rede mais profunda não deve produzir uma perda de treinamento maior do que a sua contraparte mais superficial, se esta rede mais profunda puder ser construída pela sua contraparte mais rasa empilhada com camadas extras.</a:t>
            </a:r>
          </a:p>
          <a:p>
            <a:r>
              <a:rPr lang="pt-BR" dirty="0"/>
              <a:t>Se as camadas extras puderem ser definidas como mapeamentos de identidade, a rede mais profunda representaria a mesma função que a contraparte mais superficial.</a:t>
            </a:r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8E1C7-FF4A-D5A6-34CB-2CDCB118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443A8-F19A-3B1E-8BC6-76B3D5DC2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36086" cy="5032375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Considerar, a classe de funções que uma arquitetura de rede específica (juntamente com taxas de aprendizagem e outras configurações de hiperparâmetros) pode alcançar. Ou seja, para todos existe algum conjunto de parâmetros (por exemplo, pesos e tendências) que podem ser obtidos através do treinamento em um conjunto de dados adequado. Vamos supor </a:t>
            </a:r>
            <a:r>
              <a:rPr lang="pt-BR" dirty="0" err="1"/>
              <a:t>qu</a:t>
            </a:r>
            <a:r>
              <a:rPr lang="pt-BR" dirty="0"/>
              <a:t> é a função “verdade” que realmente gostaríamos de encontrar. Se estiver em, estamos em boa forma, mas normalmente não teremos tanta sorte. Em vez disso, tentaremos encontrar alguns qual é a nossa melhor aposta dentro. Por exemplo, dado um conjunto de dados com recursos e rótulos , podemos tentar encontrá-lo resolvendo o seguinte problema de otimização: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(8.6.1)</a:t>
            </a:r>
          </a:p>
          <a:p>
            <a:r>
              <a:rPr lang="pt-BR" dirty="0"/>
              <a:t>Sabemos que a regularização (Morozov, 1984, Tikhonov e </a:t>
            </a:r>
            <a:r>
              <a:rPr lang="pt-BR" dirty="0" err="1"/>
              <a:t>Arsenin</a:t>
            </a:r>
            <a:r>
              <a:rPr lang="pt-BR" dirty="0"/>
              <a:t>, 1977) pode controlar a complexidade de e alcançar consistência, portanto, um tamanho maior de dados de treinamento geralmente leva a melhores</a:t>
            </a:r>
            <a:br>
              <a:rPr lang="pt-BR" dirty="0"/>
            </a:br>
            <a:r>
              <a:rPr lang="pt-BR" dirty="0"/>
              <a:t>. É razoável supor que se projetarmos uma arquitetura diferente e mais poderosa</a:t>
            </a:r>
            <a:br>
              <a:rPr lang="pt-BR" dirty="0"/>
            </a:br>
            <a:r>
              <a:rPr lang="pt-BR" dirty="0"/>
              <a:t>  devemos chegar a um resultado melhor. Em outras palavras, esperaríamos que</a:t>
            </a:r>
            <a:br>
              <a:rPr lang="pt-BR" dirty="0"/>
            </a:br>
            <a:r>
              <a:rPr lang="pt-BR" dirty="0"/>
              <a:t>  é melhor que</a:t>
            </a:r>
            <a:br>
              <a:rPr lang="pt-BR" dirty="0"/>
            </a:br>
            <a:r>
              <a:rPr lang="pt-BR" dirty="0"/>
              <a:t>. No entanto, se</a:t>
            </a:r>
            <a:br>
              <a:rPr lang="pt-BR" dirty="0"/>
            </a:br>
            <a:r>
              <a:rPr lang="pt-BR" dirty="0"/>
              <a:t>  não há garantia de que isso deva acontecer. Na verdade,</a:t>
            </a:r>
            <a:br>
              <a:rPr lang="pt-BR" dirty="0"/>
            </a:br>
            <a:r>
              <a:rPr lang="pt-BR" dirty="0"/>
              <a:t>  pode muito bem ser pior. Conforme ilustrado na Figura 8.6.1, para classes de função não aninhadas, uma classe de função maior nem sempre se aproxima da função “verdadeira”.</a:t>
            </a:r>
            <a:br>
              <a:rPr lang="pt-BR" dirty="0"/>
            </a:br>
            <a:r>
              <a:rPr lang="pt-BR" dirty="0"/>
              <a:t>. Por exemplo, à esquerda da Fig. 8.6.1, embora</a:t>
            </a:r>
            <a:br>
              <a:rPr lang="pt-BR" dirty="0"/>
            </a:br>
            <a:r>
              <a:rPr lang="pt-BR" dirty="0"/>
              <a:t>  está mais perto de</a:t>
            </a:r>
            <a:br>
              <a:rPr lang="pt-BR" dirty="0"/>
            </a:br>
            <a:r>
              <a:rPr lang="pt-BR" dirty="0"/>
              <a:t>  que</a:t>
            </a:r>
            <a:br>
              <a:rPr lang="pt-BR" dirty="0"/>
            </a:br>
            <a:r>
              <a:rPr lang="pt-BR" dirty="0"/>
              <a:t>,</a:t>
            </a:r>
            <a:br>
              <a:rPr lang="pt-BR" dirty="0"/>
            </a:br>
            <a:r>
              <a:rPr lang="pt-BR" dirty="0"/>
              <a:t>  se afasta e não há garantia de que aumentar ainda mais a complexidade possa reduzir a distância de</a:t>
            </a:r>
            <a:br>
              <a:rPr lang="pt-BR" dirty="0"/>
            </a:br>
            <a:r>
              <a:rPr lang="pt-BR" dirty="0"/>
              <a:t>. Com classes de função aninhadas onde</a:t>
            </a:r>
            <a:br>
              <a:rPr lang="pt-BR" dirty="0"/>
            </a:br>
            <a:r>
              <a:rPr lang="pt-BR" dirty="0"/>
              <a:t>  à direita da Figura 8.6.1, podemos evitar o problema mencionado acima nas classes de funções não aninhadas.</a:t>
            </a:r>
          </a:p>
        </p:txBody>
      </p:sp>
    </p:spTree>
    <p:extLst>
      <p:ext uri="{BB962C8B-B14F-4D97-AF65-F5344CB8AC3E}">
        <p14:creationId xmlns:p14="http://schemas.microsoft.com/office/powerpoint/2010/main" val="428439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3B65C-B602-F925-D23B-7D2F430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0AE30-FF3B-FEE0-4308-B363FA3A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714" y="1825625"/>
            <a:ext cx="4659085" cy="4351338"/>
          </a:xfrm>
        </p:spPr>
        <p:txBody>
          <a:bodyPr/>
          <a:lstStyle/>
          <a:p>
            <a:r>
              <a:rPr lang="pt-BR" dirty="0"/>
              <a:t>Para classes de função não aninhadas, uma classe de função maior (indicada por área) não garante que chegaremos mais perto da função “verdadeira”.</a:t>
            </a:r>
          </a:p>
          <a:p>
            <a:r>
              <a:rPr lang="pt-BR" dirty="0"/>
              <a:t>Isso não acontece em classes de funções aninhadas.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701948-C603-054E-B088-E95A71C8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6" y="2987448"/>
            <a:ext cx="5905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0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87410-0D2C-53DE-0655-A2049253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1D2C2-C964-230C-6E82-EA1C3DAE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686" y="1825624"/>
            <a:ext cx="4680857" cy="5032375"/>
          </a:xfrm>
        </p:spPr>
        <p:txBody>
          <a:bodyPr>
            <a:normAutofit/>
          </a:bodyPr>
          <a:lstStyle/>
          <a:p>
            <a:r>
              <a:rPr lang="pt-BR" dirty="0"/>
              <a:t>Sob esta “visão desvendada”, mostra que redes com conexões residuais se comportam como conjuntos de redes que não dependem fortemente umas das outras. </a:t>
            </a:r>
          </a:p>
          <a:p>
            <a:r>
              <a:rPr lang="pt-BR" dirty="0"/>
              <a:t>Além disso, a maior parte do gradiente durante o treinamento de descida gradiente vem de caminhos curtos.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F2103A-54BB-D199-D193-EB9B5132C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" y="2166938"/>
            <a:ext cx="6498771" cy="36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8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87410-0D2C-53DE-0655-A2049253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1D2C2-C964-230C-6E82-EA1C3DAE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829" y="1825624"/>
            <a:ext cx="4789714" cy="5032375"/>
          </a:xfrm>
        </p:spPr>
        <p:txBody>
          <a:bodyPr>
            <a:normAutofit/>
          </a:bodyPr>
          <a:lstStyle/>
          <a:p>
            <a:r>
              <a:rPr lang="pt-BR" dirty="0"/>
              <a:t>Em outras palavras, a conexão residual não resolve os problemas de explosão ou desaparecimento do gradiente. </a:t>
            </a:r>
          </a:p>
          <a:p>
            <a:r>
              <a:rPr lang="pt-BR" dirty="0"/>
              <a:t>Em vez disso, evita esses problemas ao ter redes superficiais nos “conjuntos”.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F2103A-54BB-D199-D193-EB9B5132C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" y="2166938"/>
            <a:ext cx="6618513" cy="372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47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[1] </a:t>
            </a:r>
            <a:r>
              <a:rPr lang="pt-BR" dirty="0">
                <a:hlinkClick r:id="rId2"/>
              </a:rPr>
              <a:t>https://towardsdatascience.com/what-is-residual-connection-efb07cab0d55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>
                <a:hlinkClick r:id="rId3"/>
              </a:rPr>
              <a:t>https://d2l.ai/chapter_convolutional-modern/resnet.html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7925</TotalTime>
  <Words>644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TP558 - Tópicos avançados em Machine Learning: Residual Layers</vt:lpstr>
      <vt:lpstr>Introdução</vt:lpstr>
      <vt:lpstr>Introdução</vt:lpstr>
      <vt:lpstr>Classes de funções</vt:lpstr>
      <vt:lpstr>Classes de funções</vt:lpstr>
      <vt:lpstr>Apresentação do PowerPoint</vt:lpstr>
      <vt:lpstr>Apresentação do PowerPoint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1735</cp:revision>
  <dcterms:created xsi:type="dcterms:W3CDTF">2020-01-20T13:50:05Z</dcterms:created>
  <dcterms:modified xsi:type="dcterms:W3CDTF">2024-04-15T01:34:20Z</dcterms:modified>
</cp:coreProperties>
</file>