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62" r:id="rId3"/>
    <p:sldId id="257" r:id="rId4"/>
    <p:sldId id="259" r:id="rId5"/>
    <p:sldId id="260" r:id="rId6"/>
    <p:sldId id="261" r:id="rId7"/>
    <p:sldId id="263" r:id="rId8"/>
    <p:sldId id="25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FEED6-2CE2-471F-9D6F-1C6F0BA2B56F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6DF5F-8C3B-42C4-A522-1FFC1EFD4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156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9D272-427A-D4D1-86D9-CE64E76B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EA583D-7A0F-8889-2446-E04868EAD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010CA5-3230-859E-6C76-FBE5DAD4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58E6-C9E8-492B-8B3D-AEE7F31F76F2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BEE5CF-B8CD-B32B-C7F4-192F4BBB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C877C3-5EF8-B4FB-4BFF-FF9A5DCD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5783-7A51-431C-AADD-8644680FB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0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772AE-7795-CA68-BA5C-03928CA0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878173-5960-A127-97F9-2000AEBF1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F31E95-9CBF-1F80-B43F-2BDE59BB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58E6-C9E8-492B-8B3D-AEE7F31F76F2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D6BFA9-FB04-DB45-4B0D-5C50543C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3589F0-8024-1FD5-6BD4-EFF43444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5783-7A51-431C-AADD-8644680FB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60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194C3B-2956-4EE1-B652-DBAC38C4C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E459B9-162B-6A54-B9D0-8505E0C6A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0E8D8B-E1EE-BC53-165E-19FA5CBE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58E6-C9E8-492B-8B3D-AEE7F31F76F2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B4C5EB-50B5-8E49-765C-4097F00B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90C5D9-B779-705A-3AC6-2F9C7DE5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5783-7A51-431C-AADD-8644680FB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49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F1DC3-A220-33CF-F07B-8CD0517C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007858-8630-BB7B-4FCB-60B16527B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429DEB-FE90-1359-5FA4-D52B456F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58E6-C9E8-492B-8B3D-AEE7F31F76F2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5E0435-CE13-7570-2F18-CD9F3783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86823A-01D4-EEE2-C0F6-EE6B4711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5783-7A51-431C-AADD-8644680FB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10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DDBDA-F88F-ABC1-27EC-FD261E6B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8EC594-5D0C-AE9E-9E5E-C21D7FE23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C4A18-DDD9-2C12-5805-24DFB94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58E6-C9E8-492B-8B3D-AEE7F31F76F2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9CAF4A-2ECC-A56F-741D-9DC7FC58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F7D6BB-9219-9B5F-AF78-4CE2BB19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5783-7A51-431C-AADD-8644680FB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14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DE5CC-90E8-6FE1-3A19-B3BC0C31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2F8BD8-4241-F150-7FBA-E44350979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A41650-A656-3B90-F8CE-F4B13C149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CD7383-1899-34F9-A0A8-12869581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58E6-C9E8-492B-8B3D-AEE7F31F76F2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8C4D92-DEC8-4345-B677-6AC06226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F07FF8-AA1C-5A55-C904-8883D64E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5783-7A51-431C-AADD-8644680FB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24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800FB-EEC5-8493-2E2D-11266D43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2F5FC0-48C9-7940-5680-50947658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ECF2ED-0446-78A9-D74A-6399F4D01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4FC1D9-68B5-3F30-236F-22A0E623C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FCE4E1-93B0-8ACB-7003-BE2FFE223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A2F2C4-C91D-8F58-6AD3-774FD057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58E6-C9E8-492B-8B3D-AEE7F31F76F2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C1B3B-E97E-3C6C-9003-2D92EE29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E36AE0D-EC66-E429-2566-3A77A4DB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5783-7A51-431C-AADD-8644680FB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33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C1127-FB72-B9FF-D421-85C7B985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B5AB0E-7758-0732-32F4-0084ED02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58E6-C9E8-492B-8B3D-AEE7F31F76F2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B547D6-35FC-D626-D252-234FD0C9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B31AC1-D6C9-6D9C-E72E-8C7CFB77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5783-7A51-431C-AADD-8644680FB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91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838159-9985-710D-06F5-79251EAC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58E6-C9E8-492B-8B3D-AEE7F31F76F2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CDC0BD-67E5-E668-A97C-7F83260C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48DA43-E03C-541D-E147-7B308B85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5783-7A51-431C-AADD-8644680FB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80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6A30C-54B6-272F-0D53-CFAA388E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42620B-2C41-0D33-A8DD-EA914866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B7B12C-E431-1B88-61BC-3DDE110BA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8EE864-D41F-5402-DCD8-036436DD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58E6-C9E8-492B-8B3D-AEE7F31F76F2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00CEA5-A0F7-44A2-C64D-091D4299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BAFB5F-8EB5-DC21-B11C-5A0A4037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5783-7A51-431C-AADD-8644680FB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99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D78AF-4E7A-6F73-C62A-542BFDE6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238B610-03B1-F1A1-31EE-B14AB78FB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C84595-C8D7-5216-0342-905D16E8B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730C15-58F9-83CD-0505-AC3DB54E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58E6-C9E8-492B-8B3D-AEE7F31F76F2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74A584-6400-8242-06D5-F9469C4B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6A8437-2808-8280-90EF-59C773D4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5783-7A51-431C-AADD-8644680FB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28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20BC46-B6B4-629A-6DDE-D6A291D5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179952-5DAF-1C4D-6C40-9A1301B57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E0BDFE-5E55-3205-13AB-5174E9C51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C58E6-C9E8-492B-8B3D-AEE7F31F76F2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8AC2A4-BB1E-07F9-91EF-6E5F29181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0554AD-6E81-CB84-ABBA-BEDD05125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5783-7A51-431C-AADD-8644680FB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TP558 - Tópicos avançados em Machine Learning:</a:t>
            </a:r>
            <a:br>
              <a:rPr lang="pt-BR" dirty="0"/>
            </a:br>
            <a:r>
              <a:rPr lang="pt-BR" b="1" i="1" dirty="0"/>
              <a:t>A função de perda de uma GAN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EC8953F-2DA3-94B8-98C2-92CA5B6EBA42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3A3A9-248C-0F1F-6F6E-64F5BFC2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competição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8AE8F0-05A4-94FF-332B-A19FFB7A6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discriminador, D, recebe amostras reais (dos conjunto de treinamento) e amostras falsas (geradas pelo gerador, G) e então tenta discriminar entre amostras falsas e reais.</a:t>
            </a:r>
          </a:p>
          <a:p>
            <a:r>
              <a:rPr lang="pt-BR" dirty="0"/>
              <a:t>O discriminador é um classificador binário.</a:t>
            </a:r>
          </a:p>
          <a:p>
            <a:r>
              <a:rPr lang="pt-BR" dirty="0"/>
              <a:t>O gerador tenta enganar o discriminador apresentando-lhe amostras similares às reais e o discriminador tenta sempre predizer se as amostras são falsas ou reais.</a:t>
            </a:r>
          </a:p>
        </p:txBody>
      </p:sp>
    </p:spTree>
    <p:extLst>
      <p:ext uri="{BB962C8B-B14F-4D97-AF65-F5344CB8AC3E}">
        <p14:creationId xmlns:p14="http://schemas.microsoft.com/office/powerpoint/2010/main" val="242834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27A90-26A0-4489-AF1A-B9B76141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função de perda min-</a:t>
            </a:r>
            <a:r>
              <a:rPr lang="pt-BR" dirty="0" err="1"/>
              <a:t>max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CD745-460E-E594-61A2-22A575739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41980"/>
            <a:ext cx="10765536" cy="294169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Onde P(X) é a distribuição de probabilidade dos dados reais de treinamento e P(Z) é a distribuição de probabilidade do vetor de ruído Z. Normalmente, P(Z) é a distribuição Gaussiana.</a:t>
            </a:r>
          </a:p>
          <a:p>
            <a:r>
              <a:rPr lang="pt-BR" dirty="0"/>
              <a:t>O gerador tenta minimizar esta função enquanto o discriminador tenta maximizá-la.</a:t>
            </a:r>
          </a:p>
          <a:p>
            <a:r>
              <a:rPr lang="pt-BR" dirty="0"/>
              <a:t>Observe que D(X) e D(G(Z)) são valores de probabilidade e ambos estão no intervalo entre 0 e 1.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0C7D1-5F5D-74A4-0B7E-41DD74A78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1977771"/>
            <a:ext cx="83343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47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E4B3F-5B57-5662-66B4-79D38E6D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monotônica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A2E3EE-A704-2E89-86A0-D993DEAE7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1825624"/>
            <a:ext cx="6355080" cy="5032376"/>
          </a:xfrm>
        </p:spPr>
        <p:txBody>
          <a:bodyPr/>
          <a:lstStyle/>
          <a:p>
            <a:r>
              <a:rPr lang="pt-BR" dirty="0"/>
              <a:t>Log é uma função monotônica.</a:t>
            </a:r>
          </a:p>
          <a:p>
            <a:r>
              <a:rPr lang="pt-BR" dirty="0">
                <a:solidFill>
                  <a:srgbClr val="0D0D0D"/>
                </a:solidFill>
                <a:latin typeface="Söhne"/>
              </a:rPr>
              <a:t>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e uma função </a:t>
            </a:r>
            <a:r>
              <a:rPr lang="pt-BR" b="0" i="1" dirty="0">
                <a:solidFill>
                  <a:srgbClr val="0D0D0D"/>
                </a:solidFill>
                <a:effectLst/>
                <a:latin typeface="KaTeX_Math"/>
              </a:rPr>
              <a:t>f</a:t>
            </a:r>
            <a:r>
              <a:rPr lang="pt-BR" b="0" i="0" dirty="0">
                <a:solidFill>
                  <a:srgbClr val="0D0D0D"/>
                </a:solidFill>
                <a:effectLst/>
                <a:latin typeface="KaTeX_Main"/>
              </a:rPr>
              <a:t>(</a:t>
            </a:r>
            <a:r>
              <a:rPr lang="pt-BR" b="0" i="1" dirty="0">
                <a:solidFill>
                  <a:srgbClr val="0D0D0D"/>
                </a:solidFill>
                <a:effectLst/>
                <a:latin typeface="KaTeX_Math"/>
              </a:rPr>
              <a:t>x</a:t>
            </a:r>
            <a:r>
              <a:rPr lang="pt-BR" b="0" i="0" dirty="0">
                <a:solidFill>
                  <a:srgbClr val="0D0D0D"/>
                </a:solidFill>
                <a:effectLst/>
                <a:latin typeface="KaTeX_Main"/>
              </a:rPr>
              <a:t>)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é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monotonicamente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crescente, isso significa que, à medida que </a:t>
            </a:r>
            <a:r>
              <a:rPr lang="pt-BR" b="0" i="1" dirty="0">
                <a:solidFill>
                  <a:srgbClr val="0D0D0D"/>
                </a:solidFill>
                <a:effectLst/>
                <a:latin typeface="KaTeX_Math"/>
              </a:rPr>
              <a:t>x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aumenta, o valor de </a:t>
            </a:r>
            <a:r>
              <a:rPr lang="pt-BR" b="0" i="1" dirty="0">
                <a:solidFill>
                  <a:srgbClr val="0D0D0D"/>
                </a:solidFill>
                <a:effectLst/>
                <a:latin typeface="KaTeX_Math"/>
              </a:rPr>
              <a:t>f</a:t>
            </a:r>
            <a:r>
              <a:rPr lang="pt-BR" b="0" i="0" dirty="0">
                <a:solidFill>
                  <a:srgbClr val="0D0D0D"/>
                </a:solidFill>
                <a:effectLst/>
                <a:latin typeface="KaTeX_Main"/>
              </a:rPr>
              <a:t>(</a:t>
            </a:r>
            <a:r>
              <a:rPr lang="pt-BR" b="0" i="1" dirty="0">
                <a:solidFill>
                  <a:srgbClr val="0D0D0D"/>
                </a:solidFill>
                <a:effectLst/>
                <a:latin typeface="KaTeX_Math"/>
              </a:rPr>
              <a:t>x</a:t>
            </a:r>
            <a:r>
              <a:rPr lang="pt-BR" b="0" i="0" dirty="0">
                <a:solidFill>
                  <a:srgbClr val="0D0D0D"/>
                </a:solidFill>
                <a:effectLst/>
                <a:latin typeface="KaTeX_Main"/>
              </a:rPr>
              <a:t>)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também aumenta ou permanece constante.</a:t>
            </a:r>
          </a:p>
          <a:p>
            <a:r>
              <a:rPr lang="pt-BR" dirty="0">
                <a:solidFill>
                  <a:srgbClr val="0D0D0D"/>
                </a:solidFill>
                <a:latin typeface="Söhne"/>
              </a:rPr>
              <a:t>Assim, Log(D(X)) é maximizado quando D(X)=1 e minimizado quando D(X)=0.</a:t>
            </a:r>
          </a:p>
          <a:p>
            <a:r>
              <a:rPr lang="pt-BR" dirty="0">
                <a:solidFill>
                  <a:srgbClr val="0D0D0D"/>
                </a:solidFill>
                <a:latin typeface="Söhne"/>
              </a:rPr>
              <a:t>Da mesma forma, Log(1-D(G(Z))) é maximizado quando D(G(Z))=0 e minimizado quando D(G(Z))=1.</a:t>
            </a:r>
            <a:endParaRPr lang="pt-BR" dirty="0"/>
          </a:p>
        </p:txBody>
      </p:sp>
      <p:pic>
        <p:nvPicPr>
          <p:cNvPr id="2050" name="Picture 2" descr="Logarithmic Functions">
            <a:extLst>
              <a:ext uri="{FF2B5EF4-FFF2-40B4-BE49-F238E27FC236}">
                <a16:creationId xmlns:a16="http://schemas.microsoft.com/office/drawing/2014/main" id="{FAAFF754-8D68-3988-4F3D-47B3973E2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90" y="2465832"/>
            <a:ext cx="3335179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65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20FC5-E95B-9884-EA8D-7DD528BD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perda do discriminador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07219D-5C7B-5F24-937F-EA456D48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6200"/>
            <a:ext cx="11131296" cy="2971799"/>
          </a:xfrm>
        </p:spPr>
        <p:txBody>
          <a:bodyPr>
            <a:normAutofit/>
          </a:bodyPr>
          <a:lstStyle/>
          <a:p>
            <a:r>
              <a:rPr lang="pt-BR" dirty="0"/>
              <a:t>Queremos que o discriminador prediga todos os D(X) como 1 e todos os D(G(Z)) como 0. </a:t>
            </a:r>
          </a:p>
          <a:p>
            <a:r>
              <a:rPr lang="pt-BR" dirty="0"/>
              <a:t>Portanto, o discriminador irá maximizar D(X) e minimizar D(G(Z)) para maximizar globalmente a função de perda acima.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EEB5314-7709-EF7C-FCCB-243E27819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2360199"/>
            <a:ext cx="83343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71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62243-7A69-2FE5-D9C8-756C23E6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perda do gerador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6AF16-57EF-6B84-6AD2-1B82E7C7D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4816"/>
            <a:ext cx="11039856" cy="337318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Queremos que o gerador, G, gere amostras que enganem o discriminador de forma que D(G(Z))=1.</a:t>
            </a:r>
          </a:p>
          <a:p>
            <a:r>
              <a:rPr lang="pt-BR" dirty="0"/>
              <a:t>Portanto, o gerador deve maximizar D(G(Z)) para minimizar globalmente a função de perda acima.</a:t>
            </a:r>
          </a:p>
          <a:p>
            <a:r>
              <a:rPr lang="pt-BR" dirty="0"/>
              <a:t>Observe que o gerador não tem controle sobre o primeiro termo, portanto o gerador minimizará apenas o segundo termo da equação.</a:t>
            </a:r>
          </a:p>
          <a:p>
            <a:r>
              <a:rPr lang="pt-BR" dirty="0"/>
              <a:t>O primeiro termo só aparece acima para que a função seja expressa como mostrado no slide 3.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8C24DD3-30AE-4582-B3D9-C90AB04C6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40" y="1882902"/>
            <a:ext cx="83343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89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01B5C-129B-44EC-F979-DDCFD877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do gerador e discriminador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363CE8-02A1-2C51-5302-58EE0B9ED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de perda min-</a:t>
            </a:r>
            <a:r>
              <a:rPr lang="pt-BR" dirty="0" err="1"/>
              <a:t>max</a:t>
            </a:r>
            <a:r>
              <a:rPr lang="pt-BR" dirty="0"/>
              <a:t> é otimizada usando-se o algoritmo do gradiente descendente. </a:t>
            </a:r>
          </a:p>
          <a:p>
            <a:r>
              <a:rPr lang="pt-BR" dirty="0"/>
              <a:t>Porém, ao treinarmos uma GAN não treinamos o gerador e o discriminador simultaneamente.</a:t>
            </a:r>
          </a:p>
          <a:p>
            <a:r>
              <a:rPr lang="pt-BR" dirty="0"/>
              <a:t>Ao treinar o gerador congelamos o discriminador e vice-versa.</a:t>
            </a:r>
          </a:p>
        </p:txBody>
      </p:sp>
    </p:spTree>
    <p:extLst>
      <p:ext uri="{BB962C8B-B14F-4D97-AF65-F5344CB8AC3E}">
        <p14:creationId xmlns:p14="http://schemas.microsoft.com/office/powerpoint/2010/main" val="267705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3EB70-3BE8-5C8E-2B87-B0511B4D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1B7890-E08D-D032-BD4E-B1610EDA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dirty="0"/>
              <a:t>[1] “</a:t>
            </a:r>
            <a:r>
              <a:rPr lang="pt-BR" dirty="0" err="1">
                <a:effectLst/>
              </a:rPr>
              <a:t>Generative</a:t>
            </a:r>
            <a:r>
              <a:rPr lang="pt-BR" dirty="0">
                <a:effectLst/>
              </a:rPr>
              <a:t> Adversarial Networks”, </a:t>
            </a:r>
            <a:r>
              <a:rPr lang="pt-BR" dirty="0"/>
              <a:t>https://arxiv.org/abs/1406.2661</a:t>
            </a:r>
          </a:p>
          <a:p>
            <a:pPr marL="0" indent="0">
              <a:buNone/>
            </a:pPr>
            <a:r>
              <a:rPr lang="pt-BR" dirty="0"/>
              <a:t>[2] “</a:t>
            </a:r>
            <a:r>
              <a:rPr lang="pt-BR" dirty="0" err="1">
                <a:effectLst/>
              </a:rPr>
              <a:t>Understanding</a:t>
            </a:r>
            <a:r>
              <a:rPr lang="pt-BR" dirty="0">
                <a:effectLst/>
              </a:rPr>
              <a:t> GAN </a:t>
            </a:r>
            <a:r>
              <a:rPr lang="pt-BR" dirty="0" err="1">
                <a:effectLst/>
              </a:rPr>
              <a:t>Loss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Functions</a:t>
            </a:r>
            <a:r>
              <a:rPr lang="pt-BR" dirty="0">
                <a:effectLst/>
              </a:rPr>
              <a:t>“, https://neptune.ai/blog/gan-loss-functions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[3] “</a:t>
            </a:r>
            <a:r>
              <a:rPr lang="en-US" dirty="0">
                <a:effectLst/>
              </a:rPr>
              <a:t>Understanding GANs — Deriving the Adversarial loss from scratch” </a:t>
            </a:r>
            <a:r>
              <a:rPr lang="pt-BR" dirty="0"/>
              <a:t>https://medium.com/analytics-vidhya/understanding-gans-deriving-the-adversarial-loss-from-scratch-ccd8b683d7e2</a:t>
            </a:r>
          </a:p>
        </p:txBody>
      </p:sp>
    </p:spTree>
    <p:extLst>
      <p:ext uri="{BB962C8B-B14F-4D97-AF65-F5344CB8AC3E}">
        <p14:creationId xmlns:p14="http://schemas.microsoft.com/office/powerpoint/2010/main" val="1793175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534</Words>
  <Application>Microsoft Office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KaTeX_Math</vt:lpstr>
      <vt:lpstr>Söhne</vt:lpstr>
      <vt:lpstr>Tema do Office</vt:lpstr>
      <vt:lpstr>TP558 - Tópicos avançados em Machine Learning: A função de perda de uma GAN</vt:lpstr>
      <vt:lpstr>A competição</vt:lpstr>
      <vt:lpstr>A função de perda min-max</vt:lpstr>
      <vt:lpstr>Função monotônica</vt:lpstr>
      <vt:lpstr>Função de perda do discriminador</vt:lpstr>
      <vt:lpstr>Função de perda do gerador</vt:lpstr>
      <vt:lpstr>Treinamento do gerador e discriminador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GAN’s loss function</dc:title>
  <dc:creator>Felipe Augusto Pereira de Figueiredo</dc:creator>
  <cp:lastModifiedBy>Felipe Augusto Pereira de Figueiredo</cp:lastModifiedBy>
  <cp:revision>7</cp:revision>
  <dcterms:created xsi:type="dcterms:W3CDTF">2024-03-24T13:49:06Z</dcterms:created>
  <dcterms:modified xsi:type="dcterms:W3CDTF">2024-03-24T14:44:58Z</dcterms:modified>
</cp:coreProperties>
</file>