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3" r:id="rId3"/>
    <p:sldId id="262" r:id="rId4"/>
    <p:sldId id="263" r:id="rId5"/>
    <p:sldId id="259" r:id="rId6"/>
    <p:sldId id="261" r:id="rId7"/>
    <p:sldId id="274" r:id="rId8"/>
    <p:sldId id="264" r:id="rId9"/>
    <p:sldId id="267" r:id="rId10"/>
    <p:sldId id="258" r:id="rId11"/>
    <p:sldId id="257" r:id="rId12"/>
    <p:sldId id="260" r:id="rId13"/>
    <p:sldId id="265" r:id="rId14"/>
    <p:sldId id="266" r:id="rId1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07"/>
  </p:normalViewPr>
  <p:slideViewPr>
    <p:cSldViewPr showGuides="1">
      <p:cViewPr>
        <p:scale>
          <a:sx n="120" d="100"/>
          <a:sy n="120" d="100"/>
        </p:scale>
        <p:origin x="2104" y="264"/>
      </p:cViewPr>
      <p:guideLst>
        <p:guide orient="horz" pos="2199"/>
        <p:guide pos="2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A5418-EAB4-A24E-9ACE-C788160EA649}" type="datetimeFigureOut">
              <a:rPr kumimoji="1" lang="zh-CN" altLang="en-US" smtClean="0"/>
              <a:t>2021/4/26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C8450-1920-C242-8826-FBFA588DB0C3}" type="slidenum">
              <a:rPr kumimoji="1" lang="zh-CN" altLang="en-US" smtClean="0"/>
              <a:t>‹#›</a:t>
            </a:fld>
            <a:endParaRPr kumimoji="1" lang="zh-CN" altLang="en-US"/>
          </a:p>
        </p:txBody>
      </p:sp>
    </p:spTree>
    <p:extLst>
      <p:ext uri="{BB962C8B-B14F-4D97-AF65-F5344CB8AC3E}">
        <p14:creationId xmlns:p14="http://schemas.microsoft.com/office/powerpoint/2010/main" val="349996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FC8450-1920-C242-8826-FBFA588DB0C3}" type="slidenum">
              <a:rPr kumimoji="1" lang="zh-CN" altLang="en-US" smtClean="0"/>
              <a:t>1</a:t>
            </a:fld>
            <a:endParaRPr kumimoji="1" lang="zh-CN" altLang="en-US"/>
          </a:p>
        </p:txBody>
      </p:sp>
    </p:spTree>
    <p:extLst>
      <p:ext uri="{BB962C8B-B14F-4D97-AF65-F5344CB8AC3E}">
        <p14:creationId xmlns:p14="http://schemas.microsoft.com/office/powerpoint/2010/main" val="226766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692785"/>
            <a:ext cx="7772400" cy="1470025"/>
          </a:xfrm>
        </p:spPr>
        <p:txBody>
          <a:bodyPr anchor="ctr" anchorCtr="0"/>
          <a:lstStyle/>
          <a:p>
            <a:pPr defTabSz="914400">
              <a:buClrTx/>
              <a:buSzTx/>
              <a:buFontTx/>
              <a:buNone/>
            </a:pPr>
            <a:r>
              <a:rPr lang="zh-CN" altLang="en-US" sz="4800" kern="1200" baseline="0">
                <a:solidFill>
                  <a:schemeClr val="accent2">
                    <a:lumMod val="60000"/>
                    <a:lumOff val="40000"/>
                  </a:schemeClr>
                </a:solidFill>
                <a:latin typeface="Arial" panose="020B0604020202020204" pitchFamily="34" charset="0"/>
                <a:ea typeface="宋体" panose="02010600030101010101" pitchFamily="2" charset="-122"/>
              </a:rPr>
              <a:t>组件化</a:t>
            </a:r>
          </a:p>
        </p:txBody>
      </p:sp>
      <p:sp>
        <p:nvSpPr>
          <p:cNvPr id="3" name="文本框 2"/>
          <p:cNvSpPr txBox="1"/>
          <p:nvPr/>
        </p:nvSpPr>
        <p:spPr>
          <a:xfrm>
            <a:off x="683895" y="2997200"/>
            <a:ext cx="7753350" cy="3139321"/>
          </a:xfrm>
          <a:prstGeom prst="rect">
            <a:avLst/>
          </a:prstGeom>
          <a:noFill/>
        </p:spPr>
        <p:txBody>
          <a:bodyPr wrap="square" rtlCol="0">
            <a:spAutoFit/>
          </a:bodyPr>
          <a:lstStyle/>
          <a:p>
            <a:r>
              <a:rPr lang="zh-CN" altLang="en-US" dirty="0">
                <a:sym typeface="+mn-ea"/>
              </a:rPr>
              <a:t>一、模块化、组件化、插件化区别</a:t>
            </a:r>
            <a:endParaRPr lang="zh-CN" altLang="en-US" dirty="0"/>
          </a:p>
          <a:p>
            <a:endParaRPr lang="zh-CN" altLang="en-US" dirty="0"/>
          </a:p>
          <a:p>
            <a:r>
              <a:rPr lang="zh-CN" altLang="en-US" dirty="0"/>
              <a:t>二、组件化的作用以及要解决的问题</a:t>
            </a:r>
          </a:p>
          <a:p>
            <a:endParaRPr lang="zh-CN" altLang="en-US" dirty="0"/>
          </a:p>
          <a:p>
            <a:r>
              <a:rPr lang="zh-CN" altLang="en-US" dirty="0">
                <a:sym typeface="+mn-ea"/>
              </a:rPr>
              <a:t>三、</a:t>
            </a:r>
            <a:r>
              <a:rPr lang="zh-CN" altLang="en-US" dirty="0"/>
              <a:t>实战后效果</a:t>
            </a:r>
          </a:p>
          <a:p>
            <a:endParaRPr lang="zh-CN" altLang="en-US" dirty="0"/>
          </a:p>
          <a:p>
            <a:r>
              <a:rPr lang="zh-CN" altLang="en-US" dirty="0">
                <a:sym typeface="+mn-ea"/>
              </a:rPr>
              <a:t>四、</a:t>
            </a:r>
            <a:r>
              <a:rPr lang="zh-CN" altLang="en-US" dirty="0"/>
              <a:t>原理</a:t>
            </a:r>
          </a:p>
          <a:p>
            <a:endParaRPr lang="zh-CN" altLang="en-US" dirty="0"/>
          </a:p>
          <a:p>
            <a:r>
              <a:rPr lang="zh-CN" altLang="en-US" dirty="0">
                <a:sym typeface="+mn-ea"/>
              </a:rPr>
              <a:t>五、</a:t>
            </a:r>
            <a:r>
              <a:rPr lang="zh-CN" altLang="en-US" dirty="0"/>
              <a:t>组件化实施</a:t>
            </a:r>
            <a:endParaRPr lang="en-US" altLang="zh-CN" dirty="0"/>
          </a:p>
          <a:p>
            <a:endParaRPr lang="zh-CN" altLang="en-US" dirty="0"/>
          </a:p>
          <a:p>
            <a:r>
              <a:rPr lang="zh-CN" altLang="en-US" dirty="0">
                <a:sym typeface="+mn-ea"/>
              </a:rPr>
              <a:t>六、技术</a:t>
            </a:r>
            <a:r>
              <a:rPr lang="zh-CN" altLang="en-US" dirty="0"/>
              <a:t>拓展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ndroid组件化"/>
          <p:cNvPicPr>
            <a:picLocks noChangeAspect="1"/>
          </p:cNvPicPr>
          <p:nvPr/>
        </p:nvPicPr>
        <p:blipFill>
          <a:blip r:embed="rId2"/>
          <a:stretch>
            <a:fillRect/>
          </a:stretch>
        </p:blipFill>
        <p:spPr>
          <a:xfrm>
            <a:off x="1763688" y="188640"/>
            <a:ext cx="5262756" cy="65875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420110" y="188595"/>
            <a:ext cx="3726815" cy="6464300"/>
          </a:xfrm>
          <a:prstGeom prst="rect">
            <a:avLst/>
          </a:prstGeom>
        </p:spPr>
      </p:pic>
      <p:pic>
        <p:nvPicPr>
          <p:cNvPr id="7" name="图片 6"/>
          <p:cNvPicPr>
            <a:picLocks noChangeAspect="1"/>
          </p:cNvPicPr>
          <p:nvPr/>
        </p:nvPicPr>
        <p:blipFill>
          <a:blip r:embed="rId3"/>
          <a:stretch>
            <a:fillRect/>
          </a:stretch>
        </p:blipFill>
        <p:spPr>
          <a:xfrm>
            <a:off x="539750" y="188595"/>
            <a:ext cx="2609850" cy="4029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382135" y="2574925"/>
            <a:ext cx="4696460" cy="4269105"/>
          </a:xfrm>
          <a:prstGeom prst="rect">
            <a:avLst/>
          </a:prstGeom>
        </p:spPr>
      </p:pic>
      <p:pic>
        <p:nvPicPr>
          <p:cNvPr id="5" name="图片 4"/>
          <p:cNvPicPr>
            <a:picLocks noChangeAspect="1"/>
          </p:cNvPicPr>
          <p:nvPr/>
        </p:nvPicPr>
        <p:blipFill>
          <a:blip r:embed="rId3"/>
          <a:stretch>
            <a:fillRect/>
          </a:stretch>
        </p:blipFill>
        <p:spPr>
          <a:xfrm>
            <a:off x="35560" y="44450"/>
            <a:ext cx="4328795" cy="3997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五、组件化实施</a:t>
            </a:r>
          </a:p>
        </p:txBody>
      </p:sp>
      <p:sp>
        <p:nvSpPr>
          <p:cNvPr id="3" name="内容占位符 2"/>
          <p:cNvSpPr>
            <a:spLocks noGrp="1"/>
          </p:cNvSpPr>
          <p:nvPr>
            <p:ph idx="1"/>
          </p:nvPr>
        </p:nvSpPr>
        <p:spPr>
          <a:xfrm>
            <a:off x="457200" y="1600200"/>
            <a:ext cx="8510270" cy="4460240"/>
          </a:xfrm>
        </p:spPr>
        <p:txBody>
          <a:bodyPr/>
          <a:lstStyle/>
          <a:p>
            <a:r>
              <a:rPr lang="en-US" altLang="zh-CN" sz="2000" dirty="0"/>
              <a:t>1.</a:t>
            </a:r>
            <a:r>
              <a:rPr lang="zh-CN" altLang="en-US" sz="2000" dirty="0"/>
              <a:t>在熟悉业务的基础上，拆分业务模块</a:t>
            </a:r>
          </a:p>
          <a:p>
            <a:r>
              <a:rPr lang="en-US" altLang="zh-CN" sz="2000" dirty="0"/>
              <a:t>2.</a:t>
            </a:r>
            <a:r>
              <a:rPr lang="zh-CN" altLang="en-US" sz="2000" dirty="0"/>
              <a:t>按照业务优先级迁移，定义</a:t>
            </a:r>
            <a:r>
              <a:rPr lang="en-US" altLang="zh-CN" sz="2000" dirty="0"/>
              <a:t>P0/P1/P2</a:t>
            </a:r>
            <a:r>
              <a:rPr lang="zh-CN" altLang="en-US" sz="2000" dirty="0"/>
              <a:t>，从简单到复杂剥离</a:t>
            </a:r>
            <a:endParaRPr lang="en-US" altLang="zh-CN" sz="2000" dirty="0"/>
          </a:p>
          <a:p>
            <a:r>
              <a:rPr lang="en-US" altLang="zh-CN" sz="2000" dirty="0"/>
              <a:t>3.</a:t>
            </a:r>
            <a:r>
              <a:rPr lang="zh-CN" altLang="en-US" sz="2000" dirty="0"/>
              <a:t>单个组件膨胀后可继续剥离，裂变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六、技术拓展</a:t>
            </a:r>
          </a:p>
        </p:txBody>
      </p:sp>
      <p:sp>
        <p:nvSpPr>
          <p:cNvPr id="3" name="内容占位符 2"/>
          <p:cNvSpPr>
            <a:spLocks noGrp="1"/>
          </p:cNvSpPr>
          <p:nvPr>
            <p:ph idx="1"/>
          </p:nvPr>
        </p:nvSpPr>
        <p:spPr/>
        <p:txBody>
          <a:bodyPr/>
          <a:lstStyle/>
          <a:p>
            <a:r>
              <a:rPr lang="zh-CN" altLang="en-US" dirty="0"/>
              <a:t>提问</a:t>
            </a:r>
          </a:p>
          <a:p>
            <a:pPr marL="0" indent="0">
              <a:buNone/>
            </a:pPr>
            <a:r>
              <a:rPr lang="en-US" altLang="zh-CN" dirty="0"/>
              <a:t>   </a:t>
            </a:r>
            <a:r>
              <a:rPr lang="en-US" altLang="zh-CN" sz="2000" dirty="0"/>
              <a:t>  1.</a:t>
            </a:r>
            <a:r>
              <a:rPr lang="zh-CN" altLang="en-US" sz="2000" dirty="0"/>
              <a:t>第三方</a:t>
            </a:r>
            <a:r>
              <a:rPr lang="en-US" altLang="zh-CN" sz="2000" dirty="0"/>
              <a:t>SDK</a:t>
            </a:r>
            <a:r>
              <a:rPr lang="zh-CN" altLang="en-US" sz="2000" dirty="0"/>
              <a:t>遇到空指针了该怎么处理</a:t>
            </a:r>
          </a:p>
          <a:p>
            <a:pPr marL="0" indent="0">
              <a:buNone/>
            </a:pPr>
            <a:r>
              <a:rPr lang="en-US" altLang="zh-CN" sz="2000" dirty="0"/>
              <a:t>         2.Aop</a:t>
            </a:r>
            <a:r>
              <a:rPr lang="zh-CN" altLang="en-US" sz="2000" dirty="0"/>
              <a:t>怎么处理的，比如日志打印，方法耗时统计，权限框架，线程切换，业务登录处理等</a:t>
            </a:r>
          </a:p>
          <a:p>
            <a:pPr marL="0" indent="0">
              <a:buNone/>
            </a:pPr>
            <a:r>
              <a:rPr lang="en-US" altLang="zh-CN" sz="2000" dirty="0"/>
              <a:t>        3.</a:t>
            </a:r>
            <a:r>
              <a:rPr lang="zh-CN" altLang="en-US" sz="2000" dirty="0"/>
              <a:t>怎么开发自定义插件（如打包后自动给</a:t>
            </a:r>
            <a:r>
              <a:rPr lang="en-US" altLang="zh-CN" sz="2000" dirty="0" err="1"/>
              <a:t>apk</a:t>
            </a:r>
            <a:r>
              <a:rPr lang="zh-CN" altLang="en-US" sz="2000" dirty="0"/>
              <a:t>进行加固，上传）</a:t>
            </a:r>
          </a:p>
          <a:p>
            <a:pPr marL="0" indent="0">
              <a:buNone/>
            </a:pPr>
            <a:endParaRPr lang="zh-CN" altLang="en-US" sz="2000" dirty="0"/>
          </a:p>
          <a:p>
            <a:pPr marL="0" indent="0">
              <a:buNone/>
            </a:pPr>
            <a:endParaRPr lang="zh-CN" altLang="en-US" sz="1800" dirty="0"/>
          </a:p>
          <a:p>
            <a:pPr marL="0" indent="0">
              <a:buNone/>
            </a:pPr>
            <a:endParaRPr lang="zh-CN" altLang="en-US" sz="1800" dirty="0"/>
          </a:p>
          <a:p>
            <a:pPr marL="0" indent="0">
              <a:buNone/>
            </a:pPr>
            <a:r>
              <a:rPr lang="en-US" altLang="zh-CN" sz="1800" dirty="0"/>
              <a:t>       </a:t>
            </a:r>
            <a:r>
              <a:rPr lang="zh-CN" altLang="en-US" sz="1800" dirty="0"/>
              <a:t>了解</a:t>
            </a:r>
            <a:r>
              <a:rPr lang="en-US" altLang="zh-CN" sz="1800" dirty="0"/>
              <a:t>Java</a:t>
            </a:r>
            <a:r>
              <a:rPr lang="zh-CN" altLang="en-US" sz="1800" dirty="0"/>
              <a:t>动态代理，</a:t>
            </a:r>
            <a:r>
              <a:rPr lang="en-US" altLang="zh-CN" sz="1800" dirty="0" err="1"/>
              <a:t>Asm</a:t>
            </a:r>
            <a:r>
              <a:rPr lang="zh-CN" altLang="en-US" sz="1800" dirty="0"/>
              <a:t>，</a:t>
            </a:r>
            <a:r>
              <a:rPr lang="en-US" altLang="zh-CN" sz="1800" dirty="0" err="1"/>
              <a:t>Javassist</a:t>
            </a:r>
            <a:r>
              <a:rPr lang="zh-CN" altLang="en-US" sz="1800" dirty="0"/>
              <a:t>，</a:t>
            </a:r>
            <a:r>
              <a:rPr lang="en-US" altLang="zh-CN" sz="1800" dirty="0"/>
              <a:t>AspectJ</a:t>
            </a:r>
            <a:r>
              <a:rPr lang="zh-CN" altLang="en-US" sz="1800" dirty="0"/>
              <a:t>，</a:t>
            </a:r>
            <a:r>
              <a:rPr lang="en-US" altLang="zh-CN" sz="1800" dirty="0" err="1"/>
              <a:t>Cglib</a:t>
            </a:r>
            <a:r>
              <a:rPr lang="zh-CN" altLang="en-US" sz="1800" dirty="0"/>
              <a:t>吗？</a:t>
            </a:r>
          </a:p>
          <a:p>
            <a:pPr marL="0" indent="0">
              <a:buNone/>
            </a:pPr>
            <a:r>
              <a:rPr lang="en-US" altLang="zh-CN" sz="1800" dirty="0"/>
              <a:t>                                                                                              --------- </a:t>
            </a:r>
            <a:r>
              <a:rPr lang="zh-CN" altLang="en-US" sz="1800" dirty="0"/>
              <a:t>下期见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480" y="274955"/>
            <a:ext cx="8642350" cy="1143000"/>
          </a:xfrm>
        </p:spPr>
        <p:txBody>
          <a:bodyPr/>
          <a:lstStyle/>
          <a:p>
            <a:r>
              <a:rPr lang="zh-CN" altLang="en-US"/>
              <a:t>一、模块化、组件化、插件化区别</a:t>
            </a:r>
          </a:p>
        </p:txBody>
      </p:sp>
      <p:sp>
        <p:nvSpPr>
          <p:cNvPr id="3" name="内容占位符 2"/>
          <p:cNvSpPr>
            <a:spLocks noGrp="1"/>
          </p:cNvSpPr>
          <p:nvPr>
            <p:ph idx="1"/>
          </p:nvPr>
        </p:nvSpPr>
        <p:spPr/>
        <p:txBody>
          <a:bodyPr/>
          <a:lstStyle/>
          <a:p>
            <a:r>
              <a:rPr lang="zh-CN" altLang="en-US" sz="1800"/>
              <a:t>模块化：将一个程序按照其功能做拆分，分成相互独立的模块，以便于每个模块只包含与其功能相关的内容。</a:t>
            </a:r>
          </a:p>
          <a:p>
            <a:pPr marL="0" indent="0">
              <a:buNone/>
            </a:pPr>
            <a:endParaRPr lang="zh-CN" altLang="en-US" sz="1800"/>
          </a:p>
          <a:p>
            <a:r>
              <a:rPr lang="zh-CN" altLang="en-US" sz="1800"/>
              <a:t>组件化：将一个app分成多个模块，每个模块都是一个组件（Module），开发的过程中我们可以让这些组件相互依赖或者单独调试部分组件等，但是最终发布的时候是将这些组件合并统一成一个apk，这就是组件化开发。属于静态加载，组件化的单位是module。</a:t>
            </a:r>
          </a:p>
          <a:p>
            <a:endParaRPr lang="zh-CN" altLang="en-US" sz="1800"/>
          </a:p>
          <a:p>
            <a:r>
              <a:rPr lang="zh-CN" altLang="en-US" sz="1800"/>
              <a:t>插件化：Android应用程序的.Java文件在编译期会通过javac命令编译成.class文件，最后再把所有的.class文件编译成.dex文件放在.apk包里面。那么动态加载就是在运行时把插件apk直接加载到classloader里面的技术。宿主和插件分开编译，并发开发，动态更新插件， 按需下载模块。属于动态加载，插件化的单位是apk，插件化更关注动态加载、热更新、热修复等‘插拔’技术。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599" y="274955"/>
            <a:ext cx="8686800" cy="1143000"/>
          </a:xfrm>
        </p:spPr>
        <p:txBody>
          <a:bodyPr/>
          <a:lstStyle/>
          <a:p>
            <a:r>
              <a:rPr lang="zh-CN" altLang="en-US" dirty="0"/>
              <a:t>二、组件化作用以及要解决的问题</a:t>
            </a:r>
          </a:p>
        </p:txBody>
      </p:sp>
      <p:sp>
        <p:nvSpPr>
          <p:cNvPr id="4" name="文本框 3"/>
          <p:cNvSpPr txBox="1"/>
          <p:nvPr/>
        </p:nvSpPr>
        <p:spPr>
          <a:xfrm>
            <a:off x="179705" y="1417955"/>
            <a:ext cx="8687435" cy="4646295"/>
          </a:xfrm>
          <a:prstGeom prst="rect">
            <a:avLst/>
          </a:prstGeom>
          <a:noFill/>
        </p:spPr>
        <p:txBody>
          <a:bodyPr wrap="square" rtlCol="0">
            <a:spAutoFit/>
          </a:bodyPr>
          <a:lstStyle/>
          <a:p>
            <a:r>
              <a:rPr lang="en-US" altLang="zh-CN"/>
              <a:t>1</a:t>
            </a:r>
            <a:r>
              <a:rPr lang="zh-CN" altLang="en-US"/>
              <a:t>、作用：</a:t>
            </a:r>
            <a:r>
              <a:rPr lang="en-US" altLang="zh-CN"/>
              <a:t>       </a:t>
            </a:r>
          </a:p>
          <a:p>
            <a:r>
              <a:rPr lang="en-US" altLang="zh-CN"/>
              <a:t>     </a:t>
            </a:r>
            <a:r>
              <a:rPr sz="1600"/>
              <a:t>将一个app分成多个模块，每个模块都是一个组件（Module），开发的过程中我们可以让这些组件相互依赖或者单独调试部分组件等，但是最终发布的时候是将这些组件合并统一成一个apk，这就是组件化开发</a:t>
            </a:r>
            <a:r>
              <a:rPr lang="zh-CN" sz="1600"/>
              <a:t>（</a:t>
            </a:r>
            <a:r>
              <a:rPr lang="zh-CN" altLang="en-US" sz="1600"/>
              <a:t>组件化的核心是角色的转换，在打包时， 是library; 在调试时， 是application）</a:t>
            </a:r>
          </a:p>
          <a:p>
            <a:r>
              <a:rPr lang="en-US" altLang="zh-CN" sz="1600"/>
              <a:t>   </a:t>
            </a:r>
            <a:r>
              <a:rPr lang="zh-CN" altLang="en-US" sz="1600"/>
              <a:t>1</a:t>
            </a:r>
            <a:r>
              <a:rPr lang="en-US" altLang="zh-CN" sz="1600"/>
              <a:t>.1 </a:t>
            </a:r>
            <a:r>
              <a:rPr lang="zh-CN" altLang="en-US" sz="1600"/>
              <a:t>解决编译速度</a:t>
            </a:r>
          </a:p>
          <a:p>
            <a:r>
              <a:rPr lang="en-US" altLang="zh-CN" sz="1600"/>
              <a:t>   1.</a:t>
            </a:r>
            <a:r>
              <a:rPr lang="zh-CN" altLang="en-US" sz="1600"/>
              <a:t>2</a:t>
            </a:r>
            <a:r>
              <a:rPr lang="en-US" altLang="zh-CN" sz="1600"/>
              <a:t> </a:t>
            </a:r>
            <a:r>
              <a:rPr lang="zh-CN" altLang="en-US" sz="1600"/>
              <a:t>解耦</a:t>
            </a:r>
          </a:p>
          <a:p>
            <a:r>
              <a:rPr lang="en-US" altLang="zh-CN" sz="1600"/>
              <a:t>   1.</a:t>
            </a:r>
            <a:r>
              <a:rPr lang="zh-CN" altLang="en-US" sz="1600"/>
              <a:t>3</a:t>
            </a:r>
            <a:r>
              <a:rPr lang="en-US" altLang="zh-CN" sz="1600"/>
              <a:t> </a:t>
            </a:r>
            <a:r>
              <a:rPr lang="zh-CN" altLang="en-US" sz="1600"/>
              <a:t>功能重用</a:t>
            </a:r>
          </a:p>
          <a:p>
            <a:r>
              <a:rPr lang="en-US" altLang="zh-CN" sz="1600"/>
              <a:t>   1.4 </a:t>
            </a:r>
            <a:r>
              <a:rPr lang="zh-CN" altLang="en-US" sz="1600"/>
              <a:t>便于团队协作开发</a:t>
            </a:r>
          </a:p>
          <a:p>
            <a:endParaRPr lang="zh-CN" altLang="en-US"/>
          </a:p>
          <a:p>
            <a:r>
              <a:rPr lang="en-US" altLang="zh-CN">
                <a:sym typeface="+mn-ea"/>
              </a:rPr>
              <a:t>2</a:t>
            </a:r>
            <a:r>
              <a:rPr lang="zh-CN" altLang="en-US">
                <a:sym typeface="+mn-ea"/>
              </a:rPr>
              <a:t>、要解决的问题：</a:t>
            </a:r>
            <a:r>
              <a:rPr lang="en-US" altLang="zh-CN">
                <a:sym typeface="+mn-ea"/>
              </a:rPr>
              <a:t>       </a:t>
            </a:r>
            <a:endParaRPr lang="en-US" altLang="zh-CN"/>
          </a:p>
          <a:p>
            <a:r>
              <a:rPr lang="en-US" altLang="zh-CN" sz="1600">
                <a:sym typeface="+mn-ea"/>
              </a:rPr>
              <a:t>   2.</a:t>
            </a:r>
            <a:r>
              <a:rPr sz="1600">
                <a:sym typeface="+mn-ea"/>
              </a:rPr>
              <a:t>1</a:t>
            </a:r>
            <a:r>
              <a:rPr lang="en-US" sz="1600">
                <a:sym typeface="+mn-ea"/>
              </a:rPr>
              <a:t> </a:t>
            </a:r>
            <a:r>
              <a:rPr sz="1600">
                <a:sym typeface="+mn-ea"/>
              </a:rPr>
              <a:t>模块包名问题，要解决资源冲突</a:t>
            </a:r>
          </a:p>
          <a:p>
            <a:r>
              <a:rPr lang="en-US" sz="1600">
                <a:sym typeface="+mn-ea"/>
              </a:rPr>
              <a:t>   </a:t>
            </a:r>
            <a:r>
              <a:rPr sz="1600">
                <a:sym typeface="+mn-ea"/>
              </a:rPr>
              <a:t>2.</a:t>
            </a:r>
            <a:r>
              <a:rPr lang="en-US" sz="1600">
                <a:sym typeface="+mn-ea"/>
              </a:rPr>
              <a:t>2 </a:t>
            </a:r>
            <a:r>
              <a:rPr sz="1600">
                <a:sym typeface="+mn-ea"/>
              </a:rPr>
              <a:t>gradle中版本号统一管理</a:t>
            </a:r>
          </a:p>
          <a:p>
            <a:r>
              <a:rPr lang="en-US" sz="1600">
                <a:sym typeface="+mn-ea"/>
              </a:rPr>
              <a:t>   2.3 </a:t>
            </a:r>
            <a:r>
              <a:rPr sz="1600">
                <a:sym typeface="+mn-ea"/>
              </a:rPr>
              <a:t>Application，Library之间随意切换</a:t>
            </a:r>
          </a:p>
          <a:p>
            <a:r>
              <a:rPr lang="en-US" sz="1600">
                <a:sym typeface="+mn-ea"/>
              </a:rPr>
              <a:t>   2.4 </a:t>
            </a:r>
            <a:r>
              <a:rPr sz="1600">
                <a:sym typeface="+mn-ea"/>
              </a:rPr>
              <a:t>AndroidManifest.xml文件根据Application，Library 区分，正式打包去除测试代码以及其它资源文件</a:t>
            </a:r>
          </a:p>
          <a:p>
            <a:r>
              <a:rPr lang="en-US" sz="1600">
                <a:sym typeface="+mn-ea"/>
              </a:rPr>
              <a:t>   2.5 </a:t>
            </a:r>
            <a:r>
              <a:rPr sz="1600">
                <a:sym typeface="+mn-ea"/>
              </a:rPr>
              <a:t>Library在build.gradle文件中不能有applicationId，根据 isModuleApplication 属性区分</a:t>
            </a:r>
          </a:p>
          <a:p>
            <a:r>
              <a:rPr lang="en-US" sz="1600">
                <a:sym typeface="+mn-ea"/>
              </a:rPr>
              <a:t>   2.6 </a:t>
            </a:r>
            <a:r>
              <a:rPr sz="1600">
                <a:sym typeface="+mn-ea"/>
              </a:rPr>
              <a:t>App壳工程可对业务组件进行配置化；聚合库组件可</a:t>
            </a:r>
            <a:r>
              <a:rPr lang="zh-CN" sz="1600">
                <a:sym typeface="+mn-ea"/>
              </a:rPr>
              <a:t>对库子组件</a:t>
            </a:r>
            <a:r>
              <a:rPr sz="1600">
                <a:sym typeface="+mn-ea"/>
              </a:rPr>
              <a:t>进行配置化</a:t>
            </a:r>
            <a:r>
              <a:rPr lang="en-US" sz="160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095" y="2492693"/>
            <a:ext cx="8229600" cy="1143000"/>
          </a:xfrm>
        </p:spPr>
        <p:txBody>
          <a:bodyPr/>
          <a:lstStyle/>
          <a:p>
            <a:r>
              <a:rPr lang="zh-CN" altLang="en-US" dirty="0"/>
              <a:t>三、实战后效果</a:t>
            </a:r>
            <a:br>
              <a:rPr lang="zh-CN" altLang="en-US" dirty="0"/>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43940" y="44450"/>
            <a:ext cx="6667500" cy="1314450"/>
          </a:xfrm>
          <a:prstGeom prst="rect">
            <a:avLst/>
          </a:prstGeom>
        </p:spPr>
      </p:pic>
      <p:pic>
        <p:nvPicPr>
          <p:cNvPr id="8" name="图片 7"/>
          <p:cNvPicPr>
            <a:picLocks noChangeAspect="1"/>
          </p:cNvPicPr>
          <p:nvPr/>
        </p:nvPicPr>
        <p:blipFill>
          <a:blip r:embed="rId3"/>
          <a:stretch>
            <a:fillRect/>
          </a:stretch>
        </p:blipFill>
        <p:spPr>
          <a:xfrm>
            <a:off x="1043940" y="1396962"/>
            <a:ext cx="2807980" cy="5420038"/>
          </a:xfrm>
          <a:prstGeom prst="rect">
            <a:avLst/>
          </a:prstGeom>
        </p:spPr>
      </p:pic>
      <p:pic>
        <p:nvPicPr>
          <p:cNvPr id="3" name="图片 2">
            <a:extLst>
              <a:ext uri="{FF2B5EF4-FFF2-40B4-BE49-F238E27FC236}">
                <a16:creationId xmlns:a16="http://schemas.microsoft.com/office/drawing/2014/main" id="{49B669E8-5A62-7744-A0C1-979A087F8F41}"/>
              </a:ext>
            </a:extLst>
          </p:cNvPr>
          <p:cNvPicPr>
            <a:picLocks noChangeAspect="1"/>
          </p:cNvPicPr>
          <p:nvPr/>
        </p:nvPicPr>
        <p:blipFill>
          <a:blip r:embed="rId4"/>
          <a:stretch>
            <a:fillRect/>
          </a:stretch>
        </p:blipFill>
        <p:spPr>
          <a:xfrm>
            <a:off x="4067944" y="1414015"/>
            <a:ext cx="3062242" cy="5443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926E7E-EE2F-2448-AAE2-6BDA058FF427}"/>
              </a:ext>
            </a:extLst>
          </p:cNvPr>
          <p:cNvPicPr>
            <a:picLocks noChangeAspect="1"/>
          </p:cNvPicPr>
          <p:nvPr/>
        </p:nvPicPr>
        <p:blipFill>
          <a:blip r:embed="rId2"/>
          <a:stretch>
            <a:fillRect/>
          </a:stretch>
        </p:blipFill>
        <p:spPr>
          <a:xfrm>
            <a:off x="27711" y="0"/>
            <a:ext cx="3849991" cy="6842401"/>
          </a:xfrm>
          <a:prstGeom prst="rect">
            <a:avLst/>
          </a:prstGeom>
        </p:spPr>
      </p:pic>
      <p:pic>
        <p:nvPicPr>
          <p:cNvPr id="3" name="图片 2">
            <a:extLst>
              <a:ext uri="{FF2B5EF4-FFF2-40B4-BE49-F238E27FC236}">
                <a16:creationId xmlns:a16="http://schemas.microsoft.com/office/drawing/2014/main" id="{07EBE876-A82E-F446-A577-28B3563C47EB}"/>
              </a:ext>
            </a:extLst>
          </p:cNvPr>
          <p:cNvPicPr>
            <a:picLocks noChangeAspect="1"/>
          </p:cNvPicPr>
          <p:nvPr/>
        </p:nvPicPr>
        <p:blipFill>
          <a:blip r:embed="rId3"/>
          <a:stretch>
            <a:fillRect/>
          </a:stretch>
        </p:blipFill>
        <p:spPr>
          <a:xfrm>
            <a:off x="3995936" y="-37293"/>
            <a:ext cx="3857625"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0BED73D-9FBD-274D-90DD-3138F7CE8F8D}"/>
              </a:ext>
            </a:extLst>
          </p:cNvPr>
          <p:cNvPicPr>
            <a:picLocks noChangeAspect="1"/>
          </p:cNvPicPr>
          <p:nvPr/>
        </p:nvPicPr>
        <p:blipFill>
          <a:blip r:embed="rId2"/>
          <a:stretch>
            <a:fillRect/>
          </a:stretch>
        </p:blipFill>
        <p:spPr>
          <a:xfrm>
            <a:off x="0" y="-1"/>
            <a:ext cx="3851920" cy="6845829"/>
          </a:xfrm>
          <a:prstGeom prst="rect">
            <a:avLst/>
          </a:prstGeom>
        </p:spPr>
      </p:pic>
      <p:pic>
        <p:nvPicPr>
          <p:cNvPr id="5" name="图片 4">
            <a:extLst>
              <a:ext uri="{FF2B5EF4-FFF2-40B4-BE49-F238E27FC236}">
                <a16:creationId xmlns:a16="http://schemas.microsoft.com/office/drawing/2014/main" id="{EE12CD32-4EEB-CA44-B9A6-5A563CE56619}"/>
              </a:ext>
            </a:extLst>
          </p:cNvPr>
          <p:cNvPicPr>
            <a:picLocks noChangeAspect="1"/>
          </p:cNvPicPr>
          <p:nvPr/>
        </p:nvPicPr>
        <p:blipFill>
          <a:blip r:embed="rId3"/>
          <a:stretch>
            <a:fillRect/>
          </a:stretch>
        </p:blipFill>
        <p:spPr>
          <a:xfrm>
            <a:off x="3995936" y="-6087"/>
            <a:ext cx="3857625" cy="6858000"/>
          </a:xfrm>
          <a:prstGeom prst="rect">
            <a:avLst/>
          </a:prstGeom>
        </p:spPr>
      </p:pic>
    </p:spTree>
    <p:extLst>
      <p:ext uri="{BB962C8B-B14F-4D97-AF65-F5344CB8AC3E}">
        <p14:creationId xmlns:p14="http://schemas.microsoft.com/office/powerpoint/2010/main" val="292080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四、原理</a:t>
            </a:r>
          </a:p>
        </p:txBody>
      </p:sp>
      <p:sp>
        <p:nvSpPr>
          <p:cNvPr id="3" name="内容占位符 2"/>
          <p:cNvSpPr>
            <a:spLocks noGrp="1"/>
          </p:cNvSpPr>
          <p:nvPr>
            <p:ph idx="1"/>
          </p:nvPr>
        </p:nvSpPr>
        <p:spPr/>
        <p:txBody>
          <a:bodyPr/>
          <a:lstStyle/>
          <a:p>
            <a:r>
              <a:rPr lang="zh-CN" altLang="en-US" dirty="0"/>
              <a:t>设计原理</a:t>
            </a:r>
          </a:p>
          <a:p>
            <a:pPr marL="0" indent="0">
              <a:buNone/>
            </a:pPr>
            <a:r>
              <a:rPr lang="en-US" altLang="zh-CN" dirty="0"/>
              <a:t>    </a:t>
            </a:r>
            <a:r>
              <a:rPr lang="zh-CN" altLang="en-US" sz="1800" dirty="0"/>
              <a:t>在基于可维护，自定义扩展，最少依赖的情况下，手写自己的组件化方案：</a:t>
            </a:r>
            <a:endParaRPr lang="en-US" altLang="zh-CN" sz="1800" dirty="0"/>
          </a:p>
          <a:p>
            <a:pPr marL="0" indent="0">
              <a:buNone/>
            </a:pPr>
            <a:r>
              <a:rPr lang="en-US" altLang="zh-CN" sz="1800" dirty="0"/>
              <a:t>      </a:t>
            </a:r>
            <a:r>
              <a:rPr lang="zh-CN" altLang="en-US" sz="1800" dirty="0"/>
              <a:t>在</a:t>
            </a:r>
            <a:r>
              <a:rPr lang="en-US" altLang="zh-CN" sz="1800" dirty="0" err="1"/>
              <a:t>App_core</a:t>
            </a:r>
            <a:r>
              <a:rPr lang="zh-CN" altLang="en-US" sz="1800" dirty="0"/>
              <a:t>层定义对外服务接口</a:t>
            </a:r>
            <a:r>
              <a:rPr lang="en-US" altLang="zh-CN" sz="1800" dirty="0"/>
              <a:t>: </a:t>
            </a:r>
            <a:r>
              <a:rPr lang="en-US" altLang="zh-CN" sz="1800" dirty="0" err="1"/>
              <a:t>IxxxService</a:t>
            </a:r>
            <a:endParaRPr lang="zh-CN" altLang="en-US" sz="1800" dirty="0"/>
          </a:p>
          <a:p>
            <a:pPr marL="0" indent="0">
              <a:buNone/>
            </a:pPr>
            <a:r>
              <a:rPr lang="zh-CN" altLang="en-US" sz="1800" dirty="0"/>
              <a:t> </a:t>
            </a:r>
            <a:r>
              <a:rPr lang="en-US" altLang="zh-CN" sz="1800" dirty="0"/>
              <a:t>     </a:t>
            </a:r>
            <a:r>
              <a:rPr lang="zh-CN" altLang="en-US" sz="1800" dirty="0"/>
              <a:t>在</a:t>
            </a:r>
            <a:r>
              <a:rPr lang="en-US" altLang="zh-CN" sz="1800" dirty="0" err="1"/>
              <a:t>App_xxx</a:t>
            </a:r>
            <a:r>
              <a:rPr lang="en-US" altLang="zh-CN" sz="1800" dirty="0"/>
              <a:t> </a:t>
            </a:r>
            <a:r>
              <a:rPr lang="zh-CN" altLang="en-US" sz="1800" dirty="0"/>
              <a:t>层定义对外服务实现：</a:t>
            </a:r>
            <a:r>
              <a:rPr lang="en-US" altLang="zh-CN" sz="1800" dirty="0"/>
              <a:t> </a:t>
            </a:r>
            <a:r>
              <a:rPr lang="en-US" altLang="zh-CN" sz="1800" dirty="0" err="1"/>
              <a:t>xxxServiceImpl</a:t>
            </a:r>
            <a:endParaRPr lang="en-US" altLang="zh-CN" sz="1800" dirty="0"/>
          </a:p>
          <a:p>
            <a:pPr marL="0" indent="0">
              <a:buNone/>
            </a:pPr>
            <a:r>
              <a:rPr lang="en-US" altLang="zh-CN" sz="1800" dirty="0"/>
              <a:t>      </a:t>
            </a:r>
            <a:r>
              <a:rPr lang="zh-CN" altLang="en-US" sz="1800" dirty="0"/>
              <a:t>在</a:t>
            </a:r>
            <a:r>
              <a:rPr lang="en-US" altLang="zh-CN" sz="1800" dirty="0" err="1"/>
              <a:t>App_core</a:t>
            </a:r>
            <a:r>
              <a:rPr lang="zh-CN" altLang="en-US" sz="1800" dirty="0"/>
              <a:t>中的</a:t>
            </a:r>
            <a:r>
              <a:rPr lang="en-US" altLang="zh-CN" sz="1800" dirty="0" err="1"/>
              <a:t>ServiceManager</a:t>
            </a:r>
            <a:r>
              <a:rPr lang="zh-CN" altLang="en-US" sz="1800" dirty="0"/>
              <a:t>为服务注册中心，服务查询中心。</a:t>
            </a:r>
          </a:p>
          <a:p>
            <a:pPr marL="0" indent="0">
              <a:buNone/>
            </a:pPr>
            <a:r>
              <a:rPr lang="en-US" altLang="zh-CN" sz="1800" dirty="0" err="1">
                <a:sym typeface="+mn-ea"/>
              </a:rPr>
              <a:t>ServiceManager</a:t>
            </a:r>
            <a:r>
              <a:rPr lang="zh-CN" altLang="en-US" sz="1800" dirty="0">
                <a:sym typeface="+mn-ea"/>
              </a:rPr>
              <a:t>有服务注册功能，但是我们不需要手动调用（免注册），打包过程中会自动注册。</a:t>
            </a:r>
            <a:endParaRPr lang="zh-CN" altLang="en-US" sz="1800" dirty="0"/>
          </a:p>
          <a:p>
            <a:r>
              <a:rPr lang="zh-CN" altLang="en-US" dirty="0"/>
              <a:t>方案的实现</a:t>
            </a:r>
          </a:p>
          <a:p>
            <a:pPr marL="0" indent="0">
              <a:buNone/>
            </a:pPr>
            <a:r>
              <a:rPr lang="en-US" altLang="zh-CN" dirty="0"/>
              <a:t>    </a:t>
            </a:r>
            <a:r>
              <a:rPr lang="zh-CN" altLang="en-US" sz="2000" dirty="0"/>
              <a:t>基于纯接口通信</a:t>
            </a:r>
            <a:r>
              <a:rPr lang="en-US" altLang="zh-CN" sz="2000" dirty="0"/>
              <a:t>+</a:t>
            </a:r>
            <a:r>
              <a:rPr lang="zh-CN" altLang="en-US" sz="2000" dirty="0"/>
              <a:t>自定义插件扫描</a:t>
            </a:r>
            <a:r>
              <a:rPr lang="en-US" altLang="zh-CN" sz="2000" dirty="0"/>
              <a:t> + Java </a:t>
            </a:r>
            <a:r>
              <a:rPr lang="en-US" altLang="zh-CN" sz="2000" dirty="0" err="1"/>
              <a:t>Asm</a:t>
            </a:r>
            <a:r>
              <a:rPr lang="en-US" altLang="zh-CN" sz="2000" dirty="0"/>
              <a:t> </a:t>
            </a:r>
            <a:r>
              <a:rPr lang="zh-CN" altLang="en-US" sz="2000" dirty="0"/>
              <a:t>字节码注入</a:t>
            </a:r>
            <a:r>
              <a:rPr lang="en-US" altLang="zh-CN" sz="2000" dirty="0"/>
              <a:t> </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850" y="116840"/>
            <a:ext cx="3695700" cy="6477000"/>
          </a:xfrm>
          <a:prstGeom prst="rect">
            <a:avLst/>
          </a:prstGeom>
        </p:spPr>
      </p:pic>
      <p:pic>
        <p:nvPicPr>
          <p:cNvPr id="5" name="图片 4"/>
          <p:cNvPicPr>
            <a:picLocks noChangeAspect="1"/>
          </p:cNvPicPr>
          <p:nvPr/>
        </p:nvPicPr>
        <p:blipFill>
          <a:blip r:embed="rId3"/>
          <a:stretch>
            <a:fillRect/>
          </a:stretch>
        </p:blipFill>
        <p:spPr>
          <a:xfrm>
            <a:off x="4140200" y="116840"/>
            <a:ext cx="4176395" cy="650811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638</Words>
  <Application>Microsoft Macintosh PowerPoint</Application>
  <PresentationFormat>全屏显示(4:3)</PresentationFormat>
  <Paragraphs>58</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宋体</vt:lpstr>
      <vt:lpstr>Arial</vt:lpstr>
      <vt:lpstr>默认设计模板</vt:lpstr>
      <vt:lpstr>组件化</vt:lpstr>
      <vt:lpstr>一、模块化、组件化、插件化区别</vt:lpstr>
      <vt:lpstr>二、组件化作用以及要解决的问题</vt:lpstr>
      <vt:lpstr>三、实战后效果 </vt:lpstr>
      <vt:lpstr>PowerPoint 演示文稿</vt:lpstr>
      <vt:lpstr>PowerPoint 演示文稿</vt:lpstr>
      <vt:lpstr>PowerPoint 演示文稿</vt:lpstr>
      <vt:lpstr>四、原理</vt:lpstr>
      <vt:lpstr>PowerPoint 演示文稿</vt:lpstr>
      <vt:lpstr>PowerPoint 演示文稿</vt:lpstr>
      <vt:lpstr>PowerPoint 演示文稿</vt:lpstr>
      <vt:lpstr>PowerPoint 演示文稿</vt:lpstr>
      <vt:lpstr>五、组件化实施</vt:lpstr>
      <vt:lpstr>六、技术拓展</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组件化</dc:title>
  <dc:creator>Administrator</dc:creator>
  <cp:lastModifiedBy>Microsoft Office User</cp:lastModifiedBy>
  <cp:revision>183</cp:revision>
  <dcterms:created xsi:type="dcterms:W3CDTF">2021-04-22T01:44:00Z</dcterms:created>
  <dcterms:modified xsi:type="dcterms:W3CDTF">2021-04-25T16:20:48Z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1BC63B5D18E54608900A95E8ABE73AA7</vt:lpwstr>
  </property>
</Properties>
</file>