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notesMasterIdLst>
    <p:notesMasterId r:id="rId12"/>
  </p:notesMasterIdLst>
  <p:sldIdLst>
    <p:sldId id="256" r:id="rId2"/>
    <p:sldId id="271" r:id="rId3"/>
    <p:sldId id="258" r:id="rId4"/>
    <p:sldId id="273" r:id="rId5"/>
    <p:sldId id="260" r:id="rId6"/>
    <p:sldId id="270" r:id="rId7"/>
    <p:sldId id="263" r:id="rId8"/>
    <p:sldId id="266" r:id="rId9"/>
    <p:sldId id="27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64937" autoAdjust="0"/>
  </p:normalViewPr>
  <p:slideViewPr>
    <p:cSldViewPr snapToGrid="0">
      <p:cViewPr varScale="1">
        <p:scale>
          <a:sx n="53" d="100"/>
          <a:sy n="53" d="100"/>
        </p:scale>
        <p:origin x="13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ED6F6-CF86-4DE2-9365-5138694DEE6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874026-70D0-4960-AB4A-BAB59F43E5A5}">
      <dgm:prSet/>
      <dgm:spPr/>
      <dgm:t>
        <a:bodyPr/>
        <a:lstStyle/>
        <a:p>
          <a:r>
            <a:rPr lang="en-US" dirty="0"/>
            <a:t>Mechanical</a:t>
          </a:r>
        </a:p>
      </dgm:t>
    </dgm:pt>
    <dgm:pt modelId="{84407137-E6D8-4267-BA3E-6D0581026B86}" type="parTrans" cxnId="{627AA3A1-4A10-4FF3-A298-24F986B9B7C0}">
      <dgm:prSet/>
      <dgm:spPr/>
      <dgm:t>
        <a:bodyPr/>
        <a:lstStyle/>
        <a:p>
          <a:endParaRPr lang="en-US"/>
        </a:p>
      </dgm:t>
    </dgm:pt>
    <dgm:pt modelId="{D070D22B-CB42-4341-A97F-7BC5FA181EE4}" type="sibTrans" cxnId="{627AA3A1-4A10-4FF3-A298-24F986B9B7C0}">
      <dgm:prSet/>
      <dgm:spPr/>
      <dgm:t>
        <a:bodyPr/>
        <a:lstStyle/>
        <a:p>
          <a:endParaRPr lang="en-US"/>
        </a:p>
      </dgm:t>
    </dgm:pt>
    <dgm:pt modelId="{F1813033-12BC-430C-AF5A-7D59D7977E0B}">
      <dgm:prSet/>
      <dgm:spPr/>
      <dgm:t>
        <a:bodyPr/>
        <a:lstStyle/>
        <a:p>
          <a:r>
            <a:rPr lang="en-US" dirty="0"/>
            <a:t>Electrical</a:t>
          </a:r>
        </a:p>
      </dgm:t>
    </dgm:pt>
    <dgm:pt modelId="{B66E19CE-5863-464B-8386-A98BB655DFA5}" type="parTrans" cxnId="{70FF4F76-4FBD-4A28-B0F0-BAAD6B5D7C2B}">
      <dgm:prSet/>
      <dgm:spPr/>
      <dgm:t>
        <a:bodyPr/>
        <a:lstStyle/>
        <a:p>
          <a:endParaRPr lang="en-US"/>
        </a:p>
      </dgm:t>
    </dgm:pt>
    <dgm:pt modelId="{EBE90A29-0029-429C-BE5F-1B4609B7D80B}" type="sibTrans" cxnId="{70FF4F76-4FBD-4A28-B0F0-BAAD6B5D7C2B}">
      <dgm:prSet/>
      <dgm:spPr/>
      <dgm:t>
        <a:bodyPr/>
        <a:lstStyle/>
        <a:p>
          <a:endParaRPr lang="en-US"/>
        </a:p>
      </dgm:t>
    </dgm:pt>
    <dgm:pt modelId="{FB49F29B-2138-4B91-B126-CDFAF6543CD4}">
      <dgm:prSet/>
      <dgm:spPr/>
      <dgm:t>
        <a:bodyPr/>
        <a:lstStyle/>
        <a:p>
          <a:r>
            <a:rPr lang="en-US" dirty="0"/>
            <a:t>All</a:t>
          </a:r>
        </a:p>
      </dgm:t>
    </dgm:pt>
    <dgm:pt modelId="{26B5B013-BBD8-410A-9F15-C9949187A154}" type="parTrans" cxnId="{F74C1710-4A6D-454E-B5DA-E31698BF5DD1}">
      <dgm:prSet/>
      <dgm:spPr/>
      <dgm:t>
        <a:bodyPr/>
        <a:lstStyle/>
        <a:p>
          <a:endParaRPr lang="en-US"/>
        </a:p>
      </dgm:t>
    </dgm:pt>
    <dgm:pt modelId="{44DB1E85-4BE6-4144-9EFA-693001DEF820}" type="sibTrans" cxnId="{F74C1710-4A6D-454E-B5DA-E31698BF5DD1}">
      <dgm:prSet/>
      <dgm:spPr/>
      <dgm:t>
        <a:bodyPr/>
        <a:lstStyle/>
        <a:p>
          <a:endParaRPr lang="en-US"/>
        </a:p>
      </dgm:t>
    </dgm:pt>
    <dgm:pt modelId="{10EA7631-FF16-4C9F-BD54-612B79C02125}">
      <dgm:prSet/>
      <dgm:spPr/>
      <dgm:t>
        <a:bodyPr/>
        <a:lstStyle/>
        <a:p>
          <a:r>
            <a:rPr lang="en-US" dirty="0"/>
            <a:t>Research calculations and products</a:t>
          </a:r>
        </a:p>
      </dgm:t>
    </dgm:pt>
    <dgm:pt modelId="{B4E7470D-55B4-4627-9290-7C6EF3C9CE05}" type="parTrans" cxnId="{E9E72E7A-22EC-40E4-BB6F-4D1FE704DF15}">
      <dgm:prSet/>
      <dgm:spPr/>
      <dgm:t>
        <a:bodyPr/>
        <a:lstStyle/>
        <a:p>
          <a:endParaRPr lang="en-US"/>
        </a:p>
      </dgm:t>
    </dgm:pt>
    <dgm:pt modelId="{46781F28-64F9-4828-B351-BE3608804B1A}" type="sibTrans" cxnId="{E9E72E7A-22EC-40E4-BB6F-4D1FE704DF15}">
      <dgm:prSet/>
      <dgm:spPr/>
      <dgm:t>
        <a:bodyPr/>
        <a:lstStyle/>
        <a:p>
          <a:endParaRPr lang="en-US"/>
        </a:p>
      </dgm:t>
    </dgm:pt>
    <dgm:pt modelId="{1E233BF0-27A2-41CB-923A-80F05BCAF68B}">
      <dgm:prSet/>
      <dgm:spPr/>
      <dgm:t>
        <a:bodyPr/>
        <a:lstStyle/>
        <a:p>
          <a:r>
            <a:rPr lang="en-US" dirty="0"/>
            <a:t>Use SolidWorks for design</a:t>
          </a:r>
        </a:p>
      </dgm:t>
    </dgm:pt>
    <dgm:pt modelId="{70FFE328-22B8-42DC-86E1-28AA45A9F3D0}" type="parTrans" cxnId="{A70327A6-C156-462A-B04C-9241EFDD8E5D}">
      <dgm:prSet/>
      <dgm:spPr/>
      <dgm:t>
        <a:bodyPr/>
        <a:lstStyle/>
        <a:p>
          <a:endParaRPr lang="en-US"/>
        </a:p>
      </dgm:t>
    </dgm:pt>
    <dgm:pt modelId="{E3061A08-CCE9-44EC-A2D7-194BCCEABF6F}" type="sibTrans" cxnId="{A70327A6-C156-462A-B04C-9241EFDD8E5D}">
      <dgm:prSet/>
      <dgm:spPr/>
      <dgm:t>
        <a:bodyPr/>
        <a:lstStyle/>
        <a:p>
          <a:endParaRPr lang="en-US"/>
        </a:p>
      </dgm:t>
    </dgm:pt>
    <dgm:pt modelId="{FA9D9021-FC6C-43A4-B0EC-5C22CE43D361}">
      <dgm:prSet/>
      <dgm:spPr/>
      <dgm:t>
        <a:bodyPr/>
        <a:lstStyle/>
        <a:p>
          <a:r>
            <a:rPr lang="en-US" dirty="0"/>
            <a:t>Code and wire device</a:t>
          </a:r>
        </a:p>
      </dgm:t>
    </dgm:pt>
    <dgm:pt modelId="{502DE137-1C77-48CB-908E-AA6584EFC9DF}" type="parTrans" cxnId="{F82C678C-621A-452D-8DD9-7907FA95D04E}">
      <dgm:prSet/>
      <dgm:spPr/>
      <dgm:t>
        <a:bodyPr/>
        <a:lstStyle/>
        <a:p>
          <a:endParaRPr lang="en-US"/>
        </a:p>
      </dgm:t>
    </dgm:pt>
    <dgm:pt modelId="{91615B50-DDFA-4760-BCDE-BB9F5F37CA6C}" type="sibTrans" cxnId="{F82C678C-621A-452D-8DD9-7907FA95D04E}">
      <dgm:prSet/>
      <dgm:spPr/>
      <dgm:t>
        <a:bodyPr/>
        <a:lstStyle/>
        <a:p>
          <a:endParaRPr lang="en-US"/>
        </a:p>
      </dgm:t>
    </dgm:pt>
    <dgm:pt modelId="{4E7A0ECF-04C1-4605-8789-EF6C12F8658C}">
      <dgm:prSet/>
      <dgm:spPr/>
      <dgm:t>
        <a:bodyPr/>
        <a:lstStyle/>
        <a:p>
          <a:r>
            <a:rPr lang="en-US" dirty="0"/>
            <a:t>Test materials</a:t>
          </a:r>
        </a:p>
      </dgm:t>
    </dgm:pt>
    <dgm:pt modelId="{25E6E702-A1DF-4F27-85B2-521A85460C5A}" type="parTrans" cxnId="{7DCA2EF0-D250-4DD8-856E-345B66E89188}">
      <dgm:prSet/>
      <dgm:spPr/>
      <dgm:t>
        <a:bodyPr/>
        <a:lstStyle/>
        <a:p>
          <a:endParaRPr lang="en-US"/>
        </a:p>
      </dgm:t>
    </dgm:pt>
    <dgm:pt modelId="{564F0A7C-96B4-4D71-8304-D1C5FA11F9F5}" type="sibTrans" cxnId="{7DCA2EF0-D250-4DD8-856E-345B66E89188}">
      <dgm:prSet/>
      <dgm:spPr/>
      <dgm:t>
        <a:bodyPr/>
        <a:lstStyle/>
        <a:p>
          <a:endParaRPr lang="en-US"/>
        </a:p>
      </dgm:t>
    </dgm:pt>
    <dgm:pt modelId="{B54C4CFE-AAE7-4BEA-A18D-0B31ECCC9D6B}">
      <dgm:prSet/>
      <dgm:spPr/>
      <dgm:t>
        <a:bodyPr/>
        <a:lstStyle/>
        <a:p>
          <a:r>
            <a:rPr lang="en-US" dirty="0"/>
            <a:t>Python for calculations and user interface</a:t>
          </a:r>
        </a:p>
      </dgm:t>
    </dgm:pt>
    <dgm:pt modelId="{B6C6398E-5010-4F0C-8A58-746B66F75EE9}" type="parTrans" cxnId="{F034679C-7068-4A65-A464-F2BCEE4A1D24}">
      <dgm:prSet/>
      <dgm:spPr/>
      <dgm:t>
        <a:bodyPr/>
        <a:lstStyle/>
        <a:p>
          <a:endParaRPr lang="en-US"/>
        </a:p>
      </dgm:t>
    </dgm:pt>
    <dgm:pt modelId="{0D1D743B-9BCC-4832-9E45-61C600CD23EA}" type="sibTrans" cxnId="{F034679C-7068-4A65-A464-F2BCEE4A1D24}">
      <dgm:prSet/>
      <dgm:spPr/>
      <dgm:t>
        <a:bodyPr/>
        <a:lstStyle/>
        <a:p>
          <a:endParaRPr lang="en-US"/>
        </a:p>
      </dgm:t>
    </dgm:pt>
    <dgm:pt modelId="{B2B6A991-34D7-4E63-ADEC-394FA4192E47}">
      <dgm:prSet/>
      <dgm:spPr/>
      <dgm:t>
        <a:bodyPr/>
        <a:lstStyle/>
        <a:p>
          <a:r>
            <a:rPr lang="en-US" dirty="0"/>
            <a:t>Raspberry PI</a:t>
          </a:r>
        </a:p>
      </dgm:t>
    </dgm:pt>
    <dgm:pt modelId="{D4D78998-83F8-4319-A1A8-858598FCD04F}" type="parTrans" cxnId="{B2773EB4-B837-4A48-9AB8-F9BCC7055F06}">
      <dgm:prSet/>
      <dgm:spPr/>
      <dgm:t>
        <a:bodyPr/>
        <a:lstStyle/>
        <a:p>
          <a:endParaRPr lang="en-US"/>
        </a:p>
      </dgm:t>
    </dgm:pt>
    <dgm:pt modelId="{E898ECC5-0682-4B21-B654-C620AAED5FDF}" type="sibTrans" cxnId="{B2773EB4-B837-4A48-9AB8-F9BCC7055F06}">
      <dgm:prSet/>
      <dgm:spPr/>
      <dgm:t>
        <a:bodyPr/>
        <a:lstStyle/>
        <a:p>
          <a:endParaRPr lang="en-US"/>
        </a:p>
      </dgm:t>
    </dgm:pt>
    <dgm:pt modelId="{03588310-8FD7-4D47-AD02-005183C70E2B}" type="pres">
      <dgm:prSet presAssocID="{55CED6F6-CF86-4DE2-9365-5138694DEE68}" presName="Name0" presStyleCnt="0">
        <dgm:presLayoutVars>
          <dgm:dir/>
          <dgm:animLvl val="lvl"/>
          <dgm:resizeHandles val="exact"/>
        </dgm:presLayoutVars>
      </dgm:prSet>
      <dgm:spPr/>
    </dgm:pt>
    <dgm:pt modelId="{474D032C-6478-4FF9-A393-ED17111A505A}" type="pres">
      <dgm:prSet presAssocID="{FB49F29B-2138-4B91-B126-CDFAF6543CD4}" presName="linNode" presStyleCnt="0"/>
      <dgm:spPr/>
    </dgm:pt>
    <dgm:pt modelId="{DA7D5760-95E5-4D4C-BE2A-CE51B2CFCF7E}" type="pres">
      <dgm:prSet presAssocID="{FB49F29B-2138-4B91-B126-CDFAF6543CD4}" presName="parTx" presStyleLbl="revTx" presStyleIdx="0" presStyleCnt="3">
        <dgm:presLayoutVars>
          <dgm:chMax val="1"/>
          <dgm:bulletEnabled val="1"/>
        </dgm:presLayoutVars>
      </dgm:prSet>
      <dgm:spPr/>
    </dgm:pt>
    <dgm:pt modelId="{1E80142C-D17A-40F2-A3E1-0D2FD11B715A}" type="pres">
      <dgm:prSet presAssocID="{FB49F29B-2138-4B91-B126-CDFAF6543CD4}" presName="bracket" presStyleLbl="parChTrans1D1" presStyleIdx="0" presStyleCnt="3"/>
      <dgm:spPr/>
    </dgm:pt>
    <dgm:pt modelId="{C08F1C1F-66F8-4B3B-AB01-44E76FB821BF}" type="pres">
      <dgm:prSet presAssocID="{FB49F29B-2138-4B91-B126-CDFAF6543CD4}" presName="spH" presStyleCnt="0"/>
      <dgm:spPr/>
    </dgm:pt>
    <dgm:pt modelId="{87EED864-9E60-425B-8B52-39F22F71C8F2}" type="pres">
      <dgm:prSet presAssocID="{FB49F29B-2138-4B91-B126-CDFAF6543CD4}" presName="desTx" presStyleLbl="node1" presStyleIdx="0" presStyleCnt="3">
        <dgm:presLayoutVars>
          <dgm:bulletEnabled val="1"/>
        </dgm:presLayoutVars>
      </dgm:prSet>
      <dgm:spPr/>
    </dgm:pt>
    <dgm:pt modelId="{1789F0DD-640E-487B-AAC0-EFB73D6AEA99}" type="pres">
      <dgm:prSet presAssocID="{44DB1E85-4BE6-4144-9EFA-693001DEF820}" presName="spV" presStyleCnt="0"/>
      <dgm:spPr/>
    </dgm:pt>
    <dgm:pt modelId="{B76CE336-F5F8-4DC4-9A67-B07EAC946C32}" type="pres">
      <dgm:prSet presAssocID="{16874026-70D0-4960-AB4A-BAB59F43E5A5}" presName="linNode" presStyleCnt="0"/>
      <dgm:spPr/>
    </dgm:pt>
    <dgm:pt modelId="{0DEB1477-AC30-481F-9EA3-B33001D0C79B}" type="pres">
      <dgm:prSet presAssocID="{16874026-70D0-4960-AB4A-BAB59F43E5A5}" presName="parTx" presStyleLbl="revTx" presStyleIdx="1" presStyleCnt="3">
        <dgm:presLayoutVars>
          <dgm:chMax val="1"/>
          <dgm:bulletEnabled val="1"/>
        </dgm:presLayoutVars>
      </dgm:prSet>
      <dgm:spPr/>
    </dgm:pt>
    <dgm:pt modelId="{53AFEFE7-4C3F-4159-8D45-BB698032AADC}" type="pres">
      <dgm:prSet presAssocID="{16874026-70D0-4960-AB4A-BAB59F43E5A5}" presName="bracket" presStyleLbl="parChTrans1D1" presStyleIdx="1" presStyleCnt="3"/>
      <dgm:spPr/>
    </dgm:pt>
    <dgm:pt modelId="{30743F8B-B4CF-4C2B-9262-414C29BD2974}" type="pres">
      <dgm:prSet presAssocID="{16874026-70D0-4960-AB4A-BAB59F43E5A5}" presName="spH" presStyleCnt="0"/>
      <dgm:spPr/>
    </dgm:pt>
    <dgm:pt modelId="{675EFF17-72B8-4AE4-846D-AA0D17B86DD2}" type="pres">
      <dgm:prSet presAssocID="{16874026-70D0-4960-AB4A-BAB59F43E5A5}" presName="desTx" presStyleLbl="node1" presStyleIdx="1" presStyleCnt="3">
        <dgm:presLayoutVars>
          <dgm:bulletEnabled val="1"/>
        </dgm:presLayoutVars>
      </dgm:prSet>
      <dgm:spPr/>
    </dgm:pt>
    <dgm:pt modelId="{F92A0FA8-6EA4-4D82-95BB-6FA4424B756C}" type="pres">
      <dgm:prSet presAssocID="{D070D22B-CB42-4341-A97F-7BC5FA181EE4}" presName="spV" presStyleCnt="0"/>
      <dgm:spPr/>
    </dgm:pt>
    <dgm:pt modelId="{C135A77B-9917-4BE1-A8CA-7527FFA9A1ED}" type="pres">
      <dgm:prSet presAssocID="{F1813033-12BC-430C-AF5A-7D59D7977E0B}" presName="linNode" presStyleCnt="0"/>
      <dgm:spPr/>
    </dgm:pt>
    <dgm:pt modelId="{B1C6D91D-FBF4-4887-AD09-9DD0AC9C4606}" type="pres">
      <dgm:prSet presAssocID="{F1813033-12BC-430C-AF5A-7D59D7977E0B}" presName="parTx" presStyleLbl="revTx" presStyleIdx="2" presStyleCnt="3">
        <dgm:presLayoutVars>
          <dgm:chMax val="1"/>
          <dgm:bulletEnabled val="1"/>
        </dgm:presLayoutVars>
      </dgm:prSet>
      <dgm:spPr/>
    </dgm:pt>
    <dgm:pt modelId="{71A7DAE2-B0A8-424F-A31B-7E6A2C69045F}" type="pres">
      <dgm:prSet presAssocID="{F1813033-12BC-430C-AF5A-7D59D7977E0B}" presName="bracket" presStyleLbl="parChTrans1D1" presStyleIdx="2" presStyleCnt="3"/>
      <dgm:spPr/>
    </dgm:pt>
    <dgm:pt modelId="{56DEE4A9-82BB-4C3D-ABC4-3A7C9A0DD816}" type="pres">
      <dgm:prSet presAssocID="{F1813033-12BC-430C-AF5A-7D59D7977E0B}" presName="spH" presStyleCnt="0"/>
      <dgm:spPr/>
    </dgm:pt>
    <dgm:pt modelId="{A2E75151-3316-4791-AED5-C8B6D3F57840}" type="pres">
      <dgm:prSet presAssocID="{F1813033-12BC-430C-AF5A-7D59D7977E0B}" presName="desTx" presStyleLbl="node1" presStyleIdx="2" presStyleCnt="3">
        <dgm:presLayoutVars>
          <dgm:bulletEnabled val="1"/>
        </dgm:presLayoutVars>
      </dgm:prSet>
      <dgm:spPr/>
    </dgm:pt>
  </dgm:ptLst>
  <dgm:cxnLst>
    <dgm:cxn modelId="{F74C1710-4A6D-454E-B5DA-E31698BF5DD1}" srcId="{55CED6F6-CF86-4DE2-9365-5138694DEE68}" destId="{FB49F29B-2138-4B91-B126-CDFAF6543CD4}" srcOrd="0" destOrd="0" parTransId="{26B5B013-BBD8-410A-9F15-C9949187A154}" sibTransId="{44DB1E85-4BE6-4144-9EFA-693001DEF820}"/>
    <dgm:cxn modelId="{53FB5B2B-119A-4DCA-8FB3-BA1059DB3988}" type="presOf" srcId="{FA9D9021-FC6C-43A4-B0EC-5C22CE43D361}" destId="{A2E75151-3316-4791-AED5-C8B6D3F57840}" srcOrd="0" destOrd="0" presId="urn:diagrams.loki3.com/BracketList"/>
    <dgm:cxn modelId="{3CFBDE69-B30C-445F-A1AE-CAFFC90C4179}" type="presOf" srcId="{4E7A0ECF-04C1-4605-8789-EF6C12F8658C}" destId="{675EFF17-72B8-4AE4-846D-AA0D17B86DD2}" srcOrd="0" destOrd="1" presId="urn:diagrams.loki3.com/BracketList"/>
    <dgm:cxn modelId="{70FF4F76-4FBD-4A28-B0F0-BAAD6B5D7C2B}" srcId="{55CED6F6-CF86-4DE2-9365-5138694DEE68}" destId="{F1813033-12BC-430C-AF5A-7D59D7977E0B}" srcOrd="2" destOrd="0" parTransId="{B66E19CE-5863-464B-8386-A98BB655DFA5}" sibTransId="{EBE90A29-0029-429C-BE5F-1B4609B7D80B}"/>
    <dgm:cxn modelId="{E9E72E7A-22EC-40E4-BB6F-4D1FE704DF15}" srcId="{FB49F29B-2138-4B91-B126-CDFAF6543CD4}" destId="{10EA7631-FF16-4C9F-BD54-612B79C02125}" srcOrd="0" destOrd="0" parTransId="{B4E7470D-55B4-4627-9290-7C6EF3C9CE05}" sibTransId="{46781F28-64F9-4828-B351-BE3608804B1A}"/>
    <dgm:cxn modelId="{7708B580-5688-407B-8FFC-4A1BB275FADC}" type="presOf" srcId="{10EA7631-FF16-4C9F-BD54-612B79C02125}" destId="{87EED864-9E60-425B-8B52-39F22F71C8F2}" srcOrd="0" destOrd="0" presId="urn:diagrams.loki3.com/BracketList"/>
    <dgm:cxn modelId="{21E8798B-A108-458B-B9FB-A9502F1BCE5D}" type="presOf" srcId="{1E233BF0-27A2-41CB-923A-80F05BCAF68B}" destId="{675EFF17-72B8-4AE4-846D-AA0D17B86DD2}" srcOrd="0" destOrd="0" presId="urn:diagrams.loki3.com/BracketList"/>
    <dgm:cxn modelId="{F82C678C-621A-452D-8DD9-7907FA95D04E}" srcId="{F1813033-12BC-430C-AF5A-7D59D7977E0B}" destId="{FA9D9021-FC6C-43A4-B0EC-5C22CE43D361}" srcOrd="0" destOrd="0" parTransId="{502DE137-1C77-48CB-908E-AA6584EFC9DF}" sibTransId="{91615B50-DDFA-4760-BCDE-BB9F5F37CA6C}"/>
    <dgm:cxn modelId="{07EFFC96-111D-43A2-935C-9F64BAEC0CB5}" type="presOf" srcId="{F1813033-12BC-430C-AF5A-7D59D7977E0B}" destId="{B1C6D91D-FBF4-4887-AD09-9DD0AC9C4606}" srcOrd="0" destOrd="0" presId="urn:diagrams.loki3.com/BracketList"/>
    <dgm:cxn modelId="{F034679C-7068-4A65-A464-F2BCEE4A1D24}" srcId="{F1813033-12BC-430C-AF5A-7D59D7977E0B}" destId="{B54C4CFE-AAE7-4BEA-A18D-0B31ECCC9D6B}" srcOrd="1" destOrd="0" parTransId="{B6C6398E-5010-4F0C-8A58-746B66F75EE9}" sibTransId="{0D1D743B-9BCC-4832-9E45-61C600CD23EA}"/>
    <dgm:cxn modelId="{627AA3A1-4A10-4FF3-A298-24F986B9B7C0}" srcId="{55CED6F6-CF86-4DE2-9365-5138694DEE68}" destId="{16874026-70D0-4960-AB4A-BAB59F43E5A5}" srcOrd="1" destOrd="0" parTransId="{84407137-E6D8-4267-BA3E-6D0581026B86}" sibTransId="{D070D22B-CB42-4341-A97F-7BC5FA181EE4}"/>
    <dgm:cxn modelId="{A70327A6-C156-462A-B04C-9241EFDD8E5D}" srcId="{16874026-70D0-4960-AB4A-BAB59F43E5A5}" destId="{1E233BF0-27A2-41CB-923A-80F05BCAF68B}" srcOrd="0" destOrd="0" parTransId="{70FFE328-22B8-42DC-86E1-28AA45A9F3D0}" sibTransId="{E3061A08-CCE9-44EC-A2D7-194BCCEABF6F}"/>
    <dgm:cxn modelId="{B2773EB4-B837-4A48-9AB8-F9BCC7055F06}" srcId="{F1813033-12BC-430C-AF5A-7D59D7977E0B}" destId="{B2B6A991-34D7-4E63-ADEC-394FA4192E47}" srcOrd="2" destOrd="0" parTransId="{D4D78998-83F8-4319-A1A8-858598FCD04F}" sibTransId="{E898ECC5-0682-4B21-B654-C620AAED5FDF}"/>
    <dgm:cxn modelId="{D4BFA4B5-0A42-440F-B15E-11ECE77227D9}" type="presOf" srcId="{55CED6F6-CF86-4DE2-9365-5138694DEE68}" destId="{03588310-8FD7-4D47-AD02-005183C70E2B}" srcOrd="0" destOrd="0" presId="urn:diagrams.loki3.com/BracketList"/>
    <dgm:cxn modelId="{04EBBEC2-16F2-4F74-AC30-EAB45E1A49EF}" type="presOf" srcId="{B54C4CFE-AAE7-4BEA-A18D-0B31ECCC9D6B}" destId="{A2E75151-3316-4791-AED5-C8B6D3F57840}" srcOrd="0" destOrd="1" presId="urn:diagrams.loki3.com/BracketList"/>
    <dgm:cxn modelId="{4DB0DECE-810B-45FA-A860-19109FC636C2}" type="presOf" srcId="{16874026-70D0-4960-AB4A-BAB59F43E5A5}" destId="{0DEB1477-AC30-481F-9EA3-B33001D0C79B}" srcOrd="0" destOrd="0" presId="urn:diagrams.loki3.com/BracketList"/>
    <dgm:cxn modelId="{7DCA2EF0-D250-4DD8-856E-345B66E89188}" srcId="{16874026-70D0-4960-AB4A-BAB59F43E5A5}" destId="{4E7A0ECF-04C1-4605-8789-EF6C12F8658C}" srcOrd="1" destOrd="0" parTransId="{25E6E702-A1DF-4F27-85B2-521A85460C5A}" sibTransId="{564F0A7C-96B4-4D71-8304-D1C5FA11F9F5}"/>
    <dgm:cxn modelId="{542421F2-5CB0-4BA9-8815-4A2AF18E0BA4}" type="presOf" srcId="{B2B6A991-34D7-4E63-ADEC-394FA4192E47}" destId="{A2E75151-3316-4791-AED5-C8B6D3F57840}" srcOrd="0" destOrd="2" presId="urn:diagrams.loki3.com/BracketList"/>
    <dgm:cxn modelId="{457AD6F2-C54D-40A6-A1D2-2C2BC9B8189C}" type="presOf" srcId="{FB49F29B-2138-4B91-B126-CDFAF6543CD4}" destId="{DA7D5760-95E5-4D4C-BE2A-CE51B2CFCF7E}" srcOrd="0" destOrd="0" presId="urn:diagrams.loki3.com/BracketList"/>
    <dgm:cxn modelId="{06EED399-8BF4-48A3-8FB2-D7C34E8221CB}" type="presParOf" srcId="{03588310-8FD7-4D47-AD02-005183C70E2B}" destId="{474D032C-6478-4FF9-A393-ED17111A505A}" srcOrd="0" destOrd="0" presId="urn:diagrams.loki3.com/BracketList"/>
    <dgm:cxn modelId="{E7FA1AFE-8F36-450E-A8F1-5BB299B2F50F}" type="presParOf" srcId="{474D032C-6478-4FF9-A393-ED17111A505A}" destId="{DA7D5760-95E5-4D4C-BE2A-CE51B2CFCF7E}" srcOrd="0" destOrd="0" presId="urn:diagrams.loki3.com/BracketList"/>
    <dgm:cxn modelId="{C3A73484-1F38-4144-B02B-F2A2486E327D}" type="presParOf" srcId="{474D032C-6478-4FF9-A393-ED17111A505A}" destId="{1E80142C-D17A-40F2-A3E1-0D2FD11B715A}" srcOrd="1" destOrd="0" presId="urn:diagrams.loki3.com/BracketList"/>
    <dgm:cxn modelId="{AB9A370B-C6C1-4983-9303-D1BCB1343D0A}" type="presParOf" srcId="{474D032C-6478-4FF9-A393-ED17111A505A}" destId="{C08F1C1F-66F8-4B3B-AB01-44E76FB821BF}" srcOrd="2" destOrd="0" presId="urn:diagrams.loki3.com/BracketList"/>
    <dgm:cxn modelId="{E5C5607F-6FEF-47D7-B94F-55D607353580}" type="presParOf" srcId="{474D032C-6478-4FF9-A393-ED17111A505A}" destId="{87EED864-9E60-425B-8B52-39F22F71C8F2}" srcOrd="3" destOrd="0" presId="urn:diagrams.loki3.com/BracketList"/>
    <dgm:cxn modelId="{F7C8BFF3-0D50-46A9-AC14-F634D3AA9F7D}" type="presParOf" srcId="{03588310-8FD7-4D47-AD02-005183C70E2B}" destId="{1789F0DD-640E-487B-AAC0-EFB73D6AEA99}" srcOrd="1" destOrd="0" presId="urn:diagrams.loki3.com/BracketList"/>
    <dgm:cxn modelId="{144D3C51-FC7A-4F9C-B7C8-ECC6CA7738C3}" type="presParOf" srcId="{03588310-8FD7-4D47-AD02-005183C70E2B}" destId="{B76CE336-F5F8-4DC4-9A67-B07EAC946C32}" srcOrd="2" destOrd="0" presId="urn:diagrams.loki3.com/BracketList"/>
    <dgm:cxn modelId="{5D67D01C-9088-4192-ACAE-CE949FF15D88}" type="presParOf" srcId="{B76CE336-F5F8-4DC4-9A67-B07EAC946C32}" destId="{0DEB1477-AC30-481F-9EA3-B33001D0C79B}" srcOrd="0" destOrd="0" presId="urn:diagrams.loki3.com/BracketList"/>
    <dgm:cxn modelId="{DCC809BE-4FB2-497F-A597-3E01F08C4428}" type="presParOf" srcId="{B76CE336-F5F8-4DC4-9A67-B07EAC946C32}" destId="{53AFEFE7-4C3F-4159-8D45-BB698032AADC}" srcOrd="1" destOrd="0" presId="urn:diagrams.loki3.com/BracketList"/>
    <dgm:cxn modelId="{1D84DD6B-347D-4D06-A3C3-B9A6BA632CB5}" type="presParOf" srcId="{B76CE336-F5F8-4DC4-9A67-B07EAC946C32}" destId="{30743F8B-B4CF-4C2B-9262-414C29BD2974}" srcOrd="2" destOrd="0" presId="urn:diagrams.loki3.com/BracketList"/>
    <dgm:cxn modelId="{EF094483-F9FA-4274-8CA8-6F07117F803B}" type="presParOf" srcId="{B76CE336-F5F8-4DC4-9A67-B07EAC946C32}" destId="{675EFF17-72B8-4AE4-846D-AA0D17B86DD2}" srcOrd="3" destOrd="0" presId="urn:diagrams.loki3.com/BracketList"/>
    <dgm:cxn modelId="{AC716F63-C606-436C-A6BC-205EECC7F08C}" type="presParOf" srcId="{03588310-8FD7-4D47-AD02-005183C70E2B}" destId="{F92A0FA8-6EA4-4D82-95BB-6FA4424B756C}" srcOrd="3" destOrd="0" presId="urn:diagrams.loki3.com/BracketList"/>
    <dgm:cxn modelId="{522DFCEE-9450-4FB1-BD02-65728811F647}" type="presParOf" srcId="{03588310-8FD7-4D47-AD02-005183C70E2B}" destId="{C135A77B-9917-4BE1-A8CA-7527FFA9A1ED}" srcOrd="4" destOrd="0" presId="urn:diagrams.loki3.com/BracketList"/>
    <dgm:cxn modelId="{4CBB3C95-D574-4D02-B67E-293633094F6A}" type="presParOf" srcId="{C135A77B-9917-4BE1-A8CA-7527FFA9A1ED}" destId="{B1C6D91D-FBF4-4887-AD09-9DD0AC9C4606}" srcOrd="0" destOrd="0" presId="urn:diagrams.loki3.com/BracketList"/>
    <dgm:cxn modelId="{70AA0A18-ECA4-48E4-9C90-1DC0CCF0D34D}" type="presParOf" srcId="{C135A77B-9917-4BE1-A8CA-7527FFA9A1ED}" destId="{71A7DAE2-B0A8-424F-A31B-7E6A2C69045F}" srcOrd="1" destOrd="0" presId="urn:diagrams.loki3.com/BracketList"/>
    <dgm:cxn modelId="{88ED400F-BEE6-4E73-8640-D3DD0D11E845}" type="presParOf" srcId="{C135A77B-9917-4BE1-A8CA-7527FFA9A1ED}" destId="{56DEE4A9-82BB-4C3D-ABC4-3A7C9A0DD816}" srcOrd="2" destOrd="0" presId="urn:diagrams.loki3.com/BracketList"/>
    <dgm:cxn modelId="{D42C93F8-B1E5-4BC4-8C0B-329717273164}" type="presParOf" srcId="{C135A77B-9917-4BE1-A8CA-7527FFA9A1ED}" destId="{A2E75151-3316-4791-AED5-C8B6D3F5784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D5760-95E5-4D4C-BE2A-CE51B2CFCF7E}">
      <dsp:nvSpPr>
        <dsp:cNvPr id="0" name=""/>
        <dsp:cNvSpPr/>
      </dsp:nvSpPr>
      <dsp:spPr>
        <a:xfrm>
          <a:off x="0" y="93609"/>
          <a:ext cx="2468217" cy="57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</a:t>
          </a:r>
        </a:p>
      </dsp:txBody>
      <dsp:txXfrm>
        <a:off x="0" y="93609"/>
        <a:ext cx="2468217" cy="574200"/>
      </dsp:txXfrm>
    </dsp:sp>
    <dsp:sp modelId="{1E80142C-D17A-40F2-A3E1-0D2FD11B715A}">
      <dsp:nvSpPr>
        <dsp:cNvPr id="0" name=""/>
        <dsp:cNvSpPr/>
      </dsp:nvSpPr>
      <dsp:spPr>
        <a:xfrm>
          <a:off x="2468217" y="66693"/>
          <a:ext cx="493643" cy="628031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ED864-9E60-425B-8B52-39F22F71C8F2}">
      <dsp:nvSpPr>
        <dsp:cNvPr id="0" name=""/>
        <dsp:cNvSpPr/>
      </dsp:nvSpPr>
      <dsp:spPr>
        <a:xfrm>
          <a:off x="3159318" y="66693"/>
          <a:ext cx="6713552" cy="628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Research calculations and products</a:t>
          </a:r>
        </a:p>
      </dsp:txBody>
      <dsp:txXfrm>
        <a:off x="3159318" y="66693"/>
        <a:ext cx="6713552" cy="628031"/>
      </dsp:txXfrm>
    </dsp:sp>
    <dsp:sp modelId="{0DEB1477-AC30-481F-9EA3-B33001D0C79B}">
      <dsp:nvSpPr>
        <dsp:cNvPr id="0" name=""/>
        <dsp:cNvSpPr/>
      </dsp:nvSpPr>
      <dsp:spPr>
        <a:xfrm>
          <a:off x="0" y="1059309"/>
          <a:ext cx="2468217" cy="57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Mechanical</a:t>
          </a:r>
        </a:p>
      </dsp:txBody>
      <dsp:txXfrm>
        <a:off x="0" y="1059309"/>
        <a:ext cx="2468217" cy="574200"/>
      </dsp:txXfrm>
    </dsp:sp>
    <dsp:sp modelId="{53AFEFE7-4C3F-4159-8D45-BB698032AADC}">
      <dsp:nvSpPr>
        <dsp:cNvPr id="0" name=""/>
        <dsp:cNvSpPr/>
      </dsp:nvSpPr>
      <dsp:spPr>
        <a:xfrm>
          <a:off x="2468217" y="799125"/>
          <a:ext cx="493643" cy="1094568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EFF17-72B8-4AE4-846D-AA0D17B86DD2}">
      <dsp:nvSpPr>
        <dsp:cNvPr id="0" name=""/>
        <dsp:cNvSpPr/>
      </dsp:nvSpPr>
      <dsp:spPr>
        <a:xfrm>
          <a:off x="3159318" y="799125"/>
          <a:ext cx="6713552" cy="1094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Use SolidWorks for design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Test materials</a:t>
          </a:r>
        </a:p>
      </dsp:txBody>
      <dsp:txXfrm>
        <a:off x="3159318" y="799125"/>
        <a:ext cx="6713552" cy="1094568"/>
      </dsp:txXfrm>
    </dsp:sp>
    <dsp:sp modelId="{B1C6D91D-FBF4-4887-AD09-9DD0AC9C4606}">
      <dsp:nvSpPr>
        <dsp:cNvPr id="0" name=""/>
        <dsp:cNvSpPr/>
      </dsp:nvSpPr>
      <dsp:spPr>
        <a:xfrm>
          <a:off x="0" y="2697900"/>
          <a:ext cx="2465807" cy="57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Electrical</a:t>
          </a:r>
        </a:p>
      </dsp:txBody>
      <dsp:txXfrm>
        <a:off x="0" y="2697900"/>
        <a:ext cx="2465807" cy="574200"/>
      </dsp:txXfrm>
    </dsp:sp>
    <dsp:sp modelId="{71A7DAE2-B0A8-424F-A31B-7E6A2C69045F}">
      <dsp:nvSpPr>
        <dsp:cNvPr id="0" name=""/>
        <dsp:cNvSpPr/>
      </dsp:nvSpPr>
      <dsp:spPr>
        <a:xfrm>
          <a:off x="2465807" y="1998093"/>
          <a:ext cx="493161" cy="19738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75151-3316-4791-AED5-C8B6D3F57840}">
      <dsp:nvSpPr>
        <dsp:cNvPr id="0" name=""/>
        <dsp:cNvSpPr/>
      </dsp:nvSpPr>
      <dsp:spPr>
        <a:xfrm>
          <a:off x="3156233" y="1998093"/>
          <a:ext cx="6706996" cy="1973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Code and wire device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Python for calculations and user interface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Raspberry PI</a:t>
          </a:r>
        </a:p>
      </dsp:txBody>
      <dsp:txXfrm>
        <a:off x="3156233" y="1998093"/>
        <a:ext cx="6706996" cy="1973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C62BF-E469-425B-B837-EE67F5C35043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F4313-57AB-4586-A0A4-983784DF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to each one for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1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Joahua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Cesar:</a:t>
            </a:r>
          </a:p>
          <a:p>
            <a:r>
              <a:rPr lang="en-US" dirty="0"/>
              <a:t>Group meetings have been made on Tuesdays after class as well</a:t>
            </a:r>
          </a:p>
          <a:p>
            <a:endParaRPr lang="en-US" dirty="0"/>
          </a:p>
          <a:p>
            <a:r>
              <a:rPr lang="en-US" dirty="0"/>
              <a:t>Haven’t met with co</a:t>
            </a:r>
          </a:p>
          <a:p>
            <a:endParaRPr lang="en-US" dirty="0"/>
          </a:p>
          <a:p>
            <a:r>
              <a:rPr lang="en-US" dirty="0"/>
              <a:t>Tough meeting with industry </a:t>
            </a:r>
          </a:p>
          <a:p>
            <a:r>
              <a:rPr lang="en-US" dirty="0"/>
              <a:t> “FAA advisor out in Alaska, wilderness”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are we interested in it?</a:t>
            </a:r>
          </a:p>
          <a:p>
            <a:r>
              <a:rPr lang="en-US" dirty="0"/>
              <a:t>Josh:</a:t>
            </a:r>
          </a:p>
          <a:p>
            <a:r>
              <a:rPr lang="en-US" dirty="0"/>
              <a:t>Tie into issues with communication with industry advisor</a:t>
            </a:r>
          </a:p>
          <a:p>
            <a:r>
              <a:rPr lang="en-US" dirty="0"/>
              <a:t>“Carrying on with meetings, the issue we’ve had in communicating with our advisor is the solution this project solves”</a:t>
            </a:r>
          </a:p>
          <a:p>
            <a:r>
              <a:rPr lang="en-US" dirty="0"/>
              <a:t> “The FAA team in particular we’re working with is the Alaska Satellite Telecommunication Infrastructure”</a:t>
            </a:r>
          </a:p>
          <a:p>
            <a:endParaRPr lang="en-US" dirty="0"/>
          </a:p>
          <a:p>
            <a:r>
              <a:rPr lang="en-US" dirty="0"/>
              <a:t>  Alaska frigid and barren</a:t>
            </a:r>
          </a:p>
          <a:p>
            <a:r>
              <a:rPr lang="en-US" dirty="0"/>
              <a:t>  Lacks infrastructure, no </a:t>
            </a:r>
            <a:r>
              <a:rPr lang="en-US" dirty="0" err="1"/>
              <a:t>wifi</a:t>
            </a:r>
            <a:r>
              <a:rPr lang="en-US" dirty="0"/>
              <a:t>, landlines, outside communication other than antennas</a:t>
            </a:r>
          </a:p>
          <a:p>
            <a:r>
              <a:rPr lang="en-US" dirty="0"/>
              <a:t>  bring into up to par with the rest of the world</a:t>
            </a:r>
          </a:p>
          <a:p>
            <a:endParaRPr lang="en-US" dirty="0"/>
          </a:p>
          <a:p>
            <a:r>
              <a:rPr lang="en-US" dirty="0"/>
              <a:t>Nathaniel:</a:t>
            </a:r>
          </a:p>
          <a:p>
            <a:r>
              <a:rPr lang="en-US" dirty="0"/>
              <a:t>  Setup antenna…</a:t>
            </a:r>
          </a:p>
          <a:p>
            <a:r>
              <a:rPr lang="en-US" dirty="0"/>
              <a:t>  Aging technologies</a:t>
            </a:r>
          </a:p>
          <a:p>
            <a:r>
              <a:rPr lang="en-US" dirty="0"/>
              <a:t>  We found FAA using old parts interesting…</a:t>
            </a:r>
          </a:p>
          <a:p>
            <a:r>
              <a:rPr lang="en-US" dirty="0"/>
              <a:t>  They currently use compass and string…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9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Nathaniel: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Joshua:</a:t>
            </a:r>
          </a:p>
          <a:p>
            <a:r>
              <a:rPr lang="en-US" dirty="0"/>
              <a:t>  Orientation, already have coordinates and elevation, find azimuth</a:t>
            </a:r>
          </a:p>
          <a:p>
            <a:r>
              <a:rPr lang="en-US" dirty="0"/>
              <a:t>  Battery power is sufficient, which kind -- (insulation)</a:t>
            </a:r>
          </a:p>
          <a:p>
            <a:r>
              <a:rPr lang="en-US" dirty="0"/>
              <a:t>  Materials to prevent device failure (structural/electrical)</a:t>
            </a:r>
          </a:p>
          <a:p>
            <a:r>
              <a:rPr lang="en-US" dirty="0"/>
              <a:t>  Backlit device, Alaska is bright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Nathaniel:</a:t>
            </a:r>
          </a:p>
          <a:p>
            <a:r>
              <a:rPr lang="en-US" dirty="0"/>
              <a:t>   GPS used for magnetic declination, adjust azimuth</a:t>
            </a:r>
          </a:p>
          <a:p>
            <a:r>
              <a:rPr lang="en-US" dirty="0"/>
              <a:t>   True north vs magnetic</a:t>
            </a:r>
          </a:p>
          <a:p>
            <a:endParaRPr lang="en-US" dirty="0"/>
          </a:p>
          <a:p>
            <a:r>
              <a:rPr lang="en-US" dirty="0"/>
              <a:t>Cesar:</a:t>
            </a:r>
          </a:p>
          <a:p>
            <a:r>
              <a:rPr lang="en-US" dirty="0"/>
              <a:t>  Cannot be plastic as it will become brittle</a:t>
            </a:r>
          </a:p>
          <a:p>
            <a:r>
              <a:rPr lang="en-US" dirty="0"/>
              <a:t>  No metal from advisor</a:t>
            </a:r>
          </a:p>
          <a:p>
            <a:r>
              <a:rPr lang="en-US" dirty="0"/>
              <a:t>  Non magnetic</a:t>
            </a:r>
          </a:p>
          <a:p>
            <a:r>
              <a:rPr lang="en-US" dirty="0"/>
              <a:t>  Heat gun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Nathaniel: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Cesar:</a:t>
            </a:r>
          </a:p>
          <a:p>
            <a:r>
              <a:rPr lang="en-US" dirty="0"/>
              <a:t>Met on Thursday 26</a:t>
            </a:r>
            <a:r>
              <a:rPr lang="en-US" baseline="30000" dirty="0"/>
              <a:t>th</a:t>
            </a:r>
            <a:r>
              <a:rPr lang="en-US" dirty="0"/>
              <a:t> and got on the same page</a:t>
            </a:r>
          </a:p>
          <a:p>
            <a:r>
              <a:rPr lang="en-US" dirty="0"/>
              <a:t>Originally thought it would calculate coordinates or stationery on antenna</a:t>
            </a:r>
          </a:p>
          <a:p>
            <a:r>
              <a:rPr lang="en-US" dirty="0"/>
              <a:t>Advisor wanted to focus on solar or </a:t>
            </a:r>
            <a:r>
              <a:rPr lang="en-US"/>
              <a:t>wind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Joshua: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4313-57AB-4586-A0A4-983784DFEE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444479B-705B-4489-957E-7E8A228BDFA0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01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3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4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A38F49-B3E2-4BF0-BEC7-C30D34ABBB8D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hadow of a large radio antenna">
            <a:extLst>
              <a:ext uri="{FF2B5EF4-FFF2-40B4-BE49-F238E27FC236}">
                <a16:creationId xmlns:a16="http://schemas.microsoft.com/office/drawing/2014/main" id="{3E0F244E-1FCA-1087-B5ED-25AD994A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357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4BD2C-E097-45A3-B13D-267314CAB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5" y="5086728"/>
            <a:ext cx="7955280" cy="164631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Antenna Pointer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53E08-2801-C579-B32E-8C9377E91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372" y="5086728"/>
            <a:ext cx="4066013" cy="1646310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Nathaniel Blair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By:            Joshua </a:t>
            </a:r>
            <a:r>
              <a:rPr lang="en-US" sz="2400" dirty="0" err="1">
                <a:solidFill>
                  <a:schemeClr val="bg1"/>
                </a:solidFill>
              </a:rPr>
              <a:t>Nutter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Cesar Vasquez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01DE7-0664-6656-48E1-9DD4A37E3016}"/>
              </a:ext>
            </a:extLst>
          </p:cNvPr>
          <p:cNvSpPr txBox="1"/>
          <p:nvPr/>
        </p:nvSpPr>
        <p:spPr>
          <a:xfrm>
            <a:off x="166529" y="124962"/>
            <a:ext cx="617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10/01/24 Progress Presentation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5B91D-7798-464F-B1D4-0F7D9DB7F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07364B-7D32-4E71-90A1-D415F5812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192" y="278977"/>
            <a:ext cx="11689617" cy="630004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6D7B-8DA8-3EEB-A05B-229AFDD0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191" y="1286934"/>
            <a:ext cx="11689616" cy="4509568"/>
          </a:xfrm>
        </p:spPr>
        <p:txBody>
          <a:bodyPr>
            <a:normAutofit/>
          </a:bodyPr>
          <a:lstStyle/>
          <a:p>
            <a:pPr algn="ctr"/>
            <a:endParaRPr lang="en-US" sz="2000" dirty="0">
              <a:solidFill>
                <a:srgbClr val="FFFFFF"/>
              </a:solidFill>
            </a:endParaRPr>
          </a:p>
          <a:p>
            <a:pPr marL="45720" indent="0" algn="ctr">
              <a:buNone/>
            </a:pPr>
            <a:endParaRPr lang="en-US" sz="5400" dirty="0">
              <a:solidFill>
                <a:srgbClr val="FFFFFF"/>
              </a:solidFill>
            </a:endParaRPr>
          </a:p>
          <a:p>
            <a:pPr algn="ctr"/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D16EB762-F655-D6A7-3743-DA88184036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452"/>
                    </a14:imgEffect>
                    <a14:imgEffect>
                      <a14:saturation sat="296000"/>
                    </a14:imgEffect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15" y="3749474"/>
            <a:ext cx="2459831" cy="218651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694625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F830-45C1-9159-F4EA-0796478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Design 1: Team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4118-8106-4C36-8670-743C028F7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dirty="0"/>
              <a:t>Group Members (Th, 12-4pm)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7BB6-6FD4-8D6A-4A2D-078E1C54E5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Nathaniel Blair, E.E., Current Team Leader</a:t>
            </a:r>
          </a:p>
          <a:p>
            <a:pPr marL="45720" indent="0">
              <a:buNone/>
            </a:pPr>
            <a:r>
              <a:rPr lang="en-US" dirty="0"/>
              <a:t>Joshua </a:t>
            </a:r>
            <a:r>
              <a:rPr lang="en-US" dirty="0" err="1"/>
              <a:t>Nutter</a:t>
            </a:r>
            <a:r>
              <a:rPr lang="en-US" dirty="0"/>
              <a:t>, M.E.</a:t>
            </a:r>
          </a:p>
          <a:p>
            <a:pPr marL="45720" indent="0">
              <a:buNone/>
            </a:pPr>
            <a:r>
              <a:rPr lang="en-US" dirty="0"/>
              <a:t>Cesar Vasquez, M.E.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974C4-4BD0-7F78-8DA5-CB35EC25B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dirty="0"/>
              <a:t>Advisors (Wed, 2-4pm)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8596B-04A0-0025-0AF1-7609105E95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Faculty</a:t>
            </a:r>
          </a:p>
          <a:p>
            <a:pPr lvl="1"/>
            <a:r>
              <a:rPr lang="en-US" dirty="0"/>
              <a:t>Main: Dr. Tej </a:t>
            </a:r>
            <a:r>
              <a:rPr lang="en-US" dirty="0" err="1"/>
              <a:t>Lamichhane</a:t>
            </a:r>
            <a:endParaRPr lang="en-US" dirty="0"/>
          </a:p>
          <a:p>
            <a:pPr lvl="1"/>
            <a:r>
              <a:rPr lang="en-US" dirty="0"/>
              <a:t>Co: Dr. Evan Lemley</a:t>
            </a:r>
          </a:p>
          <a:p>
            <a:pPr lvl="1"/>
            <a:r>
              <a:rPr lang="en-US" dirty="0"/>
              <a:t>Co: Dr. Nesreen </a:t>
            </a:r>
            <a:r>
              <a:rPr lang="en-US" dirty="0" err="1"/>
              <a:t>Alsbou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Industry: Jonathan Adams (FAA)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6DE7-A03A-6AB4-08AA-AA410D75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D9CB-82FA-3D79-8075-3F329657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759596" cy="4038600"/>
          </a:xfrm>
        </p:spPr>
        <p:txBody>
          <a:bodyPr>
            <a:normAutofit/>
          </a:bodyPr>
          <a:lstStyle/>
          <a:p>
            <a:r>
              <a:rPr lang="en-US" dirty="0"/>
              <a:t>Alaska Satellite Telecommunication Infrastructure team with FAA</a:t>
            </a:r>
          </a:p>
          <a:p>
            <a:r>
              <a:rPr lang="en-US" dirty="0"/>
              <a:t>No land lines due to infrastructure limitations</a:t>
            </a:r>
          </a:p>
          <a:p>
            <a:r>
              <a:rPr lang="en-US" dirty="0"/>
              <a:t>Setup antennas for remote stations</a:t>
            </a:r>
          </a:p>
          <a:p>
            <a:pPr lvl="1"/>
            <a:r>
              <a:rPr lang="en-US" dirty="0"/>
              <a:t>Pointed to geostationary satellites</a:t>
            </a:r>
          </a:p>
          <a:p>
            <a:r>
              <a:rPr lang="en-US" dirty="0"/>
              <a:t>Currently use compass and string for setup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 descr="A tower on a snowy mountain&#10;&#10;Description automatically generated">
            <a:extLst>
              <a:ext uri="{FF2B5EF4-FFF2-40B4-BE49-F238E27FC236}">
                <a16:creationId xmlns:a16="http://schemas.microsoft.com/office/drawing/2014/main" id="{A95F16CB-DBD9-D948-AA68-1B64B7E29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r="5466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8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D014-58EB-0C75-B73B-071E2D59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/>
              <a:t>General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FB73-86D7-6898-CF11-74C4D585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dirty="0"/>
              <a:t>Azimuth and Elevation </a:t>
            </a:r>
          </a:p>
          <a:p>
            <a:r>
              <a:rPr lang="en-US" dirty="0"/>
              <a:t>Magnetic declination: Difference between True North and Magnetic North</a:t>
            </a:r>
          </a:p>
          <a:p>
            <a:r>
              <a:rPr lang="en-US" dirty="0"/>
              <a:t>World Magnetic Model: WMM gives magnetic declination based on position on Earth</a:t>
            </a:r>
          </a:p>
          <a:p>
            <a:r>
              <a:rPr lang="en-US" dirty="0"/>
              <a:t>Antenna offset</a:t>
            </a:r>
          </a:p>
        </p:txBody>
      </p:sp>
      <p:pic>
        <p:nvPicPr>
          <p:cNvPr id="21" name="Picture 20" descr="A gold compass with a star and a compass on it&#10;&#10;Description automatically generated with medium confidence">
            <a:extLst>
              <a:ext uri="{FF2B5EF4-FFF2-40B4-BE49-F238E27FC236}">
                <a16:creationId xmlns:a16="http://schemas.microsoft.com/office/drawing/2014/main" id="{D6BE6157-C762-01AD-A6DB-7937CF836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8" r="8863" b="2"/>
          <a:stretch/>
        </p:blipFill>
        <p:spPr>
          <a:xfrm>
            <a:off x="7499418" y="1736507"/>
            <a:ext cx="2896569" cy="35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1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2DE6-433C-2C05-952F-64A7573A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pic>
        <p:nvPicPr>
          <p:cNvPr id="26" name="Content Placeholder 25" descr="A satellite dish with a cell phone&#10;&#10;Description automatically generated">
            <a:extLst>
              <a:ext uri="{FF2B5EF4-FFF2-40B4-BE49-F238E27FC236}">
                <a16:creationId xmlns:a16="http://schemas.microsoft.com/office/drawing/2014/main" id="{BBAB4B0B-0507-EDBE-A202-1FE77D57C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8" r="25403" b="1"/>
          <a:stretch/>
        </p:blipFill>
        <p:spPr>
          <a:xfrm>
            <a:off x="223336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9C1C-62CD-5DC4-F356-E4E0445D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Digital handheld device</a:t>
            </a:r>
          </a:p>
          <a:p>
            <a:r>
              <a:rPr lang="en-US" dirty="0"/>
              <a:t>Outputs current antenna orientation </a:t>
            </a:r>
          </a:p>
          <a:p>
            <a:r>
              <a:rPr lang="en-US" dirty="0"/>
              <a:t>Battery powered</a:t>
            </a:r>
          </a:p>
          <a:p>
            <a:r>
              <a:rPr lang="en-US" dirty="0"/>
              <a:t>Withstands harsh weather</a:t>
            </a:r>
          </a:p>
          <a:p>
            <a:r>
              <a:rPr lang="en-US" dirty="0"/>
              <a:t>Usable in low light</a:t>
            </a:r>
          </a:p>
          <a:p>
            <a:r>
              <a:rPr lang="en-US" dirty="0"/>
              <a:t>Use with gloves</a:t>
            </a:r>
          </a:p>
        </p:txBody>
      </p:sp>
    </p:spTree>
    <p:extLst>
      <p:ext uri="{BB962C8B-B14F-4D97-AF65-F5344CB8AC3E}">
        <p14:creationId xmlns:p14="http://schemas.microsoft.com/office/powerpoint/2010/main" val="5770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2DE6-433C-2C05-952F-64A7573A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Plan of Execution</a:t>
            </a:r>
          </a:p>
        </p:txBody>
      </p:sp>
      <p:pic>
        <p:nvPicPr>
          <p:cNvPr id="7" name="Picture 6" descr="A tower in the middle of a snowy mountain&#10;&#10;Description automatically generated">
            <a:extLst>
              <a:ext uri="{FF2B5EF4-FFF2-40B4-BE49-F238E27FC236}">
                <a16:creationId xmlns:a16="http://schemas.microsoft.com/office/drawing/2014/main" id="{2A2691AA-4E3B-872B-420E-16A9D8A4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1" r="22010" b="1"/>
          <a:stretch/>
        </p:blipFill>
        <p:spPr>
          <a:xfrm>
            <a:off x="223336" y="243840"/>
            <a:ext cx="3646837" cy="637793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222FD-DC90-207F-2C6C-A4A3FE2C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600" b="1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Raspberry PI</a:t>
            </a:r>
            <a:endParaRPr lang="en-US" sz="2600" dirty="0"/>
          </a:p>
          <a:p>
            <a:pPr lvl="1"/>
            <a:r>
              <a:rPr lang="en-US" sz="2400" b="0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User Interface</a:t>
            </a:r>
            <a:endParaRPr lang="en-US" sz="2400" b="0" i="0" u="none" strike="noStrike" dirty="0">
              <a:solidFill>
                <a:srgbClr val="4A66AC"/>
              </a:solidFill>
              <a:effectLst/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 sz="2600" b="1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GPS</a:t>
            </a:r>
          </a:p>
          <a:p>
            <a:pPr lvl="1"/>
            <a:r>
              <a:rPr lang="en-US" sz="2400" b="0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User Location</a:t>
            </a:r>
            <a:endParaRPr lang="en-US" sz="2400" b="0" i="0" u="none" strike="noStrike" dirty="0">
              <a:solidFill>
                <a:srgbClr val="4A66AC"/>
              </a:solidFill>
              <a:effectLst/>
              <a:latin typeface="Corbel" panose="020B0503020204020204" pitchFamily="34" charset="0"/>
            </a:endParaRPr>
          </a:p>
          <a:p>
            <a:pPr lvl="1"/>
            <a:r>
              <a:rPr lang="en-US" sz="2400" b="0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Magnetic Declination</a:t>
            </a:r>
            <a:endParaRPr lang="en-US" sz="2400" b="0" i="0" u="none" strike="noStrike" dirty="0">
              <a:solidFill>
                <a:srgbClr val="4A66AC"/>
              </a:solidFill>
              <a:effectLst/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 sz="2600" b="1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IMU for orientation</a:t>
            </a:r>
          </a:p>
          <a:p>
            <a:pPr lvl="1"/>
            <a:r>
              <a:rPr lang="en-US" sz="2400" b="0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Digital compass</a:t>
            </a:r>
          </a:p>
          <a:p>
            <a:pPr lvl="1"/>
            <a:r>
              <a:rPr lang="en-US" sz="2400" b="0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Gyroscope</a:t>
            </a:r>
          </a:p>
          <a:p>
            <a:pPr lvl="1"/>
            <a:r>
              <a:rPr lang="en-US" sz="2400" b="0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Accelerometer</a:t>
            </a:r>
          </a:p>
          <a:p>
            <a:pPr marL="45720" indent="0">
              <a:buNone/>
            </a:pPr>
            <a:r>
              <a:rPr lang="en-US" sz="2600" b="1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Ceramic coated fabric</a:t>
            </a:r>
          </a:p>
          <a:p>
            <a:pPr lvl="1"/>
            <a:r>
              <a:rPr lang="en-US" sz="2400" b="0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Lightweight and durable</a:t>
            </a:r>
          </a:p>
          <a:p>
            <a:pPr lvl="1"/>
            <a:r>
              <a:rPr lang="en-US" sz="2400" b="0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Non-magnetic</a:t>
            </a:r>
          </a:p>
          <a:p>
            <a:pPr lvl="1"/>
            <a:r>
              <a:rPr lang="en-US" sz="2400" b="0" i="0" u="none" strike="noStrike" dirty="0">
                <a:solidFill>
                  <a:srgbClr val="4A66AC"/>
                </a:solidFill>
                <a:effectLst/>
                <a:latin typeface="Arial" panose="020B0604020202020204" pitchFamily="34" charset="0"/>
              </a:rPr>
              <a:t>Insulated (Cold and heat proof)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1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C580-C920-BED4-469F-E250E27E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5B76F4C-92E9-6B01-D616-9CBC2CCF8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32541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99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53C-B9E2-47E3-52B9-C167D6E9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702921-F731-70D3-49EF-D1DAD87F0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089" y="1965960"/>
            <a:ext cx="11055821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3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F989D-43B9-409C-AB67-55F360424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92EF-BE30-49C0-ADF8-32A7C883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FB293E-C84E-4A67-ABF8-FCC566F38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853A37-6DF1-4BE3-8D06-2974D369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D1E1D101-C184-4609-64B1-49617047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l="28990" r="6122" b="1"/>
          <a:stretch/>
        </p:blipFill>
        <p:spPr>
          <a:xfrm>
            <a:off x="-254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65F9A-40CC-367E-4152-6AAD3F1D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>
                <a:ln w="15875">
                  <a:solidFill>
                    <a:sysClr val="window" lastClr="FFFFFF"/>
                  </a:solidFill>
                </a:ln>
                <a:solidFill>
                  <a:schemeClr val="bg1"/>
                </a:solidFill>
                <a:ea typeface="+mn-ea"/>
                <a:cs typeface="+mn-cs"/>
              </a:rPr>
              <a:t>Questions?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DB0B6-74C5-479B-9BE4-E003995AA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964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DECE3A"/>
      </a:accent4>
      <a:accent5>
        <a:srgbClr val="5AA2AE"/>
      </a:accent5>
      <a:accent6>
        <a:srgbClr val="DECE3A"/>
      </a:accent6>
      <a:hlink>
        <a:srgbClr val="DECE3A"/>
      </a:hlink>
      <a:folHlink>
        <a:srgbClr val="3EBBF0"/>
      </a:folHlink>
    </a:clrScheme>
    <a:fontScheme name="Custom 2">
      <a:majorFont>
        <a:latin typeface="Grandview Display"/>
        <a:ea typeface=""/>
        <a:cs typeface=""/>
      </a:majorFont>
      <a:minorFont>
        <a:latin typeface="Grandview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700</TotalTime>
  <Words>511</Words>
  <Application>Microsoft Office PowerPoint</Application>
  <PresentationFormat>Widescreen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Corbel</vt:lpstr>
      <vt:lpstr>Grandview</vt:lpstr>
      <vt:lpstr>Grandview Display</vt:lpstr>
      <vt:lpstr>Basis</vt:lpstr>
      <vt:lpstr>Antenna Pointer</vt:lpstr>
      <vt:lpstr>Senior Design 1: Team 3</vt:lpstr>
      <vt:lpstr>Introduction</vt:lpstr>
      <vt:lpstr>General Information</vt:lpstr>
      <vt:lpstr>Deliverables</vt:lpstr>
      <vt:lpstr>Plan of Execution</vt:lpstr>
      <vt:lpstr>Scope of the Project</vt:lpstr>
      <vt:lpstr>Timeline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Vasquez</dc:creator>
  <cp:lastModifiedBy>Cesar Vasquez</cp:lastModifiedBy>
  <cp:revision>16</cp:revision>
  <dcterms:created xsi:type="dcterms:W3CDTF">2024-09-27T16:51:43Z</dcterms:created>
  <dcterms:modified xsi:type="dcterms:W3CDTF">2024-10-01T15:23:44Z</dcterms:modified>
</cp:coreProperties>
</file>