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8" r:id="rId2"/>
    <p:sldId id="256" r:id="rId3"/>
    <p:sldId id="283" r:id="rId4"/>
    <p:sldId id="284" r:id="rId5"/>
    <p:sldId id="282" r:id="rId6"/>
    <p:sldId id="258" r:id="rId7"/>
    <p:sldId id="285" r:id="rId8"/>
    <p:sldId id="260" r:id="rId9"/>
    <p:sldId id="268" r:id="rId10"/>
    <p:sldId id="265" r:id="rId11"/>
    <p:sldId id="262" r:id="rId12"/>
    <p:sldId id="263" r:id="rId13"/>
    <p:sldId id="267" r:id="rId14"/>
    <p:sldId id="266" r:id="rId15"/>
    <p:sldId id="288" r:id="rId16"/>
    <p:sldId id="264" r:id="rId17"/>
    <p:sldId id="269" r:id="rId18"/>
    <p:sldId id="270" r:id="rId19"/>
    <p:sldId id="292" r:id="rId20"/>
    <p:sldId id="271" r:id="rId21"/>
    <p:sldId id="272" r:id="rId22"/>
    <p:sldId id="273" r:id="rId23"/>
    <p:sldId id="295" r:id="rId24"/>
    <p:sldId id="274" r:id="rId25"/>
    <p:sldId id="275" r:id="rId26"/>
    <p:sldId id="276" r:id="rId27"/>
    <p:sldId id="293" r:id="rId28"/>
    <p:sldId id="279" r:id="rId29"/>
    <p:sldId id="280" r:id="rId30"/>
    <p:sldId id="281" r:id="rId31"/>
    <p:sldId id="259" r:id="rId32"/>
    <p:sldId id="297" r:id="rId33"/>
    <p:sldId id="29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3714" autoAdjust="0"/>
  </p:normalViewPr>
  <p:slideViewPr>
    <p:cSldViewPr snapToGrid="0">
      <p:cViewPr varScale="1">
        <p:scale>
          <a:sx n="66" d="100"/>
          <a:sy n="66" d="100"/>
        </p:scale>
        <p:origin x="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AB9FE-0F86-4972-ADD1-2115C018AA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C22BC-EDB9-4C96-BDF5-34FCCA2527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B188-8FE5-43AD-A84C-5450FFA3ADDA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56CCE-4605-40B0-8050-F1EFDE4EC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2D68-171D-4711-BE08-5BA39B1473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655E-A16F-4CA3-AAF2-F0E0A42F9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C63F-6C4B-41AF-85D6-ADE161ACD436}" type="datetime1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5E91-C7E4-4164-B291-E20CD00EA2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3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8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8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5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05E91-C7E4-4164-B291-E20CD00EA24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8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20C-BA2A-4BB9-8E85-F69B3A3FD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6EC4-89E8-4384-822F-3EF75B46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2309-C6A6-47F1-821E-C69CAB84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A9049-B398-4992-904A-E27AAA8FBF1F}" type="datetime1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7DBE-F310-4B25-BBFF-EA805546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9013-2F60-4E44-892F-1CFD631C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930" y="6096976"/>
            <a:ext cx="384810" cy="365125"/>
          </a:xfrm>
        </p:spPr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5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871-F789-4432-B726-457CB91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2F551-E77E-487D-9FB5-5B2537AC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2ABD8-9E28-4107-9D73-419697E9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CDDA-6040-4D3C-B280-707888F6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930" y="6096976"/>
            <a:ext cx="38481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BB362F8-89DF-415A-B93E-F967FB14F0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49D6D8-BA7E-427F-AE62-B8EB3902D90F}"/>
              </a:ext>
            </a:extLst>
          </p:cNvPr>
          <p:cNvCxnSpPr>
            <a:cxnSpLocks/>
          </p:cNvCxnSpPr>
          <p:nvPr userDrawn="1"/>
        </p:nvCxnSpPr>
        <p:spPr>
          <a:xfrm>
            <a:off x="582930" y="1240155"/>
            <a:ext cx="10852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8B37A1C-BA55-4C2D-9E17-C92C3629B9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41003" y="58581"/>
            <a:ext cx="2094712" cy="105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41468-EE85-405C-AF40-E87CCFA2A35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356394" y="5497259"/>
            <a:ext cx="1079321" cy="97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0CC687-5F04-4549-BAE4-3D2EAADC06E4}"/>
              </a:ext>
            </a:extLst>
          </p:cNvPr>
          <p:cNvSpPr txBox="1"/>
          <p:nvPr userDrawn="1"/>
        </p:nvSpPr>
        <p:spPr>
          <a:xfrm>
            <a:off x="9815258" y="6422241"/>
            <a:ext cx="23149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东南大学仪器科学与工程学院 </a:t>
            </a:r>
            <a:endParaRPr lang="en-US" altLang="zh-CN" sz="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Instrument Science and Engineering</a:t>
            </a:r>
            <a:endParaRPr lang="zh-CN" altLang="en-US" sz="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://kns.cnki.net/KCMS/detail/detail.aspx?filename=1017834831.nh&amp;dbname=CMFD201801&amp;dbcode=cdmd&amp;uid=WEEvREcwSlJHSldRa1FhcEFLUmViU1FGSFYyVy9sdU43RDRnZHRhdUlXWT0=$AiWoHpiIFem7UrzGXWMU2jZgYKX4zUqRQ8fdp5wPgNIFAI_GCQKgpw!!&amp;v=MTgzOTRia3FXQTBGckNVUjdxZll1WnRGeTNoV3I3UFZGMjZHYnU3R3RuUHJwRWJQSVIrZm5zNHlSWWFtejExUEg=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95A4-2411-4C1A-9B74-DB42704B7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500" b="1" dirty="0">
                <a:latin typeface="仿宋" panose="02010609060101010101" pitchFamily="49" charset="-122"/>
                <a:ea typeface="仿宋" panose="02010609060101010101" pitchFamily="49" charset="-122"/>
              </a:rPr>
              <a:t>突发公共安全事件声学检测系统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4E0B8-AD5D-4D33-9064-C03573228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500" dirty="0">
                <a:latin typeface="仿宋" panose="02010609060101010101" pitchFamily="49" charset="-122"/>
                <a:ea typeface="仿宋" panose="02010609060101010101" pitchFamily="49" charset="-122"/>
              </a:rPr>
              <a:t>报告人：招梓枫 林涵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5A088-D5C0-4EA9-A9E6-0811CB19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6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308018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67BA803-AAE4-4A79-9C89-5BFEFAFC6DF4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AF512-8E64-4E6A-85B2-7A89DD54C91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7E02C5-A8F4-47D2-BB7E-4AFF688A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C0819994-682C-42EE-8B64-50A79260ADAB}"/>
              </a:ext>
            </a:extLst>
          </p:cNvPr>
          <p:cNvSpPr txBox="1"/>
          <p:nvPr/>
        </p:nvSpPr>
        <p:spPr>
          <a:xfrm>
            <a:off x="1418476" y="3250298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核心环节</a:t>
            </a:r>
            <a:endParaRPr lang="en-US" altLang="zh-CN" sz="25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B1129AB2-2251-42FA-B417-A7A164965B33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DSP</a:t>
            </a:r>
            <a:r>
              <a:rPr lang="zh-CN" altLang="en-US" b="1" dirty="0"/>
              <a:t>读取实时信号</a:t>
            </a:r>
          </a:p>
        </p:txBody>
      </p:sp>
    </p:spTree>
    <p:extLst>
      <p:ext uri="{BB962C8B-B14F-4D97-AF65-F5344CB8AC3E}">
        <p14:creationId xmlns:p14="http://schemas.microsoft.com/office/powerpoint/2010/main" val="218866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61799"/>
            <a:ext cx="10799805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(Endpoint Detection)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：从一段语音信号中准确的找出语音信号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		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的起始点和结束点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[3]</a:t>
            </a:r>
          </a:p>
          <a:p>
            <a:endParaRPr lang="en-US" altLang="zh-CN" sz="2000" baseline="30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为什么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很重要？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最早出现在语音信号处理的研究里，用于对话音片段进行精确分割，从而为后续的语音识别等语音信号处理做准备。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声信号识别、声学事件检测，跟语音识别有异曲同工的地方，语音识别将语音信号按语音片段进行分割，从而对每个片段分别做识别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[8]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；声学事件检测同样需要先把连续的声信号分割成一个个事件声片段，再进一步对每个片段进行检测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[13]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语音识别：怎么找到人声的开始点和结束点？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声学事件检测：怎么找到声学事件（枪声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喇叭声）的开始点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和结束点？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端点检测的准确率会直接关系到分类器的分类准确率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500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39" y="6439678"/>
            <a:ext cx="568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[3] 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[8] </a:t>
            </a:r>
            <a:r>
              <a:rPr lang="zh-CN" altLang="en-US" sz="1000" dirty="0"/>
              <a:t>声学事件检测技术的发展历程与研究进展，</a:t>
            </a:r>
            <a:r>
              <a:rPr lang="en-US" altLang="zh-CN" sz="1000" dirty="0"/>
              <a:t>Journal of Data Acquisition and Processing, </a:t>
            </a:r>
            <a:r>
              <a:rPr lang="zh-CN" altLang="en-US" sz="1000" dirty="0"/>
              <a:t>韩纪庆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15021-FDFF-47E6-BD0D-283A8105BA91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2D5F20-29B6-4AAD-8BCC-44221330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AB74166A-A14D-4259-9F14-07E82020B0FB}"/>
              </a:ext>
            </a:extLst>
          </p:cNvPr>
          <p:cNvSpPr txBox="1"/>
          <p:nvPr/>
        </p:nvSpPr>
        <p:spPr>
          <a:xfrm>
            <a:off x="4159250" y="6429184"/>
            <a:ext cx="511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[13] Events Detection For an Audio-based Surveillance System, IEEE ICME 2005, C. </a:t>
            </a:r>
            <a:r>
              <a:rPr lang="en-US" altLang="zh-CN" sz="1000" dirty="0" err="1"/>
              <a:t>Clavel</a:t>
            </a:r>
            <a:r>
              <a:rPr lang="en-US" altLang="zh-CN" sz="1000" dirty="0"/>
              <a:t>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752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262864"/>
            <a:ext cx="102374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常用方法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[3]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操作最简单：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、基于短时过零率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ZCR)</a:t>
            </a: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其他方法：双门限法、自相关法、谱熵法、比例法、对数频谱距离法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基于短时过零率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ZCR(short-time Zero Crossing Rate)</a:t>
            </a:r>
            <a:r>
              <a:rPr lang="en-US" altLang="zh-CN" sz="2000" b="1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[3]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(short-time energy)</a:t>
            </a:r>
            <a:r>
              <a:rPr lang="en-US" altLang="zh-CN" sz="2000" b="1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[3][4]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综合应用场景（枪声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喇叭都是大功率信号）、算法复杂度（可高度并行化）、仿真结果等，采用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基于短时能量的端点检测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388441"/>
            <a:ext cx="470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[3] </a:t>
            </a:r>
            <a:r>
              <a:rPr lang="zh-CN" altLang="en-US" sz="1000" dirty="0"/>
              <a:t>语音信号处理，机械工业出版社，赵力等</a:t>
            </a:r>
            <a:endParaRPr lang="en-US" altLang="zh-CN" sz="1000" dirty="0"/>
          </a:p>
          <a:p>
            <a:r>
              <a:rPr lang="en-US" altLang="zh-CN" sz="1000" dirty="0"/>
              <a:t>[4] </a:t>
            </a:r>
            <a:r>
              <a:rPr lang="zh-CN" altLang="en-US" sz="1000" dirty="0"/>
              <a:t>基于短时能量和小波去噪的枪声信号检测方法，电测与仪表，张克刚等</a:t>
            </a:r>
          </a:p>
          <a:p>
            <a:endParaRPr lang="zh-CN" alt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E1A36D-698A-4CD2-8651-5A7FC284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660" y="2674979"/>
            <a:ext cx="5186680" cy="86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E3078-B91A-4FE9-BD2E-B1F17857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58" y="3991881"/>
            <a:ext cx="5815443" cy="88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C84A4-678A-444B-B5E8-0446FF21C912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56AAA13-3068-4F1E-8E19-098D028C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1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340905"/>
            <a:ext cx="10275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(frame)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：平稳信号处理方法不能应用于非平稳过程，但如果非平稳信号在一个短时间范围内，其特性基本保持不变，那么可以视作具有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短时平稳性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分帧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就是将非平稳信号碎片化为一个个近似平稳的短时信号的操作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声学信号处理的许多运算和特征分析都是基于帧的！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9DC0A2-D913-4DA1-A199-C82340A2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84" y="2740373"/>
            <a:ext cx="5150568" cy="281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C7A10-4F19-4C7B-B963-AD672F92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644" y="3467470"/>
            <a:ext cx="5437788" cy="83028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B1EC4C-803F-431E-8955-991623044D23}"/>
              </a:ext>
            </a:extLst>
          </p:cNvPr>
          <p:cNvSpPr/>
          <p:nvPr/>
        </p:nvSpPr>
        <p:spPr>
          <a:xfrm>
            <a:off x="6745268" y="3323692"/>
            <a:ext cx="546786" cy="5216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0262F-59A2-4FBF-98B0-F775960B8433}"/>
              </a:ext>
            </a:extLst>
          </p:cNvPr>
          <p:cNvCxnSpPr>
            <a:cxnSpLocks/>
          </p:cNvCxnSpPr>
          <p:nvPr/>
        </p:nvCxnSpPr>
        <p:spPr>
          <a:xfrm>
            <a:off x="1324470" y="3704804"/>
            <a:ext cx="18059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797C76-F6E9-4ACB-9D6A-45345C808B27}"/>
              </a:ext>
            </a:extLst>
          </p:cNvPr>
          <p:cNvCxnSpPr>
            <a:cxnSpLocks/>
          </p:cNvCxnSpPr>
          <p:nvPr/>
        </p:nvCxnSpPr>
        <p:spPr>
          <a:xfrm>
            <a:off x="2749410" y="3796244"/>
            <a:ext cx="18059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B3E2B9-C240-4B33-89BD-72FD53A008F6}"/>
              </a:ext>
            </a:extLst>
          </p:cNvPr>
          <p:cNvCxnSpPr>
            <a:cxnSpLocks/>
          </p:cNvCxnSpPr>
          <p:nvPr/>
        </p:nvCxnSpPr>
        <p:spPr>
          <a:xfrm>
            <a:off x="4113390" y="3925784"/>
            <a:ext cx="17983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B19354-1BE2-47BA-9F40-FADD964112A5}"/>
              </a:ext>
            </a:extLst>
          </p:cNvPr>
          <p:cNvSpPr txBox="1"/>
          <p:nvPr/>
        </p:nvSpPr>
        <p:spPr>
          <a:xfrm>
            <a:off x="582930" y="5612416"/>
            <a:ext cx="9939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为了保证帧的连续性，分帧往往会重叠，重叠部分利用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弱化其影响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F6D73-FFD8-4EB1-8D38-6C28E40DAE21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DA10032-B108-437E-ADB2-91095321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5B145F98-22F1-4A12-858D-18FA120BC012}"/>
              </a:ext>
            </a:extLst>
          </p:cNvPr>
          <p:cNvSpPr/>
          <p:nvPr/>
        </p:nvSpPr>
        <p:spPr>
          <a:xfrm>
            <a:off x="2522572" y="3369766"/>
            <a:ext cx="741328" cy="795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B225DB66-9B4D-497C-8796-BD002B1BFC1C}"/>
              </a:ext>
            </a:extLst>
          </p:cNvPr>
          <p:cNvSpPr/>
          <p:nvPr/>
        </p:nvSpPr>
        <p:spPr>
          <a:xfrm>
            <a:off x="3970372" y="3426916"/>
            <a:ext cx="741328" cy="795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08CFE35-3B31-498C-A3BA-A01C8C3F0E40}"/>
              </a:ext>
            </a:extLst>
          </p:cNvPr>
          <p:cNvSpPr txBox="1"/>
          <p:nvPr/>
        </p:nvSpPr>
        <p:spPr>
          <a:xfrm>
            <a:off x="980579" y="6542652"/>
            <a:ext cx="511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[13] Events Detection For an Audio-based Surveillance System, IEEE ICME 2005, C. </a:t>
            </a:r>
            <a:r>
              <a:rPr lang="en-US" altLang="zh-CN" sz="1000" dirty="0" err="1"/>
              <a:t>Clavel</a:t>
            </a:r>
            <a:r>
              <a:rPr lang="en-US" altLang="zh-CN" sz="1000" dirty="0"/>
              <a:t>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516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0A525-FD85-4954-B371-36AEBB95E358}"/>
              </a:ext>
            </a:extLst>
          </p:cNvPr>
          <p:cNvSpPr txBox="1"/>
          <p:nvPr/>
        </p:nvSpPr>
        <p:spPr>
          <a:xfrm>
            <a:off x="967740" y="6560126"/>
            <a:ext cx="2661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[3] </a:t>
            </a:r>
            <a:r>
              <a:rPr lang="zh-CN" altLang="en-US" sz="1000" dirty="0"/>
              <a:t>语音信号处理，机械工业出版社，赵力等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F130E-A38B-465D-8E8F-11A063886195}"/>
              </a:ext>
            </a:extLst>
          </p:cNvPr>
          <p:cNvSpPr txBox="1"/>
          <p:nvPr/>
        </p:nvSpPr>
        <p:spPr>
          <a:xfrm>
            <a:off x="582930" y="1340905"/>
            <a:ext cx="966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加窗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(windowing)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：常用窗口有矩形窗、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窗、汉宁窗等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Hamming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窗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[3]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：声学检测、语音处理等研究中非常常用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64957-E2BF-49FF-9F77-B3DBFDB2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24" y="3200967"/>
            <a:ext cx="5771186" cy="2722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3E25E-E2B3-44FA-AE22-C96D4BE7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767" y="2251121"/>
            <a:ext cx="4889500" cy="661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D76462-C687-4204-AAC2-61A36E8C02D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B06678-9B74-4647-98F5-63810ABD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353C9259-C6A8-41D7-8877-99E62885E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774" y="2517156"/>
            <a:ext cx="3918826" cy="2140759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1292E36C-047E-43E3-BA7C-A486F1986143}"/>
              </a:ext>
            </a:extLst>
          </p:cNvPr>
          <p:cNvSpPr txBox="1"/>
          <p:nvPr/>
        </p:nvSpPr>
        <p:spPr>
          <a:xfrm>
            <a:off x="3444240" y="5972380"/>
            <a:ext cx="1488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Hamming</a:t>
            </a:r>
            <a:r>
              <a:rPr lang="zh-CN" altLang="en-US" sz="1000" dirty="0"/>
              <a:t>窗</a:t>
            </a:r>
            <a:r>
              <a:rPr lang="en-US" altLang="zh-CN" sz="1000" dirty="0" err="1"/>
              <a:t>Matlab</a:t>
            </a:r>
            <a:r>
              <a:rPr lang="zh-CN" altLang="en-US" sz="1000" dirty="0"/>
              <a:t>仿真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441FC88-7A28-4D16-A974-38ACBDAFE992}"/>
              </a:ext>
            </a:extLst>
          </p:cNvPr>
          <p:cNvSpPr txBox="1"/>
          <p:nvPr/>
        </p:nvSpPr>
        <p:spPr>
          <a:xfrm>
            <a:off x="7873125" y="4464560"/>
            <a:ext cx="39188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</a:t>
            </a:r>
            <a:endParaRPr lang="en-US" altLang="zh-CN" sz="15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每一帧的长度相对于整个信号长度非常长非常短，以至信号在帧内近似于平稳信号（而不是像图中剧烈震荡）帧的信息可以认为是该信号的瞬时信息</a:t>
            </a:r>
            <a:endParaRPr lang="en-US" altLang="zh-CN" sz="15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19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D9195-05C1-4277-A7E0-EBDFD2E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799013"/>
          </a:xfrm>
        </p:spPr>
        <p:txBody>
          <a:bodyPr/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取帧长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= 300pt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，帧移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= 100pt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 [4]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进行分帧、加窗、短时能量计算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声信号片段有效长度在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30000-60000pt)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6862E-4AF0-4C96-8AE3-A16D12B2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D56B50-99F3-4FC6-9FF4-DFCDCA56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203187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32441-E0A2-4EE0-A964-EC2E5FF01130}"/>
              </a:ext>
            </a:extLst>
          </p:cNvPr>
          <p:cNvSpPr txBox="1"/>
          <p:nvPr/>
        </p:nvSpPr>
        <p:spPr>
          <a:xfrm>
            <a:off x="967740" y="6388441"/>
            <a:ext cx="470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[4] </a:t>
            </a:r>
            <a:r>
              <a:rPr lang="zh-CN" altLang="en-US" sz="1000" dirty="0"/>
              <a:t>基于短时能量和小波去噪的枪声信号检测方法，电测与仪表，张克刚等</a:t>
            </a:r>
          </a:p>
          <a:p>
            <a:endParaRPr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481C62E-205E-4E46-9A55-55DDFFC9B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21" y="2134336"/>
            <a:ext cx="5044407" cy="37765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BA0D11F-BEDA-471B-B622-67C7B5ED5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78" y="2134336"/>
            <a:ext cx="4991547" cy="3736987"/>
          </a:xfrm>
          <a:prstGeom prst="rect">
            <a:avLst/>
          </a:prstGeom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3A4E882C-E765-4AE5-B613-253C739D86FD}"/>
              </a:ext>
            </a:extLst>
          </p:cNvPr>
          <p:cNvSpPr txBox="1"/>
          <p:nvPr/>
        </p:nvSpPr>
        <p:spPr>
          <a:xfrm>
            <a:off x="2264068" y="5674598"/>
            <a:ext cx="170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部分加噪的枪声信号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B3F9131D-DB77-4C4C-9045-FFA6F81C975C}"/>
              </a:ext>
            </a:extLst>
          </p:cNvPr>
          <p:cNvSpPr txBox="1"/>
          <p:nvPr/>
        </p:nvSpPr>
        <p:spPr>
          <a:xfrm>
            <a:off x="6878596" y="5625102"/>
            <a:ext cx="170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部分加噪的枪声信号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470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DE9C4-42FF-40E5-8001-7CE293BE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002" y="4189544"/>
            <a:ext cx="1901972" cy="863273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[4] 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37FA66-0051-42AC-954C-D7E241BF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176" y="2700857"/>
            <a:ext cx="3695697" cy="66715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59562" y="1428083"/>
            <a:ext cx="6858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前景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VS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背景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将短时能量作为前景和背景的区分依据，使用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自适应的短时能量阈值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[4]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，实现背景片段和可疑片段（前景）的分离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cxnSpLocks/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46967"/>
            <a:ext cx="2047590" cy="2097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332739-F1F2-450D-9ED8-FB5068C774F4}"/>
              </a:ext>
            </a:extLst>
          </p:cNvPr>
          <p:cNvSpPr/>
          <p:nvPr/>
        </p:nvSpPr>
        <p:spPr>
          <a:xfrm>
            <a:off x="6682696" y="2980526"/>
            <a:ext cx="434340" cy="3874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2FEC4A-B474-48EA-9257-C950F6C5B3F7}"/>
              </a:ext>
            </a:extLst>
          </p:cNvPr>
          <p:cNvSpPr txBox="1"/>
          <p:nvPr/>
        </p:nvSpPr>
        <p:spPr>
          <a:xfrm>
            <a:off x="6606229" y="3421238"/>
            <a:ext cx="47475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仿真结果发现系数取</a:t>
            </a:r>
            <a:r>
              <a:rPr lang="en-US" altLang="zh-CN" sz="1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0.4</a:t>
            </a:r>
            <a:r>
              <a:rPr lang="zh-CN" altLang="en-US" sz="1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准确率更高</a:t>
            </a:r>
            <a:endParaRPr lang="en-US" altLang="zh-CN" sz="15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4A4925-1046-4D36-AD48-C4CE1E37D317}"/>
              </a:ext>
            </a:extLst>
          </p:cNvPr>
          <p:cNvSpPr txBox="1"/>
          <p:nvPr/>
        </p:nvSpPr>
        <p:spPr>
          <a:xfrm>
            <a:off x="4815840" y="4189544"/>
            <a:ext cx="6637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均值滤波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(mean filtering)</a:t>
            </a: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部分仿真结果中出现一定的高频抖动，考虑使用均值滤波做一个平滑。能够有效防止前景片段明明还没结束，但中间一两个点因抖动掉到阈值以下影响分离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cxnSpLocks/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A7316CD0-3C6C-49F7-AF9A-508BC3DF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280" y="5762458"/>
            <a:ext cx="1414416" cy="77734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51FB0848-51C3-4358-9D91-75F7D3AE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067" y="5557634"/>
            <a:ext cx="1500921" cy="9821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E5A74B3-E050-4E16-8077-60FC763F3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310" y="5650391"/>
            <a:ext cx="1611483" cy="877294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B73FDDF-79F7-459E-A1F0-23DDD9C5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6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E00A57E-2772-44EA-A3BA-385B4A47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02" y="4189544"/>
            <a:ext cx="1901972" cy="8632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30195" y="1318045"/>
            <a:ext cx="107998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831A8F-00FA-4024-8DC9-8C3D296D19A5}"/>
              </a:ext>
            </a:extLst>
          </p:cNvPr>
          <p:cNvSpPr txBox="1"/>
          <p:nvPr/>
        </p:nvSpPr>
        <p:spPr>
          <a:xfrm>
            <a:off x="967740" y="6560126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[4] </a:t>
            </a:r>
            <a:r>
              <a:rPr lang="zh-CN" altLang="en-US" sz="1000" dirty="0"/>
              <a:t>基于短时能量和小波去噪的枪声信号检测方法，电测与仪表，张克刚等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169DBF-F075-4FD6-80F4-F454C5A793F1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EB7BF7-0848-4C1A-A2E4-604B47FAD870}"/>
              </a:ext>
            </a:extLst>
          </p:cNvPr>
          <p:cNvSpPr txBox="1"/>
          <p:nvPr/>
        </p:nvSpPr>
        <p:spPr>
          <a:xfrm>
            <a:off x="4893560" y="1293330"/>
            <a:ext cx="6559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持续时间滤波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(duration filtering)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一个突发声信号通过前文的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短时能量自适应阈值分割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，从背景中分离出来后，常常伴随一系列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次要片段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（可以是回响、多径等原因引起）。次要片段高度碎片化，持续时间短，难以提取有效的特征进行检测，用持续时间作为阈值滤去。</a:t>
            </a: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C62A2B4-31D9-492A-AE46-3D185397DC11}"/>
              </a:ext>
            </a:extLst>
          </p:cNvPr>
          <p:cNvSpPr/>
          <p:nvPr/>
        </p:nvSpPr>
        <p:spPr>
          <a:xfrm>
            <a:off x="108170" y="3954173"/>
            <a:ext cx="2047590" cy="2090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E7338A-ABA3-4CD8-8099-A8ED6C76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49" y="3159144"/>
            <a:ext cx="3945599" cy="352409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C9051B3-7234-4980-B32B-CA6E6CB14BE6}"/>
              </a:ext>
            </a:extLst>
          </p:cNvPr>
          <p:cNvSpPr/>
          <p:nvPr/>
        </p:nvSpPr>
        <p:spPr>
          <a:xfrm>
            <a:off x="7059029" y="4566465"/>
            <a:ext cx="503306" cy="7716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96CCE0D-494E-4AA7-84D0-A12B8DE9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6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95D2888-6B58-41D5-B796-5B7A0AF7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02" y="4189544"/>
            <a:ext cx="1901972" cy="863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80A9A-74D3-407E-B977-88B8E6101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96" y="1293157"/>
            <a:ext cx="7087681" cy="56845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D15503-5578-45EB-9CFE-3F60B7BE6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823" y="1410740"/>
            <a:ext cx="2423147" cy="961900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3DE1B36-BE1A-4CEB-96BF-20A95845A209}"/>
              </a:ext>
            </a:extLst>
          </p:cNvPr>
          <p:cNvSpPr/>
          <p:nvPr/>
        </p:nvSpPr>
        <p:spPr>
          <a:xfrm>
            <a:off x="174274" y="13679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实时声信号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7058844C-3172-463A-9AC4-112CC49F512F}"/>
              </a:ext>
            </a:extLst>
          </p:cNvPr>
          <p:cNvSpPr/>
          <p:nvPr/>
        </p:nvSpPr>
        <p:spPr>
          <a:xfrm>
            <a:off x="558330" y="2027150"/>
            <a:ext cx="1153662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分帧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505DEB5-3069-4B71-83F3-F50A1E1E1E77}"/>
              </a:ext>
            </a:extLst>
          </p:cNvPr>
          <p:cNvSpPr/>
          <p:nvPr/>
        </p:nvSpPr>
        <p:spPr>
          <a:xfrm>
            <a:off x="303888" y="3346752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短时能量计算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47072-199D-4034-8DB0-FD35A5964FD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135161" y="1891690"/>
            <a:ext cx="0" cy="13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FB05D9-BA03-4E24-9EFF-9CDCF8A62578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1135161" y="3188057"/>
            <a:ext cx="2" cy="15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FDB35636-3BB4-4866-8438-AE74E3E9476E}"/>
              </a:ext>
            </a:extLst>
          </p:cNvPr>
          <p:cNvSpPr/>
          <p:nvPr/>
        </p:nvSpPr>
        <p:spPr>
          <a:xfrm>
            <a:off x="523348" y="271357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加窗</a:t>
            </a:r>
            <a:endParaRPr lang="en-US" altLang="zh-CN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D8D426-7683-4341-B9B3-CFD8D9734B2F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>
            <a:off x="1135161" y="2532097"/>
            <a:ext cx="2" cy="18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333E4E29-E25D-4F24-A90F-C08A65B28D70}"/>
              </a:ext>
            </a:extLst>
          </p:cNvPr>
          <p:cNvSpPr/>
          <p:nvPr/>
        </p:nvSpPr>
        <p:spPr>
          <a:xfrm>
            <a:off x="303888" y="5475651"/>
            <a:ext cx="1662545" cy="47705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持续时间滤波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5F2FB2F6-2FCC-4112-A00A-554300266DA1}"/>
              </a:ext>
            </a:extLst>
          </p:cNvPr>
          <p:cNvSpPr/>
          <p:nvPr/>
        </p:nvSpPr>
        <p:spPr>
          <a:xfrm>
            <a:off x="303888" y="4734598"/>
            <a:ext cx="1662545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前景背景分割</a:t>
            </a:r>
            <a:endParaRPr lang="en-US" altLang="zh-CN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D2119B1-7FAC-4A08-89FB-6159B015E58F}"/>
              </a:ext>
            </a:extLst>
          </p:cNvPr>
          <p:cNvCxnSpPr>
            <a:stCxn id="85" idx="2"/>
            <a:endCxn id="68" idx="0"/>
          </p:cNvCxnSpPr>
          <p:nvPr/>
        </p:nvCxnSpPr>
        <p:spPr>
          <a:xfrm>
            <a:off x="1135161" y="5250382"/>
            <a:ext cx="0" cy="22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DD3AD67B-F7E7-4B02-9DD3-7188034C87BD}"/>
              </a:ext>
            </a:extLst>
          </p:cNvPr>
          <p:cNvSpPr/>
          <p:nvPr/>
        </p:nvSpPr>
        <p:spPr>
          <a:xfrm>
            <a:off x="380733" y="4086857"/>
            <a:ext cx="1508856" cy="46567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均值滤波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82905A-01F3-4C9B-8592-BBCC39B596B6}"/>
              </a:ext>
            </a:extLst>
          </p:cNvPr>
          <p:cNvCxnSpPr>
            <a:stCxn id="26" idx="2"/>
            <a:endCxn id="107" idx="0"/>
          </p:cNvCxnSpPr>
          <p:nvPr/>
        </p:nvCxnSpPr>
        <p:spPr>
          <a:xfrm>
            <a:off x="1135161" y="3862536"/>
            <a:ext cx="0" cy="22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C656F9F-6E6F-42AA-AF65-498B34695922}"/>
              </a:ext>
            </a:extLst>
          </p:cNvPr>
          <p:cNvCxnSpPr>
            <a:stCxn id="107" idx="2"/>
            <a:endCxn id="85" idx="0"/>
          </p:cNvCxnSpPr>
          <p:nvPr/>
        </p:nvCxnSpPr>
        <p:spPr>
          <a:xfrm>
            <a:off x="1135161" y="4552534"/>
            <a:ext cx="0" cy="18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A973A54-2B63-4E14-AFCB-BF75496B1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048" y="5496097"/>
            <a:ext cx="1441749" cy="6008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657C053-FFAD-46AC-800F-5B59146F91B9}"/>
              </a:ext>
            </a:extLst>
          </p:cNvPr>
          <p:cNvSpPr txBox="1"/>
          <p:nvPr/>
        </p:nvSpPr>
        <p:spPr>
          <a:xfrm>
            <a:off x="3082949" y="451840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何处是端点？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BA30A1-30ED-415D-B706-4A3719350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566" y="5285920"/>
            <a:ext cx="776846" cy="8760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0A29EC1-1397-4927-BA89-060F5CBA8706}"/>
              </a:ext>
            </a:extLst>
          </p:cNvPr>
          <p:cNvSpPr/>
          <p:nvPr/>
        </p:nvSpPr>
        <p:spPr>
          <a:xfrm>
            <a:off x="3632703" y="5579076"/>
            <a:ext cx="363532" cy="3736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CCECD3-C996-4738-9CAE-FDEF9FFD0F40}"/>
              </a:ext>
            </a:extLst>
          </p:cNvPr>
          <p:cNvSpPr/>
          <p:nvPr/>
        </p:nvSpPr>
        <p:spPr>
          <a:xfrm>
            <a:off x="7035237" y="3972697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8B3FDE-0DF0-4FF0-86EC-5A911F141A0B}"/>
              </a:ext>
            </a:extLst>
          </p:cNvPr>
          <p:cNvSpPr/>
          <p:nvPr/>
        </p:nvSpPr>
        <p:spPr>
          <a:xfrm>
            <a:off x="7035237" y="1410740"/>
            <a:ext cx="2189082" cy="1371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B29B2745-541D-4BBC-839A-9EB78CD4DC24}"/>
              </a:ext>
            </a:extLst>
          </p:cNvPr>
          <p:cNvSpPr txBox="1"/>
          <p:nvPr/>
        </p:nvSpPr>
        <p:spPr>
          <a:xfrm>
            <a:off x="6950598" y="6411635"/>
            <a:ext cx="2758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枪声端点检测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50F523F-4B10-48D6-86E7-3CA69DE2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2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6326BC-3919-4EB4-A377-0680726E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3" y="1522944"/>
            <a:ext cx="5230398" cy="46169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A3B0-9748-45D7-88B9-37DF0DEE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934D9-DAC6-4B57-A373-C0AF7D503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75" y="1519065"/>
            <a:ext cx="5361082" cy="457791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03ECD91-6FDA-4905-9DA4-C539B9C2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端点检测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Endpoint Detection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DAF7B6C-6972-4FFF-A6FB-3F0E7497450B}"/>
              </a:ext>
            </a:extLst>
          </p:cNvPr>
          <p:cNvSpPr txBox="1"/>
          <p:nvPr/>
        </p:nvSpPr>
        <p:spPr>
          <a:xfrm>
            <a:off x="1869312" y="5798048"/>
            <a:ext cx="2758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爆炸声端点检测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953EE028-F4B7-46E3-AF3E-91238E9D7E30}"/>
              </a:ext>
            </a:extLst>
          </p:cNvPr>
          <p:cNvSpPr txBox="1"/>
          <p:nvPr/>
        </p:nvSpPr>
        <p:spPr>
          <a:xfrm>
            <a:off x="6564775" y="5768648"/>
            <a:ext cx="2758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汽车喇叭声端点检测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0053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0E3E-F9BD-42B9-8973-F0FF2AB4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软件架构与算法仿真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3F1F-6616-4072-B6C6-16E744F22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招梓枫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E39E-F652-41AE-A895-BBA7D35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5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898241" y="4032566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58574F1C-4349-4994-8F50-C76D490D5EF0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D6B137-88A9-40EB-9ED5-DE0B0B9C7AC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E2ED8C-5258-4B6A-A338-CC14A211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特征工程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C3EAE566-B480-4C9A-A4A1-260BAB9787F9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DSP</a:t>
            </a:r>
            <a:r>
              <a:rPr lang="zh-CN" altLang="en-US" b="1" dirty="0"/>
              <a:t>读取实时信号</a:t>
            </a:r>
          </a:p>
        </p:txBody>
      </p:sp>
    </p:spTree>
    <p:extLst>
      <p:ext uri="{BB962C8B-B14F-4D97-AF65-F5344CB8AC3E}">
        <p14:creationId xmlns:p14="http://schemas.microsoft.com/office/powerpoint/2010/main" val="40590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为什么需要特征？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一个孤立、短促的枪声采样点高达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 → 信号长度为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6w+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（单声道）。端点检测分离出主要片段后呢？仍有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必须要提取特征作为输入（维数大大减少），分类器的使用才存在可能！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试图做一个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2w+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维度输入的分类器不可行、不现实（点之间的距离范数过大，不利于聚类）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Mel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频率倒谱系数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MFCC(Mel-Frequency Cepstral Coefficient)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[3]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仿照人耳：设置一个滤波器组，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个输入信号，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个并行滤波器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(Mel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滤波器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→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个滤波器输出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个输出构造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L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维向量作为声音片段的特征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[3] </a:t>
            </a:r>
            <a:r>
              <a:rPr lang="zh-CN" altLang="en-US" sz="1000" dirty="0"/>
              <a:t>语音信号处理，机械工业出版社，赵力等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7F5C3-5DA6-436E-A80D-222CBB56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61" y="4022124"/>
            <a:ext cx="5352678" cy="236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A4EC4-CC1A-4287-A10D-F1451F214B8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4F1E6A-1EED-4771-BF39-B6178A25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特征工程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5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3F18B270-84D1-4EBC-8E7D-57A37843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51" y="1347274"/>
            <a:ext cx="3772051" cy="202245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9E94192-AB44-42A0-BB29-F786237B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1" y="4856420"/>
            <a:ext cx="3482975" cy="67562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89D083D-7682-45DA-81CD-7AF1B9AAC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" y="3098227"/>
            <a:ext cx="3330242" cy="12652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F2325249-F37E-48C5-90FA-B9676C317D91}"/>
              </a:ext>
            </a:extLst>
          </p:cNvPr>
          <p:cNvSpPr/>
          <p:nvPr/>
        </p:nvSpPr>
        <p:spPr>
          <a:xfrm>
            <a:off x="3149603" y="1479807"/>
            <a:ext cx="1921774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疑似信号片段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B049B85-CCFF-49E5-8E62-0676C7D64739}"/>
              </a:ext>
            </a:extLst>
          </p:cNvPr>
          <p:cNvSpPr/>
          <p:nvPr/>
        </p:nvSpPr>
        <p:spPr>
          <a:xfrm>
            <a:off x="3279216" y="2244263"/>
            <a:ext cx="1662545" cy="50494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Mel</a:t>
            </a:r>
            <a:r>
              <a:rPr lang="zh-CN" altLang="en-US" b="1" dirty="0"/>
              <a:t>频率转换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3540C76-6099-4ED4-A757-72E3AB422E7F}"/>
              </a:ext>
            </a:extLst>
          </p:cNvPr>
          <p:cNvSpPr/>
          <p:nvPr/>
        </p:nvSpPr>
        <p:spPr>
          <a:xfrm>
            <a:off x="3503609" y="4728125"/>
            <a:ext cx="1213762" cy="408076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对数处理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FF7EDB-9D1C-4F22-B558-AC45B1DC36C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10489" y="2003590"/>
            <a:ext cx="1" cy="24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DAA03-B58B-4D50-8DE1-C8D9C2EBD886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110488" y="3982505"/>
            <a:ext cx="2" cy="745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07086CC-AD7F-4DEC-B314-C61597E0CD90}"/>
              </a:ext>
            </a:extLst>
          </p:cNvPr>
          <p:cNvSpPr/>
          <p:nvPr/>
        </p:nvSpPr>
        <p:spPr>
          <a:xfrm>
            <a:off x="3254562" y="3508020"/>
            <a:ext cx="1711852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滤波器组滤波</a:t>
            </a:r>
            <a:endParaRPr lang="en-US" altLang="zh-C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0952C7-C518-42A2-AF41-00E6FBF0DD03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4110488" y="2749210"/>
            <a:ext cx="1" cy="758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4F0380E-2DCD-4A50-B2C4-6333F24EF8E1}"/>
              </a:ext>
            </a:extLst>
          </p:cNvPr>
          <p:cNvSpPr/>
          <p:nvPr/>
        </p:nvSpPr>
        <p:spPr>
          <a:xfrm>
            <a:off x="3532507" y="5378255"/>
            <a:ext cx="1155967" cy="38570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余弦变换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108AED-EF3D-4DB0-AA89-4A85773DAC24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4110490" y="5136201"/>
            <a:ext cx="1" cy="242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83FEF3-76B8-441C-B20F-FACBAEA8AC66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4110490" y="5763963"/>
            <a:ext cx="1" cy="19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B694A2C-EC72-492D-90B5-0827A8E6A7CF}"/>
              </a:ext>
            </a:extLst>
          </p:cNvPr>
          <p:cNvSpPr/>
          <p:nvPr/>
        </p:nvSpPr>
        <p:spPr>
          <a:xfrm>
            <a:off x="3070504" y="5961419"/>
            <a:ext cx="2079971" cy="4934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MFCC</a:t>
            </a:r>
            <a:r>
              <a:rPr lang="zh-CN" altLang="en-US" b="1" dirty="0"/>
              <a:t>特征</a:t>
            </a:r>
            <a:r>
              <a:rPr lang="en-US" altLang="zh-CN" b="1" dirty="0"/>
              <a:t>(</a:t>
            </a:r>
            <a:r>
              <a:rPr lang="zh-CN" altLang="en-US" b="1" dirty="0"/>
              <a:t>向量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296666E-BF13-409F-AEEB-1DCD80312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10" y="2278042"/>
            <a:ext cx="2433876" cy="39621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48EF97D-62A8-4CD1-9AEF-CD265453F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188" y="4872957"/>
            <a:ext cx="1496168" cy="168716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DA757F8-7F17-4913-899D-A5E5FFDC3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946" y="4703474"/>
            <a:ext cx="1602493" cy="18566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4421101-E45D-4208-9025-F33A29381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3933" y="2476148"/>
            <a:ext cx="4008518" cy="229315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0454F84-46BB-4ED1-AD87-23F8444B536F}"/>
              </a:ext>
            </a:extLst>
          </p:cNvPr>
          <p:cNvSpPr txBox="1"/>
          <p:nvPr/>
        </p:nvSpPr>
        <p:spPr>
          <a:xfrm>
            <a:off x="9228192" y="4380514"/>
            <a:ext cx="2004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Mel</a:t>
            </a:r>
            <a:r>
              <a:rPr lang="zh-CN" altLang="en-US" sz="1000" dirty="0"/>
              <a:t>滤波器组输出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7D562D-F940-4BF3-9DA1-18498BDCAFBD}"/>
              </a:ext>
            </a:extLst>
          </p:cNvPr>
          <p:cNvSpPr txBox="1"/>
          <p:nvPr/>
        </p:nvSpPr>
        <p:spPr>
          <a:xfrm>
            <a:off x="6423906" y="6568981"/>
            <a:ext cx="1819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枪声</a:t>
            </a:r>
            <a:r>
              <a:rPr lang="en-US" altLang="zh-CN" sz="1000" dirty="0"/>
              <a:t>MFCC</a:t>
            </a:r>
            <a:r>
              <a:rPr lang="zh-CN" altLang="en-US" sz="1000" dirty="0"/>
              <a:t>分析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70747-A6FB-482B-8237-A4E9E2CC319B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4B7E3ADD-2E36-4E92-9C4A-2FAA7407E361}"/>
              </a:ext>
            </a:extLst>
          </p:cNvPr>
          <p:cNvSpPr txBox="1"/>
          <p:nvPr/>
        </p:nvSpPr>
        <p:spPr>
          <a:xfrm>
            <a:off x="8547905" y="1437048"/>
            <a:ext cx="2758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部分汽车喇叭声端点检测结果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A335722A-1E5E-42F7-BD2C-2187B4BF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特征工程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2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D6FF6-F668-48B0-AE93-08B18337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E7097-A9AC-498C-9E79-4A355F3A6179}"/>
              </a:ext>
            </a:extLst>
          </p:cNvPr>
          <p:cNvSpPr txBox="1"/>
          <p:nvPr/>
        </p:nvSpPr>
        <p:spPr>
          <a:xfrm>
            <a:off x="5112675" y="5400930"/>
            <a:ext cx="1819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爆炸声</a:t>
            </a:r>
            <a:r>
              <a:rPr lang="en-US" altLang="zh-CN" sz="1000" dirty="0"/>
              <a:t>MFCC</a:t>
            </a:r>
            <a:r>
              <a:rPr lang="zh-CN" altLang="en-US" sz="1000" dirty="0"/>
              <a:t>分析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65750-D8B0-457C-A4F7-66396ADAC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46" y="2402540"/>
            <a:ext cx="3949839" cy="2957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0EC9A-887A-4762-977E-AD129BAC8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51" y="2346522"/>
            <a:ext cx="4099485" cy="30691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FF178-77EE-4DEB-9B52-BE8CFF969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93" y="2331796"/>
            <a:ext cx="4099486" cy="30691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46AB13-AB51-4279-947B-C3377BB974ED}"/>
              </a:ext>
            </a:extLst>
          </p:cNvPr>
          <p:cNvSpPr txBox="1"/>
          <p:nvPr/>
        </p:nvSpPr>
        <p:spPr>
          <a:xfrm>
            <a:off x="1352730" y="5359639"/>
            <a:ext cx="1819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枪声</a:t>
            </a:r>
            <a:r>
              <a:rPr lang="en-US" altLang="zh-CN" sz="1000" dirty="0"/>
              <a:t>MFCC</a:t>
            </a:r>
            <a:r>
              <a:rPr lang="zh-CN" altLang="en-US" sz="1000" dirty="0"/>
              <a:t>分析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8B37A-64FB-4BE8-8D10-994BCA70EC05}"/>
              </a:ext>
            </a:extLst>
          </p:cNvPr>
          <p:cNvSpPr txBox="1"/>
          <p:nvPr/>
        </p:nvSpPr>
        <p:spPr>
          <a:xfrm>
            <a:off x="8960463" y="5400929"/>
            <a:ext cx="1819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喇叭声</a:t>
            </a:r>
            <a:r>
              <a:rPr lang="en-US" altLang="zh-CN" sz="1000" dirty="0"/>
              <a:t>MFCC</a:t>
            </a:r>
            <a:r>
              <a:rPr lang="zh-CN" altLang="en-US" sz="1000" dirty="0"/>
              <a:t>分析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FCCB7DF-7806-47A8-9044-738A6B90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特征工程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Feature Engineering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9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959460" y="4977140"/>
            <a:ext cx="1961763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CCAE976D-8420-4F82-AA7B-116F3AF18211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89C53-11D9-4C6F-99FF-E6E09A4B09C7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E4EC35C-F33A-47B1-B67D-FF804A33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分类器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48F9456F-97C9-4E85-AA41-E2F80729CAF2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DSP</a:t>
            </a:r>
            <a:r>
              <a:rPr lang="zh-CN" altLang="en-US" b="1" dirty="0"/>
              <a:t>读取实时信号</a:t>
            </a:r>
          </a:p>
        </p:txBody>
      </p:sp>
    </p:spTree>
    <p:extLst>
      <p:ext uri="{BB962C8B-B14F-4D97-AF65-F5344CB8AC3E}">
        <p14:creationId xmlns:p14="http://schemas.microsoft.com/office/powerpoint/2010/main" val="212109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582930" y="1286194"/>
            <a:ext cx="109625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关于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(classifier)   </a:t>
            </a: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时下非常非常非常火爆的研究热点，机器学习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(Machine Learning)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中的一大研究内容，经典的分类器利用概率统计、统计信号处理、贝叶斯估计等理论，在向量空间中，将特征化的输入进行划分，分类器的一些经典模型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[5]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Bayes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决策：需要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posterior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或者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prior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&amp; likelihood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，需要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loss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支持向量机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SVM(Support Vector Machine)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：根据线性可分性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分为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linear SVM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nonlinear SVM</a:t>
            </a: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					      nonlinear SVM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kernel function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的选用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比较考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					   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究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[6][7]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Adaboost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(Adaptive Boosting)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sensitive to outliers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sz="2000" u="sng" dirty="0">
                <a:latin typeface="仿宋" panose="02010609060101010101" pitchFamily="49" charset="-122"/>
                <a:ea typeface="仿宋" panose="02010609060101010101" pitchFamily="49" charset="-122"/>
              </a:rPr>
              <a:t>手头的样本太少</a:t>
            </a:r>
            <a:endParaRPr lang="en-US" altLang="zh-CN" sz="2000" u="sng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随机森林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(Random Forest)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：训练复杂，内存消耗大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 + Maximum Likelihood Estimation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：本项目中使用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1.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模型训练好后，易于在检测系统终端部署（嵌入式微机）并完成一站式检测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2. cluster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数目是唯一超参数，且能通过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WSS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确定。避免了很多模型设计问题（线性非线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 	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性、核函数、冗余量）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064509"/>
            <a:ext cx="745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[5] Pattern Recognition and Machine Learning, Springer, Christopher M. Bishop</a:t>
            </a:r>
          </a:p>
          <a:p>
            <a:r>
              <a:rPr lang="en-US" altLang="zh-CN" sz="1000" dirty="0"/>
              <a:t>[6] Learning with Kernels, MIT Press, B. </a:t>
            </a:r>
            <a:r>
              <a:rPr lang="en-US" altLang="zh-CN" sz="1000" dirty="0" err="1"/>
              <a:t>Schoelkopf</a:t>
            </a:r>
            <a:r>
              <a:rPr lang="en-US" altLang="zh-CN" sz="1000" dirty="0"/>
              <a:t>, A. </a:t>
            </a:r>
            <a:r>
              <a:rPr lang="en-US" altLang="zh-CN" sz="1000" dirty="0" err="1"/>
              <a:t>Smola</a:t>
            </a:r>
            <a:endParaRPr lang="en-US" altLang="zh-CN" sz="1000" dirty="0"/>
          </a:p>
          <a:p>
            <a:r>
              <a:rPr lang="en-US" altLang="zh-CN" sz="1000" dirty="0"/>
              <a:t>[7] A Tutorial on Support Vector Machines for Pattern Recognition, Data Mining and Knowledge Discovery</a:t>
            </a:r>
          </a:p>
          <a:p>
            <a:r>
              <a:rPr lang="en-US" altLang="zh-CN" sz="1000" dirty="0"/>
              <a:t>[14] Automatic Sound Detection and Recognition for Noisy Environment, IEEE European Signal Processing Conference, Alain </a:t>
            </a:r>
            <a:r>
              <a:rPr lang="en-US" altLang="zh-CN" sz="1000" dirty="0" err="1"/>
              <a:t>Dufaux</a:t>
            </a:r>
            <a:endParaRPr lang="zh-CN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9914E-0EFF-4687-BCF9-77508A61C1F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E1D035E-ED71-4853-B7D1-427BD1BC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分类器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2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6" y="1313941"/>
            <a:ext cx="1096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混合高斯模型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GMM(Gaussian Mixture Model)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[5][10]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：又叫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MoG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(Mixture of Gaussian)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67740" y="6272576"/>
            <a:ext cx="745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[5] Pattern Recognition and Machine Learning, Springer, Christopher M. Bishop</a:t>
            </a:r>
          </a:p>
          <a:p>
            <a:r>
              <a:rPr lang="en-US" altLang="zh-CN" sz="1000" dirty="0"/>
              <a:t>[9] 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[10] 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8D57-7C26-41CA-BA04-05F8F5B1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032694"/>
            <a:ext cx="5178001" cy="3431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B8348-30EF-4F12-89C2-1C9498D26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48" y="4025280"/>
            <a:ext cx="3461952" cy="2247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9E94D-5800-42D3-B30E-8B46D70FB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917" y="2096878"/>
            <a:ext cx="5420933" cy="1832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16AA10-74DF-45BE-A6A7-82ABFC4503FD}"/>
              </a:ext>
            </a:extLst>
          </p:cNvPr>
          <p:cNvSpPr/>
          <p:nvPr/>
        </p:nvSpPr>
        <p:spPr>
          <a:xfrm>
            <a:off x="3276614" y="4382636"/>
            <a:ext cx="2316466" cy="9818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A8418-1C2D-4900-924B-8C7EE68FC177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993ACEA-7214-498F-A984-AF2ED3AD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分类器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5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0177D-9F43-4D58-B502-B36BD311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B1C08-29AD-4386-9E69-24206DB0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分类器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BBA21-03B8-4C34-8E26-94157971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2149929"/>
            <a:ext cx="5497086" cy="3947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0C47AD-C106-4903-B7A9-37190C31D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26" y="1900739"/>
            <a:ext cx="3928274" cy="4625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4960CC-CFCB-492A-8F96-1904FD4867F7}"/>
              </a:ext>
            </a:extLst>
          </p:cNvPr>
          <p:cNvSpPr txBox="1"/>
          <p:nvPr/>
        </p:nvSpPr>
        <p:spPr>
          <a:xfrm>
            <a:off x="967739" y="6272576"/>
            <a:ext cx="8974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[5] Pattern Recognition and Machine Learning, Springer, Christopher M. Bishop</a:t>
            </a:r>
          </a:p>
          <a:p>
            <a:r>
              <a:rPr lang="en-US" altLang="zh-CN" sz="1000" dirty="0"/>
              <a:t>[10] 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</a:p>
          <a:p>
            <a:r>
              <a:rPr lang="en-US" altLang="zh-CN" sz="1000" dirty="0"/>
              <a:t>[16] A Meta-learning Approach for Recommending the Number of Clusters for Clustering Algorithms, Knowledge Based System,</a:t>
            </a:r>
            <a:r>
              <a:rPr lang="zh-CN" altLang="en-US" sz="1000" dirty="0"/>
              <a:t> </a:t>
            </a:r>
            <a:r>
              <a:rPr lang="en-US" altLang="zh-CN" sz="1000" dirty="0"/>
              <a:t>Bruno Almeida Pimentel</a:t>
            </a:r>
            <a:endParaRPr lang="zh-CN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6627A-CDE0-4C29-8B5D-8459C1170982}"/>
              </a:ext>
            </a:extLst>
          </p:cNvPr>
          <p:cNvSpPr txBox="1"/>
          <p:nvPr/>
        </p:nvSpPr>
        <p:spPr>
          <a:xfrm>
            <a:off x="696097" y="1313941"/>
            <a:ext cx="106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K-means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用于聚类的初始化，同时计算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WSS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。聚类中心数目在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左右时，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WSS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随中心的增多不再有明显减小，选定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作为聚类中心数目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96EE65-F22F-4AEE-91E3-3482062786BB}"/>
              </a:ext>
            </a:extLst>
          </p:cNvPr>
          <p:cNvSpPr/>
          <p:nvPr/>
        </p:nvSpPr>
        <p:spPr>
          <a:xfrm>
            <a:off x="7764442" y="3625038"/>
            <a:ext cx="482520" cy="392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E56A3-451C-468D-90B7-00968742EA3C}"/>
              </a:ext>
            </a:extLst>
          </p:cNvPr>
          <p:cNvSpPr/>
          <p:nvPr/>
        </p:nvSpPr>
        <p:spPr>
          <a:xfrm>
            <a:off x="7714285" y="4584974"/>
            <a:ext cx="482520" cy="3921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A26B5-E3D7-483E-BEC8-3E02FDEEED64}"/>
              </a:ext>
            </a:extLst>
          </p:cNvPr>
          <p:cNvSpPr txBox="1"/>
          <p:nvPr/>
        </p:nvSpPr>
        <p:spPr>
          <a:xfrm>
            <a:off x="6351659" y="4977142"/>
            <a:ext cx="435992" cy="5330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05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BD85AC-2C01-4B30-BF50-673726CB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5215"/>
            <a:ext cx="4330065" cy="2878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A06A3A-36A4-4DEB-A3E4-1FEB80D0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78" y="1500326"/>
            <a:ext cx="6053532" cy="40215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1BB6E71-ABE6-41C4-9E80-CBC810C2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48397-0919-466A-8BAB-2AA82949F795}"/>
              </a:ext>
            </a:extLst>
          </p:cNvPr>
          <p:cNvSpPr txBox="1"/>
          <p:nvPr/>
        </p:nvSpPr>
        <p:spPr>
          <a:xfrm>
            <a:off x="967740" y="6389789"/>
            <a:ext cx="7453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[5] Pattern Recognition and Machine Learning, Springer, Christopher M. Bishop</a:t>
            </a:r>
          </a:p>
          <a:p>
            <a:r>
              <a:rPr lang="en-US" altLang="zh-CN" sz="1000" dirty="0"/>
              <a:t>[10] 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  <a:endParaRPr lang="zh-CN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1C336-BA0B-4256-975D-4D14B22D9768}"/>
              </a:ext>
            </a:extLst>
          </p:cNvPr>
          <p:cNvSpPr txBox="1"/>
          <p:nvPr/>
        </p:nvSpPr>
        <p:spPr>
          <a:xfrm>
            <a:off x="4503414" y="5270487"/>
            <a:ext cx="2752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Algorithm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454AE-25E0-45CC-8547-20467D4DE4D7}"/>
              </a:ext>
            </a:extLst>
          </p:cNvPr>
          <p:cNvSpPr txBox="1"/>
          <p:nvPr/>
        </p:nvSpPr>
        <p:spPr>
          <a:xfrm>
            <a:off x="126644" y="1395400"/>
            <a:ext cx="38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Initialization (K-Means)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B3096-D32B-4FB0-A8C3-A836DA76F8B6}"/>
              </a:ext>
            </a:extLst>
          </p:cNvPr>
          <p:cNvSpPr/>
          <p:nvPr/>
        </p:nvSpPr>
        <p:spPr>
          <a:xfrm>
            <a:off x="775335" y="2360565"/>
            <a:ext cx="4481499" cy="1457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2C5E33F-33AE-48CE-A631-CE11E08DE353}"/>
              </a:ext>
            </a:extLst>
          </p:cNvPr>
          <p:cNvSpPr/>
          <p:nvPr/>
        </p:nvSpPr>
        <p:spPr>
          <a:xfrm rot="3813261">
            <a:off x="2020576" y="1799424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EF0F99-2238-4F96-A35A-FE9869244236}"/>
              </a:ext>
            </a:extLst>
          </p:cNvPr>
          <p:cNvSpPr/>
          <p:nvPr/>
        </p:nvSpPr>
        <p:spPr>
          <a:xfrm rot="9611900">
            <a:off x="5648698" y="4309537"/>
            <a:ext cx="370827" cy="3857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803B0-F4A4-4EF7-AAE0-26EE5E1353B8}"/>
              </a:ext>
            </a:extLst>
          </p:cNvPr>
          <p:cNvSpPr/>
          <p:nvPr/>
        </p:nvSpPr>
        <p:spPr>
          <a:xfrm>
            <a:off x="775335" y="3829243"/>
            <a:ext cx="4481499" cy="145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16354-0A27-4EAE-A679-F00D15D9A82B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</p:spTree>
    <p:extLst>
      <p:ext uri="{BB962C8B-B14F-4D97-AF65-F5344CB8AC3E}">
        <p14:creationId xmlns:p14="http://schemas.microsoft.com/office/powerpoint/2010/main" val="357057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C196C9-E495-403A-9892-5A9C27D6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–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 – classifier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03FB-FF0C-467C-BDD9-2C2CFFC22E52}"/>
              </a:ext>
            </a:extLst>
          </p:cNvPr>
          <p:cNvSpPr txBox="1"/>
          <p:nvPr/>
        </p:nvSpPr>
        <p:spPr>
          <a:xfrm>
            <a:off x="696097" y="1255621"/>
            <a:ext cx="10962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极大似然估计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ML(Maximum Likelihood Estimation)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[5][9][10][11]: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种声学事件（枪声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爆炸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汽车喇叭）分别训练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，得到三个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模型。将待检测结果的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MFCC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特征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分别输入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GMM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，得到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个概率密度，概率密度最大者即认为是该类别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9405E-4AAF-4A98-B9AE-3CCC0C9BB80B}"/>
              </a:ext>
            </a:extLst>
          </p:cNvPr>
          <p:cNvSpPr txBox="1"/>
          <p:nvPr/>
        </p:nvSpPr>
        <p:spPr>
          <a:xfrm>
            <a:off x="990903" y="6108158"/>
            <a:ext cx="7453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[5] Pattern Recognition and Machine Learning, Springer, Christopher M. Bishop</a:t>
            </a:r>
          </a:p>
          <a:p>
            <a:r>
              <a:rPr lang="en-US" altLang="zh-CN" sz="1000" dirty="0"/>
              <a:t>[9] </a:t>
            </a:r>
            <a:r>
              <a:rPr lang="zh-CN" altLang="en-US" sz="1000" dirty="0"/>
              <a:t>公共场所下的枪声检测研究，硕士学位论文，朱强强</a:t>
            </a:r>
            <a:endParaRPr lang="en-US" altLang="zh-CN" sz="1000" dirty="0"/>
          </a:p>
          <a:p>
            <a:r>
              <a:rPr lang="en-US" altLang="zh-CN" sz="1000" dirty="0"/>
              <a:t>[10] Machine Learning (Lecture Notes), RWTH University Aachen, Bastian </a:t>
            </a:r>
            <a:r>
              <a:rPr lang="en-US" altLang="zh-CN" sz="1000" dirty="0" err="1"/>
              <a:t>Leibe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Bernt</a:t>
            </a:r>
            <a:r>
              <a:rPr lang="en-US" altLang="zh-CN" sz="1000" dirty="0"/>
              <a:t> Schiele</a:t>
            </a:r>
          </a:p>
          <a:p>
            <a:r>
              <a:rPr lang="en-US" altLang="zh-CN" sz="1000" dirty="0"/>
              <a:t>[11] </a:t>
            </a:r>
            <a:r>
              <a:rPr lang="zh-CN" altLang="en-US" sz="1000" dirty="0"/>
              <a:t>统计信号处理讲义，东南大学，蒋忠进，孟桥等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092A3-E1F6-4CCC-9D2B-AC52CF81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6" y="2214483"/>
            <a:ext cx="2118167" cy="1204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B744E-5268-4B5E-9802-160320B7077C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1EBF6E-FD6A-4AED-81B9-02FB4A22B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29020"/>
              </p:ext>
            </p:extLst>
          </p:nvPr>
        </p:nvGraphicFramePr>
        <p:xfrm>
          <a:off x="106951" y="3565559"/>
          <a:ext cx="3651980" cy="245427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38604">
                  <a:extLst>
                    <a:ext uri="{9D8B030D-6E8A-4147-A177-3AD203B41FA5}">
                      <a16:colId xmlns:a16="http://schemas.microsoft.com/office/drawing/2014/main" val="3060897615"/>
                    </a:ext>
                  </a:extLst>
                </a:gridCol>
                <a:gridCol w="753344">
                  <a:extLst>
                    <a:ext uri="{9D8B030D-6E8A-4147-A177-3AD203B41FA5}">
                      <a16:colId xmlns:a16="http://schemas.microsoft.com/office/drawing/2014/main" val="2862208107"/>
                    </a:ext>
                  </a:extLst>
                </a:gridCol>
                <a:gridCol w="753344">
                  <a:extLst>
                    <a:ext uri="{9D8B030D-6E8A-4147-A177-3AD203B41FA5}">
                      <a16:colId xmlns:a16="http://schemas.microsoft.com/office/drawing/2014/main" val="1444121018"/>
                    </a:ext>
                  </a:extLst>
                </a:gridCol>
                <a:gridCol w="753344">
                  <a:extLst>
                    <a:ext uri="{9D8B030D-6E8A-4147-A177-3AD203B41FA5}">
                      <a16:colId xmlns:a16="http://schemas.microsoft.com/office/drawing/2014/main" val="971529562"/>
                    </a:ext>
                  </a:extLst>
                </a:gridCol>
                <a:gridCol w="753344">
                  <a:extLst>
                    <a:ext uri="{9D8B030D-6E8A-4147-A177-3AD203B41FA5}">
                      <a16:colId xmlns:a16="http://schemas.microsoft.com/office/drawing/2014/main" val="3111946122"/>
                    </a:ext>
                  </a:extLst>
                </a:gridCol>
              </a:tblGrid>
              <a:tr h="259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测试集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枪声似然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爆炸似然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喇叭似然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48503"/>
                  </a:ext>
                </a:extLst>
              </a:tr>
              <a:tr h="356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1458"/>
                  </a:ext>
                </a:extLst>
              </a:tr>
              <a:tr h="356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56442"/>
                  </a:ext>
                </a:extLst>
              </a:tr>
              <a:tr h="356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39012"/>
                  </a:ext>
                </a:extLst>
              </a:tr>
              <a:tr h="356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83234"/>
                  </a:ext>
                </a:extLst>
              </a:tr>
              <a:tr h="356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7699"/>
                  </a:ext>
                </a:extLst>
              </a:tr>
              <a:tr h="35681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3524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4093305-F7CA-4B06-B0DA-11ACFD699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037" y="2236187"/>
            <a:ext cx="1768685" cy="55077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B3118B-1A7E-4F9A-90E4-6B315ED2E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0890"/>
              </p:ext>
            </p:extLst>
          </p:nvPr>
        </p:nvGraphicFramePr>
        <p:xfrm>
          <a:off x="3852478" y="2685847"/>
          <a:ext cx="4535731" cy="3352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89568">
                  <a:extLst>
                    <a:ext uri="{9D8B030D-6E8A-4147-A177-3AD203B41FA5}">
                      <a16:colId xmlns:a16="http://schemas.microsoft.com/office/drawing/2014/main" val="3060897615"/>
                    </a:ext>
                  </a:extLst>
                </a:gridCol>
                <a:gridCol w="753574">
                  <a:extLst>
                    <a:ext uri="{9D8B030D-6E8A-4147-A177-3AD203B41FA5}">
                      <a16:colId xmlns:a16="http://schemas.microsoft.com/office/drawing/2014/main" val="2862208107"/>
                    </a:ext>
                  </a:extLst>
                </a:gridCol>
                <a:gridCol w="1002512">
                  <a:extLst>
                    <a:ext uri="{9D8B030D-6E8A-4147-A177-3AD203B41FA5}">
                      <a16:colId xmlns:a16="http://schemas.microsoft.com/office/drawing/2014/main" val="1444121018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971529562"/>
                    </a:ext>
                  </a:extLst>
                </a:gridCol>
                <a:gridCol w="964272">
                  <a:extLst>
                    <a:ext uri="{9D8B030D-6E8A-4147-A177-3AD203B41FA5}">
                      <a16:colId xmlns:a16="http://schemas.microsoft.com/office/drawing/2014/main" val="3111946122"/>
                    </a:ext>
                  </a:extLst>
                </a:gridCol>
              </a:tblGrid>
              <a:tr h="216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测试集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枪声似然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爆炸似然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喇叭似然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48503"/>
                  </a:ext>
                </a:extLst>
              </a:tr>
              <a:tr h="324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1458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  <a:p>
                      <a:pPr algn="ctr"/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56442"/>
                  </a:ext>
                </a:extLst>
              </a:tr>
              <a:tr h="311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  <a:p>
                      <a:pPr algn="ctr"/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39012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  <a:p>
                      <a:pPr algn="ctr"/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83234"/>
                  </a:ext>
                </a:extLst>
              </a:tr>
              <a:tr h="486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  <a:p>
                      <a:pPr algn="ctr"/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7699"/>
                  </a:ext>
                </a:extLst>
              </a:tr>
              <a:tr h="522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explosion</a:t>
                      </a:r>
                      <a:endParaRPr lang="zh-CN" altLang="en-US" sz="1500" dirty="0"/>
                    </a:p>
                    <a:p>
                      <a:pPr algn="ctr"/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352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748EFA-BB46-46C2-8F53-A4DF58302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80662"/>
              </p:ext>
            </p:extLst>
          </p:nvPr>
        </p:nvGraphicFramePr>
        <p:xfrm>
          <a:off x="8481756" y="2685847"/>
          <a:ext cx="3640756" cy="260614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3060897615"/>
                    </a:ext>
                  </a:extLst>
                </a:gridCol>
                <a:gridCol w="753344">
                  <a:extLst>
                    <a:ext uri="{9D8B030D-6E8A-4147-A177-3AD203B41FA5}">
                      <a16:colId xmlns:a16="http://schemas.microsoft.com/office/drawing/2014/main" val="2862208107"/>
                    </a:ext>
                  </a:extLst>
                </a:gridCol>
                <a:gridCol w="753344">
                  <a:extLst>
                    <a:ext uri="{9D8B030D-6E8A-4147-A177-3AD203B41FA5}">
                      <a16:colId xmlns:a16="http://schemas.microsoft.com/office/drawing/2014/main" val="1444121018"/>
                    </a:ext>
                  </a:extLst>
                </a:gridCol>
                <a:gridCol w="753344">
                  <a:extLst>
                    <a:ext uri="{9D8B030D-6E8A-4147-A177-3AD203B41FA5}">
                      <a16:colId xmlns:a16="http://schemas.microsoft.com/office/drawing/2014/main" val="971529562"/>
                    </a:ext>
                  </a:extLst>
                </a:gridCol>
                <a:gridCol w="753344">
                  <a:extLst>
                    <a:ext uri="{9D8B030D-6E8A-4147-A177-3AD203B41FA5}">
                      <a16:colId xmlns:a16="http://schemas.microsoft.com/office/drawing/2014/main" val="3111946122"/>
                    </a:ext>
                  </a:extLst>
                </a:gridCol>
              </a:tblGrid>
              <a:tr h="4573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测试集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枪声似然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爆炸似然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喇叭似然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48503"/>
                  </a:ext>
                </a:extLst>
              </a:tr>
              <a:tr h="297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14.3%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1458"/>
                  </a:ext>
                </a:extLst>
              </a:tr>
              <a:tr h="297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23.3%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656442"/>
                  </a:ext>
                </a:extLst>
              </a:tr>
              <a:tr h="297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17.6%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39012"/>
                  </a:ext>
                </a:extLst>
              </a:tr>
              <a:tr h="297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14.4%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83234"/>
                  </a:ext>
                </a:extLst>
              </a:tr>
              <a:tr h="2974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13.8%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7699"/>
                  </a:ext>
                </a:extLst>
              </a:tr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47.1%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horn</a:t>
                      </a:r>
                      <a:endParaRPr lang="zh-CN" altLang="en-US" sz="1500" dirty="0"/>
                    </a:p>
                    <a:p>
                      <a:pPr algn="ctr"/>
                      <a:endParaRPr lang="zh-CN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3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131">
            <a:extLst>
              <a:ext uri="{FF2B5EF4-FFF2-40B4-BE49-F238E27FC236}">
                <a16:creationId xmlns:a16="http://schemas.microsoft.com/office/drawing/2014/main" id="{CD019595-9339-4DC0-A08B-F15025318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97" y="3989181"/>
            <a:ext cx="2825758" cy="21155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E0592D7-B597-4D1E-8A1E-80866D54B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48" y="3979002"/>
            <a:ext cx="2731748" cy="2045159"/>
          </a:xfrm>
          <a:prstGeom prst="rect">
            <a:avLst/>
          </a:prstGeom>
        </p:spPr>
      </p:pic>
      <p:pic>
        <p:nvPicPr>
          <p:cNvPr id="130" name="图片 129">
            <a:extLst>
              <a:ext uri="{FF2B5EF4-FFF2-40B4-BE49-F238E27FC236}">
                <a16:creationId xmlns:a16="http://schemas.microsoft.com/office/drawing/2014/main" id="{06EE4676-68AE-4BD1-A5BF-18AD5037B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00" y="4001839"/>
            <a:ext cx="2664938" cy="1995140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B52E6578-5835-4FD7-A7F6-7AA3B6793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5" y="3976830"/>
            <a:ext cx="2773584" cy="2076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</a:t>
            </a:r>
            <a:r>
              <a:rPr lang="en-US" altLang="zh-CN" sz="4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综述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Abstract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F543-C9ED-4989-86A5-18029F5CC31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129" name="TextBox 48">
            <a:extLst>
              <a:ext uri="{FF2B5EF4-FFF2-40B4-BE49-F238E27FC236}">
                <a16:creationId xmlns:a16="http://schemas.microsoft.com/office/drawing/2014/main" id="{3BF2820C-DF62-4993-B2A3-C192761FB8F2}"/>
              </a:ext>
            </a:extLst>
          </p:cNvPr>
          <p:cNvSpPr txBox="1"/>
          <p:nvPr/>
        </p:nvSpPr>
        <p:spPr>
          <a:xfrm>
            <a:off x="478341" y="1311217"/>
            <a:ext cx="10703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实现目标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针对街道、交通道路等公共场所场景，基于所设计硬件系统，设计相应的突发事件声学检测解决方案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综述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综合已有的枪声检测、声学事件检测、语音识别等领域的研究，结合项目背景，设计了从滤波去噪到端点检测的前端信号处理算法，确定了特征工程和分类器的选用方案并进行了相应测试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Matlab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平台进行信号分析并设计了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个模块对应的仿真程序（检测系统部署时移植到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DSP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上）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TUT Acoustic scenes</a:t>
            </a:r>
            <a:r>
              <a:rPr lang="en-US" altLang="zh-CN" b="1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[12]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Freesound</a:t>
            </a:r>
            <a:r>
              <a:rPr lang="en-US" altLang="zh-CN" b="1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[13]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等声学事件数据库获取信号样本，加噪并混叠后对所设计的检测算法进行了测试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3" name="TextBox 14">
            <a:extLst>
              <a:ext uri="{FF2B5EF4-FFF2-40B4-BE49-F238E27FC236}">
                <a16:creationId xmlns:a16="http://schemas.microsoft.com/office/drawing/2014/main" id="{E0A8B3A4-4749-4366-9474-654A6F12347D}"/>
              </a:ext>
            </a:extLst>
          </p:cNvPr>
          <p:cNvSpPr txBox="1"/>
          <p:nvPr/>
        </p:nvSpPr>
        <p:spPr>
          <a:xfrm>
            <a:off x="967740" y="6377177"/>
            <a:ext cx="573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[12] TUT database for acoustic scene classification and sound event detection, </a:t>
            </a:r>
            <a:r>
              <a:rPr lang="en-GB" altLang="zh-CN" sz="1000" dirty="0"/>
              <a:t>EUSIPCO</a:t>
            </a:r>
            <a:r>
              <a:rPr lang="en-US" altLang="zh-CN" sz="1000" dirty="0"/>
              <a:t>,</a:t>
            </a:r>
            <a:r>
              <a:rPr lang="zh-CN" altLang="en-US" sz="1000" dirty="0"/>
              <a:t> </a:t>
            </a:r>
            <a:r>
              <a:rPr lang="en-GB" altLang="zh-CN" sz="1000" dirty="0"/>
              <a:t>A </a:t>
            </a:r>
            <a:r>
              <a:rPr lang="en-GB" altLang="zh-CN" sz="1000" dirty="0" err="1"/>
              <a:t>Mesaros</a:t>
            </a:r>
            <a:endParaRPr lang="en-GB" altLang="zh-CN" sz="1000" dirty="0"/>
          </a:p>
          <a:p>
            <a:r>
              <a:rPr lang="en-US" altLang="zh-CN" sz="1000" dirty="0"/>
              <a:t>[13] </a:t>
            </a:r>
            <a:r>
              <a:rPr lang="en-GB" altLang="zh-CN" sz="1000" dirty="0" err="1"/>
              <a:t>Freesound</a:t>
            </a:r>
            <a:r>
              <a:rPr lang="en-GB" altLang="zh-CN" sz="1000" dirty="0"/>
              <a:t> technical demo, ACM international conference on Multimedia, F Font</a:t>
            </a:r>
            <a:endParaRPr lang="zh-CN" altLang="en-US" sz="1000" dirty="0"/>
          </a:p>
        </p:txBody>
      </p:sp>
      <p:sp>
        <p:nvSpPr>
          <p:cNvPr id="134" name="TextBox 14">
            <a:extLst>
              <a:ext uri="{FF2B5EF4-FFF2-40B4-BE49-F238E27FC236}">
                <a16:creationId xmlns:a16="http://schemas.microsoft.com/office/drawing/2014/main" id="{ED1B38C4-3E9B-43A3-8B7D-C3D563AE0057}"/>
              </a:ext>
            </a:extLst>
          </p:cNvPr>
          <p:cNvSpPr txBox="1"/>
          <p:nvPr/>
        </p:nvSpPr>
        <p:spPr>
          <a:xfrm>
            <a:off x="775335" y="5938368"/>
            <a:ext cx="170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部分加噪后的街道测试信号</a:t>
            </a:r>
          </a:p>
        </p:txBody>
      </p:sp>
      <p:sp>
        <p:nvSpPr>
          <p:cNvPr id="137" name="TextBox 14">
            <a:extLst>
              <a:ext uri="{FF2B5EF4-FFF2-40B4-BE49-F238E27FC236}">
                <a16:creationId xmlns:a16="http://schemas.microsoft.com/office/drawing/2014/main" id="{B103A384-F55C-4A9A-958F-316ABBAB9470}"/>
              </a:ext>
            </a:extLst>
          </p:cNvPr>
          <p:cNvSpPr txBox="1"/>
          <p:nvPr/>
        </p:nvSpPr>
        <p:spPr>
          <a:xfrm>
            <a:off x="3115202" y="5938368"/>
            <a:ext cx="170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部分加噪后的枪声测试信号</a:t>
            </a:r>
          </a:p>
        </p:txBody>
      </p:sp>
      <p:sp>
        <p:nvSpPr>
          <p:cNvPr id="138" name="TextBox 14">
            <a:extLst>
              <a:ext uri="{FF2B5EF4-FFF2-40B4-BE49-F238E27FC236}">
                <a16:creationId xmlns:a16="http://schemas.microsoft.com/office/drawing/2014/main" id="{FFCD5BCB-3C45-42D9-BD1A-7B3281AC3CAA}"/>
              </a:ext>
            </a:extLst>
          </p:cNvPr>
          <p:cNvSpPr txBox="1"/>
          <p:nvPr/>
        </p:nvSpPr>
        <p:spPr>
          <a:xfrm>
            <a:off x="5692342" y="5936888"/>
            <a:ext cx="170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部分加噪后的爆炸测试信号</a:t>
            </a:r>
          </a:p>
        </p:txBody>
      </p:sp>
      <p:sp>
        <p:nvSpPr>
          <p:cNvPr id="139" name="TextBox 14">
            <a:extLst>
              <a:ext uri="{FF2B5EF4-FFF2-40B4-BE49-F238E27FC236}">
                <a16:creationId xmlns:a16="http://schemas.microsoft.com/office/drawing/2014/main" id="{C81451D0-B38A-4A51-99AF-1BA7E58EF919}"/>
              </a:ext>
            </a:extLst>
          </p:cNvPr>
          <p:cNvSpPr txBox="1"/>
          <p:nvPr/>
        </p:nvSpPr>
        <p:spPr>
          <a:xfrm>
            <a:off x="8262691" y="5973865"/>
            <a:ext cx="170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部分加噪后的鸣笛测试信号</a:t>
            </a:r>
          </a:p>
        </p:txBody>
      </p:sp>
    </p:spTree>
    <p:extLst>
      <p:ext uri="{BB962C8B-B14F-4D97-AF65-F5344CB8AC3E}">
        <p14:creationId xmlns:p14="http://schemas.microsoft.com/office/powerpoint/2010/main" val="962073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99AA-A2DD-4D9B-8FB0-D7189206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27361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11106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13125AB-F947-460F-9D7C-B24D25ED9A9D}"/>
              </a:ext>
            </a:extLst>
          </p:cNvPr>
          <p:cNvSpPr/>
          <p:nvPr/>
        </p:nvSpPr>
        <p:spPr>
          <a:xfrm>
            <a:off x="2545108" y="6072013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64904" y="1909037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51145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73747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864903" y="5626890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69469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199262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793253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5CF61-6A0A-4127-9AB5-4EEB9EB85FD9}"/>
              </a:ext>
            </a:extLst>
          </p:cNvPr>
          <p:cNvSpPr/>
          <p:nvPr/>
        </p:nvSpPr>
        <p:spPr>
          <a:xfrm>
            <a:off x="2224124" y="5951219"/>
            <a:ext cx="3285124" cy="750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12C13-6D31-4CB2-93ED-D3C838963449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466FE947-002F-4086-8352-94C3C979F28E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DSP</a:t>
            </a:r>
            <a:r>
              <a:rPr lang="zh-CN" altLang="en-US" b="1" dirty="0"/>
              <a:t>读取实时信号</a:t>
            </a:r>
          </a:p>
        </p:txBody>
      </p:sp>
    </p:spTree>
    <p:extLst>
      <p:ext uri="{BB962C8B-B14F-4D97-AF65-F5344CB8AC3E}">
        <p14:creationId xmlns:p14="http://schemas.microsoft.com/office/powerpoint/2010/main" val="409757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C320-10E8-488D-B62D-73FE9A13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BBFDD7-1210-42FA-B9DC-061F6E5F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展望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Future Work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48">
            <a:extLst>
              <a:ext uri="{FF2B5EF4-FFF2-40B4-BE49-F238E27FC236}">
                <a16:creationId xmlns:a16="http://schemas.microsoft.com/office/drawing/2014/main" id="{3C8FF2D9-09CF-4B0F-9E80-F51DA351CC85}"/>
              </a:ext>
            </a:extLst>
          </p:cNvPr>
          <p:cNvSpPr txBox="1"/>
          <p:nvPr/>
        </p:nvSpPr>
        <p:spPr>
          <a:xfrm>
            <a:off x="1270635" y="1570344"/>
            <a:ext cx="91878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扩展研究对象，支持更多的突发事件声学检测和分类（例如火灾、倒塌、人群恐慌），从而进一步提高检测系统的鲁棒性和抗干扰性能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扩大数据集，做进一步的数据增强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(data augmentation)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，提高前端信号处理模块性能和分类器的准确率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增加声源定位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(source positioning)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模块，实现突发事件检测后的粗定位，从而为监控摄像头动态对准、相应的安保行动提供信息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探索基于低功耗传感器网络节点的枪声检测</a:t>
            </a:r>
            <a:r>
              <a:rPr lang="en-US" altLang="zh-CN" sz="2000" b="1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[15]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与定位系统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58123-BA3C-47CA-9D37-56F36B092594}"/>
              </a:ext>
            </a:extLst>
          </p:cNvPr>
          <p:cNvSpPr txBox="1"/>
          <p:nvPr/>
        </p:nvSpPr>
        <p:spPr>
          <a:xfrm>
            <a:off x="967740" y="6108158"/>
            <a:ext cx="7453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[15] Evaluation of Gunshot Detection Algorithms, IEEE Transactions on Circuits and Systems, Alfonso </a:t>
            </a:r>
            <a:r>
              <a:rPr lang="en-US" altLang="zh-CN" sz="1000" dirty="0" err="1"/>
              <a:t>Chacón</a:t>
            </a:r>
            <a:r>
              <a:rPr lang="en-US" altLang="zh-CN" sz="1000" dirty="0"/>
              <a:t>-Rodríguez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8803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38C0-A2D1-4D2E-BB57-F96F85E84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感谢聆听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F92A8-FB29-47DE-9E48-60E92C268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招梓枫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林涵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146AF-F831-40A9-9751-EAD5E572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23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3FB7-905F-4E4C-94D3-370B11FC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00FA-88F0-449B-AF8E-4A2A8757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3560"/>
          </a:xfrm>
        </p:spPr>
        <p:txBody>
          <a:bodyPr/>
          <a:lstStyle/>
          <a:p>
            <a:r>
              <a:rPr lang="zh-CN" altLang="en-US" dirty="0"/>
              <a:t>声音定位</a:t>
            </a:r>
            <a:r>
              <a:rPr lang="en-US" altLang="zh-CN" dirty="0"/>
              <a:t>-》</a:t>
            </a:r>
            <a:r>
              <a:rPr lang="zh-CN" altLang="en-US" dirty="0"/>
              <a:t>引导摄像头主动感知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一种保证匿名性的（抹掉语音）。。。突发公共事件声学检测系统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9E46-F373-409E-A3AF-E8BAAC83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6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F543-C9ED-4989-86A5-18029F5CC31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CDA2F2-2B29-4DDD-AE82-08EE54BA7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62" b="16743"/>
          <a:stretch/>
        </p:blipFill>
        <p:spPr>
          <a:xfrm>
            <a:off x="232596" y="1625632"/>
            <a:ext cx="8329931" cy="4346037"/>
          </a:xfrm>
          <a:prstGeom prst="rect">
            <a:avLst/>
          </a:prstGeom>
        </p:spPr>
      </p:pic>
      <p:sp>
        <p:nvSpPr>
          <p:cNvPr id="16" name="TextBox 48">
            <a:extLst>
              <a:ext uri="{FF2B5EF4-FFF2-40B4-BE49-F238E27FC236}">
                <a16:creationId xmlns:a16="http://schemas.microsoft.com/office/drawing/2014/main" id="{0CD5CE4E-0A6C-4C58-8018-6E1DF6B7D7DC}"/>
              </a:ext>
            </a:extLst>
          </p:cNvPr>
          <p:cNvSpPr txBox="1"/>
          <p:nvPr/>
        </p:nvSpPr>
        <p:spPr>
          <a:xfrm>
            <a:off x="8757284" y="1752236"/>
            <a:ext cx="352215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滤波降噪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端点检测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特征工程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 b="1" dirty="0">
                <a:latin typeface="仿宋" panose="02010609060101010101" pitchFamily="49" charset="-122"/>
                <a:ea typeface="仿宋" panose="02010609060101010101" pitchFamily="49" charset="-122"/>
              </a:rPr>
              <a:t>分类器</a:t>
            </a:r>
            <a:endParaRPr lang="en-US" altLang="zh-CN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24E9B4-051D-4E6C-A7B4-8249C0B1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</a:t>
            </a:r>
            <a:r>
              <a:rPr lang="en-US" altLang="zh-CN" sz="40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综述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Abstract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BE797150-374E-4052-9986-F63282640769}"/>
              </a:ext>
            </a:extLst>
          </p:cNvPr>
          <p:cNvSpPr/>
          <p:nvPr/>
        </p:nvSpPr>
        <p:spPr>
          <a:xfrm>
            <a:off x="681315" y="1625632"/>
            <a:ext cx="2270229" cy="454335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DSP</a:t>
            </a:r>
            <a:r>
              <a:rPr lang="zh-CN" altLang="en-US" b="1" dirty="0"/>
              <a:t>读取实时信号</a:t>
            </a:r>
          </a:p>
        </p:txBody>
      </p:sp>
    </p:spTree>
    <p:extLst>
      <p:ext uri="{BB962C8B-B14F-4D97-AF65-F5344CB8AC3E}">
        <p14:creationId xmlns:p14="http://schemas.microsoft.com/office/powerpoint/2010/main" val="228260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00B9-0BFF-409A-B734-F888FED3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3AA80-4C74-42AC-B4B4-4D7A5909CDA8}"/>
              </a:ext>
            </a:extLst>
          </p:cNvPr>
          <p:cNvSpPr/>
          <p:nvPr/>
        </p:nvSpPr>
        <p:spPr>
          <a:xfrm>
            <a:off x="2545109" y="1385254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DSP</a:t>
            </a:r>
            <a:r>
              <a:rPr lang="zh-CN" altLang="en-US" b="1" dirty="0"/>
              <a:t>读取实时信号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EC24E-E4C8-448A-BB10-8373CA9D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35" y="7191498"/>
            <a:ext cx="11052698" cy="2052000"/>
          </a:xfrm>
        </p:spPr>
        <p:txBody>
          <a:bodyPr/>
          <a:lstStyle/>
          <a:p>
            <a:r>
              <a:rPr lang="en-US" altLang="zh-CN" dirty="0"/>
              <a:t>Microphone</a:t>
            </a:r>
            <a:r>
              <a:rPr lang="zh-CN" altLang="en-US" dirty="0"/>
              <a:t>实时输出</a:t>
            </a:r>
            <a:r>
              <a:rPr lang="en-US" altLang="zh-CN" dirty="0"/>
              <a:t> -》 </a:t>
            </a:r>
            <a:r>
              <a:rPr lang="zh-CN" altLang="en-US" dirty="0"/>
              <a:t>去噪 </a:t>
            </a:r>
            <a:r>
              <a:rPr lang="en-US" altLang="zh-CN" dirty="0"/>
              <a:t>-》</a:t>
            </a:r>
            <a:r>
              <a:rPr lang="zh-CN" altLang="en-US" dirty="0"/>
              <a:t>端点检测 </a:t>
            </a:r>
            <a:r>
              <a:rPr lang="en-US" altLang="zh-CN" dirty="0"/>
              <a:t>-》</a:t>
            </a:r>
            <a:r>
              <a:rPr lang="zh-CN" altLang="en-US" dirty="0"/>
              <a:t>分类器 </a:t>
            </a:r>
            <a:r>
              <a:rPr lang="en-US" altLang="zh-CN" dirty="0"/>
              <a:t>-》</a:t>
            </a:r>
            <a:r>
              <a:rPr lang="zh-CN" altLang="en-US" dirty="0"/>
              <a:t>检测结果</a:t>
            </a:r>
            <a:endParaRPr lang="en-US" altLang="zh-CN" dirty="0"/>
          </a:p>
          <a:p>
            <a:r>
              <a:rPr lang="en-US" altLang="zh-CN" dirty="0"/>
              <a:t>                                 </a:t>
            </a:r>
            <a:r>
              <a:rPr lang="zh-CN" altLang="en-US" dirty="0"/>
              <a:t>现场环境声信号</a:t>
            </a:r>
            <a:endParaRPr lang="en-US" altLang="zh-CN" dirty="0"/>
          </a:p>
          <a:p>
            <a:r>
              <a:rPr lang="en-US" altLang="zh-CN" dirty="0"/>
              <a:t>                                              </a:t>
            </a:r>
            <a:r>
              <a:rPr lang="zh-CN" altLang="en-US" dirty="0"/>
              <a:t>滤波器输出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</a:t>
            </a:r>
            <a:r>
              <a:rPr lang="zh-CN" altLang="en-US" dirty="0"/>
              <a:t>疑似信号片段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74A43D7-8F29-4BC4-ABE5-7375AFA801C9}"/>
              </a:ext>
            </a:extLst>
          </p:cNvPr>
          <p:cNvSpPr/>
          <p:nvPr/>
        </p:nvSpPr>
        <p:spPr>
          <a:xfrm>
            <a:off x="3205006" y="2344797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滤波降噪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383301-D464-4CC1-A9B1-2FF716C1B88A}"/>
              </a:ext>
            </a:extLst>
          </p:cNvPr>
          <p:cNvSpPr/>
          <p:nvPr/>
        </p:nvSpPr>
        <p:spPr>
          <a:xfrm>
            <a:off x="3301171" y="5128542"/>
            <a:ext cx="1127463" cy="515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分类器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BD2C0F-5966-4ABB-996B-E4ECA900BB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64904" y="1909037"/>
            <a:ext cx="0" cy="43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CDFC2-2376-421F-9170-35A8D65F9A6F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864904" y="2868581"/>
            <a:ext cx="0" cy="41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B8546-B1B6-4682-8AE0-681B20B0380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3864903" y="4691183"/>
            <a:ext cx="0" cy="43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05681-D7FC-45BC-90A8-FE9A6421574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4903" y="5644326"/>
            <a:ext cx="0" cy="44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EB238-5E20-40B7-B916-B6A1F0DD535E}"/>
              </a:ext>
            </a:extLst>
          </p:cNvPr>
          <p:cNvSpPr txBox="1"/>
          <p:nvPr/>
        </p:nvSpPr>
        <p:spPr>
          <a:xfrm>
            <a:off x="1919681" y="1927389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现场环境声信号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E7EB98-5A05-463D-BBA0-C7E6981ABB84}"/>
              </a:ext>
            </a:extLst>
          </p:cNvPr>
          <p:cNvSpPr txBox="1"/>
          <p:nvPr/>
        </p:nvSpPr>
        <p:spPr>
          <a:xfrm>
            <a:off x="2347621" y="2882547"/>
            <a:ext cx="1390695" cy="37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滤波器输出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1CE5D3-82A0-45BD-94DF-58564AF57097}"/>
              </a:ext>
            </a:extLst>
          </p:cNvPr>
          <p:cNvSpPr txBox="1"/>
          <p:nvPr/>
        </p:nvSpPr>
        <p:spPr>
          <a:xfrm>
            <a:off x="2100809" y="3815852"/>
            <a:ext cx="159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疑似信号片段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B3CF70-2DF4-4513-9748-692A3D91A302}"/>
              </a:ext>
            </a:extLst>
          </p:cNvPr>
          <p:cNvSpPr txBox="1"/>
          <p:nvPr/>
        </p:nvSpPr>
        <p:spPr>
          <a:xfrm>
            <a:off x="2545108" y="5655657"/>
            <a:ext cx="111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检测结果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2B1AD900-B319-443C-8DAC-F0D00D6C6004}"/>
              </a:ext>
            </a:extLst>
          </p:cNvPr>
          <p:cNvSpPr/>
          <p:nvPr/>
        </p:nvSpPr>
        <p:spPr>
          <a:xfrm>
            <a:off x="3205006" y="3286905"/>
            <a:ext cx="1319795" cy="523784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端点检测</a:t>
            </a:r>
            <a:endParaRPr lang="en-US" altLang="zh-CN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352947-308F-4A12-951E-31E1C8EDD112}"/>
              </a:ext>
            </a:extLst>
          </p:cNvPr>
          <p:cNvSpPr txBox="1"/>
          <p:nvPr/>
        </p:nvSpPr>
        <p:spPr>
          <a:xfrm>
            <a:off x="4721570" y="2430608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高频段信号为噪声，用滤波器对信号进行初步清洗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62C7BC85-42F4-4B85-BFD6-BBD547FF140D}"/>
              </a:ext>
            </a:extLst>
          </p:cNvPr>
          <p:cNvSpPr/>
          <p:nvPr/>
        </p:nvSpPr>
        <p:spPr>
          <a:xfrm>
            <a:off x="3253088" y="4216698"/>
            <a:ext cx="1223630" cy="47448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特征工程</a:t>
            </a:r>
            <a:endParaRPr lang="en-US" altLang="zh-CN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28FBAD-5B78-4A38-A47F-D1C11CD7D8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flipH="1">
            <a:off x="3864903" y="3810689"/>
            <a:ext cx="1" cy="406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E25D9CF-3FBE-4107-BDA9-C91B95F48DD2}"/>
              </a:ext>
            </a:extLst>
          </p:cNvPr>
          <p:cNvSpPr txBox="1"/>
          <p:nvPr/>
        </p:nvSpPr>
        <p:spPr>
          <a:xfrm>
            <a:off x="1850186" y="4720771"/>
            <a:ext cx="181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信号片段的特征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634E4D-AEFB-40F5-81E2-8457EC59AA71}"/>
              </a:ext>
            </a:extLst>
          </p:cNvPr>
          <p:cNvSpPr txBox="1"/>
          <p:nvPr/>
        </p:nvSpPr>
        <p:spPr>
          <a:xfrm>
            <a:off x="4721570" y="3344671"/>
            <a:ext cx="736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根据疑似信号的特点，检测出疑似信号片段，并从声音序列中抽取出来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1F08C3-2561-4E4A-A637-548A62F9DABD}"/>
              </a:ext>
            </a:extLst>
          </p:cNvPr>
          <p:cNvSpPr txBox="1"/>
          <p:nvPr/>
        </p:nvSpPr>
        <p:spPr>
          <a:xfrm>
            <a:off x="4777346" y="4251311"/>
            <a:ext cx="587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提取每个疑似信号片段的特征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B1904-0CC7-4C5E-B679-3831324DEC61}"/>
              </a:ext>
            </a:extLst>
          </p:cNvPr>
          <p:cNvSpPr txBox="1"/>
          <p:nvPr/>
        </p:nvSpPr>
        <p:spPr>
          <a:xfrm>
            <a:off x="4777345" y="5132589"/>
            <a:ext cx="643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特征作为分类器的输入，用事先训练好的分类器进行分类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（枪声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爆炸声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车喇叭），从而实现目标信号的检测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C59DC-37B9-4651-BE82-C895CD03688B}"/>
              </a:ext>
            </a:extLst>
          </p:cNvPr>
          <p:cNvSpPr/>
          <p:nvPr/>
        </p:nvSpPr>
        <p:spPr>
          <a:xfrm>
            <a:off x="2945130" y="2184498"/>
            <a:ext cx="1929766" cy="801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1F18FD2-F4EC-4D8F-BFDF-235CE9A75EF4}"/>
              </a:ext>
            </a:extLst>
          </p:cNvPr>
          <p:cNvSpPr/>
          <p:nvPr/>
        </p:nvSpPr>
        <p:spPr>
          <a:xfrm>
            <a:off x="2545108" y="6089449"/>
            <a:ext cx="2639590" cy="52378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结果输出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F543-C9ED-4989-86A5-18029F5CC315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0D2CE77-58B5-47A1-8736-1D4071E7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4B622E-7837-4358-B993-2B708C797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853" y="3999631"/>
            <a:ext cx="3944340" cy="2162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2445DB-8E02-4478-AFC6-1154CC564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087" y="2727055"/>
            <a:ext cx="1622350" cy="11311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7D59E-513A-446D-81F2-74B2675996AD}"/>
              </a:ext>
            </a:extLst>
          </p:cNvPr>
          <p:cNvCxnSpPr/>
          <p:nvPr/>
        </p:nvCxnSpPr>
        <p:spPr>
          <a:xfrm>
            <a:off x="3448445" y="3011531"/>
            <a:ext cx="389238" cy="667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1C8159-C4A0-417B-BEA0-33BB824A73A9}"/>
              </a:ext>
            </a:extLst>
          </p:cNvPr>
          <p:cNvCxnSpPr>
            <a:cxnSpLocks/>
          </p:cNvCxnSpPr>
          <p:nvPr/>
        </p:nvCxnSpPr>
        <p:spPr>
          <a:xfrm flipH="1">
            <a:off x="3616219" y="2925034"/>
            <a:ext cx="88973" cy="8252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DCF66-2234-4C9D-B647-550A250DE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93" y="4000504"/>
            <a:ext cx="4603282" cy="2178834"/>
          </a:xfrm>
          <a:prstGeom prst="rect">
            <a:avLst/>
          </a:prstGeom>
        </p:spPr>
      </p:pic>
      <p:pic>
        <p:nvPicPr>
          <p:cNvPr id="6" name="gun2">
            <a:hlinkClick r:id="" action="ppaction://media"/>
            <a:extLst>
              <a:ext uri="{FF2B5EF4-FFF2-40B4-BE49-F238E27FC236}">
                <a16:creationId xmlns:a16="http://schemas.microsoft.com/office/drawing/2014/main" id="{EC98221E-7061-4FF7-AEC5-3C99FED52BA9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7138" y="1752628"/>
            <a:ext cx="244475" cy="244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A634-9042-4E32-8E18-C2D8445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57DB9-47F0-4713-9BCD-4D3AE1611755}"/>
              </a:ext>
            </a:extLst>
          </p:cNvPr>
          <p:cNvSpPr txBox="1"/>
          <p:nvPr/>
        </p:nvSpPr>
        <p:spPr>
          <a:xfrm>
            <a:off x="477813" y="1238183"/>
            <a:ext cx="11075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典型的枪声信号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仅考虑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膛口波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(muzzle blast)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，典型的枪声信号是一个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负压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正压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的过程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理论波形的的频率集中在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低频</a:t>
            </a:r>
            <a:r>
              <a:rPr lang="en-US" altLang="zh-CN" sz="2000" b="1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1][2]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，若要在检测的基础上做进精确定位可以综合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膛口波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 </a:t>
            </a:r>
          </a:p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马赫波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(shock wave)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做分析</a:t>
            </a:r>
            <a:r>
              <a:rPr lang="en-US" altLang="zh-CN" sz="2000" baseline="30000" dirty="0">
                <a:latin typeface="仿宋" panose="02010609060101010101" pitchFamily="49" charset="-122"/>
                <a:ea typeface="仿宋" panose="02010609060101010101" pitchFamily="49" charset="-122"/>
              </a:rPr>
              <a:t>[12]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AB9A6-6F3C-4EEE-BC86-F731E8096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1867" y="2538666"/>
            <a:ext cx="1622351" cy="129227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8F38FC4-EDD6-434E-9F17-37031C10B5A3}"/>
              </a:ext>
            </a:extLst>
          </p:cNvPr>
          <p:cNvSpPr/>
          <p:nvPr/>
        </p:nvSpPr>
        <p:spPr>
          <a:xfrm>
            <a:off x="4201611" y="5730146"/>
            <a:ext cx="450006" cy="2933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1AD386-DF34-4E36-82D7-1E4BB4CCEF1C}"/>
              </a:ext>
            </a:extLst>
          </p:cNvPr>
          <p:cNvSpPr/>
          <p:nvPr/>
        </p:nvSpPr>
        <p:spPr>
          <a:xfrm>
            <a:off x="8603516" y="5730146"/>
            <a:ext cx="442785" cy="3668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5ABCB-9A9D-4B27-907D-E4DD72D1459E}"/>
              </a:ext>
            </a:extLst>
          </p:cNvPr>
          <p:cNvSpPr txBox="1"/>
          <p:nvPr/>
        </p:nvSpPr>
        <p:spPr>
          <a:xfrm>
            <a:off x="994394" y="6454037"/>
            <a:ext cx="432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[1] </a:t>
            </a:r>
            <a:r>
              <a:rPr lang="zh-CN" altLang="en-US" sz="1000" dirty="0"/>
              <a:t>枪声信号分析与预处理，声学技术，蒋小为，张文等</a:t>
            </a:r>
            <a:endParaRPr lang="en-US" altLang="zh-CN" sz="1000" dirty="0"/>
          </a:p>
          <a:p>
            <a:r>
              <a:rPr lang="en-US" altLang="zh-CN" sz="1000" dirty="0"/>
              <a:t>[2] </a:t>
            </a:r>
            <a:r>
              <a:rPr lang="zh-CN" altLang="en-US" sz="1000" dirty="0"/>
              <a:t>枪声定位系统的研究与设计，西安科技大学硕士学位论文，卢慧洋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6D06A-FD03-4622-8DE5-437F430DFFEF}"/>
              </a:ext>
            </a:extLst>
          </p:cNvPr>
          <p:cNvSpPr txBox="1"/>
          <p:nvPr/>
        </p:nvSpPr>
        <p:spPr>
          <a:xfrm>
            <a:off x="5033457" y="6477723"/>
            <a:ext cx="536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[12] </a:t>
            </a:r>
            <a:r>
              <a:rPr lang="zh-CN" altLang="en-US" sz="1000" dirty="0">
                <a:hlinkClick r:id="rId9" tooltip="基于多组麦克风阵列的枪声定位算法研究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基于多组麦克风阵列的枪声定位算法研究</a:t>
            </a:r>
            <a:r>
              <a:rPr lang="zh-CN" altLang="en-US" sz="1000" dirty="0"/>
              <a:t>，国防科技大学硕士学位论文，佘大鹏</a:t>
            </a:r>
          </a:p>
          <a:p>
            <a:endParaRPr lang="zh-CN" altLang="en-US" sz="1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AD833B5-6B21-4021-8CC5-79BD0FE0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4"/>
            <a:ext cx="10515600" cy="998036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BB96D70E-9537-46A1-A883-7AD8B1558202}"/>
              </a:ext>
            </a:extLst>
          </p:cNvPr>
          <p:cNvSpPr txBox="1"/>
          <p:nvPr/>
        </p:nvSpPr>
        <p:spPr>
          <a:xfrm>
            <a:off x="3685102" y="3723206"/>
            <a:ext cx="142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膛口波波形</a:t>
            </a:r>
            <a:r>
              <a:rPr lang="en-US" altLang="zh-CN" sz="1000" baseline="30000" dirty="0"/>
              <a:t>[2] </a:t>
            </a:r>
            <a:r>
              <a:rPr lang="zh-CN" altLang="en-US" sz="1000" dirty="0"/>
              <a:t>（有误）</a:t>
            </a:r>
            <a:endParaRPr lang="zh-CN" altLang="en-US" sz="1000" baseline="30000" dirty="0"/>
          </a:p>
          <a:p>
            <a:endParaRPr lang="zh-CN" altLang="en-US" sz="1000" dirty="0"/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A6B37105-89FF-474C-8A2F-7AABA73DDE61}"/>
              </a:ext>
            </a:extLst>
          </p:cNvPr>
          <p:cNvSpPr txBox="1"/>
          <p:nvPr/>
        </p:nvSpPr>
        <p:spPr>
          <a:xfrm>
            <a:off x="5886514" y="3800449"/>
            <a:ext cx="142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膛口波与马赫波</a:t>
            </a:r>
            <a:r>
              <a:rPr lang="en-US" altLang="zh-CN" sz="1000" baseline="30000" dirty="0"/>
              <a:t>[2]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46289330-14C8-4FD4-A92E-42A0D7972DC5}"/>
              </a:ext>
            </a:extLst>
          </p:cNvPr>
          <p:cNvSpPr txBox="1"/>
          <p:nvPr/>
        </p:nvSpPr>
        <p:spPr>
          <a:xfrm>
            <a:off x="2607606" y="6169331"/>
            <a:ext cx="2195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低噪声下膛口波的波形模式与频谱</a:t>
            </a:r>
            <a:r>
              <a:rPr lang="en-US" altLang="zh-CN" sz="1000" baseline="30000" dirty="0"/>
              <a:t>[1]</a:t>
            </a:r>
            <a:endParaRPr lang="zh-CN" altLang="en-US" sz="1000" baseline="30000" dirty="0"/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99897291-3E7C-4621-BB04-E8873D166972}"/>
              </a:ext>
            </a:extLst>
          </p:cNvPr>
          <p:cNvSpPr txBox="1"/>
          <p:nvPr/>
        </p:nvSpPr>
        <p:spPr>
          <a:xfrm>
            <a:off x="6792956" y="6169331"/>
            <a:ext cx="221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枪声信号数据</a:t>
            </a:r>
          </a:p>
        </p:txBody>
      </p:sp>
    </p:spTree>
    <p:extLst>
      <p:ext uri="{BB962C8B-B14F-4D97-AF65-F5344CB8AC3E}">
        <p14:creationId xmlns:p14="http://schemas.microsoft.com/office/powerpoint/2010/main" val="6024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6BB1D-A46A-4FB5-8E9E-A9E6AA44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DD3480-C864-46F4-A8E5-E1C81323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8F142BF-41BB-4338-B126-9D332EC7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1" y="2264295"/>
            <a:ext cx="3575406" cy="445448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A59BA87-9E90-45F3-BFA7-6B005497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57" y="2228753"/>
            <a:ext cx="3632461" cy="452556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D0A5A43-7BA3-424F-BE11-024A3347FB0C}"/>
              </a:ext>
            </a:extLst>
          </p:cNvPr>
          <p:cNvSpPr/>
          <p:nvPr/>
        </p:nvSpPr>
        <p:spPr>
          <a:xfrm>
            <a:off x="512029" y="1323194"/>
            <a:ext cx="88408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类声信号的频谱特征设置截止频率消除高频噪声，同时不会使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类声信号失真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白噪声、椒盐噪声：端点检测中会消除其影响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类声信号进行频域分析：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8A409B5-0F53-4BAC-BC6D-4D59A9295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070" y="2228754"/>
            <a:ext cx="3213433" cy="4454483"/>
          </a:xfrm>
          <a:prstGeom prst="rect">
            <a:avLst/>
          </a:prstGeom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FE456DCB-6B5C-496E-A9FD-94DED6104158}"/>
              </a:ext>
            </a:extLst>
          </p:cNvPr>
          <p:cNvSpPr txBox="1"/>
          <p:nvPr/>
        </p:nvSpPr>
        <p:spPr>
          <a:xfrm>
            <a:off x="1364427" y="6462101"/>
            <a:ext cx="1367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枪声信号与频谱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24487C7C-7F1D-489F-9D6E-6EDFB4CBC0CB}"/>
              </a:ext>
            </a:extLst>
          </p:cNvPr>
          <p:cNvSpPr txBox="1"/>
          <p:nvPr/>
        </p:nvSpPr>
        <p:spPr>
          <a:xfrm>
            <a:off x="4726940" y="6462101"/>
            <a:ext cx="1495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爆炸声信号与频谱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2419C202-C881-4D28-98E8-401F52032DA7}"/>
              </a:ext>
            </a:extLst>
          </p:cNvPr>
          <p:cNvSpPr txBox="1"/>
          <p:nvPr/>
        </p:nvSpPr>
        <p:spPr>
          <a:xfrm>
            <a:off x="7969107" y="6462101"/>
            <a:ext cx="151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喇叭声信号与频谱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916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A7933-CC49-4563-A333-19DD3B49C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92" y="2937961"/>
            <a:ext cx="3642966" cy="3268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7E5BCC-8FDD-462D-AFDB-8DAD527D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53" y="3017980"/>
            <a:ext cx="4514144" cy="3379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63BB36E-ED0F-4414-A0A4-49BC38B8FFD0}"/>
              </a:ext>
            </a:extLst>
          </p:cNvPr>
          <p:cNvSpPr/>
          <p:nvPr/>
        </p:nvSpPr>
        <p:spPr>
          <a:xfrm>
            <a:off x="5352649" y="5150697"/>
            <a:ext cx="877330" cy="871152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5D1B1-F18A-4A09-9977-A08FBB4DC2F1}"/>
              </a:ext>
            </a:extLst>
          </p:cNvPr>
          <p:cNvSpPr txBox="1"/>
          <p:nvPr/>
        </p:nvSpPr>
        <p:spPr>
          <a:xfrm>
            <a:off x="4645719" y="4774993"/>
            <a:ext cx="16615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pattern!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34B2AF-34D5-4D60-AA37-435A0BFF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289" y="3219391"/>
            <a:ext cx="936786" cy="6151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C12DFA-0E63-4AEF-B07A-554AFD00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4908" y="3219391"/>
            <a:ext cx="797784" cy="605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A5EFF2-0C1B-44D8-9888-1E48735E8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062" y="4071551"/>
            <a:ext cx="1065004" cy="7360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739095-39DD-47E7-99DD-0ADCA5174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908" y="4059646"/>
            <a:ext cx="1000254" cy="68263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0B87262-FC85-4D5D-B1E1-B0CE6E1A46D1}"/>
              </a:ext>
            </a:extLst>
          </p:cNvPr>
          <p:cNvSpPr/>
          <p:nvPr/>
        </p:nvSpPr>
        <p:spPr>
          <a:xfrm>
            <a:off x="9521012" y="3031729"/>
            <a:ext cx="2231679" cy="1940271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[1] 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AC8A9-6450-4471-947D-74DD26E41A1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3A79D43-B654-4A40-A2C0-9CF65379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1F263350-AD12-47E4-93DA-9CC2ADF729FB}"/>
              </a:ext>
            </a:extLst>
          </p:cNvPr>
          <p:cNvSpPr txBox="1"/>
          <p:nvPr/>
        </p:nvSpPr>
        <p:spPr>
          <a:xfrm>
            <a:off x="1532311" y="6131428"/>
            <a:ext cx="3460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Butterworth Filter 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D3C8AED8-C062-482B-9ACB-09EF1E9831C0}"/>
              </a:ext>
            </a:extLst>
          </p:cNvPr>
          <p:cNvSpPr txBox="1"/>
          <p:nvPr/>
        </p:nvSpPr>
        <p:spPr>
          <a:xfrm>
            <a:off x="6316214" y="6233983"/>
            <a:ext cx="2154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依次通过低通滤波和均值滤波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71565582-A728-429E-A2E2-2E2F0E1C5670}"/>
              </a:ext>
            </a:extLst>
          </p:cNvPr>
          <p:cNvSpPr txBox="1"/>
          <p:nvPr/>
        </p:nvSpPr>
        <p:spPr>
          <a:xfrm>
            <a:off x="9650331" y="4979326"/>
            <a:ext cx="231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低通滤波和均值滤波后模式仍不明显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">
                <a:extLst>
                  <a:ext uri="{FF2B5EF4-FFF2-40B4-BE49-F238E27FC236}">
                    <a16:creationId xmlns:a16="http://schemas.microsoft.com/office/drawing/2014/main" id="{2344DC4E-93A4-4CFE-8BAA-CC31925CE3F2}"/>
                  </a:ext>
                </a:extLst>
              </p:cNvPr>
              <p:cNvSpPr txBox="1"/>
              <p:nvPr/>
            </p:nvSpPr>
            <p:spPr>
              <a:xfrm>
                <a:off x="339449" y="1306745"/>
                <a:ext cx="11413244" cy="16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滤波降噪方案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Butterworth Filter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实现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低通滤波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𝑐𝑢𝑡𝑜𝑓𝑓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kHz</m:t>
                    </m:r>
                  </m:oMath>
                </a14:m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考虑使用更好的滤波方案？直接把枪声波形过滤出来后进行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相关分析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(correlation)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？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均值滤波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(order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≥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1k)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谱减法</a:t>
                </a:r>
                <a:r>
                  <a:rPr lang="en-US" altLang="zh-CN" sz="2000" baseline="30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[1]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等方法的确有可行性，但仿真中出现了各种各样的波形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……</a:t>
                </a:r>
              </a:p>
              <a:p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另外，波形模式匹配较难解决低频干扰和多径效应，也无法解决多个目标声信号混叠的问题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Box 5">
                <a:extLst>
                  <a:ext uri="{FF2B5EF4-FFF2-40B4-BE49-F238E27FC236}">
                    <a16:creationId xmlns:a16="http://schemas.microsoft.com/office/drawing/2014/main" id="{2344DC4E-93A4-4CFE-8BAA-CC31925CE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9" y="1306745"/>
                <a:ext cx="11413244" cy="1655838"/>
              </a:xfrm>
              <a:prstGeom prst="rect">
                <a:avLst/>
              </a:prstGeom>
              <a:blipFill>
                <a:blip r:embed="rId8"/>
                <a:stretch>
                  <a:fillRect l="-481" t="-1838" b="-5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9A7C8BA-4BF2-462F-9340-8D4D658AB54B}"/>
              </a:ext>
            </a:extLst>
          </p:cNvPr>
          <p:cNvSpPr txBox="1"/>
          <p:nvPr/>
        </p:nvSpPr>
        <p:spPr>
          <a:xfrm>
            <a:off x="9041515" y="3105835"/>
            <a:ext cx="26259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Multipath Effect</a:t>
            </a:r>
          </a:p>
        </p:txBody>
      </p:sp>
    </p:spTree>
    <p:extLst>
      <p:ext uri="{BB962C8B-B14F-4D97-AF65-F5344CB8AC3E}">
        <p14:creationId xmlns:p14="http://schemas.microsoft.com/office/powerpoint/2010/main" val="148986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ACF5-72B0-42AF-8A9C-F6AC8398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62F8-89DF-415A-B93E-F967FB14F09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A6F54-EE6D-4511-9850-7A70571B8F65}"/>
              </a:ext>
            </a:extLst>
          </p:cNvPr>
          <p:cNvSpPr txBox="1"/>
          <p:nvPr/>
        </p:nvSpPr>
        <p:spPr>
          <a:xfrm>
            <a:off x="967740" y="6560126"/>
            <a:ext cx="3817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[1] </a:t>
            </a:r>
            <a:r>
              <a:rPr lang="zh-CN" altLang="en-US" sz="1000" dirty="0"/>
              <a:t>枪声信号分析与预处理，声学技术，蒋小为，张文等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921C4-3264-49F5-B93C-B2E53F8A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3" y="3939086"/>
            <a:ext cx="4624230" cy="2015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3C957-F51E-4222-B130-B555D31A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403" y="3689457"/>
            <a:ext cx="2334577" cy="2345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669AE8-9E35-46D1-B072-DB75F6DA1909}"/>
              </a:ext>
            </a:extLst>
          </p:cNvPr>
          <p:cNvSpPr txBox="1"/>
          <p:nvPr/>
        </p:nvSpPr>
        <p:spPr>
          <a:xfrm>
            <a:off x="4030980" y="5708193"/>
            <a:ext cx="16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D67C2-ABB6-4DED-AA5B-C2CF5CBEE7C9}"/>
              </a:ext>
            </a:extLst>
          </p:cNvPr>
          <p:cNvSpPr txBox="1"/>
          <p:nvPr/>
        </p:nvSpPr>
        <p:spPr>
          <a:xfrm>
            <a:off x="5148219" y="5580767"/>
            <a:ext cx="16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时间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91907-67F6-4A28-BA63-A379495D97E3}"/>
              </a:ext>
            </a:extLst>
          </p:cNvPr>
          <p:cNvSpPr txBox="1"/>
          <p:nvPr/>
        </p:nvSpPr>
        <p:spPr>
          <a:xfrm>
            <a:off x="967740" y="3598616"/>
            <a:ext cx="16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770F7-F5D5-4476-882F-2D84ECFE268C}"/>
              </a:ext>
            </a:extLst>
          </p:cNvPr>
          <p:cNvSpPr txBox="1"/>
          <p:nvPr/>
        </p:nvSpPr>
        <p:spPr>
          <a:xfrm>
            <a:off x="5066939" y="3863595"/>
            <a:ext cx="16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频率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ADEDF-EF53-4225-8DEC-3DAB8317EB85}"/>
              </a:ext>
            </a:extLst>
          </p:cNvPr>
          <p:cNvSpPr txBox="1"/>
          <p:nvPr/>
        </p:nvSpPr>
        <p:spPr>
          <a:xfrm>
            <a:off x="402207" y="4061726"/>
            <a:ext cx="16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5000Hz 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F42F06-666C-4D40-8B77-A7D6B58CA261}"/>
              </a:ext>
            </a:extLst>
          </p:cNvPr>
          <p:cNvSpPr txBox="1"/>
          <p:nvPr/>
        </p:nvSpPr>
        <p:spPr>
          <a:xfrm>
            <a:off x="4545581" y="4213941"/>
            <a:ext cx="1661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5000Hz -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17863A-0B52-46BE-B5ED-3975807BEA7A}"/>
              </a:ext>
            </a:extLst>
          </p:cNvPr>
          <p:cNvCxnSpPr>
            <a:cxnSpLocks/>
          </p:cNvCxnSpPr>
          <p:nvPr/>
        </p:nvCxnSpPr>
        <p:spPr>
          <a:xfrm flipH="1">
            <a:off x="3200219" y="5334000"/>
            <a:ext cx="26974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79E499-2C7B-4331-8029-08A2EEF8880A}"/>
              </a:ext>
            </a:extLst>
          </p:cNvPr>
          <p:cNvSpPr txBox="1"/>
          <p:nvPr/>
        </p:nvSpPr>
        <p:spPr>
          <a:xfrm>
            <a:off x="9274671" y="6338999"/>
            <a:ext cx="9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报告人：</a:t>
            </a:r>
            <a:endParaRPr lang="en-US" altLang="zh-CN" sz="1000" dirty="0"/>
          </a:p>
          <a:p>
            <a:r>
              <a:rPr lang="zh-CN" altLang="en-US" sz="1000" dirty="0"/>
              <a:t>招梓枫，林涵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7835719-408F-4AF1-B089-DEB11E9C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763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软件架构 </a:t>
            </a:r>
            <a:r>
              <a:rPr lang="en-US" altLang="zh-CN" sz="4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Software Architecture</a:t>
            </a:r>
            <a:b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zh-CN" altLang="en-US" sz="3000" dirty="0">
                <a:latin typeface="仿宋" panose="02010609060101010101" pitchFamily="49" charset="-122"/>
                <a:ea typeface="仿宋" panose="02010609060101010101" pitchFamily="49" charset="-122"/>
              </a:rPr>
              <a:t>滤波降噪 </a:t>
            </a:r>
            <a:r>
              <a:rPr lang="en-US" altLang="zh-CN" sz="3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Filtering &amp; Denoising </a:t>
            </a:r>
            <a:endParaRPr lang="zh-CN" altLang="en-US" sz="3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5">
                <a:extLst>
                  <a:ext uri="{FF2B5EF4-FFF2-40B4-BE49-F238E27FC236}">
                    <a16:creationId xmlns:a16="http://schemas.microsoft.com/office/drawing/2014/main" id="{00B7A299-F788-4675-A1CA-009428216E1D}"/>
                  </a:ext>
                </a:extLst>
              </p:cNvPr>
              <p:cNvSpPr txBox="1"/>
              <p:nvPr/>
            </p:nvSpPr>
            <p:spPr>
              <a:xfrm>
                <a:off x="339449" y="1306745"/>
                <a:ext cx="11413244" cy="16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滤波降噪方案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Butterworth Filter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实现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低通滤波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𝑐𝑢𝑡𝑜𝑓𝑓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=1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kHz</m:t>
                    </m:r>
                  </m:oMath>
                </a14:m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考虑使用更好的滤波方案？直接把枪声波形过滤出来后进行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相关分析</a:t>
                </a:r>
                <a:r>
                  <a:rPr lang="en-US" altLang="zh-CN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(correlation)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？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均值滤波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(order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≥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1k)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、</a:t>
                </a:r>
                <a:r>
                  <a:rPr lang="zh-CN" altLang="en-US" sz="20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谱减法</a:t>
                </a:r>
                <a:r>
                  <a:rPr lang="en-US" altLang="zh-CN" sz="2000" baseline="30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[1]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等方法的确有可行性，但仿真中出现了各种各样的波形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……</a:t>
                </a:r>
              </a:p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另外，波形模式匹配较难解决低频干扰和多径效应，也无法解决多个目标声信号混叠的问题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1" name="TextBox 5">
                <a:extLst>
                  <a:ext uri="{FF2B5EF4-FFF2-40B4-BE49-F238E27FC236}">
                    <a16:creationId xmlns:a16="http://schemas.microsoft.com/office/drawing/2014/main" id="{00B7A299-F788-4675-A1CA-009428216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9" y="1306745"/>
                <a:ext cx="11413244" cy="1655838"/>
              </a:xfrm>
              <a:prstGeom prst="rect">
                <a:avLst/>
              </a:prstGeom>
              <a:blipFill>
                <a:blip r:embed="rId5"/>
                <a:stretch>
                  <a:fillRect l="-481" t="-1838" b="-5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2">
            <a:extLst>
              <a:ext uri="{FF2B5EF4-FFF2-40B4-BE49-F238E27FC236}">
                <a16:creationId xmlns:a16="http://schemas.microsoft.com/office/drawing/2014/main" id="{FBA52296-860E-496F-9379-F3454755783F}"/>
              </a:ext>
            </a:extLst>
          </p:cNvPr>
          <p:cNvSpPr txBox="1"/>
          <p:nvPr/>
        </p:nvSpPr>
        <p:spPr>
          <a:xfrm>
            <a:off x="2063728" y="6015827"/>
            <a:ext cx="1908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枪声频谱时变情况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B6A0457D-A30B-4DC6-A5B0-1CC78AF70A20}"/>
              </a:ext>
            </a:extLst>
          </p:cNvPr>
          <p:cNvSpPr txBox="1"/>
          <p:nvPr/>
        </p:nvSpPr>
        <p:spPr>
          <a:xfrm>
            <a:off x="7169150" y="5985192"/>
            <a:ext cx="2166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汽车喇叭频谱时变情况</a:t>
            </a:r>
            <a:r>
              <a:rPr lang="en-US" altLang="zh-CN" sz="1000" dirty="0"/>
              <a:t>(</a:t>
            </a:r>
            <a:r>
              <a:rPr lang="zh-CN" altLang="en-US" sz="1000" dirty="0"/>
              <a:t>仿真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332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3482</Words>
  <Application>Microsoft Office PowerPoint</Application>
  <PresentationFormat>Widescreen</PresentationFormat>
  <Paragraphs>524</Paragraphs>
  <Slides>33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仿宋</vt:lpstr>
      <vt:lpstr>等线</vt:lpstr>
      <vt:lpstr>等线 Light</vt:lpstr>
      <vt:lpstr>黑体</vt:lpstr>
      <vt:lpstr>Arial</vt:lpstr>
      <vt:lpstr>Cambria Math</vt:lpstr>
      <vt:lpstr>Times New Roman</vt:lpstr>
      <vt:lpstr>Office Theme</vt:lpstr>
      <vt:lpstr>突发公共安全事件声学检测系统</vt:lpstr>
      <vt:lpstr>软件架构与算法仿真</vt:lpstr>
      <vt:lpstr>软件架构 Software Architecture 综述 Abstract</vt:lpstr>
      <vt:lpstr>软件架构 Software Architecture 综述 Abstract</vt:lpstr>
      <vt:lpstr>软件架构 Software Architecture 滤波降噪 Filtering &amp; Denoising </vt:lpstr>
      <vt:lpstr>软件架构 Software Architecture 滤波降噪 Filtering &amp; Denoising </vt:lpstr>
      <vt:lpstr>软件架构 Software Architecture 滤波降噪 Filtering &amp; Denoising </vt:lpstr>
      <vt:lpstr>软件架构 Software Architecture 滤波降噪 Filtering &amp; Denoising </vt:lpstr>
      <vt:lpstr>软件架构 Software Architecture 滤波降噪 Filtering &amp; Denoising </vt:lpstr>
      <vt:lpstr>软件架构 Software Architecture 端点检测 Endpoint Detection</vt:lpstr>
      <vt:lpstr>软件架构 Software Architecture 端点检测 Endpoint Detection</vt:lpstr>
      <vt:lpstr>软件架构 Software Architecture 端点检测 Endpoint Detection</vt:lpstr>
      <vt:lpstr>软件架构 Software Architecture 端点检测 Endpoint Detection</vt:lpstr>
      <vt:lpstr>软件架构 Software Architecture 端点检测 Endpoint Detection</vt:lpstr>
      <vt:lpstr>软件架构 Software Architecture 端点检测 Endpoint Detection</vt:lpstr>
      <vt:lpstr>软件架构 Software Architecture 端点检测 Endpoint Detection</vt:lpstr>
      <vt:lpstr>软件架构 Software Architecture 端点检测 Endpoint Detection</vt:lpstr>
      <vt:lpstr>软件架构 Software Architecture 端点检测 Endpoint Detection</vt:lpstr>
      <vt:lpstr>软件架构 Software Architecture 端点检测 Endpoint Detection</vt:lpstr>
      <vt:lpstr>软件架构 Software Architecture 特征工程 Feature Engineering</vt:lpstr>
      <vt:lpstr>软件架构 Software Architecture 特征工程 Feature Engineering</vt:lpstr>
      <vt:lpstr>软件架构 Software Architecture 特征工程 Feature Engineering</vt:lpstr>
      <vt:lpstr>软件架构 Software Architecture 特征工程 Feature Engineering</vt:lpstr>
      <vt:lpstr>软件架构 Software Architecture 分类器 Classifier</vt:lpstr>
      <vt:lpstr>软件架构 Software Architecture 分类器 Classifier</vt:lpstr>
      <vt:lpstr>软件架构 Software Architecture 分类器 Classifier</vt:lpstr>
      <vt:lpstr>软件架构 Software Architecture 分类器 Classifier</vt:lpstr>
      <vt:lpstr>软件架构 – 分类器 Software Architecture – classifier</vt:lpstr>
      <vt:lpstr>软件架构 – 分类器 Software Architecture – classifier</vt:lpstr>
      <vt:lpstr>软件架构  Software Architecture</vt:lpstr>
      <vt:lpstr>展望 Future Work</vt:lpstr>
      <vt:lpstr>感谢聆听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Zifeng</dc:creator>
  <cp:lastModifiedBy>Zhao Zifeng</cp:lastModifiedBy>
  <cp:revision>736</cp:revision>
  <dcterms:created xsi:type="dcterms:W3CDTF">2020-05-01T03:30:56Z</dcterms:created>
  <dcterms:modified xsi:type="dcterms:W3CDTF">2020-05-10T16:14:37Z</dcterms:modified>
</cp:coreProperties>
</file>