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ECAB9FE-0F86-4972-ADD1-2115C018AA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86C22BC-EDB9-4C96-BDF5-34FCCA252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B188-8FE5-43AD-A84C-5450FFA3ADD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E056CCE-4605-40B0-8050-F1EFDE4EC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6A2D68-171D-4711-BE08-5BA39B1473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655E-A16F-4CA3-AAF2-F0E0A42F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C63F-6C4B-41AF-85D6-ADE161ACD436}" type="datetime1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5E91-C7E4-4164-B291-E20CD00EA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32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8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2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1F20C-BA2A-4BB9-8E85-F69B3A3F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D36EC4-89E8-4384-822F-3EF75B46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A02309-C6A6-47F1-821E-C69CAB8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A9049-B398-4992-904A-E27AAA8FBF1F}" type="datetime1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317DBE-F310-4B25-BBFF-EA805546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479013-2F60-4E44-892F-1CFD631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30" y="6096976"/>
            <a:ext cx="384810" cy="365125"/>
          </a:xfrm>
        </p:spPr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5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DD3871-F789-4432-B726-457CB91B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62F551-E77E-487D-9FB5-5B2537AC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02ABD8-9E28-4107-9D73-419697E9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20CDDA-6040-4D3C-B280-707888F6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30" y="6096976"/>
            <a:ext cx="38481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BB362F8-89DF-415A-B93E-F967FB14F0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C49D6D8-BA7E-427F-AE62-B8EB3902D90F}"/>
              </a:ext>
            </a:extLst>
          </p:cNvPr>
          <p:cNvCxnSpPr>
            <a:cxnSpLocks/>
          </p:cNvCxnSpPr>
          <p:nvPr userDrawn="1"/>
        </p:nvCxnSpPr>
        <p:spPr>
          <a:xfrm>
            <a:off x="582930" y="1240155"/>
            <a:ext cx="10852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8B37A1C-BA55-4C2D-9E17-C92C3629B9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41003" y="58581"/>
            <a:ext cx="2094712" cy="105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5A41468-EE85-405C-AF40-E87CCFA2A3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56394" y="5497259"/>
            <a:ext cx="1079321" cy="977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0CC687-5F04-4549-BAE4-3D2EAADC06E4}"/>
              </a:ext>
            </a:extLst>
          </p:cNvPr>
          <p:cNvSpPr txBox="1"/>
          <p:nvPr userDrawn="1"/>
        </p:nvSpPr>
        <p:spPr>
          <a:xfrm>
            <a:off x="9815258" y="6422241"/>
            <a:ext cx="23149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东南大学仪器科学与工程学院 </a:t>
            </a:r>
            <a:endParaRPr lang="en-US" altLang="zh-CN" sz="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Instrument Science and Engineering</a:t>
            </a:r>
            <a:endParaRPr lang="zh-CN" altLang="en-US" sz="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A20E3E-F9BD-42B9-8973-F0FF2AB4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硬件选型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DF3F1F-6616-4072-B6C6-16E744F22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D9E39E-F652-41AE-A895-BBA7D35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总谐波失真（</a:t>
            </a:r>
            <a:r>
              <a:rPr lang="en-US" altLang="zh-CN" dirty="0"/>
              <a:t>THD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阻抗</a:t>
            </a:r>
          </a:p>
          <a:p>
            <a:r>
              <a:rPr lang="zh-CN" altLang="zh-CN" dirty="0"/>
              <a:t>动态范围</a:t>
            </a:r>
          </a:p>
          <a:p>
            <a:r>
              <a:rPr lang="zh-CN" altLang="zh-CN" dirty="0"/>
              <a:t>等效输入噪声（</a:t>
            </a:r>
            <a:r>
              <a:rPr lang="en-US" altLang="zh-CN" dirty="0"/>
              <a:t>EIN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9982" y="3280352"/>
            <a:ext cx="10515600" cy="4351338"/>
          </a:xfrm>
        </p:spPr>
        <p:txBody>
          <a:bodyPr/>
          <a:lstStyle/>
          <a:p>
            <a:pPr lvl="0"/>
            <a:r>
              <a:rPr lang="zh-CN" altLang="zh-CN" dirty="0"/>
              <a:t>声学</a:t>
            </a:r>
            <a:r>
              <a:rPr lang="zh-CN" altLang="zh-CN" dirty="0" smtClean="0"/>
              <a:t>指标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66294" y="185015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/>
              <a:t>拾音轴内响应</a:t>
            </a:r>
          </a:p>
          <a:p>
            <a:r>
              <a:rPr lang="zh-CN" altLang="zh-CN" dirty="0" smtClean="0"/>
              <a:t>扩散声场频响</a:t>
            </a:r>
          </a:p>
          <a:p>
            <a:r>
              <a:rPr lang="zh-CN" altLang="zh-CN" dirty="0" smtClean="0"/>
              <a:t>离轴响应</a:t>
            </a:r>
          </a:p>
          <a:p>
            <a:r>
              <a:rPr lang="zh-CN" altLang="zh-CN" dirty="0" smtClean="0"/>
              <a:t>极性响应</a:t>
            </a:r>
          </a:p>
          <a:p>
            <a:r>
              <a:rPr lang="zh-CN" altLang="zh-CN" dirty="0" smtClean="0"/>
              <a:t>通道隔离度</a:t>
            </a:r>
          </a:p>
          <a:p>
            <a:r>
              <a:rPr lang="zh-CN" altLang="zh-CN" dirty="0" smtClean="0"/>
              <a:t>声反馈前增益</a:t>
            </a:r>
          </a:p>
          <a:p>
            <a:r>
              <a:rPr lang="zh-CN" altLang="zh-CN" dirty="0" smtClean="0"/>
              <a:t>离轴声染色</a:t>
            </a:r>
          </a:p>
          <a:p>
            <a:r>
              <a:rPr lang="zh-CN" altLang="zh-CN" dirty="0" smtClean="0"/>
              <a:t>极性图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68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1271" y="3089649"/>
            <a:ext cx="10515600" cy="4351338"/>
          </a:xfrm>
        </p:spPr>
        <p:txBody>
          <a:bodyPr/>
          <a:lstStyle/>
          <a:p>
            <a:pPr lvl="0"/>
            <a:r>
              <a:rPr lang="zh-CN" altLang="zh-CN" dirty="0"/>
              <a:t>市场</a:t>
            </a:r>
            <a:r>
              <a:rPr lang="zh-CN" altLang="zh-CN" dirty="0" smtClean="0"/>
              <a:t>指标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130" y="1583171"/>
            <a:ext cx="665996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zh-CN" dirty="0" smtClean="0"/>
          </a:p>
          <a:p>
            <a:r>
              <a:rPr lang="zh-CN" altLang="zh-CN" dirty="0" smtClean="0"/>
              <a:t>价格</a:t>
            </a:r>
          </a:p>
          <a:p>
            <a:r>
              <a:rPr lang="zh-CN" altLang="zh-CN" dirty="0" smtClean="0"/>
              <a:t>能耗</a:t>
            </a:r>
          </a:p>
          <a:p>
            <a:r>
              <a:rPr lang="zh-CN" altLang="zh-CN" dirty="0" smtClean="0"/>
              <a:t>稳定性</a:t>
            </a:r>
          </a:p>
          <a:p>
            <a:r>
              <a:rPr lang="zh-CN" altLang="zh-CN" dirty="0" smtClean="0"/>
              <a:t>良品率</a:t>
            </a:r>
          </a:p>
          <a:p>
            <a:r>
              <a:rPr lang="zh-CN" altLang="zh-CN" dirty="0" smtClean="0"/>
              <a:t>使用寿命</a:t>
            </a:r>
          </a:p>
          <a:p>
            <a:r>
              <a:rPr lang="zh-CN" altLang="zh-CN" dirty="0" smtClean="0"/>
              <a:t>供货能力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2468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753" y="1354978"/>
            <a:ext cx="10515600" cy="4351338"/>
          </a:xfrm>
        </p:spPr>
        <p:txBody>
          <a:bodyPr/>
          <a:lstStyle/>
          <a:p>
            <a:pPr lvl="0"/>
            <a:r>
              <a:rPr lang="zh-CN" altLang="zh-CN" dirty="0"/>
              <a:t>技术指标</a:t>
            </a:r>
            <a:r>
              <a:rPr lang="zh-CN" altLang="zh-CN" dirty="0" smtClean="0"/>
              <a:t>要求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r>
              <a:rPr lang="zh-CN" altLang="zh-CN" dirty="0"/>
              <a:t>枪声在</a:t>
            </a:r>
            <a:r>
              <a:rPr lang="en-US" altLang="zh-CN" dirty="0"/>
              <a:t>1m</a:t>
            </a:r>
            <a:r>
              <a:rPr lang="zh-CN" altLang="zh-CN" dirty="0"/>
              <a:t>处声压级在</a:t>
            </a:r>
            <a:r>
              <a:rPr lang="en-US" altLang="zh-CN" dirty="0"/>
              <a:t>130-155dB</a:t>
            </a:r>
            <a:r>
              <a:rPr lang="zh-CN" altLang="zh-CN" dirty="0"/>
              <a:t>之间，根据声压的距离衰减公式每增加一倍距离衰减</a:t>
            </a:r>
            <a:r>
              <a:rPr lang="en-US" altLang="zh-CN" dirty="0"/>
              <a:t>6dB</a:t>
            </a:r>
            <a:r>
              <a:rPr lang="zh-CN" altLang="zh-CN" dirty="0"/>
              <a:t>，</a:t>
            </a:r>
            <a:r>
              <a:rPr lang="en-US" altLang="zh-CN" dirty="0"/>
              <a:t>8m</a:t>
            </a:r>
            <a:r>
              <a:rPr lang="zh-CN" altLang="zh-CN" dirty="0"/>
              <a:t>处大约在</a:t>
            </a:r>
            <a:r>
              <a:rPr lang="en-US" altLang="zh-CN" dirty="0"/>
              <a:t>106-131dB</a:t>
            </a:r>
            <a:r>
              <a:rPr lang="zh-CN" altLang="zh-CN" dirty="0"/>
              <a:t>，因此对传声器</a:t>
            </a:r>
            <a:r>
              <a:rPr lang="en-US" altLang="zh-CN" dirty="0">
                <a:solidFill>
                  <a:srgbClr val="00B050"/>
                </a:solidFill>
              </a:rPr>
              <a:t>AOP</a:t>
            </a:r>
            <a:r>
              <a:rPr lang="zh-CN" altLang="zh-CN" dirty="0">
                <a:solidFill>
                  <a:srgbClr val="00B050"/>
                </a:solidFill>
              </a:rPr>
              <a:t>要求至少在</a:t>
            </a:r>
            <a:r>
              <a:rPr lang="en-US" altLang="zh-CN" dirty="0">
                <a:solidFill>
                  <a:srgbClr val="00B050"/>
                </a:solidFill>
              </a:rPr>
              <a:t>135</a:t>
            </a:r>
            <a:r>
              <a:rPr lang="zh-CN" altLang="zh-CN" dirty="0"/>
              <a:t>以上</a:t>
            </a:r>
          </a:p>
          <a:p>
            <a:r>
              <a:rPr lang="zh-CN" altLang="zh-CN" dirty="0"/>
              <a:t>枪声爆炸等都是瞬时声波，需要</a:t>
            </a:r>
            <a:r>
              <a:rPr lang="zh-CN" altLang="zh-CN" dirty="0">
                <a:solidFill>
                  <a:srgbClr val="00B050"/>
                </a:solidFill>
              </a:rPr>
              <a:t>瞬时响应性能好</a:t>
            </a:r>
          </a:p>
          <a:p>
            <a:r>
              <a:rPr lang="zh-CN" altLang="zh-CN" dirty="0"/>
              <a:t>对低频要求敏感，所以选用</a:t>
            </a:r>
            <a:r>
              <a:rPr lang="zh-CN" altLang="zh-CN" dirty="0">
                <a:solidFill>
                  <a:srgbClr val="00B050"/>
                </a:solidFill>
              </a:rPr>
              <a:t>低灵敏度，大振膜传声器且无变压器输出</a:t>
            </a:r>
          </a:p>
          <a:p>
            <a:r>
              <a:rPr lang="zh-CN" altLang="zh-CN" dirty="0"/>
              <a:t>在</a:t>
            </a:r>
            <a:r>
              <a:rPr lang="en-US" altLang="zh-CN" dirty="0">
                <a:solidFill>
                  <a:srgbClr val="00B050"/>
                </a:solidFill>
              </a:rPr>
              <a:t>300-7000</a:t>
            </a:r>
            <a:r>
              <a:rPr lang="zh-CN" altLang="zh-CN" dirty="0">
                <a:solidFill>
                  <a:srgbClr val="00B050"/>
                </a:solidFill>
              </a:rPr>
              <a:t>频段范围内频响较好</a:t>
            </a:r>
          </a:p>
          <a:p>
            <a:r>
              <a:rPr lang="zh-CN" altLang="zh-CN" dirty="0">
                <a:solidFill>
                  <a:srgbClr val="00B050"/>
                </a:solidFill>
              </a:rPr>
              <a:t>全</a:t>
            </a:r>
            <a:r>
              <a:rPr lang="zh-CN" altLang="zh-CN" dirty="0" smtClean="0">
                <a:solidFill>
                  <a:srgbClr val="00B050"/>
                </a:solidFill>
              </a:rPr>
              <a:t>指向与</a:t>
            </a:r>
            <a:r>
              <a:rPr lang="zh-CN" altLang="zh-CN" dirty="0">
                <a:solidFill>
                  <a:srgbClr val="00B050"/>
                </a:solidFill>
              </a:rPr>
              <a:t>一致性好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0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/>
              <a:t>具体要求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市场指标</a:t>
            </a:r>
            <a:r>
              <a:rPr lang="zh-CN" altLang="zh-CN" dirty="0" smtClean="0"/>
              <a:t>要求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r>
              <a:rPr lang="zh-CN" altLang="zh-CN" dirty="0"/>
              <a:t>价格尽量中低、稳定性要求高、能耗尽可能低、使用寿命有保障、供货能力强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硬件选型</a:t>
            </a:r>
            <a:r>
              <a:rPr lang="en-US" altLang="zh-CN" dirty="0" smtClean="0"/>
              <a:t>-</a:t>
            </a:r>
            <a:r>
              <a:rPr lang="zh-CN" altLang="zh-CN" dirty="0"/>
              <a:t>种类选型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根据声电转换分类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电动</a:t>
            </a:r>
            <a:r>
              <a:rPr lang="zh-CN" altLang="zh-CN" dirty="0"/>
              <a:t>式（动圈式、铝带式），电容式（</a:t>
            </a:r>
            <a:r>
              <a:rPr lang="en-US" altLang="zh-CN" dirty="0"/>
              <a:t>ECM</a:t>
            </a:r>
            <a:r>
              <a:rPr lang="zh-CN" altLang="zh-CN" dirty="0"/>
              <a:t>、</a:t>
            </a:r>
            <a:r>
              <a:rPr lang="en-US" altLang="zh-CN" dirty="0"/>
              <a:t>MEMS</a:t>
            </a:r>
            <a:r>
              <a:rPr lang="zh-CN" altLang="zh-CN" dirty="0"/>
              <a:t>）、压电式（晶体式、陶瓷式、</a:t>
            </a:r>
            <a:r>
              <a:rPr lang="en-US" altLang="zh-CN" dirty="0"/>
              <a:t>MEMS</a:t>
            </a:r>
            <a:r>
              <a:rPr lang="zh-CN" altLang="zh-CN" dirty="0"/>
              <a:t>）、碳粒式、激光式、光纤式、矢量麦克风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3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zh-CN" dirty="0"/>
              <a:t>种类选型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铝带式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 smtClean="0"/>
              <a:t>优点</a:t>
            </a:r>
            <a:r>
              <a:rPr lang="zh-CN" altLang="zh-CN" dirty="0"/>
              <a:t>：音质效果好、双向响应效果好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zh-CN" dirty="0" smtClean="0"/>
              <a:t>瞬态</a:t>
            </a:r>
            <a:r>
              <a:rPr lang="zh-CN" altLang="zh-CN" dirty="0"/>
              <a:t>响应好</a:t>
            </a:r>
          </a:p>
          <a:p>
            <a:r>
              <a:rPr lang="zh-CN" altLang="zh-CN" dirty="0"/>
              <a:t>致命缺点</a:t>
            </a:r>
            <a:r>
              <a:rPr lang="en-US" altLang="zh-CN" dirty="0"/>
              <a:t>:</a:t>
            </a:r>
            <a:r>
              <a:rPr lang="zh-CN" altLang="zh-CN" dirty="0"/>
              <a:t>价格</a:t>
            </a:r>
            <a:r>
              <a:rPr lang="zh-CN" altLang="zh-CN" dirty="0" smtClean="0"/>
              <a:t>昂贵且</a:t>
            </a:r>
            <a:r>
              <a:rPr lang="zh-CN" altLang="zh-CN" dirty="0"/>
              <a:t>铝片易受损伤、维修成本高、高声压会造成</a:t>
            </a:r>
            <a:r>
              <a:rPr lang="zh-CN" altLang="zh-CN" dirty="0" smtClean="0"/>
              <a:t>损坏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B050"/>
                </a:solidFill>
              </a:rPr>
              <a:t>不</a:t>
            </a:r>
            <a:r>
              <a:rPr lang="zh-CN" altLang="zh-CN" dirty="0">
                <a:solidFill>
                  <a:srgbClr val="00B050"/>
                </a:solidFill>
              </a:rPr>
              <a:t>考虑选用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71599"/>
            <a:ext cx="3497052" cy="28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zh-CN" dirty="0"/>
              <a:t>种类选型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动</a:t>
            </a:r>
            <a:r>
              <a:rPr lang="zh-CN" altLang="zh-CN" dirty="0"/>
              <a:t>圈式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/>
              <a:t>优点：简单紧固、易于小型化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zh-CN" dirty="0" smtClean="0"/>
              <a:t>不</a:t>
            </a:r>
            <a:r>
              <a:rPr lang="zh-CN" altLang="zh-CN" dirty="0"/>
              <a:t>需要额外供电、不易过载（失真）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指向</a:t>
            </a:r>
            <a:r>
              <a:rPr lang="zh-CN" altLang="zh-CN" dirty="0"/>
              <a:t>性好</a:t>
            </a:r>
          </a:p>
          <a:p>
            <a:r>
              <a:rPr lang="zh-CN" altLang="zh-CN" dirty="0"/>
              <a:t>致命缺点：频响和瞬态响应不够好</a:t>
            </a:r>
          </a:p>
          <a:p>
            <a:r>
              <a:rPr lang="zh-CN" altLang="zh-CN" dirty="0">
                <a:solidFill>
                  <a:srgbClr val="00B050"/>
                </a:solidFill>
              </a:rPr>
              <a:t>不考虑选用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63" y="1666401"/>
            <a:ext cx="3986825" cy="33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zh-CN" dirty="0"/>
              <a:t>种类选型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电容式</a:t>
            </a:r>
          </a:p>
          <a:p>
            <a:r>
              <a:rPr lang="zh-CN" altLang="zh-CN" dirty="0"/>
              <a:t>优点：频响特性与瞬态响应好</a:t>
            </a:r>
          </a:p>
          <a:p>
            <a:r>
              <a:rPr lang="zh-CN" altLang="zh-CN" dirty="0"/>
              <a:t>缺点：价格较高、需要外部供电、受湿度影响</a:t>
            </a:r>
          </a:p>
          <a:p>
            <a:endParaRPr lang="en-US" altLang="zh-CN" dirty="0" smtClean="0"/>
          </a:p>
          <a:p>
            <a:r>
              <a:rPr lang="zh-CN" altLang="zh-CN" dirty="0"/>
              <a:t>驻极体式（</a:t>
            </a:r>
            <a:r>
              <a:rPr lang="en-US" altLang="zh-CN" dirty="0"/>
              <a:t>ECM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优点：结构简单，体积小，价格低，瞬态性能好、频响特性好</a:t>
            </a:r>
          </a:p>
          <a:p>
            <a:r>
              <a:rPr lang="zh-CN" altLang="zh-CN" dirty="0"/>
              <a:t>缺点：受湿度影响大、一致性差、内部可能过载（失真）、灵敏度高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0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zh-CN" dirty="0"/>
              <a:t>种类选型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2310370"/>
            <a:ext cx="7687748" cy="338184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硬件选型</a:t>
            </a:r>
            <a:r>
              <a:rPr lang="en-US" altLang="zh-CN" dirty="0" smtClean="0"/>
              <a:t>-</a:t>
            </a:r>
            <a:r>
              <a:rPr lang="zh-CN" altLang="zh-CN" dirty="0"/>
              <a:t>选型要求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31BDCD-6F2F-4F5B-9EC3-5AAC45C6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53" y="1422213"/>
            <a:ext cx="10515600" cy="4351338"/>
          </a:xfrm>
        </p:spPr>
        <p:txBody>
          <a:bodyPr/>
          <a:lstStyle/>
          <a:p>
            <a:pPr lvl="0"/>
            <a:r>
              <a:rPr lang="zh-CN" altLang="zh-CN" dirty="0"/>
              <a:t>低频性能好（放大、不失真）</a:t>
            </a:r>
          </a:p>
          <a:p>
            <a:pPr lvl="0"/>
            <a:r>
              <a:rPr lang="zh-CN" altLang="zh-CN" dirty="0"/>
              <a:t>大面积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需</a:t>
            </a:r>
            <a:r>
              <a:rPr lang="zh-CN" altLang="zh-CN" dirty="0"/>
              <a:t>使用中低价位</a:t>
            </a:r>
          </a:p>
          <a:p>
            <a:pPr lvl="0"/>
            <a:r>
              <a:rPr lang="zh-CN" altLang="zh-CN" dirty="0"/>
              <a:t>能耗尽量低</a:t>
            </a:r>
          </a:p>
          <a:p>
            <a:pPr lvl="0"/>
            <a:r>
              <a:rPr lang="zh-CN" altLang="zh-CN" dirty="0"/>
              <a:t>收音范围合适</a:t>
            </a:r>
          </a:p>
          <a:p>
            <a:pPr lvl="0"/>
            <a:r>
              <a:rPr lang="zh-CN" altLang="zh-CN" dirty="0" smtClean="0"/>
              <a:t>在</a:t>
            </a:r>
            <a:r>
              <a:rPr lang="zh-CN" altLang="zh-CN" dirty="0"/>
              <a:t>外界复杂环境中使用，必须受温湿度影响尽可能小</a:t>
            </a:r>
          </a:p>
          <a:p>
            <a:pPr lvl="0"/>
            <a:r>
              <a:rPr lang="zh-CN" altLang="zh-CN" dirty="0"/>
              <a:t>体积不能特别大</a:t>
            </a:r>
          </a:p>
          <a:p>
            <a:pPr lvl="0"/>
            <a:r>
              <a:rPr lang="zh-CN" altLang="zh-CN" dirty="0" smtClean="0"/>
              <a:t>产品</a:t>
            </a:r>
            <a:r>
              <a:rPr lang="zh-CN" altLang="zh-CN" dirty="0"/>
              <a:t>的质量尽量高、使用寿命尽量长、安装和维修成本</a:t>
            </a:r>
            <a:r>
              <a:rPr lang="zh-CN" altLang="zh-CN" dirty="0" smtClean="0"/>
              <a:t>低</a:t>
            </a:r>
            <a:endParaRPr lang="en-US" altLang="zh-CN" dirty="0" smtClean="0"/>
          </a:p>
          <a:p>
            <a:r>
              <a:rPr lang="zh-CN" altLang="zh-CN" dirty="0"/>
              <a:t>承受声压尽可能</a:t>
            </a:r>
            <a:r>
              <a:rPr lang="zh-CN" altLang="zh-CN" dirty="0" smtClean="0"/>
              <a:t>大</a:t>
            </a:r>
            <a:r>
              <a:rPr lang="zh-CN" altLang="en-US" dirty="0" smtClean="0"/>
              <a:t>，满足使用需求</a:t>
            </a:r>
            <a:endParaRPr lang="zh-CN" altLang="zh-CN" dirty="0"/>
          </a:p>
          <a:p>
            <a:r>
              <a:rPr lang="zh-CN" altLang="zh-CN" dirty="0" smtClean="0"/>
              <a:t>收录</a:t>
            </a:r>
            <a:r>
              <a:rPr lang="zh-CN" altLang="zh-CN" dirty="0"/>
              <a:t>声压较高、脉冲较大的声源必须使用较低灵敏度麦克风</a:t>
            </a:r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4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zh-CN" dirty="0"/>
              <a:t>种类选型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压电式</a:t>
            </a:r>
            <a:endParaRPr lang="zh-CN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 smtClean="0"/>
              <a:t>优点</a:t>
            </a:r>
            <a:r>
              <a:rPr lang="zh-CN" altLang="zh-CN" dirty="0"/>
              <a:t>：输出电平高、价格低</a:t>
            </a:r>
          </a:p>
          <a:p>
            <a:r>
              <a:rPr lang="zh-CN" altLang="zh-CN" dirty="0"/>
              <a:t>缺点：频率响应较差、稳定性差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98" y="1410907"/>
            <a:ext cx="2961290" cy="42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zh-CN" dirty="0"/>
              <a:t>种类选型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MEMS</a:t>
            </a:r>
            <a:r>
              <a:rPr lang="zh-CN" altLang="zh-CN" dirty="0"/>
              <a:t>式</a:t>
            </a:r>
          </a:p>
          <a:p>
            <a:endParaRPr lang="en-US" altLang="zh-CN" dirty="0" smtClean="0"/>
          </a:p>
          <a:p>
            <a:r>
              <a:rPr lang="zh-CN" altLang="zh-CN" dirty="0"/>
              <a:t>优点：体积小、可</a:t>
            </a:r>
            <a:r>
              <a:rPr lang="en-US" altLang="zh-CN" dirty="0"/>
              <a:t>SMT</a:t>
            </a:r>
            <a:r>
              <a:rPr lang="zh-CN" altLang="zh-CN" dirty="0"/>
              <a:t>、产品稳定性好、不怕温湿度变化、一致性好</a:t>
            </a:r>
          </a:p>
          <a:p>
            <a:r>
              <a:rPr lang="zh-CN" altLang="zh-CN" dirty="0"/>
              <a:t>缺点：价格较高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1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zh-CN" dirty="0"/>
              <a:t>种类选型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412" y="143566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最终种类选型：</a:t>
            </a:r>
            <a:r>
              <a:rPr lang="en-US" altLang="zh-CN" dirty="0" smtClean="0">
                <a:solidFill>
                  <a:srgbClr val="00B050"/>
                </a:solidFill>
              </a:rPr>
              <a:t>MEMS</a:t>
            </a:r>
            <a:r>
              <a:rPr lang="zh-CN" altLang="zh-CN" dirty="0">
                <a:solidFill>
                  <a:srgbClr val="00B050"/>
                </a:solidFill>
              </a:rPr>
              <a:t>压电式</a:t>
            </a:r>
            <a:r>
              <a:rPr lang="zh-CN" altLang="zh-CN" dirty="0" smtClean="0">
                <a:solidFill>
                  <a:srgbClr val="00B050"/>
                </a:solidFill>
              </a:rPr>
              <a:t>麦克风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zh-CN" dirty="0"/>
              <a:t>信噪比高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受湿度、尘土、温度影响小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一致性好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支持单端与差分输出</a:t>
            </a:r>
          </a:p>
          <a:p>
            <a:r>
              <a:rPr lang="en-US" altLang="zh-CN" dirty="0"/>
              <a:t>5.</a:t>
            </a:r>
            <a:r>
              <a:rPr lang="zh-CN" altLang="zh-CN" dirty="0"/>
              <a:t>电源抑制比（</a:t>
            </a:r>
            <a:r>
              <a:rPr lang="en-US" altLang="zh-CN" dirty="0"/>
              <a:t>PSRR</a:t>
            </a:r>
            <a:r>
              <a:rPr lang="zh-CN" altLang="zh-CN" dirty="0"/>
              <a:t>）比传统的高</a:t>
            </a:r>
            <a:r>
              <a:rPr lang="en-US" altLang="zh-CN" dirty="0"/>
              <a:t>30dB</a:t>
            </a:r>
            <a:endParaRPr lang="zh-CN" altLang="zh-CN" dirty="0"/>
          </a:p>
          <a:p>
            <a:r>
              <a:rPr lang="en-US" altLang="zh-CN" dirty="0"/>
              <a:t>6.</a:t>
            </a:r>
            <a:r>
              <a:rPr lang="zh-CN" altLang="zh-CN" dirty="0"/>
              <a:t>声学过载点（</a:t>
            </a:r>
            <a:r>
              <a:rPr lang="en-US" altLang="zh-CN" dirty="0"/>
              <a:t>AOP</a:t>
            </a:r>
            <a:r>
              <a:rPr lang="zh-CN" altLang="zh-CN" dirty="0"/>
              <a:t>）可以达到</a:t>
            </a:r>
            <a:r>
              <a:rPr lang="en-US" altLang="zh-CN" dirty="0"/>
              <a:t>150dB</a:t>
            </a:r>
            <a:r>
              <a:rPr lang="zh-CN" altLang="zh-CN" dirty="0"/>
              <a:t>的最大声压级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60141" y="2448671"/>
            <a:ext cx="5571564" cy="1706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zh-CN" dirty="0" smtClean="0"/>
              <a:t>价格高</a:t>
            </a:r>
            <a:endParaRPr lang="en-US" altLang="zh-CN" dirty="0" smtClean="0"/>
          </a:p>
          <a:p>
            <a:r>
              <a:rPr lang="zh-CN" altLang="zh-CN" dirty="0" smtClean="0"/>
              <a:t>瞬时</a:t>
            </a:r>
            <a:r>
              <a:rPr lang="zh-CN" altLang="zh-CN" dirty="0"/>
              <a:t>响应与低频频响比</a:t>
            </a:r>
            <a:r>
              <a:rPr lang="zh-CN" altLang="zh-CN" dirty="0" smtClean="0"/>
              <a:t>驻极体差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15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产品</a:t>
            </a:r>
            <a:r>
              <a:rPr lang="zh-CN" altLang="zh-CN" dirty="0" smtClean="0"/>
              <a:t>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Vesper</a:t>
            </a:r>
            <a:r>
              <a:rPr lang="zh-CN" altLang="zh-CN" dirty="0"/>
              <a:t>公司的</a:t>
            </a:r>
            <a:r>
              <a:rPr lang="en-US" altLang="zh-CN" dirty="0">
                <a:solidFill>
                  <a:srgbClr val="00B050"/>
                </a:solidFill>
              </a:rPr>
              <a:t>VM2020</a:t>
            </a:r>
            <a:endParaRPr lang="zh-CN" altLang="zh-CN" dirty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r>
              <a:rPr lang="zh-CN" altLang="zh-CN" dirty="0"/>
              <a:t>超高声学过载点（</a:t>
            </a:r>
            <a:r>
              <a:rPr lang="en-US" altLang="zh-CN" dirty="0"/>
              <a:t>AOP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差分模拟输出</a:t>
            </a:r>
          </a:p>
          <a:p>
            <a:r>
              <a:rPr lang="zh-CN" altLang="zh-CN" dirty="0"/>
              <a:t>零件间差异小</a:t>
            </a:r>
          </a:p>
          <a:p>
            <a:r>
              <a:rPr lang="zh-CN" altLang="zh-CN" dirty="0"/>
              <a:t>耐用的压电</a:t>
            </a:r>
            <a:r>
              <a:rPr lang="en-US" altLang="zh-CN" dirty="0"/>
              <a:t>MEMS</a:t>
            </a:r>
            <a:r>
              <a:rPr lang="zh-CN" altLang="zh-CN" dirty="0"/>
              <a:t>构造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价格</a:t>
            </a:r>
            <a:r>
              <a:rPr lang="en-US" altLang="zh-CN" dirty="0"/>
              <a:t>2.6</a:t>
            </a:r>
            <a:r>
              <a:rPr lang="zh-CN" altLang="zh-CN" dirty="0"/>
              <a:t>美元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05" y="2201395"/>
            <a:ext cx="2980249" cy="24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28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 smtClean="0"/>
              <a:t>产品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8646" y="1825625"/>
            <a:ext cx="4025153" cy="4351338"/>
          </a:xfrm>
        </p:spPr>
        <p:txBody>
          <a:bodyPr/>
          <a:lstStyle/>
          <a:p>
            <a:r>
              <a:rPr lang="zh-CN" altLang="zh-CN" dirty="0"/>
              <a:t>灵敏度</a:t>
            </a:r>
            <a:r>
              <a:rPr lang="en-US" altLang="zh-CN" dirty="0"/>
              <a:t>-</a:t>
            </a:r>
            <a:r>
              <a:rPr lang="en-US" altLang="zh-CN" dirty="0" smtClean="0"/>
              <a:t>63dBV </a:t>
            </a:r>
            <a:r>
              <a:rPr lang="zh-CN" altLang="zh-CN" dirty="0" smtClean="0"/>
              <a:t>较低</a:t>
            </a:r>
            <a:endParaRPr lang="en-US" altLang="zh-CN" dirty="0" smtClean="0"/>
          </a:p>
          <a:p>
            <a:r>
              <a:rPr lang="zh-CN" altLang="zh-CN" dirty="0" smtClean="0"/>
              <a:t>信噪比</a:t>
            </a:r>
            <a:r>
              <a:rPr lang="en-US" altLang="zh-CN" dirty="0" smtClean="0"/>
              <a:t>50dB(A) </a:t>
            </a:r>
            <a:r>
              <a:rPr lang="zh-CN" altLang="zh-CN" dirty="0"/>
              <a:t>较低</a:t>
            </a:r>
          </a:p>
          <a:p>
            <a:r>
              <a:rPr lang="en-US" altLang="zh-CN" dirty="0"/>
              <a:t>AOP </a:t>
            </a:r>
            <a:r>
              <a:rPr lang="en-US" altLang="zh-CN" dirty="0" smtClean="0"/>
              <a:t>152dB SPL</a:t>
            </a:r>
            <a:r>
              <a:rPr lang="zh-CN" altLang="zh-CN" dirty="0" smtClean="0"/>
              <a:t>高</a:t>
            </a:r>
            <a:endParaRPr lang="zh-CN" altLang="zh-CN" dirty="0"/>
          </a:p>
          <a:p>
            <a:r>
              <a:rPr lang="en-US" altLang="zh-CN" dirty="0"/>
              <a:t>PSRR </a:t>
            </a:r>
            <a:r>
              <a:rPr lang="en-US" altLang="zh-CN" dirty="0" smtClean="0"/>
              <a:t>90dB </a:t>
            </a:r>
            <a:r>
              <a:rPr lang="zh-CN" altLang="zh-CN" dirty="0"/>
              <a:t>高</a:t>
            </a:r>
          </a:p>
          <a:p>
            <a:r>
              <a:rPr lang="zh-CN" altLang="zh-CN" dirty="0"/>
              <a:t>响应时间</a:t>
            </a:r>
            <a:r>
              <a:rPr lang="en-US" altLang="zh-CN" dirty="0" smtClean="0"/>
              <a:t>200us </a:t>
            </a:r>
            <a:r>
              <a:rPr lang="zh-CN" altLang="zh-CN" dirty="0" smtClean="0"/>
              <a:t>标准</a:t>
            </a:r>
            <a:endParaRPr lang="zh-CN" altLang="zh-CN" dirty="0"/>
          </a:p>
          <a:p>
            <a:r>
              <a:rPr lang="zh-CN" altLang="zh-CN" dirty="0"/>
              <a:t>阻抗</a:t>
            </a:r>
            <a:r>
              <a:rPr lang="en-US" altLang="zh-CN" dirty="0"/>
              <a:t>1100</a:t>
            </a:r>
            <a:r>
              <a:rPr lang="zh-CN" altLang="zh-CN" dirty="0"/>
              <a:t>Ω</a:t>
            </a:r>
          </a:p>
          <a:p>
            <a:r>
              <a:rPr lang="zh-CN" altLang="zh-CN" dirty="0"/>
              <a:t>指向性 全指向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64023" y="1402397"/>
            <a:ext cx="5868931" cy="46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3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/>
              <a:t>产品参数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38834" y="1465729"/>
            <a:ext cx="8054789" cy="48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5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20E3E-F9BD-42B9-8973-F0FF2AB4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软件架构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DF3F1F-6616-4072-B6C6-16E744F22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D9E39E-F652-41AE-A895-BBA7D35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6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xmlns="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xmlns="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xmlns="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xmlns="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5C59DC-37B9-4651-BE82-C895CD03688B}"/>
              </a:ext>
            </a:extLst>
          </p:cNvPr>
          <p:cNvSpPr/>
          <p:nvPr/>
        </p:nvSpPr>
        <p:spPr>
          <a:xfrm>
            <a:off x="2956559" y="2149917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xmlns="" id="{61F18FD2-F4EC-4D8F-BFDF-235CE9A75EF4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</p:spTree>
    <p:extLst>
      <p:ext uri="{BB962C8B-B14F-4D97-AF65-F5344CB8AC3E}">
        <p14:creationId xmlns:p14="http://schemas.microsoft.com/office/powerpoint/2010/main" val="1136447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un2">
            <a:hlinkClick r:id="" action="ppaction://media"/>
            <a:extLst>
              <a:ext uri="{FF2B5EF4-FFF2-40B4-BE49-F238E27FC236}">
                <a16:creationId xmlns:a16="http://schemas.microsoft.com/office/drawing/2014/main" xmlns="" id="{EC98221E-7061-4FF7-AEC5-3C99FED52BA9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3097" y="1950336"/>
            <a:ext cx="244475" cy="244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7A634-9042-4E32-8E18-C2D8445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2EF6A23-5136-4EC2-8C19-47099BBF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A57DB9-47F0-4713-9BCD-4D3AE1611755}"/>
              </a:ext>
            </a:extLst>
          </p:cNvPr>
          <p:cNvSpPr txBox="1"/>
          <p:nvPr/>
        </p:nvSpPr>
        <p:spPr>
          <a:xfrm>
            <a:off x="1072515" y="1309558"/>
            <a:ext cx="10408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为什么要滤波降噪？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先来听一段典型的枪声信号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典型的枪声信号是一个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负压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正压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的一个过程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理论波形的的频率集中在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低频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【1】【2】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DDDCF66-2234-4C9D-B647-550A250DE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53" y="4283267"/>
            <a:ext cx="4603282" cy="2178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BAB9A6-6F3C-4EEE-BC86-F731E8096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466" y="2873252"/>
            <a:ext cx="1828088" cy="1456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12445DB-8E02-4478-AFC6-1154CC564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839" y="3095273"/>
            <a:ext cx="1451576" cy="1012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4B622E-7837-4358-B993-2B708C797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5713" y="4299372"/>
            <a:ext cx="3944340" cy="21627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28F38FC4-EDD6-434E-9F17-37031C10B5A3}"/>
              </a:ext>
            </a:extLst>
          </p:cNvPr>
          <p:cNvSpPr/>
          <p:nvPr/>
        </p:nvSpPr>
        <p:spPr>
          <a:xfrm>
            <a:off x="4139515" y="6105523"/>
            <a:ext cx="364524" cy="3027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B1AD386-DF34-4E36-82D7-1E4BB4CCEF1C}"/>
              </a:ext>
            </a:extLst>
          </p:cNvPr>
          <p:cNvSpPr/>
          <p:nvPr/>
        </p:nvSpPr>
        <p:spPr>
          <a:xfrm>
            <a:off x="8606481" y="5994314"/>
            <a:ext cx="442785" cy="3668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3B7D59E-513A-446D-81F2-74B2675996AD}"/>
              </a:ext>
            </a:extLst>
          </p:cNvPr>
          <p:cNvCxnSpPr/>
          <p:nvPr/>
        </p:nvCxnSpPr>
        <p:spPr>
          <a:xfrm>
            <a:off x="1905566" y="3407504"/>
            <a:ext cx="389238" cy="667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61C8159-C4A0-417B-BEA0-33BB824A73A9}"/>
              </a:ext>
            </a:extLst>
          </p:cNvPr>
          <p:cNvCxnSpPr>
            <a:cxnSpLocks/>
          </p:cNvCxnSpPr>
          <p:nvPr/>
        </p:nvCxnSpPr>
        <p:spPr>
          <a:xfrm flipH="1">
            <a:off x="2073340" y="3321007"/>
            <a:ext cx="88973" cy="8252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B85ABCB-9A9D-4B27-907D-E4DD72D1459E}"/>
              </a:ext>
            </a:extLst>
          </p:cNvPr>
          <p:cNvSpPr txBox="1"/>
          <p:nvPr/>
        </p:nvSpPr>
        <p:spPr>
          <a:xfrm>
            <a:off x="967740" y="6462101"/>
            <a:ext cx="381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  <a:endParaRPr lang="en-US" altLang="zh-CN" sz="1000" dirty="0"/>
          </a:p>
          <a:p>
            <a:r>
              <a:rPr lang="en-US" altLang="zh-CN" sz="1000" dirty="0"/>
              <a:t>【2】</a:t>
            </a:r>
            <a:r>
              <a:rPr lang="zh-CN" altLang="en-US" sz="1000" dirty="0"/>
              <a:t>枪声定位系统的研究与设计，硕士学位论文，卢慧洋</a:t>
            </a:r>
          </a:p>
        </p:txBody>
      </p:sp>
    </p:spTree>
    <p:extLst>
      <p:ext uri="{BB962C8B-B14F-4D97-AF65-F5344CB8AC3E}">
        <p14:creationId xmlns:p14="http://schemas.microsoft.com/office/powerpoint/2010/main" val="239259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另外：这势必无法解决其他低频信号的干扰，比如汽车喇叭！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6FA7933-CC49-4563-A333-19DD3B49C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37" y="3219391"/>
            <a:ext cx="3642966" cy="3268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A7E5BCC-8FDD-462D-AFDB-8DAD527D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20" y="3242466"/>
            <a:ext cx="4514144" cy="3379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63BB36E-ED0F-4414-A0A4-49BC38B8FFD0}"/>
              </a:ext>
            </a:extLst>
          </p:cNvPr>
          <p:cNvSpPr/>
          <p:nvPr/>
        </p:nvSpPr>
        <p:spPr>
          <a:xfrm>
            <a:off x="5517716" y="5375183"/>
            <a:ext cx="877330" cy="87115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85D1B1-F18A-4A09-9977-A08FBB4DC2F1}"/>
              </a:ext>
            </a:extLst>
          </p:cNvPr>
          <p:cNvSpPr txBox="1"/>
          <p:nvPr/>
        </p:nvSpPr>
        <p:spPr>
          <a:xfrm>
            <a:off x="4769809" y="493225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pattern!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34B2AF-34D5-4D60-AA37-435A0BFF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289" y="3219391"/>
            <a:ext cx="936786" cy="6151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DC12DFA-0E63-4AEF-B07A-554AFD00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908" y="3219391"/>
            <a:ext cx="797784" cy="605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BA5EFF2-0C1B-44D8-9888-1E48735E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062" y="4071551"/>
            <a:ext cx="1065004" cy="7360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9739095-39DD-47E7-99DD-0ADCA5174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908" y="4059646"/>
            <a:ext cx="1000254" cy="68263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0B87262-FC85-4D5D-B1E1-B0CE6E1A46D1}"/>
              </a:ext>
            </a:extLst>
          </p:cNvPr>
          <p:cNvSpPr/>
          <p:nvPr/>
        </p:nvSpPr>
        <p:spPr>
          <a:xfrm>
            <a:off x="9468160" y="2993423"/>
            <a:ext cx="2412862" cy="215316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</p:spTree>
    <p:extLst>
      <p:ext uri="{BB962C8B-B14F-4D97-AF65-F5344CB8AC3E}">
        <p14:creationId xmlns:p14="http://schemas.microsoft.com/office/powerpoint/2010/main" val="194129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D47222-59ED-4B07-9F22-E136482E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硬件选型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选型原则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F3CACF-80E1-4DFE-8A05-262BA95D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必要</a:t>
            </a:r>
            <a:r>
              <a:rPr lang="zh-CN" altLang="zh-CN" dirty="0"/>
              <a:t>参数是否达标</a:t>
            </a:r>
            <a:r>
              <a:rPr lang="en-US" altLang="zh-CN" dirty="0"/>
              <a:t>&gt;</a:t>
            </a:r>
            <a:r>
              <a:rPr lang="zh-CN" altLang="zh-CN" dirty="0"/>
              <a:t>稳定性</a:t>
            </a:r>
            <a:r>
              <a:rPr lang="en-US" altLang="zh-CN" dirty="0"/>
              <a:t>&gt;</a:t>
            </a:r>
            <a:r>
              <a:rPr lang="zh-CN" altLang="zh-CN" dirty="0"/>
              <a:t>价格</a:t>
            </a:r>
            <a:r>
              <a:rPr lang="en-US" altLang="zh-CN" dirty="0"/>
              <a:t>&gt;</a:t>
            </a:r>
            <a:r>
              <a:rPr lang="zh-CN" altLang="zh-CN" dirty="0"/>
              <a:t>其他</a:t>
            </a:r>
            <a:r>
              <a:rPr lang="zh-CN" altLang="zh-CN" dirty="0" smtClean="0"/>
              <a:t>性能参数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必要参数：最大声压级（</a:t>
            </a:r>
            <a:r>
              <a:rPr lang="en-US" altLang="zh-CN" dirty="0" smtClean="0"/>
              <a:t>AOP</a:t>
            </a:r>
            <a:r>
              <a:rPr lang="zh-CN" altLang="en-US" dirty="0" smtClean="0"/>
              <a:t>）、频率响应、瞬时响应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27A634-9042-4E32-8E18-C2D8445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2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 （均值滤波）势必无法解决其他低频信号的干扰，比如汽车喇叭！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F921C4-3264-49F5-B93C-B2E53F8A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13" y="3939086"/>
            <a:ext cx="4624230" cy="2015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93C957-F51E-4222-B130-B555D31A0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03" y="3689457"/>
            <a:ext cx="2334577" cy="23452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0669AE8-9E35-46D1-B072-DB75F6DA1909}"/>
              </a:ext>
            </a:extLst>
          </p:cNvPr>
          <p:cNvSpPr txBox="1"/>
          <p:nvPr/>
        </p:nvSpPr>
        <p:spPr>
          <a:xfrm>
            <a:off x="2369459" y="5985047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CDD67C2-ABB6-4DED-AA5B-C2CF5CBEE7C9}"/>
              </a:ext>
            </a:extLst>
          </p:cNvPr>
          <p:cNvSpPr txBox="1"/>
          <p:nvPr/>
        </p:nvSpPr>
        <p:spPr>
          <a:xfrm>
            <a:off x="7764419" y="5913114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B691907-67F6-4A28-BA63-A379495D97E3}"/>
              </a:ext>
            </a:extLst>
          </p:cNvPr>
          <p:cNvSpPr txBox="1"/>
          <p:nvPr/>
        </p:nvSpPr>
        <p:spPr>
          <a:xfrm>
            <a:off x="865642" y="3515018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68770F7-F5D5-4476-882F-2D84ECFE268C}"/>
              </a:ext>
            </a:extLst>
          </p:cNvPr>
          <p:cNvSpPr txBox="1"/>
          <p:nvPr/>
        </p:nvSpPr>
        <p:spPr>
          <a:xfrm>
            <a:off x="4861741" y="3715353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AADEDF-EF53-4225-8DEC-3DAB8317EB85}"/>
              </a:ext>
            </a:extLst>
          </p:cNvPr>
          <p:cNvSpPr txBox="1"/>
          <p:nvPr/>
        </p:nvSpPr>
        <p:spPr>
          <a:xfrm>
            <a:off x="221161" y="4016261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9F42F06-666C-4D40-8B77-A7D6B58CA261}"/>
              </a:ext>
            </a:extLst>
          </p:cNvPr>
          <p:cNvSpPr txBox="1"/>
          <p:nvPr/>
        </p:nvSpPr>
        <p:spPr>
          <a:xfrm>
            <a:off x="4308601" y="423147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417863A-0B52-46BE-B5ED-3975807BEA7A}"/>
              </a:ext>
            </a:extLst>
          </p:cNvPr>
          <p:cNvCxnSpPr>
            <a:cxnSpLocks/>
          </p:cNvCxnSpPr>
          <p:nvPr/>
        </p:nvCxnSpPr>
        <p:spPr>
          <a:xfrm flipH="1">
            <a:off x="3398520" y="5334000"/>
            <a:ext cx="2232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40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xmlns="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xmlns="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xmlns="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xmlns="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DD5CF61-6A0A-4127-9AB5-4EEB9EB85FD9}"/>
              </a:ext>
            </a:extLst>
          </p:cNvPr>
          <p:cNvSpPr/>
          <p:nvPr/>
        </p:nvSpPr>
        <p:spPr>
          <a:xfrm>
            <a:off x="2898241" y="308018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xmlns="" id="{E67BA803-AAE4-4A79-9C89-5BFEFAFC6DF4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</p:spTree>
    <p:extLst>
      <p:ext uri="{BB962C8B-B14F-4D97-AF65-F5344CB8AC3E}">
        <p14:creationId xmlns:p14="http://schemas.microsoft.com/office/powerpoint/2010/main" val="3089830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696097" y="1261799"/>
            <a:ext cx="1079980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(Endpoint Detection)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：从一端语音信号中准确的找出语音信号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的起始点和结束点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最早出现在语音信号处理的研究里，用于对话音片段进行精确分割，从而为后续的语音识别等语音信号处理做准备。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声信号识别，或者说</a:t>
            </a: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，跟语音识别有异曲同工的地方，语音识别将语音信号按语音片段进行分割，从而对每个片段分别做识别；声学事件检测同样需要先把可疑的声学信号片段分割出来，然后再进一步对每个可疑片段进行检测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【8】</a:t>
            </a: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语音识别：怎么找到人声的开始点和结束点？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声学事件检测：怎么找到声学事件（枪声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喇叭声）的开始点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9405E-4AAF-4A98-B9AE-3CCC0C9BB80B}"/>
              </a:ext>
            </a:extLst>
          </p:cNvPr>
          <p:cNvSpPr txBox="1"/>
          <p:nvPr/>
        </p:nvSpPr>
        <p:spPr>
          <a:xfrm>
            <a:off x="967739" y="6439678"/>
            <a:ext cx="5684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【8】</a:t>
            </a:r>
            <a:r>
              <a:rPr lang="zh-CN" altLang="en-US" sz="1000" dirty="0"/>
              <a:t>声学事件检测技术的发展历程与研究进展，</a:t>
            </a:r>
            <a:r>
              <a:rPr lang="en-US" altLang="zh-CN" sz="1000" dirty="0"/>
              <a:t>Journal of Data Acquisition and Processing, </a:t>
            </a:r>
            <a:r>
              <a:rPr lang="zh-CN" altLang="en-US" sz="1000" dirty="0"/>
              <a:t>韩纪庆</a:t>
            </a:r>
          </a:p>
        </p:txBody>
      </p:sp>
    </p:spTree>
    <p:extLst>
      <p:ext uri="{BB962C8B-B14F-4D97-AF65-F5344CB8AC3E}">
        <p14:creationId xmlns:p14="http://schemas.microsoft.com/office/powerpoint/2010/main" val="4207185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374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常用方法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操作最简单：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、基于短时过零率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其他方法：双门限法、自相关法、谱熵法、比例法、对数频谱距离法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基于短时过零率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energy)【4】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综合应用场景（枪声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喇叭都是大功率信号）、算法复杂度（可高度并行化）、仿真结果等，采用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基于短时能量的端点检测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30A525-FD85-4954-B371-36AEBB95E358}"/>
              </a:ext>
            </a:extLst>
          </p:cNvPr>
          <p:cNvSpPr txBox="1"/>
          <p:nvPr/>
        </p:nvSpPr>
        <p:spPr>
          <a:xfrm>
            <a:off x="967740" y="6388441"/>
            <a:ext cx="470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  <a:p>
            <a:endParaRPr lang="zh-CN" alt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AE1A36D-698A-4CD2-8651-5A7FC284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784072"/>
            <a:ext cx="6149340" cy="1022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DEE3078-B91A-4FE9-BD2E-B1F17857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4414016"/>
            <a:ext cx="6987540" cy="10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755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(frame)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：平稳信号处理方法不能应用于非平稳过程，但如果非平稳信号在一个短时间范围内，其特性基本保持不变，那么可以视作具有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短时平稳性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就是将非平稳信号碎片化为一个个近似平稳的短时信号的操作。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声学信号处理的许多运算和特征分析都是基于帧的！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9DC0A2-D913-4DA1-A199-C82340A2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4" y="3500889"/>
            <a:ext cx="5150568" cy="2813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18C7A10-4F19-4C7B-B963-AD672F92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90" y="4248669"/>
            <a:ext cx="5437788" cy="83028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01B1EC4C-803F-431E-8955-991623044D23}"/>
              </a:ext>
            </a:extLst>
          </p:cNvPr>
          <p:cNvSpPr/>
          <p:nvPr/>
        </p:nvSpPr>
        <p:spPr>
          <a:xfrm>
            <a:off x="6806514" y="4104891"/>
            <a:ext cx="546786" cy="5216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260262F-59A2-4FBF-98B0-F775960B8433}"/>
              </a:ext>
            </a:extLst>
          </p:cNvPr>
          <p:cNvCxnSpPr>
            <a:cxnSpLocks/>
          </p:cNvCxnSpPr>
          <p:nvPr/>
        </p:nvCxnSpPr>
        <p:spPr>
          <a:xfrm>
            <a:off x="1318260" y="446532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E797C76-F6E9-4ACB-9D6A-45345C808B27}"/>
              </a:ext>
            </a:extLst>
          </p:cNvPr>
          <p:cNvCxnSpPr>
            <a:cxnSpLocks/>
          </p:cNvCxnSpPr>
          <p:nvPr/>
        </p:nvCxnSpPr>
        <p:spPr>
          <a:xfrm>
            <a:off x="2743200" y="455676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3B3E2B9-C240-4B33-89BD-72FD53A008F6}"/>
              </a:ext>
            </a:extLst>
          </p:cNvPr>
          <p:cNvCxnSpPr>
            <a:cxnSpLocks/>
          </p:cNvCxnSpPr>
          <p:nvPr/>
        </p:nvCxnSpPr>
        <p:spPr>
          <a:xfrm>
            <a:off x="4107180" y="468630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4B19354-1BE2-47BA-9F40-FADD964112A5}"/>
              </a:ext>
            </a:extLst>
          </p:cNvPr>
          <p:cNvSpPr txBox="1"/>
          <p:nvPr/>
        </p:nvSpPr>
        <p:spPr>
          <a:xfrm>
            <a:off x="5006340" y="5431352"/>
            <a:ext cx="50459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为了保证帧的连续性，分帧往往会重叠，重叠部分利用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弱化其影响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916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30A525-FD85-4954-B371-36AEBB95E358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EF130E-A38B-465D-8E8F-11A063886195}"/>
              </a:ext>
            </a:extLst>
          </p:cNvPr>
          <p:cNvSpPr txBox="1"/>
          <p:nvPr/>
        </p:nvSpPr>
        <p:spPr>
          <a:xfrm>
            <a:off x="582930" y="1340905"/>
            <a:ext cx="96659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：常用窗口有矩形窗、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窗、汉宁窗等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：声学检测、语音处理等研究中非常常用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B564957-E2BF-49FF-9F77-B3DBFDB2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34" y="3204085"/>
            <a:ext cx="6518252" cy="3075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B83E25E-E2B3-44FA-AE22-C96D4BE7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89" y="2300704"/>
            <a:ext cx="5196511" cy="7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98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xmlns="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xmlns="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xmlns="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xmlns="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xmlns="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B837FA66-0051-42AC-954C-D7E241BF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58" y="2940165"/>
            <a:ext cx="3695697" cy="66715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164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前景 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VS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背景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将短时能量作为前景和背景的区分依据，使用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自适应的短时能量阈值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【4】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，实现背景片段和可疑片段（前景）的分离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xmlns="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09332739-F1F2-450D-9ED8-FB5068C774F4}"/>
              </a:ext>
            </a:extLst>
          </p:cNvPr>
          <p:cNvSpPr/>
          <p:nvPr/>
        </p:nvSpPr>
        <p:spPr>
          <a:xfrm>
            <a:off x="6416478" y="3219834"/>
            <a:ext cx="434340" cy="3874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ED2FEC4A-B474-48EA-9257-C950F6C5B3F7}"/>
              </a:ext>
            </a:extLst>
          </p:cNvPr>
          <p:cNvSpPr txBox="1"/>
          <p:nvPr/>
        </p:nvSpPr>
        <p:spPr>
          <a:xfrm>
            <a:off x="6294247" y="3705346"/>
            <a:ext cx="474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仿真结果发现系数取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0.4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准确率更高</a:t>
            </a:r>
            <a:endParaRPr lang="en-US" altLang="zh-CN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B4A4925-1046-4D36-AD48-C4CE1E37D317}"/>
              </a:ext>
            </a:extLst>
          </p:cNvPr>
          <p:cNvSpPr txBox="1"/>
          <p:nvPr/>
        </p:nvSpPr>
        <p:spPr>
          <a:xfrm>
            <a:off x="4815840" y="4189544"/>
            <a:ext cx="6637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(mean filtering)</a:t>
            </a:r>
          </a:p>
          <a:p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部分仿真结果中出现一定的高频抖动，考虑使用均值滤波做一个平滑。能够有效防止前景片段明明还没结束，但中间一两个点因抖动掉到阈值以下影响分离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xmlns="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A7316CD0-3C6C-49F7-AF9A-508BC3DFE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175" y="5708303"/>
            <a:ext cx="1414416" cy="77734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51FB0848-51C3-4358-9D91-75F7D3AE8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189" y="5572608"/>
            <a:ext cx="1500921" cy="9821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xmlns="" id="{0E5A74B3-E050-4E16-8077-60FC763F3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310" y="5650391"/>
            <a:ext cx="1611483" cy="8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0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xmlns="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xmlns="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xmlns="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xmlns="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xmlns="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持续时间滤波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(duration filtering)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一个突发声信号通过前文的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短时能量自适应阈值分割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，从背景中分离出来后，常常伴随一系列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次要片段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（可以是回响、多径等原因引起）。次要片段高度碎片化，持续时间短，难以提取有效的特征进行检测，用持续时间作为阈值滤去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xmlns="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xmlns="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CE7338A-ABA3-4CD8-8099-A8ED6C76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39" y="2932413"/>
            <a:ext cx="4239260" cy="3786381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C9051B3-7234-4980-B32B-CA6E6CB14BE6}"/>
              </a:ext>
            </a:extLst>
          </p:cNvPr>
          <p:cNvSpPr/>
          <p:nvPr/>
        </p:nvSpPr>
        <p:spPr>
          <a:xfrm>
            <a:off x="7059029" y="4566465"/>
            <a:ext cx="503306" cy="771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97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880A9A-74D3-407E-B977-88B8E610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96" y="1293157"/>
            <a:ext cx="7087681" cy="56845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xmlns="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xmlns="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xmlns="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xmlns="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xmlns="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xmlns="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xmlns="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A973A54-2B63-4E14-AFCB-BF75496B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48" y="5496097"/>
            <a:ext cx="1441749" cy="6008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0C2F9888-FE32-41FB-818D-1B6B5CD14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657C053-FFAD-46AC-800F-5B59146F91B9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2BA30A1-30ED-415D-B706-4A3719350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566" y="5285920"/>
            <a:ext cx="776846" cy="8760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70A29EC1-1397-4927-BA89-060F5CBA8706}"/>
              </a:ext>
            </a:extLst>
          </p:cNvPr>
          <p:cNvSpPr/>
          <p:nvPr/>
        </p:nvSpPr>
        <p:spPr>
          <a:xfrm>
            <a:off x="3632703" y="5579076"/>
            <a:ext cx="363532" cy="3736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4ECCECD3-C996-4738-9CAE-FDEF9FFD0F40}"/>
              </a:ext>
            </a:extLst>
          </p:cNvPr>
          <p:cNvSpPr/>
          <p:nvPr/>
        </p:nvSpPr>
        <p:spPr>
          <a:xfrm>
            <a:off x="7035237" y="3972697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C88B3FDE-0DF0-4FF0-86EC-5A911F141A0B}"/>
              </a:ext>
            </a:extLst>
          </p:cNvPr>
          <p:cNvSpPr/>
          <p:nvPr/>
        </p:nvSpPr>
        <p:spPr>
          <a:xfrm>
            <a:off x="7034595" y="1410648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00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xmlns="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xmlns="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xmlns="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xmlns="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DD5CF61-6A0A-4127-9AB5-4EEB9EB85FD9}"/>
              </a:ext>
            </a:extLst>
          </p:cNvPr>
          <p:cNvSpPr/>
          <p:nvPr/>
        </p:nvSpPr>
        <p:spPr>
          <a:xfrm>
            <a:off x="2898241" y="4032566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xmlns="" id="{58574F1C-4349-4994-8F50-C76D490D5EF0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</p:spTree>
    <p:extLst>
      <p:ext uri="{BB962C8B-B14F-4D97-AF65-F5344CB8AC3E}">
        <p14:creationId xmlns:p14="http://schemas.microsoft.com/office/powerpoint/2010/main" val="375516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004C2D-E3AB-4803-8EBA-E8848E86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硬件选型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指标简介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07C99A-7957-4E1D-9E4D-26FE26CC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分为三类来概述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技术指标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声学指标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市场指标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9A1C320-10E8-488D-B62D-73FE9A1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03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为什么需要特征？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一个孤立、短促的枪声采样点高达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 → 信号长度为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（单声道）。端点检测分离出主要片段后呢？仍有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必须要提取特征作为输入（维数大大减少），分类器的使用才存在可能！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试图做一个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维度输入的分类器不可行、不现实（点之间的距离范数过大，不利于聚类）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Mel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频率倒谱系数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MFCC(Mel-Frequency Cepstral Coefficient)【3】</a:t>
            </a: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仿照人耳：设置一个滤波器组，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个输入信号，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个并行滤波器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(Mel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→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个滤波器输出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个输出构造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维向量作为声音片段的特征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9405E-4AAF-4A98-B9AE-3CCC0C9BB80B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F57F5C3-5DA6-436E-A80D-222CBB5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61" y="4022124"/>
            <a:ext cx="5352678" cy="23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6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3F18B270-84D1-4EBC-8E7D-57A37843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51" y="1347274"/>
            <a:ext cx="3772051" cy="202245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09E94192-AB44-42A0-BB29-F786237B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" y="4915605"/>
            <a:ext cx="3482975" cy="67562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289D083D-7682-45DA-81CD-7AF1B9AA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" y="3098227"/>
            <a:ext cx="3330242" cy="12652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xmlns="" id="{F2325249-F37E-48C5-90FA-B9676C317D91}"/>
              </a:ext>
            </a:extLst>
          </p:cNvPr>
          <p:cNvSpPr/>
          <p:nvPr/>
        </p:nvSpPr>
        <p:spPr>
          <a:xfrm>
            <a:off x="3149603" y="14798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疑似信号片段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xmlns="" id="{FB049B85-CCFF-49E5-8E62-0676C7D64739}"/>
              </a:ext>
            </a:extLst>
          </p:cNvPr>
          <p:cNvSpPr/>
          <p:nvPr/>
        </p:nvSpPr>
        <p:spPr>
          <a:xfrm>
            <a:off x="3279216" y="2244263"/>
            <a:ext cx="1662545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Mel</a:t>
            </a:r>
            <a:r>
              <a:rPr lang="zh-CN" altLang="en-US" b="1" dirty="0"/>
              <a:t>频率转换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xmlns="" id="{53540C76-6099-4ED4-A757-72E3AB422E7F}"/>
              </a:ext>
            </a:extLst>
          </p:cNvPr>
          <p:cNvSpPr/>
          <p:nvPr/>
        </p:nvSpPr>
        <p:spPr>
          <a:xfrm>
            <a:off x="3503609" y="4728125"/>
            <a:ext cx="1213762" cy="40807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对数处理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1FF7EDB-9D1C-4F22-B558-AC45B1DC3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10489" y="2003590"/>
            <a:ext cx="1" cy="240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2ADAA03-B58B-4D50-8DE1-C8D9C2EBD886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110488" y="3982505"/>
            <a:ext cx="2" cy="74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E07086CC-AD7F-4DEC-B314-C61597E0CD90}"/>
              </a:ext>
            </a:extLst>
          </p:cNvPr>
          <p:cNvSpPr/>
          <p:nvPr/>
        </p:nvSpPr>
        <p:spPr>
          <a:xfrm>
            <a:off x="3254562" y="3508020"/>
            <a:ext cx="1711852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滤波器组滤波</a:t>
            </a:r>
            <a:endParaRPr lang="en-US" altLang="zh-C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C0952C7-C518-42A2-AF41-00E6FBF0DD0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110488" y="2749210"/>
            <a:ext cx="1" cy="758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xmlns="" id="{A4F0380E-2DCD-4A50-B2C4-6333F24EF8E1}"/>
              </a:ext>
            </a:extLst>
          </p:cNvPr>
          <p:cNvSpPr/>
          <p:nvPr/>
        </p:nvSpPr>
        <p:spPr>
          <a:xfrm>
            <a:off x="3532507" y="5378255"/>
            <a:ext cx="1155967" cy="38570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余弦变换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3108AED-EF3D-4DB0-AA89-4A85773DAC24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4110490" y="5136201"/>
            <a:ext cx="1" cy="242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583FEF3-76B8-441C-B20F-FACBAEA8AC66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4110490" y="5763963"/>
            <a:ext cx="1" cy="197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xmlns="" id="{AB694A2C-EC72-492D-90B5-0827A8E6A7CF}"/>
              </a:ext>
            </a:extLst>
          </p:cNvPr>
          <p:cNvSpPr/>
          <p:nvPr/>
        </p:nvSpPr>
        <p:spPr>
          <a:xfrm>
            <a:off x="3070504" y="5961419"/>
            <a:ext cx="2079971" cy="4934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MFCC</a:t>
            </a:r>
            <a:r>
              <a:rPr lang="zh-CN" altLang="en-US" b="1" dirty="0"/>
              <a:t>特征</a:t>
            </a:r>
            <a:r>
              <a:rPr lang="en-US" altLang="zh-CN" b="1" dirty="0"/>
              <a:t>(</a:t>
            </a:r>
            <a:r>
              <a:rPr lang="zh-CN" altLang="en-US" b="1" dirty="0"/>
              <a:t>向量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C296666E-BF13-409F-AEEB-1DCD80312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10" y="2278042"/>
            <a:ext cx="2433876" cy="39621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001876B-1294-4C46-B6B6-9872FA496F54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948EF97D-62A8-4CD1-9AEF-CD265453F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188" y="4872957"/>
            <a:ext cx="1496168" cy="168716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BDA757F8-7F17-4913-899D-A5E5FFDC3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946" y="4703474"/>
            <a:ext cx="1602493" cy="18566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34421101-E45D-4208-9025-F33A29381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933" y="2476148"/>
            <a:ext cx="4008518" cy="229315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E1204A9-001A-4008-A6F5-744656422A7D}"/>
              </a:ext>
            </a:extLst>
          </p:cNvPr>
          <p:cNvSpPr txBox="1"/>
          <p:nvPr/>
        </p:nvSpPr>
        <p:spPr>
          <a:xfrm>
            <a:off x="8868847" y="139854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汽车喇叭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0454F84-46BB-4ED1-AD87-23F8444B536F}"/>
              </a:ext>
            </a:extLst>
          </p:cNvPr>
          <p:cNvSpPr txBox="1"/>
          <p:nvPr/>
        </p:nvSpPr>
        <p:spPr>
          <a:xfrm>
            <a:off x="9228191" y="4234195"/>
            <a:ext cx="200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Mel</a:t>
            </a:r>
            <a:r>
              <a:rPr lang="zh-CN" altLang="en-US" dirty="0"/>
              <a:t>滤波器组输出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D7D562D-F940-4BF3-9DA1-18498BDCAFBD}"/>
              </a:ext>
            </a:extLst>
          </p:cNvPr>
          <p:cNvSpPr txBox="1"/>
          <p:nvPr/>
        </p:nvSpPr>
        <p:spPr>
          <a:xfrm>
            <a:off x="5203223" y="4503625"/>
            <a:ext cx="181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枪声</a:t>
            </a:r>
            <a:r>
              <a:rPr lang="en-US" altLang="zh-CN" dirty="0"/>
              <a:t>MFCC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933900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xmlns="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xmlns="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xmlns="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xmlns="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DD5CF61-6A0A-4127-9AB5-4EEB9EB85FD9}"/>
              </a:ext>
            </a:extLst>
          </p:cNvPr>
          <p:cNvSpPr/>
          <p:nvPr/>
        </p:nvSpPr>
        <p:spPr>
          <a:xfrm>
            <a:off x="2959460" y="497714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xmlns="" id="{CCAE976D-8420-4F82-AA7B-116F3AF18211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</p:spTree>
    <p:extLst>
      <p:ext uri="{BB962C8B-B14F-4D97-AF65-F5344CB8AC3E}">
        <p14:creationId xmlns:p14="http://schemas.microsoft.com/office/powerpoint/2010/main" val="1355529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582930" y="1682888"/>
            <a:ext cx="10962503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关于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(classifier)   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时下非常非常非常火爆的研究热点，机器学习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(Machine Learning)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中的一大研究内容，经典的分类器利用概率统计、统计信号处理、贝叶斯估计等理论，在向量空间中，将特征化的输入进行划分，分类器的一些经典模型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【5】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Bayes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决策：需要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posterior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prior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&amp; likelihood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，需要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loss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支持向量机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SVM(Support Vector Machine)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：根据线性可分性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分为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linear SVM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nonlinear SVM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					      nonlinear SVM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kernel function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的选用比较考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				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究，有一整套理论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【6】【7】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000" strike="sngStrike" dirty="0">
                <a:latin typeface="仿宋" panose="02010609060101010101" pitchFamily="49" charset="-122"/>
                <a:ea typeface="仿宋" panose="02010609060101010101" pitchFamily="49" charset="-122"/>
              </a:rPr>
              <a:t>水太深了</a:t>
            </a:r>
            <a:r>
              <a:rPr lang="en-US" altLang="zh-CN" sz="2000" strike="sngStrike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Adaboost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(Adaptive Boosting)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sensitive to outliers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，母前手头的样本太少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随机森林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(Random Forest)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：训练有点复杂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 + Maximum Likelihood Estimation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：本项目中使用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9405E-4AAF-4A98-B9AE-3CCC0C9BB80B}"/>
              </a:ext>
            </a:extLst>
          </p:cNvPr>
          <p:cNvSpPr txBox="1"/>
          <p:nvPr/>
        </p:nvSpPr>
        <p:spPr>
          <a:xfrm>
            <a:off x="967740" y="6279538"/>
            <a:ext cx="745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【6】Learning with Kernels, MIT Press, B. </a:t>
            </a:r>
            <a:r>
              <a:rPr lang="en-US" altLang="zh-CN" sz="1000" dirty="0" err="1"/>
              <a:t>Schoelkopf</a:t>
            </a:r>
            <a:r>
              <a:rPr lang="en-US" altLang="zh-CN" sz="1000" dirty="0"/>
              <a:t>, A. </a:t>
            </a:r>
            <a:r>
              <a:rPr lang="en-US" altLang="zh-CN" sz="1000" dirty="0" err="1"/>
              <a:t>Smola</a:t>
            </a:r>
            <a:endParaRPr lang="en-US" altLang="zh-CN" sz="1000" dirty="0"/>
          </a:p>
          <a:p>
            <a:r>
              <a:rPr lang="en-US" altLang="zh-CN" sz="1000" dirty="0"/>
              <a:t>【7】A Tutorial on Support Vector Machines for Pattern Recognition, Data Mining and Knowledge Discovery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1707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混合高斯模型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GMM(Gaussian Mixture Model)【5】【10】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：又叫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MoG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(Mixture of Gaussian)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9405E-4AAF-4A98-B9AE-3CCC0C9BB80B}"/>
              </a:ext>
            </a:extLst>
          </p:cNvPr>
          <p:cNvSpPr txBox="1"/>
          <p:nvPr/>
        </p:nvSpPr>
        <p:spPr>
          <a:xfrm>
            <a:off x="967740" y="6272576"/>
            <a:ext cx="745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【9】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188D57-7C26-41CA-BA04-05F8F5B1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032694"/>
            <a:ext cx="5178001" cy="3431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BB8348-30EF-4F12-89C2-1C9498D2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48" y="4025280"/>
            <a:ext cx="3461952" cy="224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3A9E94D-5800-42D3-B30E-8B46D70FB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917" y="2096878"/>
            <a:ext cx="5420933" cy="1832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916AA10-74DF-45BE-A6A7-82ABFC4503FD}"/>
              </a:ext>
            </a:extLst>
          </p:cNvPr>
          <p:cNvSpPr/>
          <p:nvPr/>
        </p:nvSpPr>
        <p:spPr>
          <a:xfrm>
            <a:off x="3276614" y="4382636"/>
            <a:ext cx="2316466" cy="98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90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FBD85AC-2C01-4B30-BF50-673726CB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215"/>
            <a:ext cx="4330065" cy="2878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8A06A3A-36A4-4DEB-A3E4-1FEB80D0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20" y="1369563"/>
            <a:ext cx="6053532" cy="40215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1BB6E71-ABE6-41C4-9E80-CBC810C2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D248397-0919-466A-8BAB-2AA82949F795}"/>
              </a:ext>
            </a:extLst>
          </p:cNvPr>
          <p:cNvSpPr txBox="1"/>
          <p:nvPr/>
        </p:nvSpPr>
        <p:spPr>
          <a:xfrm>
            <a:off x="961779" y="6386527"/>
            <a:ext cx="745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A01C336-BA0B-4256-975D-4D14B22D9768}"/>
              </a:ext>
            </a:extLst>
          </p:cNvPr>
          <p:cNvSpPr txBox="1"/>
          <p:nvPr/>
        </p:nvSpPr>
        <p:spPr>
          <a:xfrm>
            <a:off x="4503414" y="5270487"/>
            <a:ext cx="275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D2454AE-25E0-45CC-8547-20467D4DE4D7}"/>
              </a:ext>
            </a:extLst>
          </p:cNvPr>
          <p:cNvSpPr txBox="1"/>
          <p:nvPr/>
        </p:nvSpPr>
        <p:spPr>
          <a:xfrm>
            <a:off x="126644" y="1395400"/>
            <a:ext cx="38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Initialization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AB3096-D32B-4FB0-A8C3-A836DA76F8B6}"/>
              </a:ext>
            </a:extLst>
          </p:cNvPr>
          <p:cNvSpPr/>
          <p:nvPr/>
        </p:nvSpPr>
        <p:spPr>
          <a:xfrm>
            <a:off x="775335" y="2360565"/>
            <a:ext cx="4481499" cy="1457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B2C5E33F-33AE-48CE-A631-CE11E08DE353}"/>
              </a:ext>
            </a:extLst>
          </p:cNvPr>
          <p:cNvSpPr/>
          <p:nvPr/>
        </p:nvSpPr>
        <p:spPr>
          <a:xfrm rot="3813261">
            <a:off x="2020576" y="1799424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C2EF0F99-2238-4F96-A35A-FE9869244236}"/>
              </a:ext>
            </a:extLst>
          </p:cNvPr>
          <p:cNvSpPr/>
          <p:nvPr/>
        </p:nvSpPr>
        <p:spPr>
          <a:xfrm rot="9611900">
            <a:off x="5648698" y="4309537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45803B0-F4A4-4EF7-AAE0-26EE5E1353B8}"/>
              </a:ext>
            </a:extLst>
          </p:cNvPr>
          <p:cNvSpPr/>
          <p:nvPr/>
        </p:nvSpPr>
        <p:spPr>
          <a:xfrm>
            <a:off x="775335" y="3829243"/>
            <a:ext cx="4481499" cy="145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93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极大似然估计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ML(Maximum Likelihood Estimation)【5】【9】【10】【11】: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种声学事件（枪声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汽车喇叭）分别训练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，得到三个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模型。将待检测结果的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MFCC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特征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分别输入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个概率密度，概率密度最大者即认为是该类别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9405E-4AAF-4A98-B9AE-3CCC0C9BB80B}"/>
              </a:ext>
            </a:extLst>
          </p:cNvPr>
          <p:cNvSpPr txBox="1"/>
          <p:nvPr/>
        </p:nvSpPr>
        <p:spPr>
          <a:xfrm>
            <a:off x="967740" y="6108158"/>
            <a:ext cx="745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【9】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</a:p>
          <a:p>
            <a:r>
              <a:rPr lang="en-US" altLang="zh-CN" sz="1000" dirty="0"/>
              <a:t>【11】</a:t>
            </a:r>
            <a:r>
              <a:rPr lang="zh-CN" altLang="en-US" sz="1000" dirty="0"/>
              <a:t>统计信号处理讲义，东南大学，蒋忠进，孟桥等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F4092A3-E1F6-4CCC-9D2B-AC52CF81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0" y="2503446"/>
            <a:ext cx="5093251" cy="28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36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xmlns="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xmlns="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713125AB-F947-460F-9D7C-B24D25ED9A9D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2105681-D7FC-45BC-90A8-FE9A642157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xmlns="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xmlns="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DD5CF61-6A0A-4127-9AB5-4EEB9EB85FD9}"/>
              </a:ext>
            </a:extLst>
          </p:cNvPr>
          <p:cNvSpPr/>
          <p:nvPr/>
        </p:nvSpPr>
        <p:spPr>
          <a:xfrm>
            <a:off x="2224124" y="5951219"/>
            <a:ext cx="3285124" cy="750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35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07C99A-7957-4E1D-9E4D-26FE26CC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A1C320-10E8-488D-B62D-73FE9A1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2BBFDD7-1210-42FA-B9DC-061F6E5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参考文献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Reference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2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B050"/>
                </a:solidFill>
              </a:rPr>
              <a:t>灵敏度</a:t>
            </a:r>
          </a:p>
          <a:p>
            <a:r>
              <a:rPr lang="zh-CN" altLang="zh-CN" dirty="0">
                <a:solidFill>
                  <a:srgbClr val="00B050"/>
                </a:solidFill>
              </a:rPr>
              <a:t>方向性</a:t>
            </a:r>
          </a:p>
          <a:p>
            <a:r>
              <a:rPr lang="zh-CN" altLang="zh-CN" dirty="0">
                <a:solidFill>
                  <a:srgbClr val="00B050"/>
                </a:solidFill>
              </a:rPr>
              <a:t>信噪比（</a:t>
            </a:r>
            <a:r>
              <a:rPr lang="en-US" altLang="zh-CN" dirty="0">
                <a:solidFill>
                  <a:srgbClr val="00B050"/>
                </a:solidFill>
              </a:rPr>
              <a:t>SNR</a:t>
            </a:r>
            <a:r>
              <a:rPr lang="zh-CN" altLang="zh-CN" dirty="0">
                <a:solidFill>
                  <a:srgbClr val="00B050"/>
                </a:solidFill>
              </a:rPr>
              <a:t>）</a:t>
            </a:r>
          </a:p>
          <a:p>
            <a:r>
              <a:rPr lang="zh-CN" altLang="zh-CN" dirty="0">
                <a:solidFill>
                  <a:srgbClr val="00B050"/>
                </a:solidFill>
              </a:rPr>
              <a:t>最大</a:t>
            </a:r>
            <a:r>
              <a:rPr lang="zh-CN" altLang="zh-CN" dirty="0" smtClean="0">
                <a:solidFill>
                  <a:srgbClr val="00B050"/>
                </a:solidFill>
              </a:rPr>
              <a:t>声压级（</a:t>
            </a:r>
            <a:r>
              <a:rPr lang="en-US" altLang="zh-CN" dirty="0" smtClean="0">
                <a:solidFill>
                  <a:srgbClr val="00B050"/>
                </a:solidFill>
              </a:rPr>
              <a:t>AOP</a:t>
            </a:r>
            <a:r>
              <a:rPr lang="zh-CN" altLang="zh-CN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zh-CN" dirty="0">
                <a:solidFill>
                  <a:srgbClr val="00B050"/>
                </a:solidFill>
              </a:rPr>
              <a:t>一致性</a:t>
            </a:r>
          </a:p>
          <a:p>
            <a:r>
              <a:rPr lang="zh-CN" altLang="zh-CN" dirty="0">
                <a:solidFill>
                  <a:srgbClr val="00B050"/>
                </a:solidFill>
              </a:rPr>
              <a:t>瞬时响应</a:t>
            </a:r>
          </a:p>
          <a:p>
            <a:r>
              <a:rPr lang="zh-CN" altLang="zh-CN" dirty="0" smtClean="0">
                <a:solidFill>
                  <a:srgbClr val="00B050"/>
                </a:solidFill>
              </a:rPr>
              <a:t>电源抑制</a:t>
            </a:r>
            <a:r>
              <a:rPr lang="zh-CN" altLang="zh-CN" dirty="0">
                <a:solidFill>
                  <a:srgbClr val="00B050"/>
                </a:solidFill>
              </a:rPr>
              <a:t>比（</a:t>
            </a:r>
            <a:r>
              <a:rPr lang="en-US" altLang="zh-CN" dirty="0">
                <a:solidFill>
                  <a:srgbClr val="00B050"/>
                </a:solidFill>
              </a:rPr>
              <a:t>PSRR</a:t>
            </a:r>
            <a:r>
              <a:rPr lang="zh-CN" altLang="zh-CN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频率响应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53077" y="182733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总谐波失真（</a:t>
            </a:r>
            <a:r>
              <a:rPr lang="en-US" altLang="zh-CN" dirty="0"/>
              <a:t>THD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阻抗</a:t>
            </a:r>
          </a:p>
          <a:p>
            <a:r>
              <a:rPr lang="zh-CN" altLang="zh-CN" dirty="0"/>
              <a:t>动态范围</a:t>
            </a:r>
          </a:p>
          <a:p>
            <a:r>
              <a:rPr lang="zh-CN" altLang="zh-CN" dirty="0"/>
              <a:t>等效输入噪声（</a:t>
            </a:r>
            <a:r>
              <a:rPr lang="en-US" altLang="zh-CN" dirty="0"/>
              <a:t>EIN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7609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硬件选型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灵敏度</a:t>
            </a:r>
            <a:endParaRPr lang="en-US" altLang="zh-CN" dirty="0" smtClean="0"/>
          </a:p>
          <a:p>
            <a:r>
              <a:rPr lang="zh-CN" altLang="zh-CN" dirty="0" smtClean="0"/>
              <a:t>灵敏度</a:t>
            </a:r>
            <a:r>
              <a:rPr lang="zh-CN" altLang="zh-CN" dirty="0"/>
              <a:t>是指</a:t>
            </a:r>
            <a:r>
              <a:rPr lang="zh-CN" altLang="zh-CN" dirty="0" smtClean="0"/>
              <a:t>其输出</a:t>
            </a:r>
            <a:r>
              <a:rPr lang="zh-CN" altLang="zh-CN" dirty="0"/>
              <a:t>端对于给定标准声学输入的电气响应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B050"/>
                </a:solidFill>
              </a:rPr>
              <a:t>单位声压的输出电压值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02" y="3254384"/>
            <a:ext cx="6563641" cy="12098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02" y="4705273"/>
            <a:ext cx="627785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7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方向性</a:t>
            </a:r>
            <a:endParaRPr lang="en-US" altLang="zh-CN" dirty="0" smtClean="0"/>
          </a:p>
          <a:p>
            <a:r>
              <a:rPr lang="zh-CN" altLang="en-US" dirty="0" smtClean="0"/>
              <a:t>方</a:t>
            </a:r>
            <a:r>
              <a:rPr lang="zh-CN" altLang="zh-CN" dirty="0" smtClean="0"/>
              <a:t>向性</a:t>
            </a:r>
            <a:r>
              <a:rPr lang="zh-CN" altLang="zh-CN" dirty="0"/>
              <a:t>描述麦克风的灵敏度随声源空间位置的改变而变化的模式。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88" y="2985246"/>
            <a:ext cx="6949890" cy="29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1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信噪比</a:t>
            </a:r>
            <a:r>
              <a:rPr lang="zh-CN" altLang="zh-CN" dirty="0"/>
              <a:t>（</a:t>
            </a:r>
            <a:r>
              <a:rPr lang="en-US" altLang="zh-CN" dirty="0"/>
              <a:t>SNR</a:t>
            </a:r>
            <a:r>
              <a:rPr lang="zh-CN" altLang="zh-CN" dirty="0"/>
              <a:t>）表示参考信号与麦克风输出的噪声水平的比值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最大</a:t>
            </a:r>
            <a:r>
              <a:rPr lang="zh-CN" altLang="zh-CN" dirty="0"/>
              <a:t>声压级（</a:t>
            </a:r>
            <a:r>
              <a:rPr lang="en-US" altLang="zh-CN" dirty="0"/>
              <a:t>AOP</a:t>
            </a:r>
            <a:r>
              <a:rPr lang="zh-CN" altLang="zh-CN" dirty="0" smtClean="0"/>
              <a:t>）指</a:t>
            </a:r>
            <a:r>
              <a:rPr lang="zh-CN" altLang="zh-CN" dirty="0"/>
              <a:t>的是麦克风输出</a:t>
            </a:r>
            <a:r>
              <a:rPr lang="en-US" altLang="zh-CN" dirty="0"/>
              <a:t>THD</a:t>
            </a:r>
            <a:r>
              <a:rPr lang="zh-CN" altLang="zh-CN" dirty="0"/>
              <a:t>等于</a:t>
            </a:r>
            <a:r>
              <a:rPr lang="en-US" altLang="zh-CN" dirty="0"/>
              <a:t>10%</a:t>
            </a:r>
            <a:r>
              <a:rPr lang="zh-CN" altLang="zh-CN" dirty="0"/>
              <a:t>时输入的声压大小（</a:t>
            </a:r>
            <a:r>
              <a:rPr lang="en-US" altLang="zh-CN" dirty="0"/>
              <a:t>SPL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一致性</a:t>
            </a:r>
            <a:r>
              <a:rPr lang="zh-CN" altLang="en-US" dirty="0" smtClean="0"/>
              <a:t>是</a:t>
            </a:r>
            <a:r>
              <a:rPr lang="zh-CN" altLang="zh-CN" dirty="0" smtClean="0"/>
              <a:t>麦克风</a:t>
            </a:r>
            <a:r>
              <a:rPr lang="zh-CN" altLang="zh-CN" dirty="0"/>
              <a:t>在焊接后能否保持原有性能的指标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1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硬件选型</a:t>
            </a:r>
            <a:r>
              <a:rPr lang="en-US" altLang="zh-CN" dirty="0"/>
              <a:t>-</a:t>
            </a:r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瞬时</a:t>
            </a:r>
            <a:r>
              <a:rPr lang="zh-CN" altLang="zh-CN" dirty="0" smtClean="0"/>
              <a:t>响应即</a:t>
            </a:r>
            <a:r>
              <a:rPr lang="zh-CN" altLang="zh-CN" dirty="0"/>
              <a:t>麦克风对瞬态输入的电学</a:t>
            </a:r>
            <a:r>
              <a:rPr lang="zh-CN" altLang="zh-CN" dirty="0" smtClean="0"/>
              <a:t>反应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电源抑制比</a:t>
            </a:r>
            <a:r>
              <a:rPr lang="zh-CN" altLang="zh-CN" dirty="0" smtClean="0"/>
              <a:t>是麦克风</a:t>
            </a:r>
            <a:r>
              <a:rPr lang="zh-CN" altLang="zh-CN" dirty="0"/>
              <a:t>输出对于</a:t>
            </a:r>
            <a:r>
              <a:rPr lang="zh-CN" altLang="zh-CN" dirty="0" smtClean="0"/>
              <a:t>电源</a:t>
            </a:r>
            <a:r>
              <a:rPr lang="zh-CN" altLang="zh-CN" dirty="0"/>
              <a:t>输入噪声抑制能力的参数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频率响应描述麦克风在</a:t>
            </a:r>
            <a:r>
              <a:rPr lang="zh-CN" altLang="zh-CN" dirty="0"/>
              <a:t>整个频谱上的输出水平。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3142</Words>
  <Application>Microsoft Office PowerPoint</Application>
  <PresentationFormat>自定义</PresentationFormat>
  <Paragraphs>470</Paragraphs>
  <Slides>48</Slides>
  <Notes>3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Theme</vt:lpstr>
      <vt:lpstr>硬件选型</vt:lpstr>
      <vt:lpstr>硬件选型-选型要求</vt:lpstr>
      <vt:lpstr>硬件选型-选型原则</vt:lpstr>
      <vt:lpstr>硬件选型-指标简介</vt:lpstr>
      <vt:lpstr>硬件选型-技术指标</vt:lpstr>
      <vt:lpstr>硬件选型-技术指标</vt:lpstr>
      <vt:lpstr>硬件选型-技术指标</vt:lpstr>
      <vt:lpstr>硬件选型-技术指标</vt:lpstr>
      <vt:lpstr>硬件选型-技术指标</vt:lpstr>
      <vt:lpstr>硬件选型-技术指标</vt:lpstr>
      <vt:lpstr>硬件选型-技术指标</vt:lpstr>
      <vt:lpstr>硬件选型-技术指标</vt:lpstr>
      <vt:lpstr>硬件选型-具体要求</vt:lpstr>
      <vt:lpstr>硬件选型-具体要求</vt:lpstr>
      <vt:lpstr>硬件选型-种类选型</vt:lpstr>
      <vt:lpstr>硬件选型-种类选型</vt:lpstr>
      <vt:lpstr>硬件选型-种类选型</vt:lpstr>
      <vt:lpstr>硬件选型-种类选型</vt:lpstr>
      <vt:lpstr>硬件选型-种类选型</vt:lpstr>
      <vt:lpstr>硬件选型-种类选型</vt:lpstr>
      <vt:lpstr>硬件选型-种类选型</vt:lpstr>
      <vt:lpstr>硬件选型-种类选型</vt:lpstr>
      <vt:lpstr>硬件选型-产品选型</vt:lpstr>
      <vt:lpstr>硬件选型-产品参数</vt:lpstr>
      <vt:lpstr>硬件选型-产品参数</vt:lpstr>
      <vt:lpstr>软件架构</vt:lpstr>
      <vt:lpstr>软件架构  Software Architecture</vt:lpstr>
      <vt:lpstr>软件架构 - 滤波降噪 Software Architecture - filtering &amp; denoising </vt:lpstr>
      <vt:lpstr>软件架构 - 滤波降噪 Software Architecture - filtering &amp; denoising </vt:lpstr>
      <vt:lpstr>软件架构 - 滤波降噪 Software Architecture - filtering &amp; denoising </vt:lpstr>
      <vt:lpstr>软件架构  Software Architecture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 Software Architecture</vt:lpstr>
      <vt:lpstr>软件架构 – 特征工程 Software Architecture – feature engineering</vt:lpstr>
      <vt:lpstr>软件架构 – 特征工程 Software Architecture – feature engineering</vt:lpstr>
      <vt:lpstr>软件架构  Software Architecture</vt:lpstr>
      <vt:lpstr>软件架构 – 分类器 Software Architecture – classifier</vt:lpstr>
      <vt:lpstr>软件架构 – 分类器 Software Architecture – classifier</vt:lpstr>
      <vt:lpstr>软件架构 – 分类器 Software Architecture – classifier</vt:lpstr>
      <vt:lpstr>软件架构 – 分类器 Software Architecture – classifier</vt:lpstr>
      <vt:lpstr>软件架构  Software Architecture</vt:lpstr>
      <vt:lpstr>参考文献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Zifeng</dc:creator>
  <cp:lastModifiedBy>Windows 用户</cp:lastModifiedBy>
  <cp:revision>16</cp:revision>
  <dcterms:created xsi:type="dcterms:W3CDTF">2020-05-01T03:30:56Z</dcterms:created>
  <dcterms:modified xsi:type="dcterms:W3CDTF">2020-05-03T03:02:53Z</dcterms:modified>
</cp:coreProperties>
</file>