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8" r:id="rId6"/>
    <p:sldId id="265" r:id="rId7"/>
    <p:sldId id="262" r:id="rId8"/>
    <p:sldId id="263" r:id="rId9"/>
    <p:sldId id="267" r:id="rId10"/>
    <p:sldId id="266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3714" autoAdjust="0"/>
  </p:normalViewPr>
  <p:slideViewPr>
    <p:cSldViewPr snapToGrid="0">
      <p:cViewPr varScale="1">
        <p:scale>
          <a:sx n="62" d="100"/>
          <a:sy n="62" d="100"/>
        </p:scale>
        <p:origin x="33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AB9FE-0F86-4972-ADD1-2115C018A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C22BC-EDB9-4C96-BDF5-34FCCA252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B188-8FE5-43AD-A84C-5450FFA3ADD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6CCE-4605-40B0-8050-F1EFDE4EC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2D68-171D-4711-BE08-5BA39B1473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55E-A16F-4CA3-AAF2-F0E0A42F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C63F-6C4B-41AF-85D6-ADE161ACD436}" type="datetime1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5E91-C7E4-4164-B291-E20CD00E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20C-BA2A-4BB9-8E85-F69B3A3F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6EC4-89E8-4384-822F-3EF75B46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309-C6A6-47F1-821E-C69CAB8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A9049-B398-4992-904A-E27AAA8FBF1F}" type="datetime1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7DBE-F310-4B25-BBFF-EA805546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9013-2F60-4E44-892F-1CFD631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" y="6096976"/>
            <a:ext cx="384810" cy="365125"/>
          </a:xfrm>
        </p:spPr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871-F789-4432-B726-457CB91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F551-E77E-487D-9FB5-5B2537AC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ABD8-9E28-4107-9D73-419697E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CDDA-6040-4D3C-B280-707888F6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30" y="6096976"/>
            <a:ext cx="38481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BB362F8-89DF-415A-B93E-F967FB14F0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D6D8-BA7E-427F-AE62-B8EB3902D90F}"/>
              </a:ext>
            </a:extLst>
          </p:cNvPr>
          <p:cNvCxnSpPr>
            <a:cxnSpLocks/>
          </p:cNvCxnSpPr>
          <p:nvPr userDrawn="1"/>
        </p:nvCxnSpPr>
        <p:spPr>
          <a:xfrm>
            <a:off x="582930" y="1240155"/>
            <a:ext cx="10852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B37A1C-BA55-4C2D-9E17-C92C3629B9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003" y="58581"/>
            <a:ext cx="2094712" cy="105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1468-EE85-405C-AF40-E87CCFA2A3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6394" y="5497259"/>
            <a:ext cx="1079321" cy="9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CC687-5F04-4549-BAE4-3D2EAADC06E4}"/>
              </a:ext>
            </a:extLst>
          </p:cNvPr>
          <p:cNvSpPr txBox="1"/>
          <p:nvPr userDrawn="1"/>
        </p:nvSpPr>
        <p:spPr>
          <a:xfrm>
            <a:off x="9815258" y="6422241"/>
            <a:ext cx="23149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东南大学仪器科学与工程学院 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Instrument Science and Engineering</a:t>
            </a:r>
            <a:endParaRPr lang="zh-CN" altLang="en-US" sz="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130E-A38B-465D-8E8F-11A063886195}"/>
              </a:ext>
            </a:extLst>
          </p:cNvPr>
          <p:cNvSpPr txBox="1"/>
          <p:nvPr/>
        </p:nvSpPr>
        <p:spPr>
          <a:xfrm>
            <a:off x="582930" y="1340905"/>
            <a:ext cx="9665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：常用窗口有矩形窗、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窗、汉宁窗等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：声学检测、语音处理等研究中非常常用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64957-E2BF-49FF-9F77-B3DBFDB2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34" y="3204085"/>
            <a:ext cx="6518252" cy="3075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3E25E-E2B3-44FA-AE22-C96D4BE7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89" y="2300704"/>
            <a:ext cx="5196511" cy="7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9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37FA66-0051-42AC-954C-D7E241BF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58" y="2940165"/>
            <a:ext cx="3695697" cy="6671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164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前景 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VS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将短时能量作为前景和背景的区分依据，使用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自适应的短时能量阈值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【4】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，实现背景片段和可疑片段（前景）的分离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332739-F1F2-450D-9ED8-FB5068C774F4}"/>
              </a:ext>
            </a:extLst>
          </p:cNvPr>
          <p:cNvSpPr/>
          <p:nvPr/>
        </p:nvSpPr>
        <p:spPr>
          <a:xfrm>
            <a:off x="6416478" y="3219834"/>
            <a:ext cx="434340" cy="387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2FEC4A-B474-48EA-9257-C950F6C5B3F7}"/>
              </a:ext>
            </a:extLst>
          </p:cNvPr>
          <p:cNvSpPr txBox="1"/>
          <p:nvPr/>
        </p:nvSpPr>
        <p:spPr>
          <a:xfrm>
            <a:off x="6294247" y="3705346"/>
            <a:ext cx="474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仿真结果发现系数取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0.4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准确率更高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4A4925-1046-4D36-AD48-C4CE1E37D317}"/>
              </a:ext>
            </a:extLst>
          </p:cNvPr>
          <p:cNvSpPr txBox="1"/>
          <p:nvPr/>
        </p:nvSpPr>
        <p:spPr>
          <a:xfrm>
            <a:off x="4815840" y="4189544"/>
            <a:ext cx="6637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(mean filtering)</a:t>
            </a:r>
          </a:p>
          <a:p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部分仿真结果中出现一定的高频抖动，考虑使用均值滤波做一个平滑。能够有效防止前景片段明明还没结束，但中间一两个点因抖动掉到阈值以下影响分离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7316CD0-3C6C-49F7-AF9A-508BC3DF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175" y="5708303"/>
            <a:ext cx="1414416" cy="77734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51FB0848-51C3-4358-9D91-75F7D3AE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189" y="5572608"/>
            <a:ext cx="1500921" cy="9821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E5A74B3-E050-4E16-8077-60FC763F3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310" y="5650391"/>
            <a:ext cx="1611483" cy="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持续时间滤波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(duration filtering)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一个突发声信号通过前文的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短时能量自适应阈值分割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，从背景中分离出来后，常常伴随一系列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次要片段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（可以是回响、多径等原因引起）。次要片段高度碎片化，持续时间短，难以提取有效的特征进行检测，用持续时间作为阈值滤去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E7338A-ABA3-4CD8-8099-A8ED6C76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39" y="2932413"/>
            <a:ext cx="4239260" cy="378638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C9051B3-7234-4980-B32B-CA6E6CB14BE6}"/>
              </a:ext>
            </a:extLst>
          </p:cNvPr>
          <p:cNvSpPr/>
          <p:nvPr/>
        </p:nvSpPr>
        <p:spPr>
          <a:xfrm>
            <a:off x="7059029" y="4566465"/>
            <a:ext cx="503306" cy="771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880A9A-74D3-407E-B977-88B8E610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96" y="1293157"/>
            <a:ext cx="7087681" cy="56845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973A54-2B63-4E14-AFCB-BF75496B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48" y="5496097"/>
            <a:ext cx="1441749" cy="6008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2F9888-FE32-41FB-818D-1B6B5CD14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57C053-FFAD-46AC-800F-5B59146F91B9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BA30A1-30ED-415D-B706-4A371935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566" y="5285920"/>
            <a:ext cx="776846" cy="8760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A29EC1-1397-4927-BA89-060F5CBA8706}"/>
              </a:ext>
            </a:extLst>
          </p:cNvPr>
          <p:cNvSpPr/>
          <p:nvPr/>
        </p:nvSpPr>
        <p:spPr>
          <a:xfrm>
            <a:off x="3632703" y="5579076"/>
            <a:ext cx="363532" cy="3736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CCECD3-C996-4738-9CAE-FDEF9FFD0F40}"/>
              </a:ext>
            </a:extLst>
          </p:cNvPr>
          <p:cNvSpPr/>
          <p:nvPr/>
        </p:nvSpPr>
        <p:spPr>
          <a:xfrm>
            <a:off x="7035237" y="3972697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8B3FDE-0DF0-4FF0-86EC-5A911F141A0B}"/>
              </a:ext>
            </a:extLst>
          </p:cNvPr>
          <p:cNvSpPr/>
          <p:nvPr/>
        </p:nvSpPr>
        <p:spPr>
          <a:xfrm>
            <a:off x="7034595" y="1410648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2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4032566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为什么需要特征？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一个孤立、短促的枪声采样点高达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 → 信号长度为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（单声道）。端点检测分离出主要片段后呢？仍有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必须要提取特征作为输入（维数大大减少），分类器的使用才存在可能！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试图做一个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维度输入的分类器不可行、不现实（点之间的距离范数过大，不利于聚类）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Mel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频率倒谱系数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MFCC(Mel-Frequency Cepstral Coefficient)【3】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仿照人耳：设置一个滤波器组，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个输入信号，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个并行滤波器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(Mel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→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个滤波器输出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个输出构造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维向量作为声音片段的特征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7F5C3-5DA6-436E-A80D-222CBB5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61" y="4022124"/>
            <a:ext cx="5352678" cy="2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3F18B270-84D1-4EBC-8E7D-57A3784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51" y="1347274"/>
            <a:ext cx="3772051" cy="202245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E94192-AB44-42A0-BB29-F786237B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" y="4915605"/>
            <a:ext cx="3482975" cy="6756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89D083D-7682-45DA-81CD-7AF1B9AA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" y="3098227"/>
            <a:ext cx="3330242" cy="1265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325249-F37E-48C5-90FA-B9676C317D91}"/>
              </a:ext>
            </a:extLst>
          </p:cNvPr>
          <p:cNvSpPr/>
          <p:nvPr/>
        </p:nvSpPr>
        <p:spPr>
          <a:xfrm>
            <a:off x="3149603" y="14798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疑似信号片段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B049B85-CCFF-49E5-8E62-0676C7D64739}"/>
              </a:ext>
            </a:extLst>
          </p:cNvPr>
          <p:cNvSpPr/>
          <p:nvPr/>
        </p:nvSpPr>
        <p:spPr>
          <a:xfrm>
            <a:off x="3279216" y="2244263"/>
            <a:ext cx="1662545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Mel</a:t>
            </a:r>
            <a:r>
              <a:rPr lang="zh-CN" altLang="en-US" b="1" dirty="0"/>
              <a:t>频率转换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540C76-6099-4ED4-A757-72E3AB422E7F}"/>
              </a:ext>
            </a:extLst>
          </p:cNvPr>
          <p:cNvSpPr/>
          <p:nvPr/>
        </p:nvSpPr>
        <p:spPr>
          <a:xfrm>
            <a:off x="3503609" y="4728125"/>
            <a:ext cx="1213762" cy="40807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对数处理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FF7EDB-9D1C-4F22-B558-AC45B1DC3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10489" y="2003590"/>
            <a:ext cx="1" cy="2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DAA03-B58B-4D50-8DE1-C8D9C2EBD88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110488" y="3982505"/>
            <a:ext cx="2" cy="74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07086CC-AD7F-4DEC-B314-C61597E0CD90}"/>
              </a:ext>
            </a:extLst>
          </p:cNvPr>
          <p:cNvSpPr/>
          <p:nvPr/>
        </p:nvSpPr>
        <p:spPr>
          <a:xfrm>
            <a:off x="3254562" y="3508020"/>
            <a:ext cx="1711852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滤波器组滤波</a:t>
            </a:r>
            <a:endParaRPr lang="en-US" altLang="zh-C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952C7-C518-42A2-AF41-00E6FBF0DD0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110488" y="2749210"/>
            <a:ext cx="1" cy="758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4F0380E-2DCD-4A50-B2C4-6333F24EF8E1}"/>
              </a:ext>
            </a:extLst>
          </p:cNvPr>
          <p:cNvSpPr/>
          <p:nvPr/>
        </p:nvSpPr>
        <p:spPr>
          <a:xfrm>
            <a:off x="3532507" y="5378255"/>
            <a:ext cx="1155967" cy="38570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余弦变换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08AED-EF3D-4DB0-AA89-4A85773DAC2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110490" y="5136201"/>
            <a:ext cx="1" cy="24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83FEF3-76B8-441C-B20F-FACBAEA8AC66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4110490" y="5763963"/>
            <a:ext cx="1" cy="19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B694A2C-EC72-492D-90B5-0827A8E6A7CF}"/>
              </a:ext>
            </a:extLst>
          </p:cNvPr>
          <p:cNvSpPr/>
          <p:nvPr/>
        </p:nvSpPr>
        <p:spPr>
          <a:xfrm>
            <a:off x="3070504" y="5961419"/>
            <a:ext cx="2079971" cy="4934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MFCC</a:t>
            </a:r>
            <a:r>
              <a:rPr lang="zh-CN" altLang="en-US" b="1" dirty="0"/>
              <a:t>特征</a:t>
            </a:r>
            <a:r>
              <a:rPr lang="en-US" altLang="zh-CN" b="1" dirty="0"/>
              <a:t>(</a:t>
            </a:r>
            <a:r>
              <a:rPr lang="zh-CN" altLang="en-US" b="1" dirty="0"/>
              <a:t>向量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296666E-BF13-409F-AEEB-1DCD8031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10" y="2278042"/>
            <a:ext cx="2433876" cy="39621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001876B-1294-4C46-B6B6-9872FA496F54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48EF97D-62A8-4CD1-9AEF-CD265453F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188" y="4872957"/>
            <a:ext cx="1496168" cy="168716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DA757F8-7F17-4913-899D-A5E5FFDC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46" y="4703474"/>
            <a:ext cx="1602493" cy="18566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4421101-E45D-4208-9025-F33A29381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933" y="2476148"/>
            <a:ext cx="4008518" cy="229315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E1204A9-001A-4008-A6F5-744656422A7D}"/>
              </a:ext>
            </a:extLst>
          </p:cNvPr>
          <p:cNvSpPr txBox="1"/>
          <p:nvPr/>
        </p:nvSpPr>
        <p:spPr>
          <a:xfrm>
            <a:off x="8868847" y="13985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汽车喇叭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454F84-46BB-4ED1-AD87-23F8444B536F}"/>
              </a:ext>
            </a:extLst>
          </p:cNvPr>
          <p:cNvSpPr txBox="1"/>
          <p:nvPr/>
        </p:nvSpPr>
        <p:spPr>
          <a:xfrm>
            <a:off x="9228191" y="4234195"/>
            <a:ext cx="20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Mel</a:t>
            </a:r>
            <a:r>
              <a:rPr lang="zh-CN" altLang="en-US" dirty="0"/>
              <a:t>滤波器组输出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7D562D-F940-4BF3-9DA1-18498BDCAFBD}"/>
              </a:ext>
            </a:extLst>
          </p:cNvPr>
          <p:cNvSpPr txBox="1"/>
          <p:nvPr/>
        </p:nvSpPr>
        <p:spPr>
          <a:xfrm>
            <a:off x="5203223" y="4503625"/>
            <a:ext cx="181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枪声</a:t>
            </a:r>
            <a:r>
              <a:rPr lang="en-US" altLang="zh-CN" dirty="0"/>
              <a:t>MFCC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3082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4929309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C99A-7957-4E1D-9E4D-26FE26CC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BBFDD7-1210-42FA-B9DC-061F6E5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参考文献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Reference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C59DC-37B9-4651-BE82-C895CD03688B}"/>
              </a:ext>
            </a:extLst>
          </p:cNvPr>
          <p:cNvSpPr/>
          <p:nvPr/>
        </p:nvSpPr>
        <p:spPr>
          <a:xfrm>
            <a:off x="2956559" y="2149917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un2">
            <a:hlinkClick r:id="" action="ppaction://media"/>
            <a:extLst>
              <a:ext uri="{FF2B5EF4-FFF2-40B4-BE49-F238E27FC236}">
                <a16:creationId xmlns:a16="http://schemas.microsoft.com/office/drawing/2014/main" id="{EC98221E-7061-4FF7-AEC5-3C99FED52BA9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3097" y="1950336"/>
            <a:ext cx="244475" cy="244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EF6A23-5136-4EC2-8C19-47099BBF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57DB9-47F0-4713-9BCD-4D3AE1611755}"/>
              </a:ext>
            </a:extLst>
          </p:cNvPr>
          <p:cNvSpPr txBox="1"/>
          <p:nvPr/>
        </p:nvSpPr>
        <p:spPr>
          <a:xfrm>
            <a:off x="1072515" y="1309558"/>
            <a:ext cx="10408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为什么要滤波降噪？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先来听一段典型的枪声信号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典型的枪声信号是一个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负压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正压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的一个过程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理论波形的的频率集中在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低频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【1】【2】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DCF66-2234-4C9D-B647-550A250DE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3" y="4283267"/>
            <a:ext cx="4603282" cy="2178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AB9A6-6F3C-4EEE-BC86-F731E8096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466" y="2873252"/>
            <a:ext cx="1828088" cy="1456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45DB-8E02-4478-AFC6-1154CC564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839" y="3095273"/>
            <a:ext cx="1451576" cy="1012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B622E-7837-4358-B993-2B708C797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5713" y="4299372"/>
            <a:ext cx="3944340" cy="21627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8F38FC4-EDD6-434E-9F17-37031C10B5A3}"/>
              </a:ext>
            </a:extLst>
          </p:cNvPr>
          <p:cNvSpPr/>
          <p:nvPr/>
        </p:nvSpPr>
        <p:spPr>
          <a:xfrm>
            <a:off x="4139515" y="6105523"/>
            <a:ext cx="364524" cy="3027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1AD386-DF34-4E36-82D7-1E4BB4CCEF1C}"/>
              </a:ext>
            </a:extLst>
          </p:cNvPr>
          <p:cNvSpPr/>
          <p:nvPr/>
        </p:nvSpPr>
        <p:spPr>
          <a:xfrm>
            <a:off x="8606481" y="5994314"/>
            <a:ext cx="442785" cy="366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7D59E-513A-446D-81F2-74B2675996AD}"/>
              </a:ext>
            </a:extLst>
          </p:cNvPr>
          <p:cNvCxnSpPr/>
          <p:nvPr/>
        </p:nvCxnSpPr>
        <p:spPr>
          <a:xfrm>
            <a:off x="1905566" y="3407504"/>
            <a:ext cx="389238" cy="667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1C8159-C4A0-417B-BEA0-33BB824A73A9}"/>
              </a:ext>
            </a:extLst>
          </p:cNvPr>
          <p:cNvCxnSpPr>
            <a:cxnSpLocks/>
          </p:cNvCxnSpPr>
          <p:nvPr/>
        </p:nvCxnSpPr>
        <p:spPr>
          <a:xfrm flipH="1">
            <a:off x="2073340" y="3321007"/>
            <a:ext cx="88973" cy="825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85ABCB-9A9D-4B27-907D-E4DD72D1459E}"/>
              </a:ext>
            </a:extLst>
          </p:cNvPr>
          <p:cNvSpPr txBox="1"/>
          <p:nvPr/>
        </p:nvSpPr>
        <p:spPr>
          <a:xfrm>
            <a:off x="967740" y="6462101"/>
            <a:ext cx="381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  <a:endParaRPr lang="en-US" altLang="zh-CN" sz="1000" dirty="0"/>
          </a:p>
          <a:p>
            <a:r>
              <a:rPr lang="en-US" altLang="zh-CN" sz="1000" dirty="0"/>
              <a:t>【2】</a:t>
            </a:r>
            <a:r>
              <a:rPr lang="zh-CN" altLang="en-US" sz="1000" dirty="0"/>
              <a:t>枪声定位系统的研究与设计，硕士学位论文，卢慧洋</a:t>
            </a:r>
          </a:p>
        </p:txBody>
      </p:sp>
    </p:spTree>
    <p:extLst>
      <p:ext uri="{BB962C8B-B14F-4D97-AF65-F5344CB8AC3E}">
        <p14:creationId xmlns:p14="http://schemas.microsoft.com/office/powerpoint/2010/main" val="6024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另外：这势必无法解决其他低频信号的干扰，比如汽车喇叭！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A7933-CC49-4563-A333-19DD3B49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7" y="3219391"/>
            <a:ext cx="3642966" cy="3268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7E5BCC-8FDD-462D-AFDB-8DAD527D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20" y="3242466"/>
            <a:ext cx="4514144" cy="3379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3BB36E-ED0F-4414-A0A4-49BC38B8FFD0}"/>
              </a:ext>
            </a:extLst>
          </p:cNvPr>
          <p:cNvSpPr/>
          <p:nvPr/>
        </p:nvSpPr>
        <p:spPr>
          <a:xfrm>
            <a:off x="5517716" y="5375183"/>
            <a:ext cx="877330" cy="87115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5D1B1-F18A-4A09-9977-A08FBB4DC2F1}"/>
              </a:ext>
            </a:extLst>
          </p:cNvPr>
          <p:cNvSpPr txBox="1"/>
          <p:nvPr/>
        </p:nvSpPr>
        <p:spPr>
          <a:xfrm>
            <a:off x="4769809" y="493225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pattern!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34B2AF-34D5-4D60-AA37-435A0BFF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289" y="3219391"/>
            <a:ext cx="936786" cy="615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C12DFA-0E63-4AEF-B07A-554AFD00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908" y="3219391"/>
            <a:ext cx="797784" cy="605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5EFF2-0C1B-44D8-9888-1E48735E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062" y="4071551"/>
            <a:ext cx="1065004" cy="736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739095-39DD-47E7-99DD-0ADCA5174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908" y="4059646"/>
            <a:ext cx="1000254" cy="68263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B87262-FC85-4D5D-B1E1-B0CE6E1A46D1}"/>
              </a:ext>
            </a:extLst>
          </p:cNvPr>
          <p:cNvSpPr/>
          <p:nvPr/>
        </p:nvSpPr>
        <p:spPr>
          <a:xfrm>
            <a:off x="9468160" y="2993423"/>
            <a:ext cx="2412862" cy="215316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</p:spTree>
    <p:extLst>
      <p:ext uri="{BB962C8B-B14F-4D97-AF65-F5344CB8AC3E}">
        <p14:creationId xmlns:p14="http://schemas.microsoft.com/office/powerpoint/2010/main" val="148986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 （均值滤波）势必无法解决其他低频信号的干扰，比如汽车喇叭！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921C4-3264-49F5-B93C-B2E53F8A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13" y="3939086"/>
            <a:ext cx="4624230" cy="2015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3C957-F51E-4222-B130-B555D31A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03" y="3689457"/>
            <a:ext cx="2334577" cy="2345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669AE8-9E35-46D1-B072-DB75F6DA1909}"/>
              </a:ext>
            </a:extLst>
          </p:cNvPr>
          <p:cNvSpPr txBox="1"/>
          <p:nvPr/>
        </p:nvSpPr>
        <p:spPr>
          <a:xfrm>
            <a:off x="2369459" y="5985047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D67C2-ABB6-4DED-AA5B-C2CF5CBEE7C9}"/>
              </a:ext>
            </a:extLst>
          </p:cNvPr>
          <p:cNvSpPr txBox="1"/>
          <p:nvPr/>
        </p:nvSpPr>
        <p:spPr>
          <a:xfrm>
            <a:off x="7764419" y="5913114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91907-67F6-4A28-BA63-A379495D97E3}"/>
              </a:ext>
            </a:extLst>
          </p:cNvPr>
          <p:cNvSpPr txBox="1"/>
          <p:nvPr/>
        </p:nvSpPr>
        <p:spPr>
          <a:xfrm>
            <a:off x="865642" y="3515018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770F7-F5D5-4476-882F-2D84ECFE268C}"/>
              </a:ext>
            </a:extLst>
          </p:cNvPr>
          <p:cNvSpPr txBox="1"/>
          <p:nvPr/>
        </p:nvSpPr>
        <p:spPr>
          <a:xfrm>
            <a:off x="4861741" y="3715353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ADEDF-EF53-4225-8DEC-3DAB8317EB85}"/>
              </a:ext>
            </a:extLst>
          </p:cNvPr>
          <p:cNvSpPr txBox="1"/>
          <p:nvPr/>
        </p:nvSpPr>
        <p:spPr>
          <a:xfrm>
            <a:off x="221161" y="4016261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42F06-666C-4D40-8B77-A7D6B58CA261}"/>
              </a:ext>
            </a:extLst>
          </p:cNvPr>
          <p:cNvSpPr txBox="1"/>
          <p:nvPr/>
        </p:nvSpPr>
        <p:spPr>
          <a:xfrm>
            <a:off x="4308601" y="423147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7863A-0B52-46BE-B5ED-3975807BEA7A}"/>
              </a:ext>
            </a:extLst>
          </p:cNvPr>
          <p:cNvCxnSpPr>
            <a:cxnSpLocks/>
          </p:cNvCxnSpPr>
          <p:nvPr/>
        </p:nvCxnSpPr>
        <p:spPr>
          <a:xfrm flipH="1">
            <a:off x="3398520" y="5334000"/>
            <a:ext cx="2232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2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308018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61799"/>
            <a:ext cx="1079980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(Endpoint Detection)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：从一端语音信号中准确的找出语音信号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的起始点和结束点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最早出现在语音信号处理的研究里，用于对话音片段进行精确分割，从而为后续的语音识别等语音信号处理做准备。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声信号识别，或者说</a:t>
            </a: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，跟语音识别有异曲同工的地方，语音识别将语音信号按语音片段进行分割，从而对每个片段分别做识别；声学事件检测同样需要先把可疑的声学信号片段分割出来，然后再进一步对每个可疑片段进行检测。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语音识别：怎么找到人声的开始点和结束点？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声学事件检测：怎么找到声学事件（枪声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喇叭声）的开始点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</p:spTree>
    <p:extLst>
      <p:ext uri="{BB962C8B-B14F-4D97-AF65-F5344CB8AC3E}">
        <p14:creationId xmlns:p14="http://schemas.microsoft.com/office/powerpoint/2010/main" val="10975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374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常用方法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操作最简单：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、基于短时过零率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其他方法：双门限法、自相关法、谱熵法、比例法、对数频谱距离法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基于短时过零率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energy)【4】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综合应用场景（枪声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喇叭都是大功率信号）、算法复杂度（可高度并行化）、仿真结果等，采用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基于短时能量的端点检测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388441"/>
            <a:ext cx="470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  <a:p>
            <a:endParaRPr lang="zh-CN" alt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1A36D-698A-4CD2-8651-5A7FC284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784072"/>
            <a:ext cx="6149340" cy="1022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E3078-B91A-4FE9-BD2E-B1F17857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4414016"/>
            <a:ext cx="6987540" cy="10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755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(frame)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：平稳信号处理方法不能应用于非平稳过程，但如果非平稳信号在一个短时间范围内，其特性基本保持不变，那么可以视作具有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短时平稳性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就是将非平稳信号碎片化为一个个近似平稳的短时信号的操作。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声学信号处理的许多运算和特征分析都是基于帧的！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DC0A2-D913-4DA1-A199-C82340A2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4" y="3500889"/>
            <a:ext cx="5150568" cy="281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C7A10-4F19-4C7B-B963-AD672F92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90" y="4248669"/>
            <a:ext cx="5437788" cy="8302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B1EC4C-803F-431E-8955-991623044D23}"/>
              </a:ext>
            </a:extLst>
          </p:cNvPr>
          <p:cNvSpPr/>
          <p:nvPr/>
        </p:nvSpPr>
        <p:spPr>
          <a:xfrm>
            <a:off x="6806514" y="4104891"/>
            <a:ext cx="546786" cy="5216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0262F-59A2-4FBF-98B0-F775960B8433}"/>
              </a:ext>
            </a:extLst>
          </p:cNvPr>
          <p:cNvCxnSpPr>
            <a:cxnSpLocks/>
          </p:cNvCxnSpPr>
          <p:nvPr/>
        </p:nvCxnSpPr>
        <p:spPr>
          <a:xfrm>
            <a:off x="1318260" y="446532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797C76-F6E9-4ACB-9D6A-45345C808B27}"/>
              </a:ext>
            </a:extLst>
          </p:cNvPr>
          <p:cNvCxnSpPr>
            <a:cxnSpLocks/>
          </p:cNvCxnSpPr>
          <p:nvPr/>
        </p:nvCxnSpPr>
        <p:spPr>
          <a:xfrm>
            <a:off x="2743200" y="455676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3E2B9-C240-4B33-89BD-72FD53A008F6}"/>
              </a:ext>
            </a:extLst>
          </p:cNvPr>
          <p:cNvCxnSpPr>
            <a:cxnSpLocks/>
          </p:cNvCxnSpPr>
          <p:nvPr/>
        </p:nvCxnSpPr>
        <p:spPr>
          <a:xfrm>
            <a:off x="4107180" y="468630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B19354-1BE2-47BA-9F40-FADD964112A5}"/>
              </a:ext>
            </a:extLst>
          </p:cNvPr>
          <p:cNvSpPr txBox="1"/>
          <p:nvPr/>
        </p:nvSpPr>
        <p:spPr>
          <a:xfrm>
            <a:off x="5006340" y="5431352"/>
            <a:ext cx="50459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为了保证帧的连续性，分帧往往会重叠，重叠部分利用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弱化其影响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16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1677</Words>
  <Application>Microsoft Office PowerPoint</Application>
  <PresentationFormat>Widescreen</PresentationFormat>
  <Paragraphs>222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仿宋</vt:lpstr>
      <vt:lpstr>等线</vt:lpstr>
      <vt:lpstr>等线 Light</vt:lpstr>
      <vt:lpstr>黑体</vt:lpstr>
      <vt:lpstr>Arial</vt:lpstr>
      <vt:lpstr>Times New Roman</vt:lpstr>
      <vt:lpstr>Office Theme</vt:lpstr>
      <vt:lpstr>PowerPoint Presentation</vt:lpstr>
      <vt:lpstr>软件架构  Software Architecture</vt:lpstr>
      <vt:lpstr>软件架构 - 滤波降噪 Software Architecture - filtering &amp; denoising </vt:lpstr>
      <vt:lpstr>软件架构 - 滤波降噪 Software Architecture - filtering &amp; denoising </vt:lpstr>
      <vt:lpstr>软件架构 - 滤波降噪 Software Architecture - filtering &amp; denoising </vt:lpstr>
      <vt:lpstr>软件架构  Software Architecture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 Software Architecture</vt:lpstr>
      <vt:lpstr>软件架构 – 特征工程 Software Architecture – feature engineering</vt:lpstr>
      <vt:lpstr>软件架构 – 特征工程 Software Architecture – feature engineering</vt:lpstr>
      <vt:lpstr>软件架构  Software Architecture</vt:lpstr>
      <vt:lpstr>参考文献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Zifeng</dc:creator>
  <cp:lastModifiedBy>Zhao Zifeng</cp:lastModifiedBy>
  <cp:revision>278</cp:revision>
  <dcterms:created xsi:type="dcterms:W3CDTF">2020-05-01T03:30:56Z</dcterms:created>
  <dcterms:modified xsi:type="dcterms:W3CDTF">2020-05-01T16:01:41Z</dcterms:modified>
</cp:coreProperties>
</file>