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0" r:id="rId3"/>
    <p:sldId id="261" r:id="rId4"/>
    <p:sldId id="297" r:id="rId5"/>
    <p:sldId id="301" r:id="rId6"/>
    <p:sldId id="306" r:id="rId7"/>
    <p:sldId id="307" r:id="rId8"/>
    <p:sldId id="302" r:id="rId9"/>
    <p:sldId id="270" r:id="rId10"/>
    <p:sldId id="334" r:id="rId11"/>
    <p:sldId id="290" r:id="rId12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Agency FB" panose="020B0503020202020204" pitchFamily="34" charset="0"/>
      <p:regular r:id="rId21"/>
      <p:bold r:id="rId22"/>
    </p:embeddedFont>
    <p:embeddedFont>
      <p:font typeface="微软雅黑" panose="020B0503020204020204" charset="-122"/>
      <p:regular r:id="rId23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61" d="100"/>
          <a:sy n="61" d="100"/>
        </p:scale>
        <p:origin x="1212" y="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3834"/>
            <a:ext cx="7886700" cy="994172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69219"/>
            <a:ext cx="7886700" cy="326350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2813338"/>
            <a:ext cx="5491163" cy="608518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57522"/>
            <a:ext cx="5491163" cy="48566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0803316">
            <a:off x="531844" y="-216239"/>
            <a:ext cx="1757205" cy="748152"/>
          </a:xfrm>
          <a:custGeom>
            <a:avLst/>
            <a:gdLst>
              <a:gd name="connsiteX0" fmla="*/ 0 w 2369189"/>
              <a:gd name="connsiteY0" fmla="*/ 0 h 1008712"/>
              <a:gd name="connsiteX1" fmla="*/ 2369189 w 2369189"/>
              <a:gd name="connsiteY1" fmla="*/ 559095 h 1008712"/>
              <a:gd name="connsiteX2" fmla="*/ 2207606 w 2369189"/>
              <a:gd name="connsiteY2" fmla="*/ 838965 h 1008712"/>
              <a:gd name="connsiteX3" fmla="*/ 2124842 w 2369189"/>
              <a:gd name="connsiteY3" fmla="*/ 932795 h 1008712"/>
              <a:gd name="connsiteX4" fmla="*/ 2092584 w 2369189"/>
              <a:gd name="connsiteY4" fmla="*/ 952568 h 1008712"/>
              <a:gd name="connsiteX5" fmla="*/ 2089757 w 2369189"/>
              <a:gd name="connsiteY5" fmla="*/ 954901 h 1008712"/>
              <a:gd name="connsiteX6" fmla="*/ 2081217 w 2369189"/>
              <a:gd name="connsiteY6" fmla="*/ 959538 h 1008712"/>
              <a:gd name="connsiteX7" fmla="*/ 2072923 w 2369189"/>
              <a:gd name="connsiteY7" fmla="*/ 964620 h 1008712"/>
              <a:gd name="connsiteX8" fmla="*/ 2069486 w 2369189"/>
              <a:gd name="connsiteY8" fmla="*/ 965905 h 1008712"/>
              <a:gd name="connsiteX9" fmla="*/ 2036237 w 2369189"/>
              <a:gd name="connsiteY9" fmla="*/ 983952 h 1008712"/>
              <a:gd name="connsiteX10" fmla="*/ 1913595 w 2369189"/>
              <a:gd name="connsiteY10" fmla="*/ 1008711 h 1008712"/>
              <a:gd name="connsiteX11" fmla="*/ 778385 w 2369189"/>
              <a:gd name="connsiteY11" fmla="*/ 1008712 h 1008712"/>
              <a:gd name="connsiteX12" fmla="*/ 602223 w 2369189"/>
              <a:gd name="connsiteY12" fmla="*/ 954901 h 1008712"/>
              <a:gd name="connsiteX13" fmla="*/ 591893 w 2369189"/>
              <a:gd name="connsiteY13" fmla="*/ 946379 h 1008712"/>
              <a:gd name="connsiteX14" fmla="*/ 567140 w 2369189"/>
              <a:gd name="connsiteY14" fmla="*/ 932795 h 1008712"/>
              <a:gd name="connsiteX15" fmla="*/ 484376 w 2369189"/>
              <a:gd name="connsiteY15" fmla="*/ 838965 h 10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9189" h="1008712">
                <a:moveTo>
                  <a:pt x="0" y="0"/>
                </a:moveTo>
                <a:lnTo>
                  <a:pt x="2369189" y="559095"/>
                </a:lnTo>
                <a:lnTo>
                  <a:pt x="2207606" y="838965"/>
                </a:lnTo>
                <a:cubicBezTo>
                  <a:pt x="2185854" y="876639"/>
                  <a:pt x="2157497" y="908122"/>
                  <a:pt x="2124842" y="932795"/>
                </a:cubicBezTo>
                <a:lnTo>
                  <a:pt x="2092584" y="952568"/>
                </a:lnTo>
                <a:lnTo>
                  <a:pt x="2089757" y="954901"/>
                </a:lnTo>
                <a:lnTo>
                  <a:pt x="2081217" y="959538"/>
                </a:lnTo>
                <a:lnTo>
                  <a:pt x="2072923" y="964620"/>
                </a:lnTo>
                <a:lnTo>
                  <a:pt x="2069486" y="965905"/>
                </a:lnTo>
                <a:lnTo>
                  <a:pt x="2036237" y="983952"/>
                </a:lnTo>
                <a:cubicBezTo>
                  <a:pt x="1998542" y="999895"/>
                  <a:pt x="1957099" y="1008711"/>
                  <a:pt x="1913595" y="1008711"/>
                </a:cubicBezTo>
                <a:lnTo>
                  <a:pt x="778385" y="1008712"/>
                </a:lnTo>
                <a:cubicBezTo>
                  <a:pt x="713132" y="1008712"/>
                  <a:pt x="652510" y="988875"/>
                  <a:pt x="602223" y="954901"/>
                </a:cubicBezTo>
                <a:lnTo>
                  <a:pt x="591893" y="946379"/>
                </a:lnTo>
                <a:lnTo>
                  <a:pt x="567140" y="932795"/>
                </a:lnTo>
                <a:cubicBezTo>
                  <a:pt x="534485" y="908122"/>
                  <a:pt x="506127" y="876639"/>
                  <a:pt x="484376" y="83896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0659917">
            <a:off x="6460396" y="-224086"/>
            <a:ext cx="1604736" cy="908554"/>
          </a:xfrm>
          <a:custGeom>
            <a:avLst/>
            <a:gdLst>
              <a:gd name="connsiteX0" fmla="*/ 41574 w 1920650"/>
              <a:gd name="connsiteY0" fmla="*/ 0 h 1087416"/>
              <a:gd name="connsiteX1" fmla="*/ 1920650 w 1920650"/>
              <a:gd name="connsiteY1" fmla="*/ 527054 h 1087416"/>
              <a:gd name="connsiteX2" fmla="*/ 1667179 w 1920650"/>
              <a:gd name="connsiteY2" fmla="*/ 966078 h 1087416"/>
              <a:gd name="connsiteX3" fmla="*/ 1608018 w 1920650"/>
              <a:gd name="connsiteY3" fmla="*/ 1033149 h 1087416"/>
              <a:gd name="connsiteX4" fmla="*/ 1584960 w 1920650"/>
              <a:gd name="connsiteY4" fmla="*/ 1047284 h 1087416"/>
              <a:gd name="connsiteX5" fmla="*/ 1582939 w 1920650"/>
              <a:gd name="connsiteY5" fmla="*/ 1048951 h 1087416"/>
              <a:gd name="connsiteX6" fmla="*/ 1576835 w 1920650"/>
              <a:gd name="connsiteY6" fmla="*/ 1052265 h 1087416"/>
              <a:gd name="connsiteX7" fmla="*/ 1570906 w 1920650"/>
              <a:gd name="connsiteY7" fmla="*/ 1055898 h 1087416"/>
              <a:gd name="connsiteX8" fmla="*/ 1568449 w 1920650"/>
              <a:gd name="connsiteY8" fmla="*/ 1056817 h 1087416"/>
              <a:gd name="connsiteX9" fmla="*/ 1544682 w 1920650"/>
              <a:gd name="connsiteY9" fmla="*/ 1069717 h 1087416"/>
              <a:gd name="connsiteX10" fmla="*/ 1457015 w 1920650"/>
              <a:gd name="connsiteY10" fmla="*/ 1087415 h 1087416"/>
              <a:gd name="connsiteX11" fmla="*/ 645548 w 1920650"/>
              <a:gd name="connsiteY11" fmla="*/ 1087416 h 1087416"/>
              <a:gd name="connsiteX12" fmla="*/ 519624 w 1920650"/>
              <a:gd name="connsiteY12" fmla="*/ 1048951 h 1087416"/>
              <a:gd name="connsiteX13" fmla="*/ 512241 w 1920650"/>
              <a:gd name="connsiteY13" fmla="*/ 1042859 h 1087416"/>
              <a:gd name="connsiteX14" fmla="*/ 494546 w 1920650"/>
              <a:gd name="connsiteY14" fmla="*/ 1033149 h 1087416"/>
              <a:gd name="connsiteX15" fmla="*/ 435385 w 1920650"/>
              <a:gd name="connsiteY15" fmla="*/ 966078 h 1087416"/>
              <a:gd name="connsiteX16" fmla="*/ 29651 w 1920650"/>
              <a:gd name="connsiteY16" fmla="*/ 263325 h 1087416"/>
              <a:gd name="connsiteX17" fmla="*/ 1146 w 1920650"/>
              <a:gd name="connsiteY17" fmla="*/ 178555 h 1087416"/>
              <a:gd name="connsiteX18" fmla="*/ 434 w 1920650"/>
              <a:gd name="connsiteY18" fmla="*/ 151522 h 1087416"/>
              <a:gd name="connsiteX19" fmla="*/ 0 w 1920650"/>
              <a:gd name="connsiteY19" fmla="*/ 148935 h 1087416"/>
              <a:gd name="connsiteX20" fmla="*/ 183 w 1920650"/>
              <a:gd name="connsiteY20" fmla="*/ 141982 h 1087416"/>
              <a:gd name="connsiteX21" fmla="*/ 0 w 1920650"/>
              <a:gd name="connsiteY21" fmla="*/ 135040 h 1087416"/>
              <a:gd name="connsiteX22" fmla="*/ 434 w 1920650"/>
              <a:gd name="connsiteY22" fmla="*/ 132457 h 1087416"/>
              <a:gd name="connsiteX23" fmla="*/ 1146 w 1920650"/>
              <a:gd name="connsiteY23" fmla="*/ 105420 h 1087416"/>
              <a:gd name="connsiteX24" fmla="*/ 29651 w 1920650"/>
              <a:gd name="connsiteY24" fmla="*/ 20650 h 108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20650" h="1087416">
                <a:moveTo>
                  <a:pt x="41574" y="0"/>
                </a:moveTo>
                <a:lnTo>
                  <a:pt x="1920650" y="527054"/>
                </a:lnTo>
                <a:lnTo>
                  <a:pt x="1667179" y="966078"/>
                </a:lnTo>
                <a:cubicBezTo>
                  <a:pt x="1651630" y="993008"/>
                  <a:pt x="1631361" y="1015513"/>
                  <a:pt x="1608018" y="1033149"/>
                </a:cubicBezTo>
                <a:lnTo>
                  <a:pt x="1584960" y="1047284"/>
                </a:lnTo>
                <a:lnTo>
                  <a:pt x="1582939" y="1048951"/>
                </a:lnTo>
                <a:lnTo>
                  <a:pt x="1576835" y="1052265"/>
                </a:lnTo>
                <a:lnTo>
                  <a:pt x="1570906" y="1055898"/>
                </a:lnTo>
                <a:lnTo>
                  <a:pt x="1568449" y="1056817"/>
                </a:lnTo>
                <a:lnTo>
                  <a:pt x="1544682" y="1069717"/>
                </a:lnTo>
                <a:cubicBezTo>
                  <a:pt x="1517737" y="1081114"/>
                  <a:pt x="1488112" y="1087415"/>
                  <a:pt x="1457015" y="1087415"/>
                </a:cubicBezTo>
                <a:lnTo>
                  <a:pt x="645548" y="1087416"/>
                </a:lnTo>
                <a:cubicBezTo>
                  <a:pt x="598904" y="1087416"/>
                  <a:pt x="555570" y="1073236"/>
                  <a:pt x="519624" y="1048951"/>
                </a:cubicBezTo>
                <a:lnTo>
                  <a:pt x="512241" y="1042859"/>
                </a:lnTo>
                <a:lnTo>
                  <a:pt x="494546" y="1033149"/>
                </a:lnTo>
                <a:cubicBezTo>
                  <a:pt x="471204" y="1015513"/>
                  <a:pt x="450933" y="993008"/>
                  <a:pt x="435385" y="966078"/>
                </a:cubicBezTo>
                <a:lnTo>
                  <a:pt x="29651" y="263325"/>
                </a:lnTo>
                <a:cubicBezTo>
                  <a:pt x="14103" y="236395"/>
                  <a:pt x="4748" y="207588"/>
                  <a:pt x="1146" y="178555"/>
                </a:cubicBezTo>
                <a:lnTo>
                  <a:pt x="434" y="151522"/>
                </a:lnTo>
                <a:lnTo>
                  <a:pt x="0" y="148935"/>
                </a:lnTo>
                <a:lnTo>
                  <a:pt x="183" y="141982"/>
                </a:lnTo>
                <a:lnTo>
                  <a:pt x="0" y="135040"/>
                </a:lnTo>
                <a:lnTo>
                  <a:pt x="434" y="132457"/>
                </a:lnTo>
                <a:lnTo>
                  <a:pt x="1146" y="105420"/>
                </a:lnTo>
                <a:cubicBezTo>
                  <a:pt x="4748" y="76387"/>
                  <a:pt x="14102" y="47580"/>
                  <a:pt x="29651" y="20650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2320932" y="1"/>
            <a:ext cx="1775663" cy="592343"/>
          </a:xfrm>
          <a:custGeom>
            <a:avLst/>
            <a:gdLst>
              <a:gd name="connsiteX0" fmla="*/ 0 w 1775663"/>
              <a:gd name="connsiteY0" fmla="*/ 0 h 592343"/>
              <a:gd name="connsiteX1" fmla="*/ 1775663 w 1775663"/>
              <a:gd name="connsiteY1" fmla="*/ 0 h 592343"/>
              <a:gd name="connsiteX2" fmla="*/ 1503728 w 1775663"/>
              <a:gd name="connsiteY2" fmla="*/ 471005 h 592343"/>
              <a:gd name="connsiteX3" fmla="*/ 1444567 w 1775663"/>
              <a:gd name="connsiteY3" fmla="*/ 538076 h 592343"/>
              <a:gd name="connsiteX4" fmla="*/ 1421509 w 1775663"/>
              <a:gd name="connsiteY4" fmla="*/ 552211 h 592343"/>
              <a:gd name="connsiteX5" fmla="*/ 1419488 w 1775663"/>
              <a:gd name="connsiteY5" fmla="*/ 553878 h 592343"/>
              <a:gd name="connsiteX6" fmla="*/ 1413384 w 1775663"/>
              <a:gd name="connsiteY6" fmla="*/ 557192 h 592343"/>
              <a:gd name="connsiteX7" fmla="*/ 1407455 w 1775663"/>
              <a:gd name="connsiteY7" fmla="*/ 560826 h 592343"/>
              <a:gd name="connsiteX8" fmla="*/ 1404998 w 1775663"/>
              <a:gd name="connsiteY8" fmla="*/ 561744 h 592343"/>
              <a:gd name="connsiteX9" fmla="*/ 1381231 w 1775663"/>
              <a:gd name="connsiteY9" fmla="*/ 574644 h 592343"/>
              <a:gd name="connsiteX10" fmla="*/ 1293565 w 1775663"/>
              <a:gd name="connsiteY10" fmla="*/ 592342 h 592343"/>
              <a:gd name="connsiteX11" fmla="*/ 482097 w 1775663"/>
              <a:gd name="connsiteY11" fmla="*/ 592343 h 592343"/>
              <a:gd name="connsiteX12" fmla="*/ 356173 w 1775663"/>
              <a:gd name="connsiteY12" fmla="*/ 553878 h 592343"/>
              <a:gd name="connsiteX13" fmla="*/ 348789 w 1775663"/>
              <a:gd name="connsiteY13" fmla="*/ 547786 h 592343"/>
              <a:gd name="connsiteX14" fmla="*/ 331095 w 1775663"/>
              <a:gd name="connsiteY14" fmla="*/ 538076 h 592343"/>
              <a:gd name="connsiteX15" fmla="*/ 271934 w 1775663"/>
              <a:gd name="connsiteY15" fmla="*/ 471005 h 59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5663" h="592343">
                <a:moveTo>
                  <a:pt x="0" y="0"/>
                </a:moveTo>
                <a:lnTo>
                  <a:pt x="1775663" y="0"/>
                </a:lnTo>
                <a:lnTo>
                  <a:pt x="1503728" y="471005"/>
                </a:lnTo>
                <a:cubicBezTo>
                  <a:pt x="1488179" y="497935"/>
                  <a:pt x="1467910" y="520440"/>
                  <a:pt x="1444567" y="538076"/>
                </a:cubicBezTo>
                <a:lnTo>
                  <a:pt x="1421509" y="552211"/>
                </a:lnTo>
                <a:lnTo>
                  <a:pt x="1419488" y="553878"/>
                </a:lnTo>
                <a:lnTo>
                  <a:pt x="1413384" y="557192"/>
                </a:lnTo>
                <a:lnTo>
                  <a:pt x="1407455" y="560826"/>
                </a:lnTo>
                <a:lnTo>
                  <a:pt x="1404998" y="561744"/>
                </a:lnTo>
                <a:lnTo>
                  <a:pt x="1381231" y="574644"/>
                </a:lnTo>
                <a:cubicBezTo>
                  <a:pt x="1354286" y="586041"/>
                  <a:pt x="1324662" y="592342"/>
                  <a:pt x="1293565" y="592342"/>
                </a:cubicBezTo>
                <a:lnTo>
                  <a:pt x="482097" y="592343"/>
                </a:lnTo>
                <a:cubicBezTo>
                  <a:pt x="435453" y="592343"/>
                  <a:pt x="392119" y="578163"/>
                  <a:pt x="356173" y="553878"/>
                </a:cubicBezTo>
                <a:lnTo>
                  <a:pt x="348789" y="547786"/>
                </a:lnTo>
                <a:lnTo>
                  <a:pt x="331095" y="538076"/>
                </a:lnTo>
                <a:cubicBezTo>
                  <a:pt x="307753" y="520440"/>
                  <a:pt x="287482" y="497935"/>
                  <a:pt x="271934" y="47100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file:///C:\Users\43804\Desktop\&#25104;&#26524;&#23637;&#31034;final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044" y="1333499"/>
            <a:ext cx="8853956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10206" y="1291456"/>
            <a:ext cx="2590845" cy="2489299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130539" y="2234002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智能小车系统设计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09815" y="2281260"/>
            <a:ext cx="13169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cs typeface="+mn-ea"/>
              </a:rPr>
              <a:t>总体设计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>
            <a:spLocks noChangeAspect="1"/>
          </p:cNvSpPr>
          <p:nvPr/>
        </p:nvSpPr>
        <p:spPr>
          <a:xfrm rot="1800000">
            <a:off x="3100496" y="1273840"/>
            <a:ext cx="2960595" cy="2662489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11714" y="2104066"/>
            <a:ext cx="2597186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  <a:cs typeface="+mn-ea"/>
              </a:rPr>
              <a:t>谢谢聆听</a:t>
            </a:r>
            <a:r>
              <a:rPr lang="en-US" altLang="zh-CN" sz="4400" dirty="0">
                <a:solidFill>
                  <a:schemeClr val="bg1"/>
                </a:solidFill>
                <a:latin typeface="+mn-ea"/>
                <a:cs typeface="+mn-ea"/>
              </a:rPr>
              <a:t>!</a:t>
            </a:r>
            <a:endParaRPr lang="zh-CN" altLang="en-US" sz="4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4" name="TextBox 12"/>
          <p:cNvSpPr txBox="1"/>
          <p:nvPr/>
        </p:nvSpPr>
        <p:spPr>
          <a:xfrm>
            <a:off x="4069055" y="2755190"/>
            <a:ext cx="122846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HandelGotDLig" pitchFamily="34" charset="0"/>
                <a:cs typeface="+mn-ea"/>
              </a:rPr>
              <a:t>Thank you!</a:t>
            </a:r>
            <a:endParaRPr lang="zh-CN" altLang="en-US" sz="1200" dirty="0">
              <a:solidFill>
                <a:schemeClr val="bg1"/>
              </a:solidFill>
              <a:latin typeface="HandelGotDLig" pitchFamily="34" charset="0"/>
              <a:cs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91895" y="3976122"/>
            <a:ext cx="177800" cy="177800"/>
          </a:xfrm>
          <a:prstGeom prst="ellipse">
            <a:avLst/>
          </a:prstGeom>
          <a:solidFill>
            <a:srgbClr val="37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8" grpId="0"/>
      <p:bldP spid="7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08" y="1739491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总控层</a:t>
              </a:r>
              <a:endParaRPr kumimoji="0" 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2" y="2475788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感知层</a:t>
              </a:r>
              <a:endParaRPr kumimoji="0" 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3991636" y="3201373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决策层</a:t>
              </a:r>
              <a:endParaRPr kumimoji="0" 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15895" y="3897520"/>
              <a:ext cx="808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控制层</a:t>
              </a:r>
              <a:endPara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657856" y="1744572"/>
            <a:ext cx="2102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General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320440" y="2456158"/>
            <a:ext cx="2206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Sensing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742846" y="3163989"/>
            <a:ext cx="2017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Decision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1833093" y="3919361"/>
            <a:ext cx="2824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Controlling Layer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4982440" y="2313247"/>
            <a:ext cx="279009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寻迹模块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+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标志识别模块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感知路况环境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68339" y="3858663"/>
            <a:ext cx="320596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根据决策信号对底层硬件进行控制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831125" y="3141138"/>
            <a:ext cx="319470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根据感知层的路况信息进行实时决策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1291171" y="1520062"/>
            <a:ext cx="27900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系统运行的循环在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总控层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有序调用下面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层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总体设计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191570" y="752363"/>
            <a:ext cx="26154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General Design of the System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6807" y="3416188"/>
            <a:ext cx="2045063" cy="4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全局变量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预处理</a:t>
            </a:r>
            <a:endParaRPr lang="zh-CN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214911" y="3416188"/>
            <a:ext cx="3705591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进入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向控制层传递决策信号：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是否入弯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是否减速准备入弯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274255" y="921397"/>
            <a:ext cx="3010747" cy="250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进入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向决策层传递路况信息：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行驶偏移量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转弯标志信息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turn_flag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转弯标志大小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920015" y="901091"/>
            <a:ext cx="3177064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进入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控制层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若入弯：根据经验进行入弯控制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若准备入弯：减速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3.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其他情况：根据行驶偏移量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进行动态调整</a:t>
            </a:r>
            <a:endParaRPr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86765" y="3474350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86765" y="3474350"/>
            <a:ext cx="0" cy="3704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983370" y="3166282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983370" y="2858212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82718" y="2860655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341023" y="3166282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3341023" y="2858212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5792" y="1133341"/>
            <a:ext cx="16926" cy="1724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46250" y="3427468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46250" y="3429302"/>
            <a:ext cx="0" cy="14646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442855" y="3121234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5442855" y="2813164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20015" y="2783497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978319" y="3102237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6978320" y="2794167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20015" y="1081825"/>
            <a:ext cx="1" cy="1712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875175" y="2916376"/>
            <a:ext cx="590343" cy="532131"/>
            <a:chOff x="2510551" y="2433232"/>
            <a:chExt cx="442757" cy="399098"/>
          </a:xfrm>
        </p:grpSpPr>
        <p:sp>
          <p:nvSpPr>
            <p:cNvPr id="23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4166" y="2916376"/>
            <a:ext cx="590343" cy="532131"/>
            <a:chOff x="1474794" y="2433232"/>
            <a:chExt cx="442757" cy="399098"/>
          </a:xfrm>
        </p:grpSpPr>
        <p:sp>
          <p:nvSpPr>
            <p:cNvPr id="26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49473" y="2871328"/>
            <a:ext cx="590343" cy="532131"/>
            <a:chOff x="3499604" y="2433232"/>
            <a:chExt cx="442757" cy="399098"/>
          </a:xfrm>
        </p:grpSpPr>
        <p:sp>
          <p:nvSpPr>
            <p:cNvPr id="29" name="任意多边形 12"/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02742" y="2852331"/>
            <a:ext cx="590343" cy="532131"/>
            <a:chOff x="4535361" y="2433232"/>
            <a:chExt cx="442757" cy="399098"/>
          </a:xfrm>
        </p:grpSpPr>
        <p:sp>
          <p:nvSpPr>
            <p:cNvPr id="32" name="任意多边形 13"/>
            <p:cNvSpPr/>
            <p:nvPr/>
          </p:nvSpPr>
          <p:spPr>
            <a:xfrm>
              <a:off x="455754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453536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04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总控层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General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 descr="C:\Users\43804\Desktop\捕12.PNG捕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97236" y="3105467"/>
            <a:ext cx="2035175" cy="2035493"/>
          </a:xfrm>
          <a:prstGeom prst="rect">
            <a:avLst/>
          </a:prstGeom>
        </p:spPr>
      </p:pic>
      <p:pic>
        <p:nvPicPr>
          <p:cNvPr id="3" name="图片 2" descr="C:\Users\43804\Desktop\图片4.png图片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15760" y="34290"/>
            <a:ext cx="2416810" cy="2495550"/>
          </a:xfrm>
          <a:prstGeom prst="rect">
            <a:avLst/>
          </a:prstGeom>
        </p:spPr>
      </p:pic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56788" y="2421323"/>
            <a:ext cx="5182077" cy="250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寻迹模块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由近到远依次寻找道路左右边界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根据当前行的左右边界计算中点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检查是否在弯道，矫正中点坐标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拟合出道路中线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计算行驶偏移量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320415" y="1333500"/>
            <a:ext cx="385191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标志识别模块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BGR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空间→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HSV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空间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根据蓝色的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HSV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经验值进行颜色分割得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到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ROI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去噪：中值平滑、形态学处理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ROI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中寻找轮廓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验证轮廓区域是否符合交通标志的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个形态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约束，计算箭头的特征向量，用特征向量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		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判断入弯方向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6746" y="2479485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56788" y="2479485"/>
            <a:ext cx="19958" cy="1918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139161" y="1918687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139160" y="1597010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39772" y="4329856"/>
            <a:ext cx="1109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448877" y="4638024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4448878" y="4329954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20722" y="2634491"/>
            <a:ext cx="0" cy="16954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953819" y="4385577"/>
            <a:ext cx="618861" cy="532131"/>
            <a:chOff x="2510551" y="2433232"/>
            <a:chExt cx="442757" cy="399098"/>
          </a:xfrm>
        </p:grpSpPr>
        <p:sp>
          <p:nvSpPr>
            <p:cNvPr id="23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84147" y="1921511"/>
            <a:ext cx="590343" cy="532131"/>
            <a:chOff x="1474794" y="2433232"/>
            <a:chExt cx="442757" cy="399098"/>
          </a:xfrm>
        </p:grpSpPr>
        <p:sp>
          <p:nvSpPr>
            <p:cNvPr id="26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30199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感知层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Sensing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245870" y="447040"/>
            <a:ext cx="2074545" cy="2074545"/>
            <a:chOff x="4465183" y="2285480"/>
            <a:chExt cx="1341040" cy="1341040"/>
          </a:xfrm>
        </p:grpSpPr>
        <p:pic>
          <p:nvPicPr>
            <p:cNvPr id="67" name="图片 66" descr="C:\Users\43804\Desktop\图片1.png图片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510883" y="2339283"/>
              <a:ext cx="1259765" cy="1259765"/>
            </a:xfrm>
            <a:custGeom>
              <a:avLst/>
              <a:gdLst>
                <a:gd name="connsiteX0" fmla="*/ 670520 w 1341040"/>
                <a:gd name="connsiteY0" fmla="*/ 0 h 1341040"/>
                <a:gd name="connsiteX1" fmla="*/ 1341040 w 1341040"/>
                <a:gd name="connsiteY1" fmla="*/ 670520 h 1341040"/>
                <a:gd name="connsiteX2" fmla="*/ 670520 w 1341040"/>
                <a:gd name="connsiteY2" fmla="*/ 1341040 h 1341040"/>
                <a:gd name="connsiteX3" fmla="*/ 0 w 1341040"/>
                <a:gd name="connsiteY3" fmla="*/ 670520 h 1341040"/>
                <a:gd name="connsiteX4" fmla="*/ 670520 w 1341040"/>
                <a:gd name="connsiteY4" fmla="*/ 0 h 134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1040" h="1341040">
                  <a:moveTo>
                    <a:pt x="670520" y="0"/>
                  </a:moveTo>
                  <a:cubicBezTo>
                    <a:pt x="1040838" y="0"/>
                    <a:pt x="1341040" y="300202"/>
                    <a:pt x="1341040" y="670520"/>
                  </a:cubicBezTo>
                  <a:cubicBezTo>
                    <a:pt x="1341040" y="1040838"/>
                    <a:pt x="1040838" y="1341040"/>
                    <a:pt x="670520" y="1341040"/>
                  </a:cubicBezTo>
                  <a:cubicBezTo>
                    <a:pt x="300202" y="1341040"/>
                    <a:pt x="0" y="1040838"/>
                    <a:pt x="0" y="670520"/>
                  </a:cubicBezTo>
                  <a:cubicBezTo>
                    <a:pt x="0" y="300202"/>
                    <a:pt x="300202" y="0"/>
                    <a:pt x="670520" y="0"/>
                  </a:cubicBezTo>
                  <a:close/>
                </a:path>
              </a:pathLst>
            </a:custGeom>
          </p:spPr>
        </p:pic>
        <p:sp>
          <p:nvSpPr>
            <p:cNvPr id="68" name="椭圆 67"/>
            <p:cNvSpPr/>
            <p:nvPr/>
          </p:nvSpPr>
          <p:spPr>
            <a:xfrm>
              <a:off x="4465183" y="2285480"/>
              <a:ext cx="1341040" cy="13410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76" name="任意多边形 75"/>
          <p:cNvSpPr/>
          <p:nvPr/>
        </p:nvSpPr>
        <p:spPr>
          <a:xfrm rot="21284999" flipV="1">
            <a:off x="1452757" y="2320119"/>
            <a:ext cx="487635" cy="300895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-1" fmla="*/ 0 w 1733550"/>
              <a:gd name="connsiteY0-2" fmla="*/ 263610 h 282660"/>
              <a:gd name="connsiteX1-3" fmla="*/ 826873 w 1733550"/>
              <a:gd name="connsiteY1-4" fmla="*/ 0 h 282660"/>
              <a:gd name="connsiteX2-5" fmla="*/ 1733550 w 1733550"/>
              <a:gd name="connsiteY2-6" fmla="*/ 282660 h 282660"/>
              <a:gd name="connsiteX0-7" fmla="*/ 0 w 1733550"/>
              <a:gd name="connsiteY0-8" fmla="*/ 273432 h 292482"/>
              <a:gd name="connsiteX1-9" fmla="*/ 826873 w 1733550"/>
              <a:gd name="connsiteY1-10" fmla="*/ 9822 h 292482"/>
              <a:gd name="connsiteX2-11" fmla="*/ 1733550 w 1733550"/>
              <a:gd name="connsiteY2-12" fmla="*/ 292482 h 292482"/>
              <a:gd name="connsiteX0-13" fmla="*/ 0 w 1733550"/>
              <a:gd name="connsiteY0-14" fmla="*/ 273432 h 292482"/>
              <a:gd name="connsiteX1-15" fmla="*/ 826873 w 1733550"/>
              <a:gd name="connsiteY1-16" fmla="*/ 9822 h 292482"/>
              <a:gd name="connsiteX2-17" fmla="*/ 1733550 w 1733550"/>
              <a:gd name="connsiteY2-18" fmla="*/ 292482 h 292482"/>
              <a:gd name="connsiteX0-19" fmla="*/ 0 w 1733550"/>
              <a:gd name="connsiteY0-20" fmla="*/ 267630 h 286680"/>
              <a:gd name="connsiteX1-21" fmla="*/ 826873 w 1733550"/>
              <a:gd name="connsiteY1-22" fmla="*/ 4020 h 286680"/>
              <a:gd name="connsiteX2-23" fmla="*/ 1733550 w 1733550"/>
              <a:gd name="connsiteY2-24" fmla="*/ 286680 h 286680"/>
              <a:gd name="connsiteX0-25" fmla="*/ 0 w 1733550"/>
              <a:gd name="connsiteY0-26" fmla="*/ 264075 h 283125"/>
              <a:gd name="connsiteX1-27" fmla="*/ 826873 w 1733550"/>
              <a:gd name="connsiteY1-28" fmla="*/ 465 h 283125"/>
              <a:gd name="connsiteX2-29" fmla="*/ 1733550 w 1733550"/>
              <a:gd name="connsiteY2-30" fmla="*/ 283125 h 283125"/>
              <a:gd name="connsiteX0-31" fmla="*/ 0 w 1733550"/>
              <a:gd name="connsiteY0-32" fmla="*/ 264075 h 283125"/>
              <a:gd name="connsiteX1-33" fmla="*/ 826873 w 1733550"/>
              <a:gd name="connsiteY1-34" fmla="*/ 465 h 283125"/>
              <a:gd name="connsiteX2-35" fmla="*/ 1733550 w 1733550"/>
              <a:gd name="connsiteY2-36" fmla="*/ 283125 h 283125"/>
              <a:gd name="connsiteX0-37" fmla="*/ 0 w 1733550"/>
              <a:gd name="connsiteY0-38" fmla="*/ 264801 h 283851"/>
              <a:gd name="connsiteX1-39" fmla="*/ 826873 w 1733550"/>
              <a:gd name="connsiteY1-40" fmla="*/ 1191 h 283851"/>
              <a:gd name="connsiteX2-41" fmla="*/ 1733550 w 1733550"/>
              <a:gd name="connsiteY2-42" fmla="*/ 283851 h 283851"/>
              <a:gd name="connsiteX0-43" fmla="*/ 0 w 1733550"/>
              <a:gd name="connsiteY0-44" fmla="*/ 264526 h 283576"/>
              <a:gd name="connsiteX1-45" fmla="*/ 826873 w 1733550"/>
              <a:gd name="connsiteY1-46" fmla="*/ 916 h 283576"/>
              <a:gd name="connsiteX2-47" fmla="*/ 1733550 w 1733550"/>
              <a:gd name="connsiteY2-48" fmla="*/ 283576 h 283576"/>
              <a:gd name="connsiteX0-49" fmla="*/ 0 w 1733550"/>
              <a:gd name="connsiteY0-50" fmla="*/ 264526 h 283576"/>
              <a:gd name="connsiteX1-51" fmla="*/ 826873 w 1733550"/>
              <a:gd name="connsiteY1-52" fmla="*/ 916 h 283576"/>
              <a:gd name="connsiteX2-53" fmla="*/ 1733550 w 1733550"/>
              <a:gd name="connsiteY2-54" fmla="*/ 283576 h 283576"/>
              <a:gd name="connsiteX0-55" fmla="*/ 0 w 1733550"/>
              <a:gd name="connsiteY0-56" fmla="*/ 308098 h 327148"/>
              <a:gd name="connsiteX1-57" fmla="*/ 860806 w 1733550"/>
              <a:gd name="connsiteY1-58" fmla="*/ 639 h 327148"/>
              <a:gd name="connsiteX2-59" fmla="*/ 1733550 w 1733550"/>
              <a:gd name="connsiteY2-60" fmla="*/ 327148 h 327148"/>
              <a:gd name="connsiteX0-61" fmla="*/ 0 w 1733550"/>
              <a:gd name="connsiteY0-62" fmla="*/ 308098 h 327148"/>
              <a:gd name="connsiteX1-63" fmla="*/ 860806 w 1733550"/>
              <a:gd name="connsiteY1-64" fmla="*/ 639 h 327148"/>
              <a:gd name="connsiteX2-65" fmla="*/ 1733550 w 1733550"/>
              <a:gd name="connsiteY2-66" fmla="*/ 327148 h 327148"/>
              <a:gd name="connsiteX0-67" fmla="*/ 0 w 1733550"/>
              <a:gd name="connsiteY0-68" fmla="*/ 308098 h 327148"/>
              <a:gd name="connsiteX1-69" fmla="*/ 860806 w 1733550"/>
              <a:gd name="connsiteY1-70" fmla="*/ 639 h 327148"/>
              <a:gd name="connsiteX2-71" fmla="*/ 1733550 w 1733550"/>
              <a:gd name="connsiteY2-72" fmla="*/ 327148 h 327148"/>
              <a:gd name="connsiteX0-73" fmla="*/ 0 w 1733550"/>
              <a:gd name="connsiteY0-74" fmla="*/ 308098 h 327148"/>
              <a:gd name="connsiteX1-75" fmla="*/ 860806 w 1733550"/>
              <a:gd name="connsiteY1-76" fmla="*/ 639 h 327148"/>
              <a:gd name="connsiteX2-77" fmla="*/ 1733550 w 1733550"/>
              <a:gd name="connsiteY2-78" fmla="*/ 327148 h 327148"/>
              <a:gd name="connsiteX0-79" fmla="*/ 0 w 1341175"/>
              <a:gd name="connsiteY0-80" fmla="*/ 913418 h 913418"/>
              <a:gd name="connsiteX1-81" fmla="*/ 468431 w 1341175"/>
              <a:gd name="connsiteY1-82" fmla="*/ 121 h 913418"/>
              <a:gd name="connsiteX2-83" fmla="*/ 1341175 w 1341175"/>
              <a:gd name="connsiteY2-84" fmla="*/ 326630 h 913418"/>
              <a:gd name="connsiteX0-85" fmla="*/ 0 w 1341175"/>
              <a:gd name="connsiteY0-86" fmla="*/ 638331 h 638331"/>
              <a:gd name="connsiteX1-87" fmla="*/ 651539 w 1341175"/>
              <a:gd name="connsiteY1-88" fmla="*/ 128925 h 638331"/>
              <a:gd name="connsiteX2-89" fmla="*/ 1341175 w 1341175"/>
              <a:gd name="connsiteY2-90" fmla="*/ 51543 h 638331"/>
              <a:gd name="connsiteX0-91" fmla="*/ 0 w 1131909"/>
              <a:gd name="connsiteY0-92" fmla="*/ 811428 h 811428"/>
              <a:gd name="connsiteX1-93" fmla="*/ 442273 w 1131909"/>
              <a:gd name="connsiteY1-94" fmla="*/ 128925 h 811428"/>
              <a:gd name="connsiteX2-95" fmla="*/ 1131909 w 1131909"/>
              <a:gd name="connsiteY2-96" fmla="*/ 51543 h 811428"/>
              <a:gd name="connsiteX0-97" fmla="*/ 0 w 1131909"/>
              <a:gd name="connsiteY0-98" fmla="*/ 797119 h 797119"/>
              <a:gd name="connsiteX1-99" fmla="*/ 506036 w 1131909"/>
              <a:gd name="connsiteY1-100" fmla="*/ 244439 h 797119"/>
              <a:gd name="connsiteX2-101" fmla="*/ 1131909 w 1131909"/>
              <a:gd name="connsiteY2-102" fmla="*/ 37234 h 797119"/>
              <a:gd name="connsiteX0-103" fmla="*/ 0 w 1131909"/>
              <a:gd name="connsiteY0-104" fmla="*/ 824446 h 824446"/>
              <a:gd name="connsiteX1-105" fmla="*/ 506036 w 1131909"/>
              <a:gd name="connsiteY1-106" fmla="*/ 271766 h 824446"/>
              <a:gd name="connsiteX2-107" fmla="*/ 1131909 w 1131909"/>
              <a:gd name="connsiteY2-108" fmla="*/ 64561 h 824446"/>
              <a:gd name="connsiteX0-109" fmla="*/ 0 w 1131909"/>
              <a:gd name="connsiteY0-110" fmla="*/ 824446 h 824446"/>
              <a:gd name="connsiteX1-111" fmla="*/ 506036 w 1131909"/>
              <a:gd name="connsiteY1-112" fmla="*/ 271766 h 824446"/>
              <a:gd name="connsiteX2-113" fmla="*/ 1131909 w 1131909"/>
              <a:gd name="connsiteY2-114" fmla="*/ 64561 h 824446"/>
              <a:gd name="connsiteX0-115" fmla="*/ 0 w 867055"/>
              <a:gd name="connsiteY0-116" fmla="*/ 851494 h 851494"/>
              <a:gd name="connsiteX1-117" fmla="*/ 241182 w 867055"/>
              <a:gd name="connsiteY1-118" fmla="*/ 271766 h 851494"/>
              <a:gd name="connsiteX2-119" fmla="*/ 867055 w 867055"/>
              <a:gd name="connsiteY2-120" fmla="*/ 64561 h 851494"/>
              <a:gd name="connsiteX0-121" fmla="*/ 0 w 867055"/>
              <a:gd name="connsiteY0-122" fmla="*/ 851494 h 851494"/>
              <a:gd name="connsiteX1-123" fmla="*/ 241182 w 867055"/>
              <a:gd name="connsiteY1-124" fmla="*/ 271766 h 851494"/>
              <a:gd name="connsiteX2-125" fmla="*/ 867055 w 867055"/>
              <a:gd name="connsiteY2-126" fmla="*/ 64561 h 851494"/>
              <a:gd name="connsiteX0-127" fmla="*/ 0 w 950434"/>
              <a:gd name="connsiteY0-128" fmla="*/ 791687 h 791687"/>
              <a:gd name="connsiteX1-129" fmla="*/ 241182 w 950434"/>
              <a:gd name="connsiteY1-130" fmla="*/ 211959 h 791687"/>
              <a:gd name="connsiteX2-131" fmla="*/ 950434 w 950434"/>
              <a:gd name="connsiteY2-132" fmla="*/ 85892 h 791687"/>
              <a:gd name="connsiteX0-133" fmla="*/ 0 w 950434"/>
              <a:gd name="connsiteY0-134" fmla="*/ 758787 h 758787"/>
              <a:gd name="connsiteX1-135" fmla="*/ 241182 w 950434"/>
              <a:gd name="connsiteY1-136" fmla="*/ 179059 h 758787"/>
              <a:gd name="connsiteX2-137" fmla="*/ 950434 w 950434"/>
              <a:gd name="connsiteY2-138" fmla="*/ 52992 h 758787"/>
              <a:gd name="connsiteX0-139" fmla="*/ 0 w 950434"/>
              <a:gd name="connsiteY0-140" fmla="*/ 771949 h 771949"/>
              <a:gd name="connsiteX1-141" fmla="*/ 314750 w 950434"/>
              <a:gd name="connsiteY1-142" fmla="*/ 159767 h 771949"/>
              <a:gd name="connsiteX2-143" fmla="*/ 950434 w 950434"/>
              <a:gd name="connsiteY2-144" fmla="*/ 66154 h 771949"/>
              <a:gd name="connsiteX0-145" fmla="*/ 0 w 950434"/>
              <a:gd name="connsiteY0-146" fmla="*/ 740042 h 740042"/>
              <a:gd name="connsiteX1-147" fmla="*/ 314750 w 950434"/>
              <a:gd name="connsiteY1-148" fmla="*/ 127860 h 740042"/>
              <a:gd name="connsiteX2-149" fmla="*/ 950434 w 950434"/>
              <a:gd name="connsiteY2-150" fmla="*/ 34247 h 740042"/>
              <a:gd name="connsiteX0-151" fmla="*/ 0 w 950434"/>
              <a:gd name="connsiteY0-152" fmla="*/ 716183 h 716183"/>
              <a:gd name="connsiteX1-153" fmla="*/ 314750 w 950434"/>
              <a:gd name="connsiteY1-154" fmla="*/ 104001 h 716183"/>
              <a:gd name="connsiteX2-155" fmla="*/ 950434 w 950434"/>
              <a:gd name="connsiteY2-156" fmla="*/ 10388 h 716183"/>
              <a:gd name="connsiteX0-157" fmla="*/ 0 w 950434"/>
              <a:gd name="connsiteY0-158" fmla="*/ 711017 h 711017"/>
              <a:gd name="connsiteX1-159" fmla="*/ 353988 w 950434"/>
              <a:gd name="connsiteY1-160" fmla="*/ 142109 h 711017"/>
              <a:gd name="connsiteX2-161" fmla="*/ 950434 w 950434"/>
              <a:gd name="connsiteY2-162" fmla="*/ 5222 h 711017"/>
              <a:gd name="connsiteX0-163" fmla="*/ 0 w 950434"/>
              <a:gd name="connsiteY0-164" fmla="*/ 710379 h 710379"/>
              <a:gd name="connsiteX1-165" fmla="*/ 373606 w 950434"/>
              <a:gd name="connsiteY1-166" fmla="*/ 152291 h 710379"/>
              <a:gd name="connsiteX2-167" fmla="*/ 950434 w 950434"/>
              <a:gd name="connsiteY2-168" fmla="*/ 4584 h 710379"/>
              <a:gd name="connsiteX0-169" fmla="*/ 0 w 950434"/>
              <a:gd name="connsiteY0-170" fmla="*/ 710379 h 710379"/>
              <a:gd name="connsiteX1-171" fmla="*/ 373606 w 950434"/>
              <a:gd name="connsiteY1-172" fmla="*/ 152291 h 710379"/>
              <a:gd name="connsiteX2-173" fmla="*/ 950434 w 950434"/>
              <a:gd name="connsiteY2-174" fmla="*/ 4584 h 710379"/>
              <a:gd name="connsiteX0-175" fmla="*/ 0 w 950434"/>
              <a:gd name="connsiteY0-176" fmla="*/ 709277 h 709277"/>
              <a:gd name="connsiteX1-177" fmla="*/ 353988 w 950434"/>
              <a:gd name="connsiteY1-178" fmla="*/ 178235 h 709277"/>
              <a:gd name="connsiteX2-179" fmla="*/ 950434 w 950434"/>
              <a:gd name="connsiteY2-180" fmla="*/ 3482 h 709277"/>
              <a:gd name="connsiteX0-181" fmla="*/ 0 w 955338"/>
              <a:gd name="connsiteY0-182" fmla="*/ 746245 h 746245"/>
              <a:gd name="connsiteX1-183" fmla="*/ 353988 w 955338"/>
              <a:gd name="connsiteY1-184" fmla="*/ 215203 h 746245"/>
              <a:gd name="connsiteX2-185" fmla="*/ 955338 w 955338"/>
              <a:gd name="connsiteY2-186" fmla="*/ 2587 h 746245"/>
              <a:gd name="connsiteX0-187" fmla="*/ 0 w 955338"/>
              <a:gd name="connsiteY0-188" fmla="*/ 743658 h 743658"/>
              <a:gd name="connsiteX1-189" fmla="*/ 353988 w 955338"/>
              <a:gd name="connsiteY1-190" fmla="*/ 212616 h 743658"/>
              <a:gd name="connsiteX2-191" fmla="*/ 955338 w 955338"/>
              <a:gd name="connsiteY2-192" fmla="*/ 0 h 743658"/>
              <a:gd name="connsiteX0-193" fmla="*/ 0 w 955338"/>
              <a:gd name="connsiteY0-194" fmla="*/ 743658 h 743658"/>
              <a:gd name="connsiteX1-195" fmla="*/ 353988 w 955338"/>
              <a:gd name="connsiteY1-196" fmla="*/ 212616 h 743658"/>
              <a:gd name="connsiteX2-197" fmla="*/ 955338 w 955338"/>
              <a:gd name="connsiteY2-198" fmla="*/ 0 h 743658"/>
              <a:gd name="connsiteX0-199" fmla="*/ 0 w 955338"/>
              <a:gd name="connsiteY0-200" fmla="*/ 743658 h 743658"/>
              <a:gd name="connsiteX1-201" fmla="*/ 353988 w 955338"/>
              <a:gd name="connsiteY1-202" fmla="*/ 212616 h 743658"/>
              <a:gd name="connsiteX2-203" fmla="*/ 955338 w 955338"/>
              <a:gd name="connsiteY2-204" fmla="*/ 0 h 743658"/>
              <a:gd name="connsiteX0-205" fmla="*/ 0 w 955338"/>
              <a:gd name="connsiteY0-206" fmla="*/ 743658 h 743658"/>
              <a:gd name="connsiteX1-207" fmla="*/ 353988 w 955338"/>
              <a:gd name="connsiteY1-208" fmla="*/ 212616 h 743658"/>
              <a:gd name="connsiteX2-209" fmla="*/ 955338 w 955338"/>
              <a:gd name="connsiteY2-210" fmla="*/ 0 h 743658"/>
              <a:gd name="connsiteX0-211" fmla="*/ 0 w 955338"/>
              <a:gd name="connsiteY0-212" fmla="*/ 743658 h 743658"/>
              <a:gd name="connsiteX1-213" fmla="*/ 353988 w 955338"/>
              <a:gd name="connsiteY1-214" fmla="*/ 212616 h 743658"/>
              <a:gd name="connsiteX2-215" fmla="*/ 955338 w 955338"/>
              <a:gd name="connsiteY2-216" fmla="*/ 0 h 743658"/>
              <a:gd name="connsiteX0-217" fmla="*/ 0 w 955338"/>
              <a:gd name="connsiteY0-218" fmla="*/ 765295 h 765295"/>
              <a:gd name="connsiteX1-219" fmla="*/ 353988 w 955338"/>
              <a:gd name="connsiteY1-220" fmla="*/ 234253 h 765295"/>
              <a:gd name="connsiteX2-221" fmla="*/ 955338 w 955338"/>
              <a:gd name="connsiteY2-222" fmla="*/ 0 h 765295"/>
              <a:gd name="connsiteX0-223" fmla="*/ 0 w 955338"/>
              <a:gd name="connsiteY0-224" fmla="*/ 765295 h 765295"/>
              <a:gd name="connsiteX1-225" fmla="*/ 353988 w 955338"/>
              <a:gd name="connsiteY1-226" fmla="*/ 234253 h 765295"/>
              <a:gd name="connsiteX2-227" fmla="*/ 955338 w 955338"/>
              <a:gd name="connsiteY2-228" fmla="*/ 0 h 765295"/>
              <a:gd name="connsiteX0-229" fmla="*/ 0 w 955338"/>
              <a:gd name="connsiteY0-230" fmla="*/ 765295 h 765295"/>
              <a:gd name="connsiteX1-231" fmla="*/ 353988 w 955338"/>
              <a:gd name="connsiteY1-232" fmla="*/ 234253 h 765295"/>
              <a:gd name="connsiteX2-233" fmla="*/ 955338 w 955338"/>
              <a:gd name="connsiteY2-234" fmla="*/ 0 h 765295"/>
              <a:gd name="connsiteX0-235" fmla="*/ 0 w 955338"/>
              <a:gd name="connsiteY0-236" fmla="*/ 769436 h 769436"/>
              <a:gd name="connsiteX1-237" fmla="*/ 353988 w 955338"/>
              <a:gd name="connsiteY1-238" fmla="*/ 238394 h 769436"/>
              <a:gd name="connsiteX2-239" fmla="*/ 955338 w 955338"/>
              <a:gd name="connsiteY2-240" fmla="*/ 4141 h 769436"/>
              <a:gd name="connsiteX0-241" fmla="*/ 0 w 955338"/>
              <a:gd name="connsiteY0-242" fmla="*/ 765295 h 765295"/>
              <a:gd name="connsiteX1-243" fmla="*/ 353988 w 955338"/>
              <a:gd name="connsiteY1-244" fmla="*/ 234253 h 765295"/>
              <a:gd name="connsiteX2-245" fmla="*/ 955338 w 955338"/>
              <a:gd name="connsiteY2-246" fmla="*/ 0 h 765295"/>
              <a:gd name="connsiteX0-247" fmla="*/ 0 w 955338"/>
              <a:gd name="connsiteY0-248" fmla="*/ 765295 h 765295"/>
              <a:gd name="connsiteX1-249" fmla="*/ 353988 w 955338"/>
              <a:gd name="connsiteY1-250" fmla="*/ 234253 h 765295"/>
              <a:gd name="connsiteX2-251" fmla="*/ 955338 w 955338"/>
              <a:gd name="connsiteY2-252" fmla="*/ 0 h 765295"/>
              <a:gd name="connsiteX0-253" fmla="*/ 0 w 974957"/>
              <a:gd name="connsiteY0-254" fmla="*/ 749069 h 749069"/>
              <a:gd name="connsiteX1-255" fmla="*/ 353988 w 974957"/>
              <a:gd name="connsiteY1-256" fmla="*/ 218027 h 749069"/>
              <a:gd name="connsiteX2-257" fmla="*/ 974957 w 974957"/>
              <a:gd name="connsiteY2-258" fmla="*/ 0 h 749069"/>
              <a:gd name="connsiteX0-259" fmla="*/ 0 w 984767"/>
              <a:gd name="connsiteY0-260" fmla="*/ 722023 h 722023"/>
              <a:gd name="connsiteX1-261" fmla="*/ 363798 w 984767"/>
              <a:gd name="connsiteY1-262" fmla="*/ 218027 h 722023"/>
              <a:gd name="connsiteX2-263" fmla="*/ 984767 w 984767"/>
              <a:gd name="connsiteY2-264" fmla="*/ 0 h 722023"/>
              <a:gd name="connsiteX0-265" fmla="*/ 0 w 984767"/>
              <a:gd name="connsiteY0-266" fmla="*/ 722023 h 722023"/>
              <a:gd name="connsiteX1-267" fmla="*/ 363798 w 984767"/>
              <a:gd name="connsiteY1-268" fmla="*/ 218027 h 722023"/>
              <a:gd name="connsiteX2-269" fmla="*/ 984767 w 984767"/>
              <a:gd name="connsiteY2-270" fmla="*/ 0 h 722023"/>
              <a:gd name="connsiteX0-271" fmla="*/ 0 w 1004386"/>
              <a:gd name="connsiteY0-272" fmla="*/ 722023 h 722023"/>
              <a:gd name="connsiteX1-273" fmla="*/ 383417 w 1004386"/>
              <a:gd name="connsiteY1-274" fmla="*/ 218027 h 722023"/>
              <a:gd name="connsiteX2-275" fmla="*/ 1004386 w 1004386"/>
              <a:gd name="connsiteY2-276" fmla="*/ 0 h 722023"/>
              <a:gd name="connsiteX0-277" fmla="*/ 0 w 1004386"/>
              <a:gd name="connsiteY0-278" fmla="*/ 722023 h 722023"/>
              <a:gd name="connsiteX1-279" fmla="*/ 383417 w 1004386"/>
              <a:gd name="connsiteY1-280" fmla="*/ 218027 h 722023"/>
              <a:gd name="connsiteX2-281" fmla="*/ 1004386 w 1004386"/>
              <a:gd name="connsiteY2-282" fmla="*/ 0 h 7220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10" name="TextBox 37"/>
          <p:cNvSpPr txBox="1"/>
          <p:nvPr/>
        </p:nvSpPr>
        <p:spPr>
          <a:xfrm>
            <a:off x="1547775" y="2521586"/>
            <a:ext cx="177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中心线检测</a:t>
            </a:r>
            <a:endParaRPr lang="zh-CN" altLang="en-US" sz="1600" spc="-150" dirty="0">
              <a:solidFill>
                <a:srgbClr val="6D6F71"/>
              </a:solidFill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46228" y="1812498"/>
            <a:ext cx="3327555" cy="250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：开始入弯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向控制层传递决策信号：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达到左入弯条件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right_camera_flag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左入弯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达到右入弯条件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right_camera_flag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左入弯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735653" y="2740387"/>
            <a:ext cx="2898647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即将入弯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向控制层传递决策信号：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根据标志牌大小进行动态减速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6186" y="1870660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46228" y="1870660"/>
            <a:ext cx="19958" cy="1918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362791" y="1562592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362790" y="124091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62444" y="4359680"/>
            <a:ext cx="1109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820749" y="4665309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4820750" y="4357238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43336" y="2661775"/>
            <a:ext cx="0" cy="16954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332799" y="4399243"/>
            <a:ext cx="618861" cy="532131"/>
            <a:chOff x="2510552" y="2433232"/>
            <a:chExt cx="442757" cy="399098"/>
          </a:xfrm>
        </p:grpSpPr>
        <p:sp>
          <p:nvSpPr>
            <p:cNvPr id="23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510552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3587" y="1312686"/>
            <a:ext cx="590343" cy="532131"/>
            <a:chOff x="1474794" y="2433232"/>
            <a:chExt cx="442757" cy="399098"/>
          </a:xfrm>
        </p:grpSpPr>
        <p:sp>
          <p:nvSpPr>
            <p:cNvPr id="26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25906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决策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Decision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6282706" y="1596752"/>
            <a:ext cx="3299165" cy="14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感知层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circle_width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&lt; 20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未进入弯道区域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不向控制层发出控制信号干预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控制层继续执行寻迹逻辑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302664" y="1654914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02664" y="1654914"/>
            <a:ext cx="0" cy="11415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499269" y="1346846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7499268" y="1025169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010065" y="1096940"/>
            <a:ext cx="590343" cy="532131"/>
            <a:chOff x="1474794" y="2433232"/>
            <a:chExt cx="442757" cy="399098"/>
          </a:xfrm>
        </p:grpSpPr>
        <p:sp>
          <p:nvSpPr>
            <p:cNvPr id="33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97743" y="1684689"/>
            <a:ext cx="4322737" cy="14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</a:t>
            </a:r>
            <a:r>
              <a:rPr lang="en-US" altLang="zh-CN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camera_flag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：执行入弯控制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根据测试阶段的入弯控制经验时序调节电机转速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入弯控制程序结束时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小车应当基本完成入弯回到正常道路</a:t>
            </a: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232994" y="3480927"/>
            <a:ext cx="3373717" cy="11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决策层：减速信号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根据决策层的信号数值控制电机减速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7701" y="1742851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7701" y="1742851"/>
            <a:ext cx="0" cy="1467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414306" y="1434783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414305" y="1113106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81632" y="4381796"/>
            <a:ext cx="1109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339937" y="468742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4339938" y="4379354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62524" y="3480927"/>
            <a:ext cx="0" cy="898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851987" y="4421359"/>
            <a:ext cx="618861" cy="532131"/>
            <a:chOff x="2510552" y="2433232"/>
            <a:chExt cx="442757" cy="399098"/>
          </a:xfrm>
        </p:grpSpPr>
        <p:sp>
          <p:nvSpPr>
            <p:cNvPr id="23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510552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25102" y="1184877"/>
            <a:ext cx="590343" cy="532131"/>
            <a:chOff x="1474794" y="2433232"/>
            <a:chExt cx="442757" cy="399098"/>
          </a:xfrm>
        </p:grpSpPr>
        <p:sp>
          <p:nvSpPr>
            <p:cNvPr id="26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25906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控制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Controlling Layer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879168" y="1601090"/>
            <a:ext cx="3299165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决策层没有发出干预信号：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从感知层获取行驶偏移 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&gt; 20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向右调整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∈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[-20,20]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前进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x_deviation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&lt; -20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→ 向左调整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899126" y="1659252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899126" y="1659252"/>
            <a:ext cx="0" cy="11415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095731" y="1351184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7095730" y="1029507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606527" y="1101278"/>
            <a:ext cx="590343" cy="532131"/>
            <a:chOff x="1474794" y="2433232"/>
            <a:chExt cx="442757" cy="399098"/>
          </a:xfrm>
        </p:grpSpPr>
        <p:sp>
          <p:nvSpPr>
            <p:cNvPr id="33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798102" y="34382"/>
            <a:ext cx="126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总体设计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2973" y="1342085"/>
            <a:ext cx="8853956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10206" y="1291456"/>
            <a:ext cx="2590845" cy="2489299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cs typeface="+mn-ea"/>
              </a:endParaRPr>
            </a:p>
          </p:txBody>
        </p:sp>
      </p:grp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81697" y="2243310"/>
            <a:ext cx="13169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cs typeface="+mn-ea"/>
              </a:rPr>
              <a:t>成果展示</a:t>
            </a:r>
            <a:endParaRPr lang="zh-CN" altLang="en-US" sz="2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" name="动作按钮: 影片 2">
            <a:hlinkClick r:id="rId1" action="ppaction://program"/>
          </p:cNvPr>
          <p:cNvSpPr/>
          <p:nvPr/>
        </p:nvSpPr>
        <p:spPr>
          <a:xfrm>
            <a:off x="7715250" y="3949065"/>
            <a:ext cx="741045" cy="741045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109584" y="2242892"/>
            <a:ext cx="3045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运行情况演示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3550920" y="1407795"/>
            <a:ext cx="1925320" cy="1731645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9761547">
            <a:off x="3729355" y="1319530"/>
            <a:ext cx="464820" cy="544195"/>
            <a:chOff x="7567613" y="3465512"/>
            <a:chExt cx="512763" cy="600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46"/>
            <p:cNvSpPr/>
            <p:nvPr/>
          </p:nvSpPr>
          <p:spPr bwMode="auto">
            <a:xfrm>
              <a:off x="7939088" y="3530600"/>
              <a:ext cx="71437" cy="74612"/>
            </a:xfrm>
            <a:custGeom>
              <a:avLst/>
              <a:gdLst>
                <a:gd name="T0" fmla="*/ 9 w 28"/>
                <a:gd name="T1" fmla="*/ 29 h 29"/>
                <a:gd name="T2" fmla="*/ 26 w 28"/>
                <a:gd name="T3" fmla="*/ 13 h 29"/>
                <a:gd name="T4" fmla="*/ 26 w 28"/>
                <a:gd name="T5" fmla="*/ 3 h 29"/>
                <a:gd name="T6" fmla="*/ 16 w 28"/>
                <a:gd name="T7" fmla="*/ 3 h 29"/>
                <a:gd name="T8" fmla="*/ 0 w 28"/>
                <a:gd name="T9" fmla="*/ 20 h 29"/>
                <a:gd name="T10" fmla="*/ 9 w 2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9">
                  <a:moveTo>
                    <a:pt x="9" y="2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8" y="10"/>
                    <a:pt x="28" y="6"/>
                    <a:pt x="26" y="3"/>
                  </a:cubicBezTo>
                  <a:cubicBezTo>
                    <a:pt x="23" y="0"/>
                    <a:pt x="19" y="0"/>
                    <a:pt x="16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3"/>
                    <a:pt x="6" y="26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7807326" y="3465512"/>
              <a:ext cx="33337" cy="73025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9 h 29"/>
                <a:gd name="T4" fmla="*/ 13 w 13"/>
                <a:gd name="T5" fmla="*/ 29 h 29"/>
                <a:gd name="T6" fmla="*/ 13 w 13"/>
                <a:gd name="T7" fmla="*/ 6 h 29"/>
                <a:gd name="T8" fmla="*/ 7 w 13"/>
                <a:gd name="T9" fmla="*/ 0 h 29"/>
                <a:gd name="T10" fmla="*/ 0 w 13"/>
                <a:gd name="T11" fmla="*/ 6 h 29"/>
                <a:gd name="T12" fmla="*/ 0 w 13"/>
                <a:gd name="T13" fmla="*/ 29 h 29"/>
                <a:gd name="T14" fmla="*/ 6 w 13"/>
                <a:gd name="T15" fmla="*/ 29 h 29"/>
                <a:gd name="T16" fmla="*/ 7 w 13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11" y="29"/>
                    <a:pt x="13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4" y="29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7635876" y="3530600"/>
              <a:ext cx="74612" cy="74612"/>
            </a:xfrm>
            <a:custGeom>
              <a:avLst/>
              <a:gdLst>
                <a:gd name="T0" fmla="*/ 19 w 29"/>
                <a:gd name="T1" fmla="*/ 29 h 29"/>
                <a:gd name="T2" fmla="*/ 29 w 29"/>
                <a:gd name="T3" fmla="*/ 20 h 29"/>
                <a:gd name="T4" fmla="*/ 12 w 29"/>
                <a:gd name="T5" fmla="*/ 3 h 29"/>
                <a:gd name="T6" fmla="*/ 2 w 29"/>
                <a:gd name="T7" fmla="*/ 3 h 29"/>
                <a:gd name="T8" fmla="*/ 2 w 29"/>
                <a:gd name="T9" fmla="*/ 13 h 29"/>
                <a:gd name="T10" fmla="*/ 19 w 2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19" y="29"/>
                  </a:moveTo>
                  <a:cubicBezTo>
                    <a:pt x="22" y="26"/>
                    <a:pt x="25" y="23"/>
                    <a:pt x="29" y="2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0"/>
                    <a:pt x="2" y="1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7567613" y="3705225"/>
              <a:ext cx="76200" cy="33337"/>
            </a:xfrm>
            <a:custGeom>
              <a:avLst/>
              <a:gdLst>
                <a:gd name="T0" fmla="*/ 30 w 30"/>
                <a:gd name="T1" fmla="*/ 9 h 13"/>
                <a:gd name="T2" fmla="*/ 30 w 30"/>
                <a:gd name="T3" fmla="*/ 0 h 13"/>
                <a:gd name="T4" fmla="*/ 7 w 30"/>
                <a:gd name="T5" fmla="*/ 0 h 13"/>
                <a:gd name="T6" fmla="*/ 0 w 30"/>
                <a:gd name="T7" fmla="*/ 6 h 13"/>
                <a:gd name="T8" fmla="*/ 7 w 30"/>
                <a:gd name="T9" fmla="*/ 13 h 13"/>
                <a:gd name="T10" fmla="*/ 30 w 30"/>
                <a:gd name="T11" fmla="*/ 13 h 13"/>
                <a:gd name="T12" fmla="*/ 30 w 30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30" y="9"/>
                  </a:moveTo>
                  <a:cubicBezTo>
                    <a:pt x="30" y="6"/>
                    <a:pt x="30" y="3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0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7635876" y="3844925"/>
              <a:ext cx="61912" cy="63500"/>
            </a:xfrm>
            <a:custGeom>
              <a:avLst/>
              <a:gdLst>
                <a:gd name="T0" fmla="*/ 2 w 24"/>
                <a:gd name="T1" fmla="*/ 13 h 25"/>
                <a:gd name="T2" fmla="*/ 2 w 24"/>
                <a:gd name="T3" fmla="*/ 23 h 25"/>
                <a:gd name="T4" fmla="*/ 12 w 24"/>
                <a:gd name="T5" fmla="*/ 23 h 25"/>
                <a:gd name="T6" fmla="*/ 24 w 24"/>
                <a:gd name="T7" fmla="*/ 10 h 25"/>
                <a:gd name="T8" fmla="*/ 16 w 24"/>
                <a:gd name="T9" fmla="*/ 0 h 25"/>
                <a:gd name="T10" fmla="*/ 2 w 24"/>
                <a:gd name="T1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2" y="13"/>
                  </a:moveTo>
                  <a:cubicBezTo>
                    <a:pt x="0" y="16"/>
                    <a:pt x="0" y="20"/>
                    <a:pt x="2" y="23"/>
                  </a:cubicBezTo>
                  <a:cubicBezTo>
                    <a:pt x="5" y="25"/>
                    <a:pt x="9" y="25"/>
                    <a:pt x="12" y="2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7"/>
                    <a:pt x="19" y="4"/>
                    <a:pt x="16" y="0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7786688" y="4046537"/>
              <a:ext cx="74612" cy="19050"/>
            </a:xfrm>
            <a:custGeom>
              <a:avLst/>
              <a:gdLst>
                <a:gd name="T0" fmla="*/ 18 w 29"/>
                <a:gd name="T1" fmla="*/ 0 h 7"/>
                <a:gd name="T2" fmla="*/ 12 w 29"/>
                <a:gd name="T3" fmla="*/ 0 h 7"/>
                <a:gd name="T4" fmla="*/ 0 w 29"/>
                <a:gd name="T5" fmla="*/ 0 h 7"/>
                <a:gd name="T6" fmla="*/ 0 w 29"/>
                <a:gd name="T7" fmla="*/ 1 h 7"/>
                <a:gd name="T8" fmla="*/ 10 w 29"/>
                <a:gd name="T9" fmla="*/ 7 h 7"/>
                <a:gd name="T10" fmla="*/ 11 w 29"/>
                <a:gd name="T11" fmla="*/ 7 h 7"/>
                <a:gd name="T12" fmla="*/ 18 w 29"/>
                <a:gd name="T13" fmla="*/ 7 h 7"/>
                <a:gd name="T14" fmla="*/ 19 w 29"/>
                <a:gd name="T15" fmla="*/ 7 h 7"/>
                <a:gd name="T16" fmla="*/ 29 w 29"/>
                <a:gd name="T17" fmla="*/ 1 h 7"/>
                <a:gd name="T18" fmla="*/ 29 w 29"/>
                <a:gd name="T19" fmla="*/ 0 h 7"/>
                <a:gd name="T20" fmla="*/ 18 w 2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7">
                  <a:moveTo>
                    <a:pt x="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5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4" y="7"/>
                    <a:pt x="29" y="5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7762876" y="4006850"/>
              <a:ext cx="120650" cy="31750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7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7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7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7762876" y="3965575"/>
              <a:ext cx="120650" cy="33337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6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6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4" name="Freeform 54"/>
            <p:cNvSpPr>
              <a:spLocks noEditPoints="1"/>
            </p:cNvSpPr>
            <p:nvPr/>
          </p:nvSpPr>
          <p:spPr bwMode="auto">
            <a:xfrm>
              <a:off x="7666038" y="3568700"/>
              <a:ext cx="314325" cy="385762"/>
            </a:xfrm>
            <a:custGeom>
              <a:avLst/>
              <a:gdLst>
                <a:gd name="T0" fmla="*/ 123 w 123"/>
                <a:gd name="T1" fmla="*/ 62 h 151"/>
                <a:gd name="T2" fmla="*/ 111 w 123"/>
                <a:gd name="T3" fmla="*/ 25 h 151"/>
                <a:gd name="T4" fmla="*/ 84 w 123"/>
                <a:gd name="T5" fmla="*/ 5 h 151"/>
                <a:gd name="T6" fmla="*/ 84 w 123"/>
                <a:gd name="T7" fmla="*/ 4 h 151"/>
                <a:gd name="T8" fmla="*/ 79 w 123"/>
                <a:gd name="T9" fmla="*/ 3 h 151"/>
                <a:gd name="T10" fmla="*/ 68 w 123"/>
                <a:gd name="T11" fmla="*/ 1 h 151"/>
                <a:gd name="T12" fmla="*/ 68 w 123"/>
                <a:gd name="T13" fmla="*/ 1 h 151"/>
                <a:gd name="T14" fmla="*/ 68 w 123"/>
                <a:gd name="T15" fmla="*/ 1 h 151"/>
                <a:gd name="T16" fmla="*/ 68 w 123"/>
                <a:gd name="T17" fmla="*/ 1 h 151"/>
                <a:gd name="T18" fmla="*/ 62 w 123"/>
                <a:gd name="T19" fmla="*/ 0 h 151"/>
                <a:gd name="T20" fmla="*/ 62 w 123"/>
                <a:gd name="T21" fmla="*/ 0 h 151"/>
                <a:gd name="T22" fmla="*/ 62 w 123"/>
                <a:gd name="T23" fmla="*/ 0 h 151"/>
                <a:gd name="T24" fmla="*/ 61 w 123"/>
                <a:gd name="T25" fmla="*/ 0 h 151"/>
                <a:gd name="T26" fmla="*/ 56 w 123"/>
                <a:gd name="T27" fmla="*/ 1 h 151"/>
                <a:gd name="T28" fmla="*/ 56 w 123"/>
                <a:gd name="T29" fmla="*/ 1 h 151"/>
                <a:gd name="T30" fmla="*/ 55 w 123"/>
                <a:gd name="T31" fmla="*/ 1 h 151"/>
                <a:gd name="T32" fmla="*/ 44 w 123"/>
                <a:gd name="T33" fmla="*/ 3 h 151"/>
                <a:gd name="T34" fmla="*/ 40 w 123"/>
                <a:gd name="T35" fmla="*/ 4 h 151"/>
                <a:gd name="T36" fmla="*/ 40 w 123"/>
                <a:gd name="T37" fmla="*/ 5 h 151"/>
                <a:gd name="T38" fmla="*/ 13 w 123"/>
                <a:gd name="T39" fmla="*/ 25 h 151"/>
                <a:gd name="T40" fmla="*/ 0 w 123"/>
                <a:gd name="T41" fmla="*/ 62 h 151"/>
                <a:gd name="T42" fmla="*/ 5 w 123"/>
                <a:gd name="T43" fmla="*/ 87 h 151"/>
                <a:gd name="T44" fmla="*/ 20 w 123"/>
                <a:gd name="T45" fmla="*/ 109 h 151"/>
                <a:gd name="T46" fmla="*/ 26 w 123"/>
                <a:gd name="T47" fmla="*/ 116 h 151"/>
                <a:gd name="T48" fmla="*/ 28 w 123"/>
                <a:gd name="T49" fmla="*/ 121 h 151"/>
                <a:gd name="T50" fmla="*/ 29 w 123"/>
                <a:gd name="T51" fmla="*/ 135 h 151"/>
                <a:gd name="T52" fmla="*/ 29 w 123"/>
                <a:gd name="T53" fmla="*/ 136 h 151"/>
                <a:gd name="T54" fmla="*/ 29 w 123"/>
                <a:gd name="T55" fmla="*/ 136 h 151"/>
                <a:gd name="T56" fmla="*/ 29 w 123"/>
                <a:gd name="T57" fmla="*/ 136 h 151"/>
                <a:gd name="T58" fmla="*/ 29 w 123"/>
                <a:gd name="T59" fmla="*/ 136 h 151"/>
                <a:gd name="T60" fmla="*/ 44 w 123"/>
                <a:gd name="T61" fmla="*/ 151 h 151"/>
                <a:gd name="T62" fmla="*/ 79 w 123"/>
                <a:gd name="T63" fmla="*/ 151 h 151"/>
                <a:gd name="T64" fmla="*/ 94 w 123"/>
                <a:gd name="T65" fmla="*/ 136 h 151"/>
                <a:gd name="T66" fmla="*/ 94 w 123"/>
                <a:gd name="T67" fmla="*/ 136 h 151"/>
                <a:gd name="T68" fmla="*/ 94 w 123"/>
                <a:gd name="T69" fmla="*/ 136 h 151"/>
                <a:gd name="T70" fmla="*/ 94 w 123"/>
                <a:gd name="T71" fmla="*/ 136 h 151"/>
                <a:gd name="T72" fmla="*/ 94 w 123"/>
                <a:gd name="T73" fmla="*/ 135 h 151"/>
                <a:gd name="T74" fmla="*/ 95 w 123"/>
                <a:gd name="T75" fmla="*/ 121 h 151"/>
                <a:gd name="T76" fmla="*/ 96 w 123"/>
                <a:gd name="T77" fmla="*/ 118 h 151"/>
                <a:gd name="T78" fmla="*/ 102 w 123"/>
                <a:gd name="T79" fmla="*/ 111 h 151"/>
                <a:gd name="T80" fmla="*/ 116 w 123"/>
                <a:gd name="T81" fmla="*/ 93 h 151"/>
                <a:gd name="T82" fmla="*/ 123 w 123"/>
                <a:gd name="T83" fmla="*/ 62 h 151"/>
                <a:gd name="T84" fmla="*/ 58 w 123"/>
                <a:gd name="T85" fmla="*/ 27 h 151"/>
                <a:gd name="T86" fmla="*/ 41 w 123"/>
                <a:gd name="T87" fmla="*/ 32 h 151"/>
                <a:gd name="T88" fmla="*/ 32 w 123"/>
                <a:gd name="T89" fmla="*/ 43 h 151"/>
                <a:gd name="T90" fmla="*/ 28 w 123"/>
                <a:gd name="T91" fmla="*/ 61 h 151"/>
                <a:gd name="T92" fmla="*/ 28 w 123"/>
                <a:gd name="T93" fmla="*/ 61 h 151"/>
                <a:gd name="T94" fmla="*/ 21 w 123"/>
                <a:gd name="T95" fmla="*/ 68 h 151"/>
                <a:gd name="T96" fmla="*/ 14 w 123"/>
                <a:gd name="T97" fmla="*/ 61 h 151"/>
                <a:gd name="T98" fmla="*/ 15 w 123"/>
                <a:gd name="T99" fmla="*/ 52 h 151"/>
                <a:gd name="T100" fmla="*/ 22 w 123"/>
                <a:gd name="T101" fmla="*/ 34 h 151"/>
                <a:gd name="T102" fmla="*/ 32 w 123"/>
                <a:gd name="T103" fmla="*/ 22 h 151"/>
                <a:gd name="T104" fmla="*/ 58 w 123"/>
                <a:gd name="T105" fmla="*/ 13 h 151"/>
                <a:gd name="T106" fmla="*/ 65 w 123"/>
                <a:gd name="T107" fmla="*/ 20 h 151"/>
                <a:gd name="T108" fmla="*/ 58 w 123"/>
                <a:gd name="T109" fmla="*/ 2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1">
                  <a:moveTo>
                    <a:pt x="123" y="62"/>
                  </a:moveTo>
                  <a:cubicBezTo>
                    <a:pt x="123" y="48"/>
                    <a:pt x="118" y="35"/>
                    <a:pt x="111" y="25"/>
                  </a:cubicBezTo>
                  <a:cubicBezTo>
                    <a:pt x="104" y="16"/>
                    <a:pt x="94" y="9"/>
                    <a:pt x="84" y="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2"/>
                    <a:pt x="72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6" y="1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0"/>
                    <a:pt x="58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1" y="1"/>
                    <a:pt x="48" y="2"/>
                    <a:pt x="44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9"/>
                    <a:pt x="19" y="16"/>
                    <a:pt x="13" y="25"/>
                  </a:cubicBezTo>
                  <a:cubicBezTo>
                    <a:pt x="5" y="35"/>
                    <a:pt x="0" y="48"/>
                    <a:pt x="0" y="62"/>
                  </a:cubicBezTo>
                  <a:cubicBezTo>
                    <a:pt x="0" y="72"/>
                    <a:pt x="2" y="80"/>
                    <a:pt x="5" y="87"/>
                  </a:cubicBezTo>
                  <a:cubicBezTo>
                    <a:pt x="9" y="97"/>
                    <a:pt x="15" y="104"/>
                    <a:pt x="20" y="109"/>
                  </a:cubicBezTo>
                  <a:cubicBezTo>
                    <a:pt x="22" y="112"/>
                    <a:pt x="24" y="114"/>
                    <a:pt x="26" y="116"/>
                  </a:cubicBezTo>
                  <a:cubicBezTo>
                    <a:pt x="27" y="118"/>
                    <a:pt x="28" y="120"/>
                    <a:pt x="28" y="121"/>
                  </a:cubicBezTo>
                  <a:cubicBezTo>
                    <a:pt x="29" y="126"/>
                    <a:pt x="29" y="134"/>
                    <a:pt x="29" y="135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6" y="151"/>
                    <a:pt x="44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87" y="151"/>
                    <a:pt x="94" y="144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4"/>
                    <a:pt x="94" y="126"/>
                    <a:pt x="95" y="121"/>
                  </a:cubicBezTo>
                  <a:cubicBezTo>
                    <a:pt x="95" y="120"/>
                    <a:pt x="95" y="119"/>
                    <a:pt x="96" y="118"/>
                  </a:cubicBezTo>
                  <a:cubicBezTo>
                    <a:pt x="97" y="116"/>
                    <a:pt x="100" y="114"/>
                    <a:pt x="102" y="111"/>
                  </a:cubicBezTo>
                  <a:cubicBezTo>
                    <a:pt x="106" y="106"/>
                    <a:pt x="112" y="101"/>
                    <a:pt x="116" y="93"/>
                  </a:cubicBezTo>
                  <a:cubicBezTo>
                    <a:pt x="120" y="85"/>
                    <a:pt x="123" y="75"/>
                    <a:pt x="123" y="62"/>
                  </a:cubicBezTo>
                  <a:close/>
                  <a:moveTo>
                    <a:pt x="58" y="27"/>
                  </a:moveTo>
                  <a:cubicBezTo>
                    <a:pt x="50" y="27"/>
                    <a:pt x="45" y="29"/>
                    <a:pt x="41" y="32"/>
                  </a:cubicBezTo>
                  <a:cubicBezTo>
                    <a:pt x="37" y="35"/>
                    <a:pt x="34" y="39"/>
                    <a:pt x="32" y="43"/>
                  </a:cubicBezTo>
                  <a:cubicBezTo>
                    <a:pt x="28" y="51"/>
                    <a:pt x="28" y="60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5" y="68"/>
                    <a:pt x="21" y="68"/>
                  </a:cubicBezTo>
                  <a:cubicBezTo>
                    <a:pt x="17" y="68"/>
                    <a:pt x="14" y="65"/>
                    <a:pt x="14" y="61"/>
                  </a:cubicBezTo>
                  <a:cubicBezTo>
                    <a:pt x="14" y="61"/>
                    <a:pt x="14" y="57"/>
                    <a:pt x="15" y="52"/>
                  </a:cubicBezTo>
                  <a:cubicBezTo>
                    <a:pt x="16" y="47"/>
                    <a:pt x="18" y="40"/>
                    <a:pt x="22" y="34"/>
                  </a:cubicBezTo>
                  <a:cubicBezTo>
                    <a:pt x="24" y="29"/>
                    <a:pt x="28" y="25"/>
                    <a:pt x="32" y="22"/>
                  </a:cubicBezTo>
                  <a:cubicBezTo>
                    <a:pt x="39" y="17"/>
                    <a:pt x="47" y="14"/>
                    <a:pt x="58" y="13"/>
                  </a:cubicBezTo>
                  <a:cubicBezTo>
                    <a:pt x="62" y="13"/>
                    <a:pt x="65" y="16"/>
                    <a:pt x="65" y="20"/>
                  </a:cubicBezTo>
                  <a:cubicBezTo>
                    <a:pt x="65" y="24"/>
                    <a:pt x="62" y="27"/>
                    <a:pt x="5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>
              <a:off x="7950201" y="3844925"/>
              <a:ext cx="60325" cy="63500"/>
            </a:xfrm>
            <a:custGeom>
              <a:avLst/>
              <a:gdLst>
                <a:gd name="T0" fmla="*/ 8 w 24"/>
                <a:gd name="T1" fmla="*/ 0 h 25"/>
                <a:gd name="T2" fmla="*/ 0 w 24"/>
                <a:gd name="T3" fmla="*/ 10 h 25"/>
                <a:gd name="T4" fmla="*/ 12 w 24"/>
                <a:gd name="T5" fmla="*/ 23 h 25"/>
                <a:gd name="T6" fmla="*/ 22 w 24"/>
                <a:gd name="T7" fmla="*/ 23 h 25"/>
                <a:gd name="T8" fmla="*/ 22 w 24"/>
                <a:gd name="T9" fmla="*/ 13 h 25"/>
                <a:gd name="T10" fmla="*/ 8 w 2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8" y="0"/>
                  </a:moveTo>
                  <a:cubicBezTo>
                    <a:pt x="6" y="4"/>
                    <a:pt x="3" y="7"/>
                    <a:pt x="0" y="1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5"/>
                    <a:pt x="19" y="25"/>
                    <a:pt x="22" y="23"/>
                  </a:cubicBezTo>
                  <a:cubicBezTo>
                    <a:pt x="24" y="20"/>
                    <a:pt x="24" y="16"/>
                    <a:pt x="22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>
              <a:off x="8004176" y="3705225"/>
              <a:ext cx="76200" cy="33337"/>
            </a:xfrm>
            <a:custGeom>
              <a:avLst/>
              <a:gdLst>
                <a:gd name="T0" fmla="*/ 24 w 30"/>
                <a:gd name="T1" fmla="*/ 0 h 13"/>
                <a:gd name="T2" fmla="*/ 0 w 30"/>
                <a:gd name="T3" fmla="*/ 0 h 13"/>
                <a:gd name="T4" fmla="*/ 0 w 30"/>
                <a:gd name="T5" fmla="*/ 9 h 13"/>
                <a:gd name="T6" fmla="*/ 0 w 30"/>
                <a:gd name="T7" fmla="*/ 13 h 13"/>
                <a:gd name="T8" fmla="*/ 24 w 30"/>
                <a:gd name="T9" fmla="*/ 13 h 13"/>
                <a:gd name="T10" fmla="*/ 30 w 30"/>
                <a:gd name="T11" fmla="*/ 6 h 13"/>
                <a:gd name="T12" fmla="*/ 24 w 3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3"/>
                    <a:pt x="30" y="10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1902839">
            <a:off x="3275965" y="1523365"/>
            <a:ext cx="846455" cy="354330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55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56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79035" y="2498090"/>
            <a:ext cx="434340" cy="367030"/>
            <a:chOff x="8507413" y="4900613"/>
            <a:chExt cx="706438" cy="596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Oval 188"/>
            <p:cNvSpPr>
              <a:spLocks noChangeArrowheads="1"/>
            </p:cNvSpPr>
            <p:nvPr/>
          </p:nvSpPr>
          <p:spPr bwMode="auto">
            <a:xfrm>
              <a:off x="8759826" y="49672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3" name="Freeform 189"/>
            <p:cNvSpPr/>
            <p:nvPr/>
          </p:nvSpPr>
          <p:spPr bwMode="auto">
            <a:xfrm>
              <a:off x="8683626" y="5189538"/>
              <a:ext cx="357188" cy="307975"/>
            </a:xfrm>
            <a:custGeom>
              <a:avLst/>
              <a:gdLst>
                <a:gd name="T0" fmla="*/ 65 w 95"/>
                <a:gd name="T1" fmla="*/ 0 h 82"/>
                <a:gd name="T2" fmla="*/ 48 w 95"/>
                <a:gd name="T3" fmla="*/ 20 h 82"/>
                <a:gd name="T4" fmla="*/ 31 w 95"/>
                <a:gd name="T5" fmla="*/ 0 h 82"/>
                <a:gd name="T6" fmla="*/ 0 w 95"/>
                <a:gd name="T7" fmla="*/ 51 h 82"/>
                <a:gd name="T8" fmla="*/ 1 w 95"/>
                <a:gd name="T9" fmla="*/ 61 h 82"/>
                <a:gd name="T10" fmla="*/ 48 w 95"/>
                <a:gd name="T11" fmla="*/ 82 h 82"/>
                <a:gd name="T12" fmla="*/ 94 w 95"/>
                <a:gd name="T13" fmla="*/ 61 h 82"/>
                <a:gd name="T14" fmla="*/ 95 w 95"/>
                <a:gd name="T15" fmla="*/ 51 h 82"/>
                <a:gd name="T16" fmla="*/ 65 w 9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65" y="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8"/>
                    <a:pt x="0" y="28"/>
                    <a:pt x="0" y="51"/>
                  </a:cubicBezTo>
                  <a:cubicBezTo>
                    <a:pt x="0" y="54"/>
                    <a:pt x="1" y="57"/>
                    <a:pt x="1" y="61"/>
                  </a:cubicBezTo>
                  <a:cubicBezTo>
                    <a:pt x="11" y="73"/>
                    <a:pt x="28" y="82"/>
                    <a:pt x="48" y="82"/>
                  </a:cubicBezTo>
                  <a:cubicBezTo>
                    <a:pt x="67" y="82"/>
                    <a:pt x="84" y="73"/>
                    <a:pt x="94" y="61"/>
                  </a:cubicBezTo>
                  <a:cubicBezTo>
                    <a:pt x="95" y="57"/>
                    <a:pt x="95" y="54"/>
                    <a:pt x="95" y="51"/>
                  </a:cubicBezTo>
                  <a:cubicBezTo>
                    <a:pt x="95" y="28"/>
                    <a:pt x="82" y="7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4" name="Freeform 190"/>
            <p:cNvSpPr/>
            <p:nvPr/>
          </p:nvSpPr>
          <p:spPr bwMode="auto">
            <a:xfrm>
              <a:off x="8958263" y="4900613"/>
              <a:ext cx="184150" cy="187325"/>
            </a:xfrm>
            <a:custGeom>
              <a:avLst/>
              <a:gdLst>
                <a:gd name="T0" fmla="*/ 24 w 49"/>
                <a:gd name="T1" fmla="*/ 0 h 50"/>
                <a:gd name="T2" fmla="*/ 0 w 49"/>
                <a:gd name="T3" fmla="*/ 18 h 50"/>
                <a:gd name="T4" fmla="*/ 11 w 49"/>
                <a:gd name="T5" fmla="*/ 45 h 50"/>
                <a:gd name="T6" fmla="*/ 11 w 49"/>
                <a:gd name="T7" fmla="*/ 46 h 50"/>
                <a:gd name="T8" fmla="*/ 24 w 49"/>
                <a:gd name="T9" fmla="*/ 50 h 50"/>
                <a:gd name="T10" fmla="*/ 49 w 49"/>
                <a:gd name="T11" fmla="*/ 25 h 50"/>
                <a:gd name="T12" fmla="*/ 24 w 4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cubicBezTo>
                    <a:pt x="12" y="0"/>
                    <a:pt x="2" y="8"/>
                    <a:pt x="0" y="18"/>
                  </a:cubicBezTo>
                  <a:cubicBezTo>
                    <a:pt x="6" y="25"/>
                    <a:pt x="11" y="3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4" y="49"/>
                    <a:pt x="19" y="50"/>
                    <a:pt x="24" y="50"/>
                  </a:cubicBezTo>
                  <a:cubicBezTo>
                    <a:pt x="37" y="50"/>
                    <a:pt x="49" y="39"/>
                    <a:pt x="49" y="25"/>
                  </a:cubicBezTo>
                  <a:cubicBezTo>
                    <a:pt x="49" y="11"/>
                    <a:pt x="3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5" name="Freeform 191"/>
            <p:cNvSpPr/>
            <p:nvPr/>
          </p:nvSpPr>
          <p:spPr bwMode="auto">
            <a:xfrm>
              <a:off x="8575676" y="4900613"/>
              <a:ext cx="187325" cy="187325"/>
            </a:xfrm>
            <a:custGeom>
              <a:avLst/>
              <a:gdLst>
                <a:gd name="T0" fmla="*/ 40 w 50"/>
                <a:gd name="T1" fmla="*/ 45 h 50"/>
                <a:gd name="T2" fmla="*/ 50 w 50"/>
                <a:gd name="T3" fmla="*/ 20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40 w 50"/>
                <a:gd name="T11" fmla="*/ 45 h 50"/>
                <a:gd name="T12" fmla="*/ 40 w 50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40" y="45"/>
                  </a:moveTo>
                  <a:cubicBezTo>
                    <a:pt x="40" y="35"/>
                    <a:pt x="44" y="26"/>
                    <a:pt x="50" y="20"/>
                  </a:cubicBezTo>
                  <a:cubicBezTo>
                    <a:pt x="48" y="8"/>
                    <a:pt x="37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1" y="50"/>
                    <a:pt x="36" y="48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6" name="Freeform 192"/>
            <p:cNvSpPr/>
            <p:nvPr/>
          </p:nvSpPr>
          <p:spPr bwMode="auto">
            <a:xfrm>
              <a:off x="8958263" y="5103813"/>
              <a:ext cx="255588" cy="285750"/>
            </a:xfrm>
            <a:custGeom>
              <a:avLst/>
              <a:gdLst>
                <a:gd name="T0" fmla="*/ 40 w 68"/>
                <a:gd name="T1" fmla="*/ 0 h 76"/>
                <a:gd name="T2" fmla="*/ 24 w 68"/>
                <a:gd name="T3" fmla="*/ 19 h 76"/>
                <a:gd name="T4" fmla="*/ 9 w 68"/>
                <a:gd name="T5" fmla="*/ 2 h 76"/>
                <a:gd name="T6" fmla="*/ 0 w 68"/>
                <a:gd name="T7" fmla="*/ 16 h 76"/>
                <a:gd name="T8" fmla="*/ 32 w 68"/>
                <a:gd name="T9" fmla="*/ 74 h 76"/>
                <a:gd name="T10" fmla="*/ 31 w 68"/>
                <a:gd name="T11" fmla="*/ 76 h 76"/>
                <a:gd name="T12" fmla="*/ 67 w 68"/>
                <a:gd name="T13" fmla="*/ 57 h 76"/>
                <a:gd name="T14" fmla="*/ 68 w 68"/>
                <a:gd name="T15" fmla="*/ 48 h 76"/>
                <a:gd name="T16" fmla="*/ 40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40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7"/>
                    <a:pt x="4" y="12"/>
                    <a:pt x="0" y="16"/>
                  </a:cubicBezTo>
                  <a:cubicBezTo>
                    <a:pt x="19" y="27"/>
                    <a:pt x="32" y="49"/>
                    <a:pt x="32" y="74"/>
                  </a:cubicBezTo>
                  <a:cubicBezTo>
                    <a:pt x="32" y="75"/>
                    <a:pt x="31" y="75"/>
                    <a:pt x="31" y="76"/>
                  </a:cubicBezTo>
                  <a:cubicBezTo>
                    <a:pt x="46" y="74"/>
                    <a:pt x="59" y="67"/>
                    <a:pt x="67" y="57"/>
                  </a:cubicBezTo>
                  <a:cubicBezTo>
                    <a:pt x="68" y="54"/>
                    <a:pt x="68" y="51"/>
                    <a:pt x="68" y="48"/>
                  </a:cubicBezTo>
                  <a:cubicBezTo>
                    <a:pt x="68" y="26"/>
                    <a:pt x="56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47" name="Freeform 193"/>
            <p:cNvSpPr/>
            <p:nvPr/>
          </p:nvSpPr>
          <p:spPr bwMode="auto">
            <a:xfrm>
              <a:off x="8507413" y="5103813"/>
              <a:ext cx="258763" cy="285750"/>
            </a:xfrm>
            <a:custGeom>
              <a:avLst/>
              <a:gdLst>
                <a:gd name="T0" fmla="*/ 38 w 69"/>
                <a:gd name="T1" fmla="*/ 74 h 76"/>
                <a:gd name="T2" fmla="*/ 69 w 69"/>
                <a:gd name="T3" fmla="*/ 17 h 76"/>
                <a:gd name="T4" fmla="*/ 59 w 69"/>
                <a:gd name="T5" fmla="*/ 0 h 76"/>
                <a:gd name="T6" fmla="*/ 59 w 69"/>
                <a:gd name="T7" fmla="*/ 0 h 76"/>
                <a:gd name="T8" fmla="*/ 44 w 69"/>
                <a:gd name="T9" fmla="*/ 19 h 76"/>
                <a:gd name="T10" fmla="*/ 28 w 69"/>
                <a:gd name="T11" fmla="*/ 1 h 76"/>
                <a:gd name="T12" fmla="*/ 0 w 69"/>
                <a:gd name="T13" fmla="*/ 48 h 76"/>
                <a:gd name="T14" fmla="*/ 0 w 69"/>
                <a:gd name="T15" fmla="*/ 57 h 76"/>
                <a:gd name="T16" fmla="*/ 38 w 69"/>
                <a:gd name="T17" fmla="*/ 76 h 76"/>
                <a:gd name="T18" fmla="*/ 38 w 69"/>
                <a:gd name="T1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6">
                  <a:moveTo>
                    <a:pt x="38" y="74"/>
                  </a:moveTo>
                  <a:cubicBezTo>
                    <a:pt x="38" y="49"/>
                    <a:pt x="50" y="28"/>
                    <a:pt x="69" y="17"/>
                  </a:cubicBezTo>
                  <a:cubicBezTo>
                    <a:pt x="65" y="12"/>
                    <a:pt x="61" y="7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2" y="8"/>
                    <a:pt x="0" y="26"/>
                    <a:pt x="0" y="48"/>
                  </a:cubicBezTo>
                  <a:cubicBezTo>
                    <a:pt x="0" y="51"/>
                    <a:pt x="0" y="54"/>
                    <a:pt x="0" y="57"/>
                  </a:cubicBezTo>
                  <a:cubicBezTo>
                    <a:pt x="9" y="67"/>
                    <a:pt x="22" y="75"/>
                    <a:pt x="38" y="76"/>
                  </a:cubicBezTo>
                  <a:cubicBezTo>
                    <a:pt x="38" y="75"/>
                    <a:pt x="38" y="75"/>
                    <a:pt x="3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0210485" flipH="1">
            <a:off x="5071110" y="2738120"/>
            <a:ext cx="704215" cy="314325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64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65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1050447" y="509218"/>
            <a:ext cx="19360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234315" y="544830"/>
            <a:ext cx="302641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可拓展性：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Iot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而设计，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具有极强的可拓展性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学习资料丰富：</a:t>
            </a:r>
            <a:r>
              <a:rPr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能够在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</a:t>
            </a:r>
            <a:r>
              <a:rPr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短时间内学会并完成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搭建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可安装操作系统：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从而可以调用各种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库，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大量减少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CV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算法的重复劳动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4.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可移植性：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控制程序可以移植到其他基于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Linux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系统的硬件平台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5.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交互性强：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树莓派本身可以搭建一部完整的个人电脑，在测试时对树莓派的联网通信可以实时查看路况采集信息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632397" y="4289893"/>
            <a:ext cx="16368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5632494" y="3229317"/>
            <a:ext cx="2670624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一般采用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进行开发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本身的运行速度较慢，拖慢了控制层的速度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>
            <a:off x="4424937" y="1328393"/>
            <a:ext cx="177222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5400000">
            <a:off x="4257184" y="3065968"/>
            <a:ext cx="162686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2995" y="146050"/>
            <a:ext cx="12230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cs typeface="+mn-ea"/>
              </a:rPr>
              <a:t>树莓派优点</a:t>
            </a:r>
            <a:endParaRPr lang="zh-CN" altLang="en-US" sz="1600" dirty="0">
              <a:solidFill>
                <a:schemeClr val="accent2"/>
              </a:solidFill>
              <a:cs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32328" y="4290184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树莓派缺点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260725" y="434340"/>
            <a:ext cx="22561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硬件和传感器的选择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514689" y="1393267"/>
            <a:ext cx="3075504" cy="70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广角尽量保证看到双边车道线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无畸变保证图像处理准确度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76112" y="1069417"/>
            <a:ext cx="1744028" cy="33868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chemeClr val="accent2"/>
                </a:solidFill>
                <a:cs typeface="+mn-ea"/>
              </a:rPr>
              <a:t>摄像头优点</a:t>
            </a:r>
            <a:endParaRPr lang="zh-CN" altLang="en-US" sz="1600" dirty="0">
              <a:solidFill>
                <a:schemeClr val="accent2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967801" y="2935138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18590" y="2360347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488682" y="2561305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532130" y="3702685"/>
            <a:ext cx="1865630" cy="496570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2606040" y="3231515"/>
            <a:ext cx="1644015" cy="496570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4537075" y="2823845"/>
            <a:ext cx="1821815" cy="496570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055539" y="1573208"/>
            <a:ext cx="485630" cy="796668"/>
            <a:chOff x="8472488" y="3105150"/>
            <a:chExt cx="525463" cy="862013"/>
          </a:xfrm>
          <a:solidFill>
            <a:schemeClr val="accent1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6612890" y="2369820"/>
            <a:ext cx="1499235" cy="496570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249391" y="310791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338400" y="350161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6332926" y="2681734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273851" y="3020079"/>
            <a:ext cx="1685797" cy="7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1.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2.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只能定尺度匹配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3.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不能解决微小旋转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09" name="TextBox 36"/>
          <p:cNvSpPr txBox="1"/>
          <p:nvPr/>
        </p:nvSpPr>
        <p:spPr>
          <a:xfrm>
            <a:off x="368382" y="2638828"/>
            <a:ext cx="1784837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直接进行模板匹配</a:t>
            </a:r>
            <a:endParaRPr lang="zh-CN" altLang="en-US" sz="1600" spc="-11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283393" y="3090165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7"/>
          <p:cNvSpPr txBox="1"/>
          <p:nvPr/>
        </p:nvSpPr>
        <p:spPr>
          <a:xfrm>
            <a:off x="1782358" y="1769255"/>
            <a:ext cx="300271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1.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标准霍夫圆变换太耗时，只能达到秒级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2.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梯度霍夫圆变换测试结果呈现不稳定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   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用作备选方案</a:t>
            </a:r>
            <a:endParaRPr lang="zh-CN" altLang="en-US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2" name="TextBox 36"/>
          <p:cNvSpPr txBox="1"/>
          <p:nvPr/>
        </p:nvSpPr>
        <p:spPr>
          <a:xfrm>
            <a:off x="2749377" y="1386437"/>
            <a:ext cx="114968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霍夫圆变换</a:t>
            </a:r>
            <a:endParaRPr lang="zh-CN" altLang="en-US" sz="1600" spc="-11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2471089" y="1725367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36"/>
          <p:cNvSpPr txBox="1"/>
          <p:nvPr/>
        </p:nvSpPr>
        <p:spPr>
          <a:xfrm>
            <a:off x="8015434" y="1013940"/>
            <a:ext cx="610719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优化</a:t>
            </a:r>
            <a:endParaRPr lang="zh-CN" altLang="en-US" sz="1600" spc="-11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7335482" y="1468604"/>
            <a:ext cx="16873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36"/>
          <p:cNvSpPr txBox="1"/>
          <p:nvPr/>
        </p:nvSpPr>
        <p:spPr>
          <a:xfrm>
            <a:off x="5005705" y="3081655"/>
            <a:ext cx="198818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最终方案：颜色分割</a:t>
            </a:r>
            <a:endParaRPr lang="zh-CN" altLang="en-US" sz="1600" spc="-11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5005320" y="3471142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273844" y="93346"/>
            <a:ext cx="1781651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    </a:t>
            </a:r>
            <a:r>
              <a:rPr lang="en-US" altLang="zh-CN" sz="20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标志识别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176789" y="432493"/>
            <a:ext cx="2863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图像处理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- ROI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截取方案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821046" y="752508"/>
            <a:ext cx="1315970" cy="26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Capturing the ROI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37"/>
          <p:cNvSpPr txBox="1"/>
          <p:nvPr/>
        </p:nvSpPr>
        <p:spPr>
          <a:xfrm>
            <a:off x="7445222" y="1469071"/>
            <a:ext cx="1751527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只处理上半截图像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减少一般处理时间</a:t>
            </a:r>
            <a:endParaRPr lang="zh-CN" altLang="en-US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40" name="TextBox 37"/>
          <p:cNvSpPr txBox="1"/>
          <p:nvPr/>
        </p:nvSpPr>
        <p:spPr>
          <a:xfrm>
            <a:off x="4876845" y="3501454"/>
            <a:ext cx="217886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1.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干扰信息少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2.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颜色分水岭可以精确控制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   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可控性高</a:t>
            </a:r>
            <a:endParaRPr lang="en-US" altLang="zh-CN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3. 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测试结果呈现稳定</a:t>
            </a:r>
            <a:endParaRPr lang="zh-CN" altLang="en-US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4.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效率高，数量级达到</a:t>
            </a:r>
            <a:r>
              <a:rPr lang="en-US" altLang="zh-CN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10</a:t>
            </a:r>
            <a:r>
              <a:rPr lang="zh-CN" altLang="en-US" sz="1400" spc="-11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毫秒</a:t>
            </a:r>
            <a:endParaRPr lang="zh-CN" altLang="en-US" sz="1400" spc="-11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740660" y="3384550"/>
            <a:ext cx="1718945" cy="1718945"/>
            <a:chOff x="6084992" y="1932415"/>
            <a:chExt cx="2110681" cy="2110681"/>
          </a:xfrm>
        </p:grpSpPr>
        <p:pic>
          <p:nvPicPr>
            <p:cNvPr id="28" name="图片 27" descr="C:\Users\43804\Desktop\mmexport1541169930607.jpgmmexport1541169930607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6141933" y="1974295"/>
              <a:ext cx="1999615" cy="1998980"/>
            </a:xfrm>
            <a:custGeom>
              <a:avLst/>
              <a:gdLst>
                <a:gd name="connsiteX0" fmla="*/ 1055341 w 2110682"/>
                <a:gd name="connsiteY0" fmla="*/ 0 h 2110682"/>
                <a:gd name="connsiteX1" fmla="*/ 2110682 w 2110682"/>
                <a:gd name="connsiteY1" fmla="*/ 1055341 h 2110682"/>
                <a:gd name="connsiteX2" fmla="*/ 1055341 w 2110682"/>
                <a:gd name="connsiteY2" fmla="*/ 2110682 h 2110682"/>
                <a:gd name="connsiteX3" fmla="*/ 0 w 2110682"/>
                <a:gd name="connsiteY3" fmla="*/ 1055341 h 2110682"/>
                <a:gd name="connsiteX4" fmla="*/ 1055341 w 2110682"/>
                <a:gd name="connsiteY4" fmla="*/ 0 h 211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682" h="2110682">
                  <a:moveTo>
                    <a:pt x="1055341" y="0"/>
                  </a:moveTo>
                  <a:cubicBezTo>
                    <a:pt x="1638190" y="0"/>
                    <a:pt x="2110682" y="472492"/>
                    <a:pt x="2110682" y="1055341"/>
                  </a:cubicBezTo>
                  <a:cubicBezTo>
                    <a:pt x="2110682" y="1638190"/>
                    <a:pt x="1638190" y="2110682"/>
                    <a:pt x="1055341" y="2110682"/>
                  </a:cubicBezTo>
                  <a:cubicBezTo>
                    <a:pt x="472492" y="2110682"/>
                    <a:pt x="0" y="1638190"/>
                    <a:pt x="0" y="1055341"/>
                  </a:cubicBezTo>
                  <a:cubicBezTo>
                    <a:pt x="0" y="472492"/>
                    <a:pt x="472492" y="0"/>
                    <a:pt x="1055341" y="0"/>
                  </a:cubicBezTo>
                  <a:close/>
                </a:path>
              </a:pathLst>
            </a:custGeom>
          </p:spPr>
        </p:pic>
        <p:sp>
          <p:nvSpPr>
            <p:cNvPr id="29" name="椭圆 28"/>
            <p:cNvSpPr/>
            <p:nvPr/>
          </p:nvSpPr>
          <p:spPr>
            <a:xfrm>
              <a:off x="6084992" y="1932415"/>
              <a:ext cx="2110681" cy="21106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</a:endParaRPr>
            </a:p>
          </p:txBody>
        </p:sp>
      </p:grpSp>
      <p:pic>
        <p:nvPicPr>
          <p:cNvPr id="32" name="图片 1" descr="C:\Users\43804\Desktop\图片2.pn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36515" y="1296988"/>
            <a:ext cx="1377315" cy="1377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1559</Words>
  <Application>WPS 演示</Application>
  <PresentationFormat>全屏显示(16:9)</PresentationFormat>
  <Paragraphs>221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Impact</vt:lpstr>
      <vt:lpstr>Arial Narrow</vt:lpstr>
      <vt:lpstr>Agency FB</vt:lpstr>
      <vt:lpstr>Arial</vt:lpstr>
      <vt:lpstr>HandelGotDLig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盘古PPT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盘古PPTQQ76735267</dc:creator>
  <cp:lastModifiedBy>43804</cp:lastModifiedBy>
  <cp:revision>341</cp:revision>
  <dcterms:created xsi:type="dcterms:W3CDTF">2015-06-24T16:00:00Z</dcterms:created>
  <dcterms:modified xsi:type="dcterms:W3CDTF">2018-11-03T03:50:40Z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