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00" r:id="rId2"/>
    <p:sldId id="261" r:id="rId3"/>
    <p:sldId id="297" r:id="rId4"/>
    <p:sldId id="301" r:id="rId5"/>
    <p:sldId id="306" r:id="rId6"/>
    <p:sldId id="307" r:id="rId7"/>
    <p:sldId id="302" r:id="rId8"/>
    <p:sldId id="314" r:id="rId9"/>
    <p:sldId id="315" r:id="rId10"/>
    <p:sldId id="316" r:id="rId11"/>
    <p:sldId id="317" r:id="rId12"/>
    <p:sldId id="318" r:id="rId13"/>
    <p:sldId id="319" r:id="rId14"/>
    <p:sldId id="263" r:id="rId15"/>
    <p:sldId id="262" r:id="rId16"/>
    <p:sldId id="257" r:id="rId17"/>
    <p:sldId id="298" r:id="rId18"/>
    <p:sldId id="276" r:id="rId19"/>
    <p:sldId id="277" r:id="rId20"/>
    <p:sldId id="311" r:id="rId21"/>
    <p:sldId id="270" r:id="rId22"/>
    <p:sldId id="271" r:id="rId23"/>
    <p:sldId id="312" r:id="rId24"/>
    <p:sldId id="313" r:id="rId25"/>
    <p:sldId id="290" r:id="rId26"/>
  </p:sldIdLst>
  <p:sldSz cx="9144000" cy="5143500" type="screen16x9"/>
  <p:notesSz cx="6858000" cy="9144000"/>
  <p:embeddedFontLst>
    <p:embeddedFont>
      <p:font typeface="Arial Unicode MS" panose="02010600030101010101" charset="-122"/>
      <p:regular r:id="rId27"/>
    </p:embeddedFont>
    <p:embeddedFont>
      <p:font typeface="微软雅黑" panose="020B0503020204020204" pitchFamily="34" charset="-122"/>
      <p:regular r:id="rId28"/>
      <p:bold r:id="rId29"/>
    </p:embeddedFont>
    <p:embeddedFont>
      <p:font typeface="Agency FB" panose="020B0503020202020204" pitchFamily="34" charset="0"/>
      <p:regular r:id="rId30"/>
      <p:bold r:id="rId31"/>
    </p:embeddedFont>
    <p:embeddedFont>
      <p:font typeface="Arial Narrow" panose="020B0606020202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Impact" panose="020B0806030902050204" pitchFamily="34" charset="0"/>
      <p:regular r:id="rId37"/>
    </p:embeddedFont>
  </p:embeddedFont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188"/>
    <a:srgbClr val="8FA4B7"/>
    <a:srgbClr val="FFD70D"/>
    <a:srgbClr val="FFDA25"/>
    <a:srgbClr val="A6A6A6"/>
    <a:srgbClr val="FECAB2"/>
    <a:srgbClr val="FFC8B3"/>
    <a:srgbClr val="374552"/>
    <a:srgbClr val="984C9E"/>
    <a:srgbClr val="36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>
        <p:scale>
          <a:sx n="61" d="100"/>
          <a:sy n="61" d="100"/>
        </p:scale>
        <p:origin x="1212" y="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5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5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193834"/>
            <a:ext cx="7886700" cy="994172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369219"/>
            <a:ext cx="7886700" cy="3263504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82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2813338"/>
            <a:ext cx="5491163" cy="608518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57522"/>
            <a:ext cx="5491163" cy="485666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2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rot="20803316">
            <a:off x="531844" y="-216239"/>
            <a:ext cx="1757205" cy="748152"/>
          </a:xfrm>
          <a:custGeom>
            <a:avLst/>
            <a:gdLst>
              <a:gd name="connsiteX0" fmla="*/ 0 w 2369189"/>
              <a:gd name="connsiteY0" fmla="*/ 0 h 1008712"/>
              <a:gd name="connsiteX1" fmla="*/ 2369189 w 2369189"/>
              <a:gd name="connsiteY1" fmla="*/ 559095 h 1008712"/>
              <a:gd name="connsiteX2" fmla="*/ 2207606 w 2369189"/>
              <a:gd name="connsiteY2" fmla="*/ 838965 h 1008712"/>
              <a:gd name="connsiteX3" fmla="*/ 2124842 w 2369189"/>
              <a:gd name="connsiteY3" fmla="*/ 932795 h 1008712"/>
              <a:gd name="connsiteX4" fmla="*/ 2092584 w 2369189"/>
              <a:gd name="connsiteY4" fmla="*/ 952568 h 1008712"/>
              <a:gd name="connsiteX5" fmla="*/ 2089757 w 2369189"/>
              <a:gd name="connsiteY5" fmla="*/ 954901 h 1008712"/>
              <a:gd name="connsiteX6" fmla="*/ 2081217 w 2369189"/>
              <a:gd name="connsiteY6" fmla="*/ 959538 h 1008712"/>
              <a:gd name="connsiteX7" fmla="*/ 2072923 w 2369189"/>
              <a:gd name="connsiteY7" fmla="*/ 964620 h 1008712"/>
              <a:gd name="connsiteX8" fmla="*/ 2069486 w 2369189"/>
              <a:gd name="connsiteY8" fmla="*/ 965905 h 1008712"/>
              <a:gd name="connsiteX9" fmla="*/ 2036237 w 2369189"/>
              <a:gd name="connsiteY9" fmla="*/ 983952 h 1008712"/>
              <a:gd name="connsiteX10" fmla="*/ 1913595 w 2369189"/>
              <a:gd name="connsiteY10" fmla="*/ 1008711 h 1008712"/>
              <a:gd name="connsiteX11" fmla="*/ 778385 w 2369189"/>
              <a:gd name="connsiteY11" fmla="*/ 1008712 h 1008712"/>
              <a:gd name="connsiteX12" fmla="*/ 602223 w 2369189"/>
              <a:gd name="connsiteY12" fmla="*/ 954901 h 1008712"/>
              <a:gd name="connsiteX13" fmla="*/ 591893 w 2369189"/>
              <a:gd name="connsiteY13" fmla="*/ 946379 h 1008712"/>
              <a:gd name="connsiteX14" fmla="*/ 567140 w 2369189"/>
              <a:gd name="connsiteY14" fmla="*/ 932795 h 1008712"/>
              <a:gd name="connsiteX15" fmla="*/ 484376 w 2369189"/>
              <a:gd name="connsiteY15" fmla="*/ 838965 h 100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69189" h="1008712">
                <a:moveTo>
                  <a:pt x="0" y="0"/>
                </a:moveTo>
                <a:lnTo>
                  <a:pt x="2369189" y="559095"/>
                </a:lnTo>
                <a:lnTo>
                  <a:pt x="2207606" y="838965"/>
                </a:lnTo>
                <a:cubicBezTo>
                  <a:pt x="2185854" y="876639"/>
                  <a:pt x="2157497" y="908122"/>
                  <a:pt x="2124842" y="932795"/>
                </a:cubicBezTo>
                <a:lnTo>
                  <a:pt x="2092584" y="952568"/>
                </a:lnTo>
                <a:lnTo>
                  <a:pt x="2089757" y="954901"/>
                </a:lnTo>
                <a:lnTo>
                  <a:pt x="2081217" y="959538"/>
                </a:lnTo>
                <a:lnTo>
                  <a:pt x="2072923" y="964620"/>
                </a:lnTo>
                <a:lnTo>
                  <a:pt x="2069486" y="965905"/>
                </a:lnTo>
                <a:lnTo>
                  <a:pt x="2036237" y="983952"/>
                </a:lnTo>
                <a:cubicBezTo>
                  <a:pt x="1998542" y="999895"/>
                  <a:pt x="1957099" y="1008711"/>
                  <a:pt x="1913595" y="1008711"/>
                </a:cubicBezTo>
                <a:lnTo>
                  <a:pt x="778385" y="1008712"/>
                </a:lnTo>
                <a:cubicBezTo>
                  <a:pt x="713132" y="1008712"/>
                  <a:pt x="652510" y="988875"/>
                  <a:pt x="602223" y="954901"/>
                </a:cubicBezTo>
                <a:lnTo>
                  <a:pt x="591893" y="946379"/>
                </a:lnTo>
                <a:lnTo>
                  <a:pt x="567140" y="932795"/>
                </a:lnTo>
                <a:cubicBezTo>
                  <a:pt x="534485" y="908122"/>
                  <a:pt x="506127" y="876639"/>
                  <a:pt x="484376" y="838965"/>
                </a:cubicBezTo>
                <a:close/>
              </a:path>
            </a:pathLst>
          </a:cu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1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rot="20659917">
            <a:off x="6460396" y="-224086"/>
            <a:ext cx="1604736" cy="908554"/>
          </a:xfrm>
          <a:custGeom>
            <a:avLst/>
            <a:gdLst>
              <a:gd name="connsiteX0" fmla="*/ 41574 w 1920650"/>
              <a:gd name="connsiteY0" fmla="*/ 0 h 1087416"/>
              <a:gd name="connsiteX1" fmla="*/ 1920650 w 1920650"/>
              <a:gd name="connsiteY1" fmla="*/ 527054 h 1087416"/>
              <a:gd name="connsiteX2" fmla="*/ 1667179 w 1920650"/>
              <a:gd name="connsiteY2" fmla="*/ 966078 h 1087416"/>
              <a:gd name="connsiteX3" fmla="*/ 1608018 w 1920650"/>
              <a:gd name="connsiteY3" fmla="*/ 1033149 h 1087416"/>
              <a:gd name="connsiteX4" fmla="*/ 1584960 w 1920650"/>
              <a:gd name="connsiteY4" fmla="*/ 1047284 h 1087416"/>
              <a:gd name="connsiteX5" fmla="*/ 1582939 w 1920650"/>
              <a:gd name="connsiteY5" fmla="*/ 1048951 h 1087416"/>
              <a:gd name="connsiteX6" fmla="*/ 1576835 w 1920650"/>
              <a:gd name="connsiteY6" fmla="*/ 1052265 h 1087416"/>
              <a:gd name="connsiteX7" fmla="*/ 1570906 w 1920650"/>
              <a:gd name="connsiteY7" fmla="*/ 1055898 h 1087416"/>
              <a:gd name="connsiteX8" fmla="*/ 1568449 w 1920650"/>
              <a:gd name="connsiteY8" fmla="*/ 1056817 h 1087416"/>
              <a:gd name="connsiteX9" fmla="*/ 1544682 w 1920650"/>
              <a:gd name="connsiteY9" fmla="*/ 1069717 h 1087416"/>
              <a:gd name="connsiteX10" fmla="*/ 1457015 w 1920650"/>
              <a:gd name="connsiteY10" fmla="*/ 1087415 h 1087416"/>
              <a:gd name="connsiteX11" fmla="*/ 645548 w 1920650"/>
              <a:gd name="connsiteY11" fmla="*/ 1087416 h 1087416"/>
              <a:gd name="connsiteX12" fmla="*/ 519624 w 1920650"/>
              <a:gd name="connsiteY12" fmla="*/ 1048951 h 1087416"/>
              <a:gd name="connsiteX13" fmla="*/ 512241 w 1920650"/>
              <a:gd name="connsiteY13" fmla="*/ 1042859 h 1087416"/>
              <a:gd name="connsiteX14" fmla="*/ 494546 w 1920650"/>
              <a:gd name="connsiteY14" fmla="*/ 1033149 h 1087416"/>
              <a:gd name="connsiteX15" fmla="*/ 435385 w 1920650"/>
              <a:gd name="connsiteY15" fmla="*/ 966078 h 1087416"/>
              <a:gd name="connsiteX16" fmla="*/ 29651 w 1920650"/>
              <a:gd name="connsiteY16" fmla="*/ 263325 h 1087416"/>
              <a:gd name="connsiteX17" fmla="*/ 1146 w 1920650"/>
              <a:gd name="connsiteY17" fmla="*/ 178555 h 1087416"/>
              <a:gd name="connsiteX18" fmla="*/ 434 w 1920650"/>
              <a:gd name="connsiteY18" fmla="*/ 151522 h 1087416"/>
              <a:gd name="connsiteX19" fmla="*/ 0 w 1920650"/>
              <a:gd name="connsiteY19" fmla="*/ 148935 h 1087416"/>
              <a:gd name="connsiteX20" fmla="*/ 183 w 1920650"/>
              <a:gd name="connsiteY20" fmla="*/ 141982 h 1087416"/>
              <a:gd name="connsiteX21" fmla="*/ 0 w 1920650"/>
              <a:gd name="connsiteY21" fmla="*/ 135040 h 1087416"/>
              <a:gd name="connsiteX22" fmla="*/ 434 w 1920650"/>
              <a:gd name="connsiteY22" fmla="*/ 132457 h 1087416"/>
              <a:gd name="connsiteX23" fmla="*/ 1146 w 1920650"/>
              <a:gd name="connsiteY23" fmla="*/ 105420 h 1087416"/>
              <a:gd name="connsiteX24" fmla="*/ 29651 w 1920650"/>
              <a:gd name="connsiteY24" fmla="*/ 20650 h 108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20650" h="1087416">
                <a:moveTo>
                  <a:pt x="41574" y="0"/>
                </a:moveTo>
                <a:lnTo>
                  <a:pt x="1920650" y="527054"/>
                </a:lnTo>
                <a:lnTo>
                  <a:pt x="1667179" y="966078"/>
                </a:lnTo>
                <a:cubicBezTo>
                  <a:pt x="1651630" y="993008"/>
                  <a:pt x="1631361" y="1015513"/>
                  <a:pt x="1608018" y="1033149"/>
                </a:cubicBezTo>
                <a:lnTo>
                  <a:pt x="1584960" y="1047284"/>
                </a:lnTo>
                <a:lnTo>
                  <a:pt x="1582939" y="1048951"/>
                </a:lnTo>
                <a:lnTo>
                  <a:pt x="1576835" y="1052265"/>
                </a:lnTo>
                <a:lnTo>
                  <a:pt x="1570906" y="1055898"/>
                </a:lnTo>
                <a:lnTo>
                  <a:pt x="1568449" y="1056817"/>
                </a:lnTo>
                <a:lnTo>
                  <a:pt x="1544682" y="1069717"/>
                </a:lnTo>
                <a:cubicBezTo>
                  <a:pt x="1517737" y="1081114"/>
                  <a:pt x="1488112" y="1087415"/>
                  <a:pt x="1457015" y="1087415"/>
                </a:cubicBezTo>
                <a:lnTo>
                  <a:pt x="645548" y="1087416"/>
                </a:lnTo>
                <a:cubicBezTo>
                  <a:pt x="598904" y="1087416"/>
                  <a:pt x="555570" y="1073236"/>
                  <a:pt x="519624" y="1048951"/>
                </a:cubicBezTo>
                <a:lnTo>
                  <a:pt x="512241" y="1042859"/>
                </a:lnTo>
                <a:lnTo>
                  <a:pt x="494546" y="1033149"/>
                </a:lnTo>
                <a:cubicBezTo>
                  <a:pt x="471204" y="1015513"/>
                  <a:pt x="450933" y="993008"/>
                  <a:pt x="435385" y="966078"/>
                </a:cubicBezTo>
                <a:lnTo>
                  <a:pt x="29651" y="263325"/>
                </a:lnTo>
                <a:cubicBezTo>
                  <a:pt x="14103" y="236395"/>
                  <a:pt x="4748" y="207588"/>
                  <a:pt x="1146" y="178555"/>
                </a:cubicBezTo>
                <a:lnTo>
                  <a:pt x="434" y="151522"/>
                </a:lnTo>
                <a:lnTo>
                  <a:pt x="0" y="148935"/>
                </a:lnTo>
                <a:lnTo>
                  <a:pt x="183" y="141982"/>
                </a:lnTo>
                <a:lnTo>
                  <a:pt x="0" y="135040"/>
                </a:lnTo>
                <a:lnTo>
                  <a:pt x="434" y="132457"/>
                </a:lnTo>
                <a:lnTo>
                  <a:pt x="1146" y="105420"/>
                </a:lnTo>
                <a:cubicBezTo>
                  <a:pt x="4748" y="76387"/>
                  <a:pt x="14102" y="47580"/>
                  <a:pt x="29651" y="20650"/>
                </a:cubicBezTo>
                <a:close/>
              </a:path>
            </a:pathLst>
          </a:cu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9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2320932" y="1"/>
            <a:ext cx="1775663" cy="592343"/>
          </a:xfrm>
          <a:custGeom>
            <a:avLst/>
            <a:gdLst>
              <a:gd name="connsiteX0" fmla="*/ 0 w 1775663"/>
              <a:gd name="connsiteY0" fmla="*/ 0 h 592343"/>
              <a:gd name="connsiteX1" fmla="*/ 1775663 w 1775663"/>
              <a:gd name="connsiteY1" fmla="*/ 0 h 592343"/>
              <a:gd name="connsiteX2" fmla="*/ 1503728 w 1775663"/>
              <a:gd name="connsiteY2" fmla="*/ 471005 h 592343"/>
              <a:gd name="connsiteX3" fmla="*/ 1444567 w 1775663"/>
              <a:gd name="connsiteY3" fmla="*/ 538076 h 592343"/>
              <a:gd name="connsiteX4" fmla="*/ 1421509 w 1775663"/>
              <a:gd name="connsiteY4" fmla="*/ 552211 h 592343"/>
              <a:gd name="connsiteX5" fmla="*/ 1419488 w 1775663"/>
              <a:gd name="connsiteY5" fmla="*/ 553878 h 592343"/>
              <a:gd name="connsiteX6" fmla="*/ 1413384 w 1775663"/>
              <a:gd name="connsiteY6" fmla="*/ 557192 h 592343"/>
              <a:gd name="connsiteX7" fmla="*/ 1407455 w 1775663"/>
              <a:gd name="connsiteY7" fmla="*/ 560826 h 592343"/>
              <a:gd name="connsiteX8" fmla="*/ 1404998 w 1775663"/>
              <a:gd name="connsiteY8" fmla="*/ 561744 h 592343"/>
              <a:gd name="connsiteX9" fmla="*/ 1381231 w 1775663"/>
              <a:gd name="connsiteY9" fmla="*/ 574644 h 592343"/>
              <a:gd name="connsiteX10" fmla="*/ 1293565 w 1775663"/>
              <a:gd name="connsiteY10" fmla="*/ 592342 h 592343"/>
              <a:gd name="connsiteX11" fmla="*/ 482097 w 1775663"/>
              <a:gd name="connsiteY11" fmla="*/ 592343 h 592343"/>
              <a:gd name="connsiteX12" fmla="*/ 356173 w 1775663"/>
              <a:gd name="connsiteY12" fmla="*/ 553878 h 592343"/>
              <a:gd name="connsiteX13" fmla="*/ 348789 w 1775663"/>
              <a:gd name="connsiteY13" fmla="*/ 547786 h 592343"/>
              <a:gd name="connsiteX14" fmla="*/ 331095 w 1775663"/>
              <a:gd name="connsiteY14" fmla="*/ 538076 h 592343"/>
              <a:gd name="connsiteX15" fmla="*/ 271934 w 1775663"/>
              <a:gd name="connsiteY15" fmla="*/ 471005 h 59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75663" h="592343">
                <a:moveTo>
                  <a:pt x="0" y="0"/>
                </a:moveTo>
                <a:lnTo>
                  <a:pt x="1775663" y="0"/>
                </a:lnTo>
                <a:lnTo>
                  <a:pt x="1503728" y="471005"/>
                </a:lnTo>
                <a:cubicBezTo>
                  <a:pt x="1488179" y="497935"/>
                  <a:pt x="1467910" y="520440"/>
                  <a:pt x="1444567" y="538076"/>
                </a:cubicBezTo>
                <a:lnTo>
                  <a:pt x="1421509" y="552211"/>
                </a:lnTo>
                <a:lnTo>
                  <a:pt x="1419488" y="553878"/>
                </a:lnTo>
                <a:lnTo>
                  <a:pt x="1413384" y="557192"/>
                </a:lnTo>
                <a:lnTo>
                  <a:pt x="1407455" y="560826"/>
                </a:lnTo>
                <a:lnTo>
                  <a:pt x="1404998" y="561744"/>
                </a:lnTo>
                <a:lnTo>
                  <a:pt x="1381231" y="574644"/>
                </a:lnTo>
                <a:cubicBezTo>
                  <a:pt x="1354286" y="586041"/>
                  <a:pt x="1324662" y="592342"/>
                  <a:pt x="1293565" y="592342"/>
                </a:cubicBezTo>
                <a:lnTo>
                  <a:pt x="482097" y="592343"/>
                </a:lnTo>
                <a:cubicBezTo>
                  <a:pt x="435453" y="592343"/>
                  <a:pt x="392119" y="578163"/>
                  <a:pt x="356173" y="553878"/>
                </a:cubicBezTo>
                <a:lnTo>
                  <a:pt x="348789" y="547786"/>
                </a:lnTo>
                <a:lnTo>
                  <a:pt x="331095" y="538076"/>
                </a:lnTo>
                <a:cubicBezTo>
                  <a:pt x="307753" y="520440"/>
                  <a:pt x="287482" y="497935"/>
                  <a:pt x="271934" y="471005"/>
                </a:cubicBezTo>
                <a:close/>
              </a:path>
            </a:pathLst>
          </a:cu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93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0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7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5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143D-C435-4951-B49A-F9FD94B99A5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8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0044" y="1333499"/>
            <a:ext cx="8853956" cy="2200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210206" y="1291456"/>
            <a:ext cx="2590845" cy="2489299"/>
            <a:chOff x="-1210206" y="1291456"/>
            <a:chExt cx="2590845" cy="2489299"/>
          </a:xfrm>
        </p:grpSpPr>
        <p:sp>
          <p:nvSpPr>
            <p:cNvPr id="13" name="任意多边形 12"/>
            <p:cNvSpPr/>
            <p:nvPr/>
          </p:nvSpPr>
          <p:spPr>
            <a:xfrm rot="17162525">
              <a:off x="-787423" y="1750258"/>
              <a:ext cx="2489299" cy="1571695"/>
            </a:xfrm>
            <a:custGeom>
              <a:avLst/>
              <a:gdLst>
                <a:gd name="connsiteX0" fmla="*/ 0 w 2550639"/>
                <a:gd name="connsiteY0" fmla="*/ 664829 h 1610425"/>
                <a:gd name="connsiteX1" fmla="*/ 2356714 w 2550639"/>
                <a:gd name="connsiteY1" fmla="*/ 0 h 1610425"/>
                <a:gd name="connsiteX2" fmla="*/ 2513421 w 2550639"/>
                <a:gd name="connsiteY2" fmla="*/ 271426 h 1610425"/>
                <a:gd name="connsiteX3" fmla="*/ 2549202 w 2550639"/>
                <a:gd name="connsiteY3" fmla="*/ 377831 h 1610425"/>
                <a:gd name="connsiteX4" fmla="*/ 2550094 w 2550639"/>
                <a:gd name="connsiteY4" fmla="*/ 411762 h 1610425"/>
                <a:gd name="connsiteX5" fmla="*/ 2550639 w 2550639"/>
                <a:gd name="connsiteY5" fmla="*/ 415008 h 1610425"/>
                <a:gd name="connsiteX6" fmla="*/ 2550410 w 2550639"/>
                <a:gd name="connsiteY6" fmla="*/ 423734 h 1610425"/>
                <a:gd name="connsiteX7" fmla="*/ 2550639 w 2550639"/>
                <a:gd name="connsiteY7" fmla="*/ 432450 h 1610425"/>
                <a:gd name="connsiteX8" fmla="*/ 2550095 w 2550639"/>
                <a:gd name="connsiteY8" fmla="*/ 435692 h 1610425"/>
                <a:gd name="connsiteX9" fmla="*/ 2549202 w 2550639"/>
                <a:gd name="connsiteY9" fmla="*/ 469627 h 1610425"/>
                <a:gd name="connsiteX10" fmla="*/ 2513423 w 2550639"/>
                <a:gd name="connsiteY10" fmla="*/ 576032 h 1610425"/>
                <a:gd name="connsiteX11" fmla="*/ 2004148 w 2550639"/>
                <a:gd name="connsiteY11" fmla="*/ 1458122 h 1610425"/>
                <a:gd name="connsiteX12" fmla="*/ 1929889 w 2550639"/>
                <a:gd name="connsiteY12" fmla="*/ 1542310 h 1610425"/>
                <a:gd name="connsiteX13" fmla="*/ 1900947 w 2550639"/>
                <a:gd name="connsiteY13" fmla="*/ 1560051 h 1610425"/>
                <a:gd name="connsiteX14" fmla="*/ 1898410 w 2550639"/>
                <a:gd name="connsiteY14" fmla="*/ 1562144 h 1610425"/>
                <a:gd name="connsiteX15" fmla="*/ 1890748 w 2550639"/>
                <a:gd name="connsiteY15" fmla="*/ 1566304 h 1610425"/>
                <a:gd name="connsiteX16" fmla="*/ 1883306 w 2550639"/>
                <a:gd name="connsiteY16" fmla="*/ 1570864 h 1610425"/>
                <a:gd name="connsiteX17" fmla="*/ 1880222 w 2550639"/>
                <a:gd name="connsiteY17" fmla="*/ 1572017 h 1610425"/>
                <a:gd name="connsiteX18" fmla="*/ 1850390 w 2550639"/>
                <a:gd name="connsiteY18" fmla="*/ 1588209 h 1610425"/>
                <a:gd name="connsiteX19" fmla="*/ 1740351 w 2550639"/>
                <a:gd name="connsiteY19" fmla="*/ 1610424 h 1610425"/>
                <a:gd name="connsiteX20" fmla="*/ 721802 w 2550639"/>
                <a:gd name="connsiteY20" fmla="*/ 1610425 h 1610425"/>
                <a:gd name="connsiteX21" fmla="*/ 563743 w 2550639"/>
                <a:gd name="connsiteY21" fmla="*/ 1562144 h 1610425"/>
                <a:gd name="connsiteX22" fmla="*/ 554475 w 2550639"/>
                <a:gd name="connsiteY22" fmla="*/ 1554498 h 1610425"/>
                <a:gd name="connsiteX23" fmla="*/ 532266 w 2550639"/>
                <a:gd name="connsiteY23" fmla="*/ 1542310 h 1610425"/>
                <a:gd name="connsiteX24" fmla="*/ 458007 w 2550639"/>
                <a:gd name="connsiteY24" fmla="*/ 1458122 h 161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50639" h="1610425">
                  <a:moveTo>
                    <a:pt x="0" y="664829"/>
                  </a:moveTo>
                  <a:lnTo>
                    <a:pt x="2356714" y="0"/>
                  </a:lnTo>
                  <a:lnTo>
                    <a:pt x="2513421" y="271426"/>
                  </a:lnTo>
                  <a:cubicBezTo>
                    <a:pt x="2532938" y="305230"/>
                    <a:pt x="2544680" y="341387"/>
                    <a:pt x="2549202" y="377831"/>
                  </a:cubicBezTo>
                  <a:lnTo>
                    <a:pt x="2550094" y="411762"/>
                  </a:lnTo>
                  <a:lnTo>
                    <a:pt x="2550639" y="415008"/>
                  </a:lnTo>
                  <a:lnTo>
                    <a:pt x="2550410" y="423734"/>
                  </a:lnTo>
                  <a:lnTo>
                    <a:pt x="2550639" y="432450"/>
                  </a:lnTo>
                  <a:lnTo>
                    <a:pt x="2550095" y="435692"/>
                  </a:lnTo>
                  <a:lnTo>
                    <a:pt x="2549202" y="469627"/>
                  </a:lnTo>
                  <a:cubicBezTo>
                    <a:pt x="2544680" y="506071"/>
                    <a:pt x="2532938" y="542228"/>
                    <a:pt x="2513423" y="576032"/>
                  </a:cubicBezTo>
                  <a:lnTo>
                    <a:pt x="2004148" y="1458122"/>
                  </a:lnTo>
                  <a:cubicBezTo>
                    <a:pt x="1984631" y="1491925"/>
                    <a:pt x="1959188" y="1520173"/>
                    <a:pt x="1929889" y="1542310"/>
                  </a:cubicBezTo>
                  <a:lnTo>
                    <a:pt x="1900947" y="1560051"/>
                  </a:lnTo>
                  <a:lnTo>
                    <a:pt x="1898410" y="1562144"/>
                  </a:lnTo>
                  <a:lnTo>
                    <a:pt x="1890748" y="1566304"/>
                  </a:lnTo>
                  <a:lnTo>
                    <a:pt x="1883306" y="1570864"/>
                  </a:lnTo>
                  <a:lnTo>
                    <a:pt x="1880222" y="1572017"/>
                  </a:lnTo>
                  <a:lnTo>
                    <a:pt x="1850390" y="1588209"/>
                  </a:lnTo>
                  <a:cubicBezTo>
                    <a:pt x="1816569" y="1602514"/>
                    <a:pt x="1779384" y="1610424"/>
                    <a:pt x="1740351" y="1610424"/>
                  </a:cubicBezTo>
                  <a:lnTo>
                    <a:pt x="721802" y="1610425"/>
                  </a:lnTo>
                  <a:cubicBezTo>
                    <a:pt x="663254" y="1610425"/>
                    <a:pt x="608862" y="1592626"/>
                    <a:pt x="563743" y="1562144"/>
                  </a:cubicBezTo>
                  <a:lnTo>
                    <a:pt x="554475" y="1554498"/>
                  </a:lnTo>
                  <a:lnTo>
                    <a:pt x="532266" y="1542310"/>
                  </a:lnTo>
                  <a:cubicBezTo>
                    <a:pt x="502966" y="1520173"/>
                    <a:pt x="477523" y="1491925"/>
                    <a:pt x="458007" y="1458122"/>
                  </a:cubicBezTo>
                  <a:close/>
                </a:path>
              </a:pathLst>
            </a:custGeom>
            <a:solidFill>
              <a:srgbClr val="577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 dirty="0">
                <a:cs typeface="+mn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20782534">
              <a:off x="-1210206" y="1316400"/>
              <a:ext cx="2590845" cy="2329974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</a:endParaRPr>
            </a:p>
          </p:txBody>
        </p:sp>
      </p:grp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168004" y="1571062"/>
            <a:ext cx="3045180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控制系统总体设计</a:t>
            </a: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-109815" y="2180930"/>
            <a:ext cx="1316988" cy="70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b="1" dirty="0">
                <a:solidFill>
                  <a:schemeClr val="bg1"/>
                </a:solidFill>
                <a:latin typeface="+mn-ea"/>
                <a:cs typeface="+mn-ea"/>
              </a:rPr>
              <a:t>控制系统</a:t>
            </a:r>
            <a:endParaRPr lang="en-US" altLang="zh-CN" sz="1999" b="1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b="1" dirty="0">
                <a:solidFill>
                  <a:schemeClr val="bg1"/>
                </a:solidFill>
                <a:latin typeface="+mn-ea"/>
                <a:cs typeface="+mn-ea"/>
              </a:rPr>
              <a:t>总体设计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87089" y="2039132"/>
            <a:ext cx="57281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6" grpId="0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50" y="1241968"/>
            <a:ext cx="5087259" cy="3038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-15330" y="1217669"/>
            <a:ext cx="9159330" cy="2368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-41725" y="4295488"/>
            <a:ext cx="9185725" cy="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73737" y="1689988"/>
                <a:ext cx="2905797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dirty="0">
                    <a:solidFill>
                      <a:schemeClr val="bg1"/>
                    </a:solidFill>
                    <a:latin typeface="+mn-ea"/>
                    <a:cs typeface="+mn-ea"/>
                  </a:rPr>
                  <a:t>核心思路：</a:t>
                </a:r>
                <a:r>
                  <a:rPr lang="zh-CN" altLang="zh-CN" sz="1400" dirty="0">
                    <a:solidFill>
                      <a:schemeClr val="bg1"/>
                    </a:solidFill>
                    <a:latin typeface="+mn-ea"/>
                    <a:cs typeface="+mn-ea"/>
                  </a:rPr>
                  <a:t>通过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+mn-ea"/>
                    <a:cs typeface="+mn-ea"/>
                  </a:rPr>
                  <a:t>对图像二值化得到的</a:t>
                </a:r>
                <a:r>
                  <a:rPr lang="zh-CN" altLang="zh-CN" sz="1400" dirty="0">
                    <a:solidFill>
                      <a:schemeClr val="bg1"/>
                    </a:solidFill>
                    <a:latin typeface="+mn-ea"/>
                    <a:cs typeface="+mn-ea"/>
                  </a:rPr>
                  <a:t>数组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</a:rPr>
                      <m:t>N</m:t>
                    </m:r>
                  </m:oMath>
                </a14:m>
                <a:r>
                  <a:rPr lang="zh-CN" altLang="zh-CN" sz="1400" dirty="0">
                    <a:solidFill>
                      <a:schemeClr val="bg1"/>
                    </a:solidFill>
                    <a:latin typeface="+mn-ea"/>
                    <a:cs typeface="+mn-ea"/>
                  </a:rPr>
                  <a:t>，从图像一行的起始点向两边遍历，直到遍历到白点（二值化后边线的内侧）停止，从而得到图像当前行的宽度，取宽度的一半作为中点。</a:t>
                </a:r>
                <a:endParaRPr lang="zh-CN" altLang="en-US" sz="1400" dirty="0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37" y="1689988"/>
                <a:ext cx="2905797" cy="2031325"/>
              </a:xfrm>
              <a:prstGeom prst="rect">
                <a:avLst/>
              </a:prstGeom>
              <a:blipFill>
                <a:blip r:embed="rId2"/>
                <a:stretch>
                  <a:fillRect l="-629" b="-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5214673" y="2290131"/>
            <a:ext cx="963357" cy="963357"/>
            <a:chOff x="7381679" y="3413269"/>
            <a:chExt cx="1181100" cy="1181100"/>
          </a:xfrm>
        </p:grpSpPr>
        <p:sp>
          <p:nvSpPr>
            <p:cNvPr id="8" name="椭圆 7"/>
            <p:cNvSpPr/>
            <p:nvPr/>
          </p:nvSpPr>
          <p:spPr>
            <a:xfrm>
              <a:off x="738167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703446" y="3689322"/>
              <a:ext cx="617894" cy="628994"/>
            </a:xfrm>
            <a:custGeom>
              <a:avLst/>
              <a:gdLst>
                <a:gd name="T0" fmla="*/ 241 w 667"/>
                <a:gd name="T1" fmla="*/ 15 h 680"/>
                <a:gd name="T2" fmla="*/ 305 w 667"/>
                <a:gd name="T3" fmla="*/ 94 h 680"/>
                <a:gd name="T4" fmla="*/ 360 w 667"/>
                <a:gd name="T5" fmla="*/ 96 h 680"/>
                <a:gd name="T6" fmla="*/ 372 w 667"/>
                <a:gd name="T7" fmla="*/ 108 h 680"/>
                <a:gd name="T8" fmla="*/ 370 w 667"/>
                <a:gd name="T9" fmla="*/ 126 h 680"/>
                <a:gd name="T10" fmla="*/ 353 w 667"/>
                <a:gd name="T11" fmla="*/ 132 h 680"/>
                <a:gd name="T12" fmla="*/ 402 w 667"/>
                <a:gd name="T13" fmla="*/ 189 h 680"/>
                <a:gd name="T14" fmla="*/ 442 w 667"/>
                <a:gd name="T15" fmla="*/ 208 h 680"/>
                <a:gd name="T16" fmla="*/ 434 w 667"/>
                <a:gd name="T17" fmla="*/ 225 h 680"/>
                <a:gd name="T18" fmla="*/ 404 w 667"/>
                <a:gd name="T19" fmla="*/ 227 h 680"/>
                <a:gd name="T20" fmla="*/ 574 w 667"/>
                <a:gd name="T21" fmla="*/ 306 h 680"/>
                <a:gd name="T22" fmla="*/ 646 w 667"/>
                <a:gd name="T23" fmla="*/ 322 h 680"/>
                <a:gd name="T24" fmla="*/ 661 w 667"/>
                <a:gd name="T25" fmla="*/ 352 h 680"/>
                <a:gd name="T26" fmla="*/ 597 w 667"/>
                <a:gd name="T27" fmla="*/ 375 h 680"/>
                <a:gd name="T28" fmla="*/ 404 w 667"/>
                <a:gd name="T29" fmla="*/ 454 h 680"/>
                <a:gd name="T30" fmla="*/ 434 w 667"/>
                <a:gd name="T31" fmla="*/ 456 h 680"/>
                <a:gd name="T32" fmla="*/ 442 w 667"/>
                <a:gd name="T33" fmla="*/ 471 h 680"/>
                <a:gd name="T34" fmla="*/ 402 w 667"/>
                <a:gd name="T35" fmla="*/ 492 h 680"/>
                <a:gd name="T36" fmla="*/ 353 w 667"/>
                <a:gd name="T37" fmla="*/ 547 h 680"/>
                <a:gd name="T38" fmla="*/ 370 w 667"/>
                <a:gd name="T39" fmla="*/ 555 h 680"/>
                <a:gd name="T40" fmla="*/ 372 w 667"/>
                <a:gd name="T41" fmla="*/ 572 h 680"/>
                <a:gd name="T42" fmla="*/ 360 w 667"/>
                <a:gd name="T43" fmla="*/ 585 h 680"/>
                <a:gd name="T44" fmla="*/ 305 w 667"/>
                <a:gd name="T45" fmla="*/ 587 h 680"/>
                <a:gd name="T46" fmla="*/ 241 w 667"/>
                <a:gd name="T47" fmla="*/ 665 h 680"/>
                <a:gd name="T48" fmla="*/ 212 w 667"/>
                <a:gd name="T49" fmla="*/ 680 h 680"/>
                <a:gd name="T50" fmla="*/ 193 w 667"/>
                <a:gd name="T51" fmla="*/ 668 h 680"/>
                <a:gd name="T52" fmla="*/ 192 w 667"/>
                <a:gd name="T53" fmla="*/ 651 h 680"/>
                <a:gd name="T54" fmla="*/ 222 w 667"/>
                <a:gd name="T55" fmla="*/ 598 h 680"/>
                <a:gd name="T56" fmla="*/ 271 w 667"/>
                <a:gd name="T57" fmla="*/ 498 h 680"/>
                <a:gd name="T58" fmla="*/ 309 w 667"/>
                <a:gd name="T59" fmla="*/ 403 h 680"/>
                <a:gd name="T60" fmla="*/ 307 w 667"/>
                <a:gd name="T61" fmla="*/ 382 h 680"/>
                <a:gd name="T62" fmla="*/ 264 w 667"/>
                <a:gd name="T63" fmla="*/ 377 h 680"/>
                <a:gd name="T64" fmla="*/ 108 w 667"/>
                <a:gd name="T65" fmla="*/ 365 h 680"/>
                <a:gd name="T66" fmla="*/ 78 w 667"/>
                <a:gd name="T67" fmla="*/ 403 h 680"/>
                <a:gd name="T68" fmla="*/ 46 w 667"/>
                <a:gd name="T69" fmla="*/ 443 h 680"/>
                <a:gd name="T70" fmla="*/ 8 w 667"/>
                <a:gd name="T71" fmla="*/ 449 h 680"/>
                <a:gd name="T72" fmla="*/ 2 w 667"/>
                <a:gd name="T73" fmla="*/ 430 h 680"/>
                <a:gd name="T74" fmla="*/ 34 w 667"/>
                <a:gd name="T75" fmla="*/ 341 h 680"/>
                <a:gd name="T76" fmla="*/ 2 w 667"/>
                <a:gd name="T77" fmla="*/ 248 h 680"/>
                <a:gd name="T78" fmla="*/ 8 w 667"/>
                <a:gd name="T79" fmla="*/ 233 h 680"/>
                <a:gd name="T80" fmla="*/ 46 w 667"/>
                <a:gd name="T81" fmla="*/ 238 h 680"/>
                <a:gd name="T82" fmla="*/ 78 w 667"/>
                <a:gd name="T83" fmla="*/ 278 h 680"/>
                <a:gd name="T84" fmla="*/ 108 w 667"/>
                <a:gd name="T85" fmla="*/ 316 h 680"/>
                <a:gd name="T86" fmla="*/ 222 w 667"/>
                <a:gd name="T87" fmla="*/ 305 h 680"/>
                <a:gd name="T88" fmla="*/ 307 w 667"/>
                <a:gd name="T89" fmla="*/ 297 h 680"/>
                <a:gd name="T90" fmla="*/ 301 w 667"/>
                <a:gd name="T91" fmla="*/ 255 h 680"/>
                <a:gd name="T92" fmla="*/ 252 w 667"/>
                <a:gd name="T93" fmla="*/ 142 h 680"/>
                <a:gd name="T94" fmla="*/ 210 w 667"/>
                <a:gd name="T95" fmla="*/ 62 h 680"/>
                <a:gd name="T96" fmla="*/ 190 w 667"/>
                <a:gd name="T97" fmla="*/ 22 h 680"/>
                <a:gd name="T98" fmla="*/ 199 w 667"/>
                <a:gd name="T99" fmla="*/ 7 h 680"/>
                <a:gd name="T100" fmla="*/ 218 w 667"/>
                <a:gd name="T10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7" h="680">
                  <a:moveTo>
                    <a:pt x="218" y="0"/>
                  </a:moveTo>
                  <a:lnTo>
                    <a:pt x="228" y="3"/>
                  </a:lnTo>
                  <a:lnTo>
                    <a:pt x="241" y="15"/>
                  </a:lnTo>
                  <a:lnTo>
                    <a:pt x="258" y="34"/>
                  </a:lnTo>
                  <a:lnTo>
                    <a:pt x="279" y="60"/>
                  </a:lnTo>
                  <a:lnTo>
                    <a:pt x="305" y="94"/>
                  </a:lnTo>
                  <a:lnTo>
                    <a:pt x="345" y="94"/>
                  </a:lnTo>
                  <a:lnTo>
                    <a:pt x="354" y="94"/>
                  </a:lnTo>
                  <a:lnTo>
                    <a:pt x="360" y="96"/>
                  </a:lnTo>
                  <a:lnTo>
                    <a:pt x="366" y="98"/>
                  </a:lnTo>
                  <a:lnTo>
                    <a:pt x="370" y="104"/>
                  </a:lnTo>
                  <a:lnTo>
                    <a:pt x="372" y="108"/>
                  </a:lnTo>
                  <a:lnTo>
                    <a:pt x="373" y="115"/>
                  </a:lnTo>
                  <a:lnTo>
                    <a:pt x="372" y="121"/>
                  </a:lnTo>
                  <a:lnTo>
                    <a:pt x="370" y="126"/>
                  </a:lnTo>
                  <a:lnTo>
                    <a:pt x="366" y="130"/>
                  </a:lnTo>
                  <a:lnTo>
                    <a:pt x="360" y="132"/>
                  </a:lnTo>
                  <a:lnTo>
                    <a:pt x="353" y="132"/>
                  </a:lnTo>
                  <a:lnTo>
                    <a:pt x="334" y="132"/>
                  </a:lnTo>
                  <a:lnTo>
                    <a:pt x="375" y="189"/>
                  </a:lnTo>
                  <a:lnTo>
                    <a:pt x="402" y="189"/>
                  </a:lnTo>
                  <a:lnTo>
                    <a:pt x="425" y="191"/>
                  </a:lnTo>
                  <a:lnTo>
                    <a:pt x="438" y="197"/>
                  </a:lnTo>
                  <a:lnTo>
                    <a:pt x="442" y="208"/>
                  </a:lnTo>
                  <a:lnTo>
                    <a:pt x="442" y="216"/>
                  </a:lnTo>
                  <a:lnTo>
                    <a:pt x="438" y="221"/>
                  </a:lnTo>
                  <a:lnTo>
                    <a:pt x="434" y="225"/>
                  </a:lnTo>
                  <a:lnTo>
                    <a:pt x="428" y="227"/>
                  </a:lnTo>
                  <a:lnTo>
                    <a:pt x="421" y="227"/>
                  </a:lnTo>
                  <a:lnTo>
                    <a:pt x="404" y="227"/>
                  </a:lnTo>
                  <a:lnTo>
                    <a:pt x="470" y="305"/>
                  </a:lnTo>
                  <a:lnTo>
                    <a:pt x="557" y="305"/>
                  </a:lnTo>
                  <a:lnTo>
                    <a:pt x="574" y="306"/>
                  </a:lnTo>
                  <a:lnTo>
                    <a:pt x="595" y="310"/>
                  </a:lnTo>
                  <a:lnTo>
                    <a:pt x="622" y="314"/>
                  </a:lnTo>
                  <a:lnTo>
                    <a:pt x="646" y="322"/>
                  </a:lnTo>
                  <a:lnTo>
                    <a:pt x="661" y="329"/>
                  </a:lnTo>
                  <a:lnTo>
                    <a:pt x="667" y="339"/>
                  </a:lnTo>
                  <a:lnTo>
                    <a:pt x="661" y="352"/>
                  </a:lnTo>
                  <a:lnTo>
                    <a:pt x="650" y="361"/>
                  </a:lnTo>
                  <a:lnTo>
                    <a:pt x="627" y="369"/>
                  </a:lnTo>
                  <a:lnTo>
                    <a:pt x="597" y="375"/>
                  </a:lnTo>
                  <a:lnTo>
                    <a:pt x="557" y="375"/>
                  </a:lnTo>
                  <a:lnTo>
                    <a:pt x="470" y="375"/>
                  </a:lnTo>
                  <a:lnTo>
                    <a:pt x="404" y="454"/>
                  </a:lnTo>
                  <a:lnTo>
                    <a:pt x="421" y="454"/>
                  </a:lnTo>
                  <a:lnTo>
                    <a:pt x="428" y="454"/>
                  </a:lnTo>
                  <a:lnTo>
                    <a:pt x="434" y="456"/>
                  </a:lnTo>
                  <a:lnTo>
                    <a:pt x="438" y="460"/>
                  </a:lnTo>
                  <a:lnTo>
                    <a:pt x="442" y="466"/>
                  </a:lnTo>
                  <a:lnTo>
                    <a:pt x="442" y="471"/>
                  </a:lnTo>
                  <a:lnTo>
                    <a:pt x="438" y="483"/>
                  </a:lnTo>
                  <a:lnTo>
                    <a:pt x="425" y="490"/>
                  </a:lnTo>
                  <a:lnTo>
                    <a:pt x="402" y="492"/>
                  </a:lnTo>
                  <a:lnTo>
                    <a:pt x="375" y="492"/>
                  </a:lnTo>
                  <a:lnTo>
                    <a:pt x="334" y="547"/>
                  </a:lnTo>
                  <a:lnTo>
                    <a:pt x="353" y="547"/>
                  </a:lnTo>
                  <a:lnTo>
                    <a:pt x="360" y="549"/>
                  </a:lnTo>
                  <a:lnTo>
                    <a:pt x="366" y="551"/>
                  </a:lnTo>
                  <a:lnTo>
                    <a:pt x="370" y="555"/>
                  </a:lnTo>
                  <a:lnTo>
                    <a:pt x="372" y="560"/>
                  </a:lnTo>
                  <a:lnTo>
                    <a:pt x="373" y="566"/>
                  </a:lnTo>
                  <a:lnTo>
                    <a:pt x="372" y="572"/>
                  </a:lnTo>
                  <a:lnTo>
                    <a:pt x="370" y="577"/>
                  </a:lnTo>
                  <a:lnTo>
                    <a:pt x="366" y="581"/>
                  </a:lnTo>
                  <a:lnTo>
                    <a:pt x="360" y="585"/>
                  </a:lnTo>
                  <a:lnTo>
                    <a:pt x="354" y="587"/>
                  </a:lnTo>
                  <a:lnTo>
                    <a:pt x="345" y="587"/>
                  </a:lnTo>
                  <a:lnTo>
                    <a:pt x="305" y="587"/>
                  </a:lnTo>
                  <a:lnTo>
                    <a:pt x="279" y="621"/>
                  </a:lnTo>
                  <a:lnTo>
                    <a:pt x="258" y="648"/>
                  </a:lnTo>
                  <a:lnTo>
                    <a:pt x="241" y="665"/>
                  </a:lnTo>
                  <a:lnTo>
                    <a:pt x="228" y="676"/>
                  </a:lnTo>
                  <a:lnTo>
                    <a:pt x="218" y="680"/>
                  </a:lnTo>
                  <a:lnTo>
                    <a:pt x="212" y="680"/>
                  </a:lnTo>
                  <a:lnTo>
                    <a:pt x="205" y="678"/>
                  </a:lnTo>
                  <a:lnTo>
                    <a:pt x="199" y="674"/>
                  </a:lnTo>
                  <a:lnTo>
                    <a:pt x="193" y="668"/>
                  </a:lnTo>
                  <a:lnTo>
                    <a:pt x="190" y="665"/>
                  </a:lnTo>
                  <a:lnTo>
                    <a:pt x="190" y="659"/>
                  </a:lnTo>
                  <a:lnTo>
                    <a:pt x="192" y="651"/>
                  </a:lnTo>
                  <a:lnTo>
                    <a:pt x="199" y="638"/>
                  </a:lnTo>
                  <a:lnTo>
                    <a:pt x="210" y="619"/>
                  </a:lnTo>
                  <a:lnTo>
                    <a:pt x="222" y="598"/>
                  </a:lnTo>
                  <a:lnTo>
                    <a:pt x="237" y="572"/>
                  </a:lnTo>
                  <a:lnTo>
                    <a:pt x="252" y="538"/>
                  </a:lnTo>
                  <a:lnTo>
                    <a:pt x="271" y="498"/>
                  </a:lnTo>
                  <a:lnTo>
                    <a:pt x="288" y="456"/>
                  </a:lnTo>
                  <a:lnTo>
                    <a:pt x="301" y="426"/>
                  </a:lnTo>
                  <a:lnTo>
                    <a:pt x="309" y="403"/>
                  </a:lnTo>
                  <a:lnTo>
                    <a:pt x="311" y="390"/>
                  </a:lnTo>
                  <a:lnTo>
                    <a:pt x="311" y="386"/>
                  </a:lnTo>
                  <a:lnTo>
                    <a:pt x="307" y="382"/>
                  </a:lnTo>
                  <a:lnTo>
                    <a:pt x="301" y="380"/>
                  </a:lnTo>
                  <a:lnTo>
                    <a:pt x="288" y="378"/>
                  </a:lnTo>
                  <a:lnTo>
                    <a:pt x="264" y="377"/>
                  </a:lnTo>
                  <a:lnTo>
                    <a:pt x="226" y="377"/>
                  </a:lnTo>
                  <a:lnTo>
                    <a:pt x="163" y="373"/>
                  </a:lnTo>
                  <a:lnTo>
                    <a:pt x="108" y="365"/>
                  </a:lnTo>
                  <a:lnTo>
                    <a:pt x="101" y="373"/>
                  </a:lnTo>
                  <a:lnTo>
                    <a:pt x="91" y="384"/>
                  </a:lnTo>
                  <a:lnTo>
                    <a:pt x="78" y="403"/>
                  </a:lnTo>
                  <a:lnTo>
                    <a:pt x="65" y="422"/>
                  </a:lnTo>
                  <a:lnTo>
                    <a:pt x="53" y="435"/>
                  </a:lnTo>
                  <a:lnTo>
                    <a:pt x="46" y="443"/>
                  </a:lnTo>
                  <a:lnTo>
                    <a:pt x="34" y="447"/>
                  </a:lnTo>
                  <a:lnTo>
                    <a:pt x="15" y="449"/>
                  </a:lnTo>
                  <a:lnTo>
                    <a:pt x="8" y="449"/>
                  </a:lnTo>
                  <a:lnTo>
                    <a:pt x="2" y="447"/>
                  </a:lnTo>
                  <a:lnTo>
                    <a:pt x="0" y="445"/>
                  </a:lnTo>
                  <a:lnTo>
                    <a:pt x="2" y="430"/>
                  </a:lnTo>
                  <a:lnTo>
                    <a:pt x="8" y="407"/>
                  </a:lnTo>
                  <a:lnTo>
                    <a:pt x="19" y="378"/>
                  </a:lnTo>
                  <a:lnTo>
                    <a:pt x="34" y="341"/>
                  </a:lnTo>
                  <a:lnTo>
                    <a:pt x="19" y="301"/>
                  </a:lnTo>
                  <a:lnTo>
                    <a:pt x="8" y="269"/>
                  </a:lnTo>
                  <a:lnTo>
                    <a:pt x="2" y="248"/>
                  </a:lnTo>
                  <a:lnTo>
                    <a:pt x="0" y="236"/>
                  </a:lnTo>
                  <a:lnTo>
                    <a:pt x="2" y="234"/>
                  </a:lnTo>
                  <a:lnTo>
                    <a:pt x="8" y="233"/>
                  </a:lnTo>
                  <a:lnTo>
                    <a:pt x="15" y="233"/>
                  </a:lnTo>
                  <a:lnTo>
                    <a:pt x="34" y="234"/>
                  </a:lnTo>
                  <a:lnTo>
                    <a:pt x="46" y="238"/>
                  </a:lnTo>
                  <a:lnTo>
                    <a:pt x="53" y="246"/>
                  </a:lnTo>
                  <a:lnTo>
                    <a:pt x="65" y="259"/>
                  </a:lnTo>
                  <a:lnTo>
                    <a:pt x="78" y="278"/>
                  </a:lnTo>
                  <a:lnTo>
                    <a:pt x="91" y="297"/>
                  </a:lnTo>
                  <a:lnTo>
                    <a:pt x="101" y="308"/>
                  </a:lnTo>
                  <a:lnTo>
                    <a:pt x="108" y="316"/>
                  </a:lnTo>
                  <a:lnTo>
                    <a:pt x="137" y="310"/>
                  </a:lnTo>
                  <a:lnTo>
                    <a:pt x="174" y="306"/>
                  </a:lnTo>
                  <a:lnTo>
                    <a:pt x="222" y="305"/>
                  </a:lnTo>
                  <a:lnTo>
                    <a:pt x="275" y="305"/>
                  </a:lnTo>
                  <a:lnTo>
                    <a:pt x="296" y="303"/>
                  </a:lnTo>
                  <a:lnTo>
                    <a:pt x="307" y="297"/>
                  </a:lnTo>
                  <a:lnTo>
                    <a:pt x="311" y="291"/>
                  </a:lnTo>
                  <a:lnTo>
                    <a:pt x="309" y="278"/>
                  </a:lnTo>
                  <a:lnTo>
                    <a:pt x="301" y="255"/>
                  </a:lnTo>
                  <a:lnTo>
                    <a:pt x="288" y="223"/>
                  </a:lnTo>
                  <a:lnTo>
                    <a:pt x="271" y="183"/>
                  </a:lnTo>
                  <a:lnTo>
                    <a:pt x="252" y="142"/>
                  </a:lnTo>
                  <a:lnTo>
                    <a:pt x="237" y="109"/>
                  </a:lnTo>
                  <a:lnTo>
                    <a:pt x="222" y="81"/>
                  </a:lnTo>
                  <a:lnTo>
                    <a:pt x="210" y="62"/>
                  </a:lnTo>
                  <a:lnTo>
                    <a:pt x="199" y="43"/>
                  </a:lnTo>
                  <a:lnTo>
                    <a:pt x="192" y="30"/>
                  </a:lnTo>
                  <a:lnTo>
                    <a:pt x="190" y="22"/>
                  </a:lnTo>
                  <a:lnTo>
                    <a:pt x="190" y="17"/>
                  </a:lnTo>
                  <a:lnTo>
                    <a:pt x="193" y="11"/>
                  </a:lnTo>
                  <a:lnTo>
                    <a:pt x="199" y="7"/>
                  </a:lnTo>
                  <a:lnTo>
                    <a:pt x="205" y="3"/>
                  </a:lnTo>
                  <a:lnTo>
                    <a:pt x="212" y="1"/>
                  </a:lnTo>
                  <a:lnTo>
                    <a:pt x="21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30983" y="2290131"/>
            <a:ext cx="963357" cy="963357"/>
            <a:chOff x="8797989" y="3413269"/>
            <a:chExt cx="1181100" cy="1181100"/>
          </a:xfrm>
        </p:grpSpPr>
        <p:sp>
          <p:nvSpPr>
            <p:cNvPr id="11" name="椭圆 10"/>
            <p:cNvSpPr/>
            <p:nvPr/>
          </p:nvSpPr>
          <p:spPr>
            <a:xfrm>
              <a:off x="879798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9160642" y="3766549"/>
              <a:ext cx="526286" cy="507206"/>
            </a:xfrm>
            <a:custGeom>
              <a:avLst/>
              <a:gdLst>
                <a:gd name="T0" fmla="*/ 532 w 661"/>
                <a:gd name="T1" fmla="*/ 544 h 639"/>
                <a:gd name="T2" fmla="*/ 549 w 661"/>
                <a:gd name="T3" fmla="*/ 604 h 639"/>
                <a:gd name="T4" fmla="*/ 593 w 661"/>
                <a:gd name="T5" fmla="*/ 563 h 639"/>
                <a:gd name="T6" fmla="*/ 420 w 661"/>
                <a:gd name="T7" fmla="*/ 337 h 639"/>
                <a:gd name="T8" fmla="*/ 619 w 661"/>
                <a:gd name="T9" fmla="*/ 542 h 639"/>
                <a:gd name="T10" fmla="*/ 627 w 661"/>
                <a:gd name="T11" fmla="*/ 582 h 639"/>
                <a:gd name="T12" fmla="*/ 608 w 661"/>
                <a:gd name="T13" fmla="*/ 618 h 639"/>
                <a:gd name="T14" fmla="*/ 577 w 661"/>
                <a:gd name="T15" fmla="*/ 635 h 639"/>
                <a:gd name="T16" fmla="*/ 543 w 661"/>
                <a:gd name="T17" fmla="*/ 635 h 639"/>
                <a:gd name="T18" fmla="*/ 513 w 661"/>
                <a:gd name="T19" fmla="*/ 618 h 639"/>
                <a:gd name="T20" fmla="*/ 325 w 661"/>
                <a:gd name="T21" fmla="*/ 385 h 639"/>
                <a:gd name="T22" fmla="*/ 373 w 661"/>
                <a:gd name="T23" fmla="*/ 409 h 639"/>
                <a:gd name="T24" fmla="*/ 420 w 661"/>
                <a:gd name="T25" fmla="*/ 362 h 639"/>
                <a:gd name="T26" fmla="*/ 420 w 661"/>
                <a:gd name="T27" fmla="*/ 347 h 639"/>
                <a:gd name="T28" fmla="*/ 140 w 661"/>
                <a:gd name="T29" fmla="*/ 15 h 639"/>
                <a:gd name="T30" fmla="*/ 210 w 661"/>
                <a:gd name="T31" fmla="*/ 34 h 639"/>
                <a:gd name="T32" fmla="*/ 259 w 661"/>
                <a:gd name="T33" fmla="*/ 80 h 639"/>
                <a:gd name="T34" fmla="*/ 280 w 661"/>
                <a:gd name="T35" fmla="*/ 136 h 639"/>
                <a:gd name="T36" fmla="*/ 276 w 661"/>
                <a:gd name="T37" fmla="*/ 193 h 639"/>
                <a:gd name="T38" fmla="*/ 322 w 661"/>
                <a:gd name="T39" fmla="*/ 239 h 639"/>
                <a:gd name="T40" fmla="*/ 305 w 661"/>
                <a:gd name="T41" fmla="*/ 241 h 639"/>
                <a:gd name="T42" fmla="*/ 238 w 661"/>
                <a:gd name="T43" fmla="*/ 297 h 639"/>
                <a:gd name="T44" fmla="*/ 274 w 661"/>
                <a:gd name="T45" fmla="*/ 333 h 639"/>
                <a:gd name="T46" fmla="*/ 185 w 661"/>
                <a:gd name="T47" fmla="*/ 290 h 639"/>
                <a:gd name="T48" fmla="*/ 155 w 661"/>
                <a:gd name="T49" fmla="*/ 296 h 639"/>
                <a:gd name="T50" fmla="*/ 94 w 661"/>
                <a:gd name="T51" fmla="*/ 288 h 639"/>
                <a:gd name="T52" fmla="*/ 41 w 661"/>
                <a:gd name="T53" fmla="*/ 256 h 639"/>
                <a:gd name="T54" fmla="*/ 5 w 661"/>
                <a:gd name="T55" fmla="*/ 191 h 639"/>
                <a:gd name="T56" fmla="*/ 5 w 661"/>
                <a:gd name="T57" fmla="*/ 119 h 639"/>
                <a:gd name="T58" fmla="*/ 162 w 661"/>
                <a:gd name="T59" fmla="*/ 178 h 639"/>
                <a:gd name="T60" fmla="*/ 104 w 661"/>
                <a:gd name="T61" fmla="*/ 21 h 639"/>
                <a:gd name="T62" fmla="*/ 558 w 661"/>
                <a:gd name="T63" fmla="*/ 0 h 639"/>
                <a:gd name="T64" fmla="*/ 481 w 661"/>
                <a:gd name="T65" fmla="*/ 280 h 639"/>
                <a:gd name="T66" fmla="*/ 441 w 661"/>
                <a:gd name="T67" fmla="*/ 288 h 639"/>
                <a:gd name="T68" fmla="*/ 411 w 661"/>
                <a:gd name="T69" fmla="*/ 318 h 639"/>
                <a:gd name="T70" fmla="*/ 403 w 661"/>
                <a:gd name="T71" fmla="*/ 356 h 639"/>
                <a:gd name="T72" fmla="*/ 325 w 661"/>
                <a:gd name="T73" fmla="*/ 362 h 639"/>
                <a:gd name="T74" fmla="*/ 155 w 661"/>
                <a:gd name="T75" fmla="*/ 548 h 639"/>
                <a:gd name="T76" fmla="*/ 36 w 661"/>
                <a:gd name="T77" fmla="*/ 639 h 639"/>
                <a:gd name="T78" fmla="*/ 79 w 661"/>
                <a:gd name="T79" fmla="*/ 532 h 639"/>
                <a:gd name="T80" fmla="*/ 119 w 661"/>
                <a:gd name="T81" fmla="*/ 512 h 639"/>
                <a:gd name="T82" fmla="*/ 261 w 661"/>
                <a:gd name="T83" fmla="*/ 297 h 639"/>
                <a:gd name="T84" fmla="*/ 324 w 661"/>
                <a:gd name="T85" fmla="*/ 256 h 639"/>
                <a:gd name="T86" fmla="*/ 360 w 661"/>
                <a:gd name="T87" fmla="*/ 237 h 639"/>
                <a:gd name="T88" fmla="*/ 378 w 661"/>
                <a:gd name="T89" fmla="*/ 201 h 639"/>
                <a:gd name="T90" fmla="*/ 558 w 661"/>
                <a:gd name="T91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1" h="639">
                  <a:moveTo>
                    <a:pt x="564" y="536"/>
                  </a:moveTo>
                  <a:lnTo>
                    <a:pt x="532" y="544"/>
                  </a:lnTo>
                  <a:lnTo>
                    <a:pt x="522" y="578"/>
                  </a:lnTo>
                  <a:lnTo>
                    <a:pt x="549" y="604"/>
                  </a:lnTo>
                  <a:lnTo>
                    <a:pt x="583" y="597"/>
                  </a:lnTo>
                  <a:lnTo>
                    <a:pt x="593" y="563"/>
                  </a:lnTo>
                  <a:lnTo>
                    <a:pt x="564" y="536"/>
                  </a:lnTo>
                  <a:close/>
                  <a:moveTo>
                    <a:pt x="420" y="337"/>
                  </a:moveTo>
                  <a:lnTo>
                    <a:pt x="608" y="525"/>
                  </a:lnTo>
                  <a:lnTo>
                    <a:pt x="619" y="542"/>
                  </a:lnTo>
                  <a:lnTo>
                    <a:pt x="627" y="561"/>
                  </a:lnTo>
                  <a:lnTo>
                    <a:pt x="627" y="582"/>
                  </a:lnTo>
                  <a:lnTo>
                    <a:pt x="619" y="601"/>
                  </a:lnTo>
                  <a:lnTo>
                    <a:pt x="608" y="618"/>
                  </a:lnTo>
                  <a:lnTo>
                    <a:pt x="593" y="629"/>
                  </a:lnTo>
                  <a:lnTo>
                    <a:pt x="577" y="635"/>
                  </a:lnTo>
                  <a:lnTo>
                    <a:pt x="560" y="637"/>
                  </a:lnTo>
                  <a:lnTo>
                    <a:pt x="543" y="635"/>
                  </a:lnTo>
                  <a:lnTo>
                    <a:pt x="528" y="629"/>
                  </a:lnTo>
                  <a:lnTo>
                    <a:pt x="513" y="618"/>
                  </a:lnTo>
                  <a:lnTo>
                    <a:pt x="303" y="407"/>
                  </a:lnTo>
                  <a:lnTo>
                    <a:pt x="325" y="385"/>
                  </a:lnTo>
                  <a:lnTo>
                    <a:pt x="361" y="421"/>
                  </a:lnTo>
                  <a:lnTo>
                    <a:pt x="373" y="409"/>
                  </a:lnTo>
                  <a:lnTo>
                    <a:pt x="414" y="368"/>
                  </a:lnTo>
                  <a:lnTo>
                    <a:pt x="420" y="362"/>
                  </a:lnTo>
                  <a:lnTo>
                    <a:pt x="420" y="354"/>
                  </a:lnTo>
                  <a:lnTo>
                    <a:pt x="420" y="347"/>
                  </a:lnTo>
                  <a:lnTo>
                    <a:pt x="420" y="337"/>
                  </a:lnTo>
                  <a:close/>
                  <a:moveTo>
                    <a:pt x="140" y="15"/>
                  </a:moveTo>
                  <a:lnTo>
                    <a:pt x="176" y="19"/>
                  </a:lnTo>
                  <a:lnTo>
                    <a:pt x="210" y="34"/>
                  </a:lnTo>
                  <a:lnTo>
                    <a:pt x="240" y="57"/>
                  </a:lnTo>
                  <a:lnTo>
                    <a:pt x="259" y="80"/>
                  </a:lnTo>
                  <a:lnTo>
                    <a:pt x="272" y="108"/>
                  </a:lnTo>
                  <a:lnTo>
                    <a:pt x="280" y="136"/>
                  </a:lnTo>
                  <a:lnTo>
                    <a:pt x="282" y="165"/>
                  </a:lnTo>
                  <a:lnTo>
                    <a:pt x="276" y="193"/>
                  </a:lnTo>
                  <a:lnTo>
                    <a:pt x="280" y="197"/>
                  </a:lnTo>
                  <a:lnTo>
                    <a:pt x="322" y="239"/>
                  </a:lnTo>
                  <a:lnTo>
                    <a:pt x="310" y="241"/>
                  </a:lnTo>
                  <a:lnTo>
                    <a:pt x="305" y="241"/>
                  </a:lnTo>
                  <a:lnTo>
                    <a:pt x="297" y="239"/>
                  </a:lnTo>
                  <a:lnTo>
                    <a:pt x="238" y="297"/>
                  </a:lnTo>
                  <a:lnTo>
                    <a:pt x="250" y="309"/>
                  </a:lnTo>
                  <a:lnTo>
                    <a:pt x="274" y="333"/>
                  </a:lnTo>
                  <a:lnTo>
                    <a:pt x="252" y="356"/>
                  </a:lnTo>
                  <a:lnTo>
                    <a:pt x="185" y="290"/>
                  </a:lnTo>
                  <a:lnTo>
                    <a:pt x="185" y="290"/>
                  </a:lnTo>
                  <a:lnTo>
                    <a:pt x="155" y="296"/>
                  </a:lnTo>
                  <a:lnTo>
                    <a:pt x="125" y="296"/>
                  </a:lnTo>
                  <a:lnTo>
                    <a:pt x="94" y="288"/>
                  </a:lnTo>
                  <a:lnTo>
                    <a:pt x="66" y="275"/>
                  </a:lnTo>
                  <a:lnTo>
                    <a:pt x="41" y="256"/>
                  </a:lnTo>
                  <a:lnTo>
                    <a:pt x="18" y="225"/>
                  </a:lnTo>
                  <a:lnTo>
                    <a:pt x="5" y="191"/>
                  </a:lnTo>
                  <a:lnTo>
                    <a:pt x="0" y="155"/>
                  </a:lnTo>
                  <a:lnTo>
                    <a:pt x="5" y="119"/>
                  </a:lnTo>
                  <a:lnTo>
                    <a:pt x="85" y="199"/>
                  </a:lnTo>
                  <a:lnTo>
                    <a:pt x="162" y="178"/>
                  </a:lnTo>
                  <a:lnTo>
                    <a:pt x="183" y="100"/>
                  </a:lnTo>
                  <a:lnTo>
                    <a:pt x="104" y="21"/>
                  </a:lnTo>
                  <a:lnTo>
                    <a:pt x="140" y="15"/>
                  </a:lnTo>
                  <a:close/>
                  <a:moveTo>
                    <a:pt x="558" y="0"/>
                  </a:moveTo>
                  <a:lnTo>
                    <a:pt x="661" y="100"/>
                  </a:lnTo>
                  <a:lnTo>
                    <a:pt x="481" y="280"/>
                  </a:lnTo>
                  <a:lnTo>
                    <a:pt x="460" y="282"/>
                  </a:lnTo>
                  <a:lnTo>
                    <a:pt x="441" y="288"/>
                  </a:lnTo>
                  <a:lnTo>
                    <a:pt x="424" y="301"/>
                  </a:lnTo>
                  <a:lnTo>
                    <a:pt x="411" y="318"/>
                  </a:lnTo>
                  <a:lnTo>
                    <a:pt x="405" y="337"/>
                  </a:lnTo>
                  <a:lnTo>
                    <a:pt x="403" y="356"/>
                  </a:lnTo>
                  <a:lnTo>
                    <a:pt x="363" y="398"/>
                  </a:lnTo>
                  <a:lnTo>
                    <a:pt x="325" y="362"/>
                  </a:lnTo>
                  <a:lnTo>
                    <a:pt x="147" y="540"/>
                  </a:lnTo>
                  <a:lnTo>
                    <a:pt x="155" y="548"/>
                  </a:lnTo>
                  <a:lnTo>
                    <a:pt x="126" y="582"/>
                  </a:lnTo>
                  <a:lnTo>
                    <a:pt x="36" y="639"/>
                  </a:lnTo>
                  <a:lnTo>
                    <a:pt x="22" y="623"/>
                  </a:lnTo>
                  <a:lnTo>
                    <a:pt x="79" y="532"/>
                  </a:lnTo>
                  <a:lnTo>
                    <a:pt x="113" y="506"/>
                  </a:lnTo>
                  <a:lnTo>
                    <a:pt x="119" y="512"/>
                  </a:lnTo>
                  <a:lnTo>
                    <a:pt x="297" y="333"/>
                  </a:lnTo>
                  <a:lnTo>
                    <a:pt x="261" y="297"/>
                  </a:lnTo>
                  <a:lnTo>
                    <a:pt x="303" y="256"/>
                  </a:lnTo>
                  <a:lnTo>
                    <a:pt x="324" y="256"/>
                  </a:lnTo>
                  <a:lnTo>
                    <a:pt x="342" y="248"/>
                  </a:lnTo>
                  <a:lnTo>
                    <a:pt x="360" y="237"/>
                  </a:lnTo>
                  <a:lnTo>
                    <a:pt x="371" y="220"/>
                  </a:lnTo>
                  <a:lnTo>
                    <a:pt x="378" y="201"/>
                  </a:lnTo>
                  <a:lnTo>
                    <a:pt x="378" y="180"/>
                  </a:lnTo>
                  <a:lnTo>
                    <a:pt x="55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047293" y="2290131"/>
            <a:ext cx="963357" cy="963357"/>
            <a:chOff x="10214299" y="3413269"/>
            <a:chExt cx="1181100" cy="1181100"/>
          </a:xfrm>
        </p:grpSpPr>
        <p:sp>
          <p:nvSpPr>
            <p:cNvPr id="14" name="椭圆 13"/>
            <p:cNvSpPr/>
            <p:nvPr/>
          </p:nvSpPr>
          <p:spPr>
            <a:xfrm>
              <a:off x="1021429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0570555" y="3741149"/>
              <a:ext cx="468587" cy="506255"/>
              <a:chOff x="5432426" y="298451"/>
              <a:chExt cx="493712" cy="533400"/>
            </a:xfrm>
            <a:noFill/>
          </p:grpSpPr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5432426" y="298451"/>
                <a:ext cx="381000" cy="382588"/>
              </a:xfrm>
              <a:custGeom>
                <a:avLst/>
                <a:gdLst>
                  <a:gd name="T0" fmla="*/ 178 w 479"/>
                  <a:gd name="T1" fmla="*/ 157 h 481"/>
                  <a:gd name="T2" fmla="*/ 134 w 479"/>
                  <a:gd name="T3" fmla="*/ 241 h 481"/>
                  <a:gd name="T4" fmla="*/ 178 w 479"/>
                  <a:gd name="T5" fmla="*/ 324 h 481"/>
                  <a:gd name="T6" fmla="*/ 272 w 479"/>
                  <a:gd name="T7" fmla="*/ 339 h 481"/>
                  <a:gd name="T8" fmla="*/ 337 w 479"/>
                  <a:gd name="T9" fmla="*/ 273 h 481"/>
                  <a:gd name="T10" fmla="*/ 324 w 479"/>
                  <a:gd name="T11" fmla="*/ 180 h 481"/>
                  <a:gd name="T12" fmla="*/ 238 w 479"/>
                  <a:gd name="T13" fmla="*/ 137 h 481"/>
                  <a:gd name="T14" fmla="*/ 263 w 479"/>
                  <a:gd name="T15" fmla="*/ 2 h 481"/>
                  <a:gd name="T16" fmla="*/ 278 w 479"/>
                  <a:gd name="T17" fmla="*/ 17 h 481"/>
                  <a:gd name="T18" fmla="*/ 284 w 479"/>
                  <a:gd name="T19" fmla="*/ 51 h 481"/>
                  <a:gd name="T20" fmla="*/ 316 w 479"/>
                  <a:gd name="T21" fmla="*/ 80 h 481"/>
                  <a:gd name="T22" fmla="*/ 352 w 479"/>
                  <a:gd name="T23" fmla="*/ 72 h 481"/>
                  <a:gd name="T24" fmla="*/ 386 w 479"/>
                  <a:gd name="T25" fmla="*/ 53 h 481"/>
                  <a:gd name="T26" fmla="*/ 426 w 479"/>
                  <a:gd name="T27" fmla="*/ 93 h 481"/>
                  <a:gd name="T28" fmla="*/ 409 w 479"/>
                  <a:gd name="T29" fmla="*/ 129 h 481"/>
                  <a:gd name="T30" fmla="*/ 405 w 479"/>
                  <a:gd name="T31" fmla="*/ 171 h 481"/>
                  <a:gd name="T32" fmla="*/ 416 w 479"/>
                  <a:gd name="T33" fmla="*/ 193 h 481"/>
                  <a:gd name="T34" fmla="*/ 437 w 479"/>
                  <a:gd name="T35" fmla="*/ 201 h 481"/>
                  <a:gd name="T36" fmla="*/ 470 w 479"/>
                  <a:gd name="T37" fmla="*/ 205 h 481"/>
                  <a:gd name="T38" fmla="*/ 479 w 479"/>
                  <a:gd name="T39" fmla="*/ 226 h 481"/>
                  <a:gd name="T40" fmla="*/ 473 w 479"/>
                  <a:gd name="T41" fmla="*/ 271 h 481"/>
                  <a:gd name="T42" fmla="*/ 454 w 479"/>
                  <a:gd name="T43" fmla="*/ 281 h 481"/>
                  <a:gd name="T44" fmla="*/ 416 w 479"/>
                  <a:gd name="T45" fmla="*/ 296 h 481"/>
                  <a:gd name="T46" fmla="*/ 398 w 479"/>
                  <a:gd name="T47" fmla="*/ 330 h 481"/>
                  <a:gd name="T48" fmla="*/ 420 w 479"/>
                  <a:gd name="T49" fmla="*/ 366 h 481"/>
                  <a:gd name="T50" fmla="*/ 420 w 479"/>
                  <a:gd name="T51" fmla="*/ 400 h 481"/>
                  <a:gd name="T52" fmla="*/ 375 w 479"/>
                  <a:gd name="T53" fmla="*/ 428 h 481"/>
                  <a:gd name="T54" fmla="*/ 341 w 479"/>
                  <a:gd name="T55" fmla="*/ 406 h 481"/>
                  <a:gd name="T56" fmla="*/ 299 w 479"/>
                  <a:gd name="T57" fmla="*/ 409 h 481"/>
                  <a:gd name="T58" fmla="*/ 282 w 479"/>
                  <a:gd name="T59" fmla="*/ 425 h 481"/>
                  <a:gd name="T60" fmla="*/ 278 w 479"/>
                  <a:gd name="T61" fmla="*/ 457 h 481"/>
                  <a:gd name="T62" fmla="*/ 269 w 479"/>
                  <a:gd name="T63" fmla="*/ 476 h 481"/>
                  <a:gd name="T64" fmla="*/ 223 w 479"/>
                  <a:gd name="T65" fmla="*/ 481 h 481"/>
                  <a:gd name="T66" fmla="*/ 204 w 479"/>
                  <a:gd name="T67" fmla="*/ 470 h 481"/>
                  <a:gd name="T68" fmla="*/ 199 w 479"/>
                  <a:gd name="T69" fmla="*/ 440 h 481"/>
                  <a:gd name="T70" fmla="*/ 172 w 479"/>
                  <a:gd name="T71" fmla="*/ 407 h 481"/>
                  <a:gd name="T72" fmla="*/ 138 w 479"/>
                  <a:gd name="T73" fmla="*/ 402 h 481"/>
                  <a:gd name="T74" fmla="*/ 104 w 479"/>
                  <a:gd name="T75" fmla="*/ 428 h 481"/>
                  <a:gd name="T76" fmla="*/ 58 w 479"/>
                  <a:gd name="T77" fmla="*/ 400 h 481"/>
                  <a:gd name="T78" fmla="*/ 58 w 479"/>
                  <a:gd name="T79" fmla="*/ 366 h 481"/>
                  <a:gd name="T80" fmla="*/ 75 w 479"/>
                  <a:gd name="T81" fmla="*/ 328 h 481"/>
                  <a:gd name="T82" fmla="*/ 66 w 479"/>
                  <a:gd name="T83" fmla="*/ 294 h 481"/>
                  <a:gd name="T84" fmla="*/ 47 w 479"/>
                  <a:gd name="T85" fmla="*/ 282 h 481"/>
                  <a:gd name="T86" fmla="*/ 15 w 479"/>
                  <a:gd name="T87" fmla="*/ 279 h 481"/>
                  <a:gd name="T88" fmla="*/ 0 w 479"/>
                  <a:gd name="T89" fmla="*/ 263 h 481"/>
                  <a:gd name="T90" fmla="*/ 0 w 479"/>
                  <a:gd name="T91" fmla="*/ 218 h 481"/>
                  <a:gd name="T92" fmla="*/ 15 w 479"/>
                  <a:gd name="T93" fmla="*/ 203 h 481"/>
                  <a:gd name="T94" fmla="*/ 51 w 479"/>
                  <a:gd name="T95" fmla="*/ 195 h 481"/>
                  <a:gd name="T96" fmla="*/ 77 w 479"/>
                  <a:gd name="T97" fmla="*/ 163 h 481"/>
                  <a:gd name="T98" fmla="*/ 70 w 479"/>
                  <a:gd name="T99" fmla="*/ 129 h 481"/>
                  <a:gd name="T100" fmla="*/ 53 w 479"/>
                  <a:gd name="T101" fmla="*/ 93 h 481"/>
                  <a:gd name="T102" fmla="*/ 91 w 479"/>
                  <a:gd name="T103" fmla="*/ 53 h 481"/>
                  <a:gd name="T104" fmla="*/ 127 w 479"/>
                  <a:gd name="T105" fmla="*/ 72 h 481"/>
                  <a:gd name="T106" fmla="*/ 168 w 479"/>
                  <a:gd name="T107" fmla="*/ 74 h 481"/>
                  <a:gd name="T108" fmla="*/ 191 w 479"/>
                  <a:gd name="T109" fmla="*/ 63 h 481"/>
                  <a:gd name="T110" fmla="*/ 199 w 479"/>
                  <a:gd name="T111" fmla="*/ 42 h 481"/>
                  <a:gd name="T112" fmla="*/ 204 w 479"/>
                  <a:gd name="T113" fmla="*/ 11 h 481"/>
                  <a:gd name="T114" fmla="*/ 223 w 479"/>
                  <a:gd name="T115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79" h="481">
                    <a:moveTo>
                      <a:pt x="238" y="137"/>
                    </a:moveTo>
                    <a:lnTo>
                      <a:pt x="206" y="142"/>
                    </a:lnTo>
                    <a:lnTo>
                      <a:pt x="178" y="157"/>
                    </a:lnTo>
                    <a:lnTo>
                      <a:pt x="155" y="180"/>
                    </a:lnTo>
                    <a:lnTo>
                      <a:pt x="140" y="209"/>
                    </a:lnTo>
                    <a:lnTo>
                      <a:pt x="134" y="241"/>
                    </a:lnTo>
                    <a:lnTo>
                      <a:pt x="140" y="273"/>
                    </a:lnTo>
                    <a:lnTo>
                      <a:pt x="155" y="301"/>
                    </a:lnTo>
                    <a:lnTo>
                      <a:pt x="178" y="324"/>
                    </a:lnTo>
                    <a:lnTo>
                      <a:pt x="206" y="339"/>
                    </a:lnTo>
                    <a:lnTo>
                      <a:pt x="238" y="345"/>
                    </a:lnTo>
                    <a:lnTo>
                      <a:pt x="272" y="339"/>
                    </a:lnTo>
                    <a:lnTo>
                      <a:pt x="301" y="324"/>
                    </a:lnTo>
                    <a:lnTo>
                      <a:pt x="324" y="301"/>
                    </a:lnTo>
                    <a:lnTo>
                      <a:pt x="337" y="273"/>
                    </a:lnTo>
                    <a:lnTo>
                      <a:pt x="343" y="241"/>
                    </a:lnTo>
                    <a:lnTo>
                      <a:pt x="337" y="209"/>
                    </a:lnTo>
                    <a:lnTo>
                      <a:pt x="324" y="180"/>
                    </a:lnTo>
                    <a:lnTo>
                      <a:pt x="301" y="157"/>
                    </a:lnTo>
                    <a:lnTo>
                      <a:pt x="272" y="142"/>
                    </a:lnTo>
                    <a:lnTo>
                      <a:pt x="238" y="137"/>
                    </a:lnTo>
                    <a:close/>
                    <a:moveTo>
                      <a:pt x="223" y="0"/>
                    </a:moveTo>
                    <a:lnTo>
                      <a:pt x="255" y="0"/>
                    </a:lnTo>
                    <a:lnTo>
                      <a:pt x="263" y="2"/>
                    </a:lnTo>
                    <a:lnTo>
                      <a:pt x="269" y="6"/>
                    </a:lnTo>
                    <a:lnTo>
                      <a:pt x="274" y="11"/>
                    </a:lnTo>
                    <a:lnTo>
                      <a:pt x="278" y="17"/>
                    </a:lnTo>
                    <a:lnTo>
                      <a:pt x="278" y="25"/>
                    </a:lnTo>
                    <a:lnTo>
                      <a:pt x="278" y="42"/>
                    </a:lnTo>
                    <a:lnTo>
                      <a:pt x="284" y="51"/>
                    </a:lnTo>
                    <a:lnTo>
                      <a:pt x="293" y="63"/>
                    </a:lnTo>
                    <a:lnTo>
                      <a:pt x="307" y="72"/>
                    </a:lnTo>
                    <a:lnTo>
                      <a:pt x="316" y="80"/>
                    </a:lnTo>
                    <a:lnTo>
                      <a:pt x="327" y="82"/>
                    </a:lnTo>
                    <a:lnTo>
                      <a:pt x="341" y="80"/>
                    </a:lnTo>
                    <a:lnTo>
                      <a:pt x="352" y="72"/>
                    </a:lnTo>
                    <a:lnTo>
                      <a:pt x="363" y="61"/>
                    </a:lnTo>
                    <a:lnTo>
                      <a:pt x="375" y="53"/>
                    </a:lnTo>
                    <a:lnTo>
                      <a:pt x="386" y="53"/>
                    </a:lnTo>
                    <a:lnTo>
                      <a:pt x="398" y="61"/>
                    </a:lnTo>
                    <a:lnTo>
                      <a:pt x="420" y="82"/>
                    </a:lnTo>
                    <a:lnTo>
                      <a:pt x="426" y="93"/>
                    </a:lnTo>
                    <a:lnTo>
                      <a:pt x="426" y="106"/>
                    </a:lnTo>
                    <a:lnTo>
                      <a:pt x="420" y="116"/>
                    </a:lnTo>
                    <a:lnTo>
                      <a:pt x="409" y="129"/>
                    </a:lnTo>
                    <a:lnTo>
                      <a:pt x="403" y="138"/>
                    </a:lnTo>
                    <a:lnTo>
                      <a:pt x="403" y="154"/>
                    </a:lnTo>
                    <a:lnTo>
                      <a:pt x="405" y="171"/>
                    </a:lnTo>
                    <a:lnTo>
                      <a:pt x="409" y="182"/>
                    </a:lnTo>
                    <a:lnTo>
                      <a:pt x="411" y="188"/>
                    </a:lnTo>
                    <a:lnTo>
                      <a:pt x="416" y="193"/>
                    </a:lnTo>
                    <a:lnTo>
                      <a:pt x="422" y="197"/>
                    </a:lnTo>
                    <a:lnTo>
                      <a:pt x="430" y="199"/>
                    </a:lnTo>
                    <a:lnTo>
                      <a:pt x="437" y="201"/>
                    </a:lnTo>
                    <a:lnTo>
                      <a:pt x="454" y="201"/>
                    </a:lnTo>
                    <a:lnTo>
                      <a:pt x="462" y="203"/>
                    </a:lnTo>
                    <a:lnTo>
                      <a:pt x="470" y="205"/>
                    </a:lnTo>
                    <a:lnTo>
                      <a:pt x="473" y="210"/>
                    </a:lnTo>
                    <a:lnTo>
                      <a:pt x="477" y="218"/>
                    </a:lnTo>
                    <a:lnTo>
                      <a:pt x="479" y="226"/>
                    </a:lnTo>
                    <a:lnTo>
                      <a:pt x="479" y="256"/>
                    </a:lnTo>
                    <a:lnTo>
                      <a:pt x="477" y="263"/>
                    </a:lnTo>
                    <a:lnTo>
                      <a:pt x="473" y="271"/>
                    </a:lnTo>
                    <a:lnTo>
                      <a:pt x="470" y="277"/>
                    </a:lnTo>
                    <a:lnTo>
                      <a:pt x="462" y="279"/>
                    </a:lnTo>
                    <a:lnTo>
                      <a:pt x="454" y="281"/>
                    </a:lnTo>
                    <a:lnTo>
                      <a:pt x="437" y="281"/>
                    </a:lnTo>
                    <a:lnTo>
                      <a:pt x="428" y="284"/>
                    </a:lnTo>
                    <a:lnTo>
                      <a:pt x="416" y="296"/>
                    </a:lnTo>
                    <a:lnTo>
                      <a:pt x="407" y="309"/>
                    </a:lnTo>
                    <a:lnTo>
                      <a:pt x="401" y="318"/>
                    </a:lnTo>
                    <a:lnTo>
                      <a:pt x="398" y="330"/>
                    </a:lnTo>
                    <a:lnTo>
                      <a:pt x="401" y="343"/>
                    </a:lnTo>
                    <a:lnTo>
                      <a:pt x="409" y="353"/>
                    </a:lnTo>
                    <a:lnTo>
                      <a:pt x="420" y="366"/>
                    </a:lnTo>
                    <a:lnTo>
                      <a:pt x="426" y="375"/>
                    </a:lnTo>
                    <a:lnTo>
                      <a:pt x="426" y="389"/>
                    </a:lnTo>
                    <a:lnTo>
                      <a:pt x="420" y="400"/>
                    </a:lnTo>
                    <a:lnTo>
                      <a:pt x="398" y="421"/>
                    </a:lnTo>
                    <a:lnTo>
                      <a:pt x="386" y="428"/>
                    </a:lnTo>
                    <a:lnTo>
                      <a:pt x="375" y="428"/>
                    </a:lnTo>
                    <a:lnTo>
                      <a:pt x="363" y="421"/>
                    </a:lnTo>
                    <a:lnTo>
                      <a:pt x="352" y="409"/>
                    </a:lnTo>
                    <a:lnTo>
                      <a:pt x="341" y="406"/>
                    </a:lnTo>
                    <a:lnTo>
                      <a:pt x="326" y="406"/>
                    </a:lnTo>
                    <a:lnTo>
                      <a:pt x="310" y="407"/>
                    </a:lnTo>
                    <a:lnTo>
                      <a:pt x="299" y="409"/>
                    </a:lnTo>
                    <a:lnTo>
                      <a:pt x="291" y="413"/>
                    </a:lnTo>
                    <a:lnTo>
                      <a:pt x="288" y="419"/>
                    </a:lnTo>
                    <a:lnTo>
                      <a:pt x="282" y="425"/>
                    </a:lnTo>
                    <a:lnTo>
                      <a:pt x="280" y="432"/>
                    </a:lnTo>
                    <a:lnTo>
                      <a:pt x="278" y="440"/>
                    </a:lnTo>
                    <a:lnTo>
                      <a:pt x="278" y="457"/>
                    </a:lnTo>
                    <a:lnTo>
                      <a:pt x="278" y="464"/>
                    </a:lnTo>
                    <a:lnTo>
                      <a:pt x="274" y="470"/>
                    </a:lnTo>
                    <a:lnTo>
                      <a:pt x="269" y="476"/>
                    </a:lnTo>
                    <a:lnTo>
                      <a:pt x="263" y="479"/>
                    </a:lnTo>
                    <a:lnTo>
                      <a:pt x="255" y="481"/>
                    </a:lnTo>
                    <a:lnTo>
                      <a:pt x="223" y="481"/>
                    </a:lnTo>
                    <a:lnTo>
                      <a:pt x="216" y="479"/>
                    </a:lnTo>
                    <a:lnTo>
                      <a:pt x="208" y="476"/>
                    </a:lnTo>
                    <a:lnTo>
                      <a:pt x="204" y="470"/>
                    </a:lnTo>
                    <a:lnTo>
                      <a:pt x="201" y="464"/>
                    </a:lnTo>
                    <a:lnTo>
                      <a:pt x="199" y="457"/>
                    </a:lnTo>
                    <a:lnTo>
                      <a:pt x="199" y="440"/>
                    </a:lnTo>
                    <a:lnTo>
                      <a:pt x="195" y="428"/>
                    </a:lnTo>
                    <a:lnTo>
                      <a:pt x="183" y="419"/>
                    </a:lnTo>
                    <a:lnTo>
                      <a:pt x="172" y="407"/>
                    </a:lnTo>
                    <a:lnTo>
                      <a:pt x="161" y="402"/>
                    </a:lnTo>
                    <a:lnTo>
                      <a:pt x="149" y="400"/>
                    </a:lnTo>
                    <a:lnTo>
                      <a:pt x="138" y="402"/>
                    </a:lnTo>
                    <a:lnTo>
                      <a:pt x="127" y="409"/>
                    </a:lnTo>
                    <a:lnTo>
                      <a:pt x="115" y="421"/>
                    </a:lnTo>
                    <a:lnTo>
                      <a:pt x="104" y="428"/>
                    </a:lnTo>
                    <a:lnTo>
                      <a:pt x="91" y="428"/>
                    </a:lnTo>
                    <a:lnTo>
                      <a:pt x="81" y="421"/>
                    </a:lnTo>
                    <a:lnTo>
                      <a:pt x="58" y="400"/>
                    </a:lnTo>
                    <a:lnTo>
                      <a:pt x="53" y="389"/>
                    </a:lnTo>
                    <a:lnTo>
                      <a:pt x="53" y="375"/>
                    </a:lnTo>
                    <a:lnTo>
                      <a:pt x="58" y="366"/>
                    </a:lnTo>
                    <a:lnTo>
                      <a:pt x="70" y="353"/>
                    </a:lnTo>
                    <a:lnTo>
                      <a:pt x="74" y="343"/>
                    </a:lnTo>
                    <a:lnTo>
                      <a:pt x="75" y="328"/>
                    </a:lnTo>
                    <a:lnTo>
                      <a:pt x="74" y="311"/>
                    </a:lnTo>
                    <a:lnTo>
                      <a:pt x="70" y="299"/>
                    </a:lnTo>
                    <a:lnTo>
                      <a:pt x="66" y="294"/>
                    </a:lnTo>
                    <a:lnTo>
                      <a:pt x="62" y="288"/>
                    </a:lnTo>
                    <a:lnTo>
                      <a:pt x="55" y="284"/>
                    </a:lnTo>
                    <a:lnTo>
                      <a:pt x="47" y="282"/>
                    </a:lnTo>
                    <a:lnTo>
                      <a:pt x="39" y="281"/>
                    </a:lnTo>
                    <a:lnTo>
                      <a:pt x="22" y="281"/>
                    </a:lnTo>
                    <a:lnTo>
                      <a:pt x="15" y="279"/>
                    </a:lnTo>
                    <a:lnTo>
                      <a:pt x="9" y="277"/>
                    </a:lnTo>
                    <a:lnTo>
                      <a:pt x="3" y="271"/>
                    </a:lnTo>
                    <a:lnTo>
                      <a:pt x="0" y="263"/>
                    </a:lnTo>
                    <a:lnTo>
                      <a:pt x="0" y="256"/>
                    </a:lnTo>
                    <a:lnTo>
                      <a:pt x="0" y="226"/>
                    </a:lnTo>
                    <a:lnTo>
                      <a:pt x="0" y="218"/>
                    </a:lnTo>
                    <a:lnTo>
                      <a:pt x="3" y="210"/>
                    </a:lnTo>
                    <a:lnTo>
                      <a:pt x="9" y="205"/>
                    </a:lnTo>
                    <a:lnTo>
                      <a:pt x="15" y="203"/>
                    </a:lnTo>
                    <a:lnTo>
                      <a:pt x="22" y="201"/>
                    </a:lnTo>
                    <a:lnTo>
                      <a:pt x="39" y="201"/>
                    </a:lnTo>
                    <a:lnTo>
                      <a:pt x="51" y="195"/>
                    </a:lnTo>
                    <a:lnTo>
                      <a:pt x="62" y="186"/>
                    </a:lnTo>
                    <a:lnTo>
                      <a:pt x="72" y="173"/>
                    </a:lnTo>
                    <a:lnTo>
                      <a:pt x="77" y="163"/>
                    </a:lnTo>
                    <a:lnTo>
                      <a:pt x="79" y="152"/>
                    </a:lnTo>
                    <a:lnTo>
                      <a:pt x="77" y="138"/>
                    </a:lnTo>
                    <a:lnTo>
                      <a:pt x="70" y="129"/>
                    </a:lnTo>
                    <a:lnTo>
                      <a:pt x="58" y="116"/>
                    </a:lnTo>
                    <a:lnTo>
                      <a:pt x="53" y="106"/>
                    </a:lnTo>
                    <a:lnTo>
                      <a:pt x="53" y="93"/>
                    </a:lnTo>
                    <a:lnTo>
                      <a:pt x="58" y="82"/>
                    </a:lnTo>
                    <a:lnTo>
                      <a:pt x="81" y="59"/>
                    </a:lnTo>
                    <a:lnTo>
                      <a:pt x="91" y="53"/>
                    </a:lnTo>
                    <a:lnTo>
                      <a:pt x="104" y="53"/>
                    </a:lnTo>
                    <a:lnTo>
                      <a:pt x="115" y="59"/>
                    </a:lnTo>
                    <a:lnTo>
                      <a:pt x="127" y="72"/>
                    </a:lnTo>
                    <a:lnTo>
                      <a:pt x="138" y="76"/>
                    </a:lnTo>
                    <a:lnTo>
                      <a:pt x="153" y="76"/>
                    </a:lnTo>
                    <a:lnTo>
                      <a:pt x="168" y="74"/>
                    </a:lnTo>
                    <a:lnTo>
                      <a:pt x="180" y="72"/>
                    </a:lnTo>
                    <a:lnTo>
                      <a:pt x="185" y="68"/>
                    </a:lnTo>
                    <a:lnTo>
                      <a:pt x="191" y="63"/>
                    </a:lnTo>
                    <a:lnTo>
                      <a:pt x="195" y="57"/>
                    </a:lnTo>
                    <a:lnTo>
                      <a:pt x="199" y="49"/>
                    </a:lnTo>
                    <a:lnTo>
                      <a:pt x="199" y="42"/>
                    </a:lnTo>
                    <a:lnTo>
                      <a:pt x="199" y="25"/>
                    </a:lnTo>
                    <a:lnTo>
                      <a:pt x="201" y="17"/>
                    </a:lnTo>
                    <a:lnTo>
                      <a:pt x="204" y="11"/>
                    </a:lnTo>
                    <a:lnTo>
                      <a:pt x="208" y="6"/>
                    </a:lnTo>
                    <a:lnTo>
                      <a:pt x="216" y="2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5735638" y="641351"/>
                <a:ext cx="190500" cy="190500"/>
              </a:xfrm>
              <a:custGeom>
                <a:avLst/>
                <a:gdLst>
                  <a:gd name="T0" fmla="*/ 86 w 241"/>
                  <a:gd name="T1" fmla="*/ 101 h 241"/>
                  <a:gd name="T2" fmla="*/ 101 w 241"/>
                  <a:gd name="T3" fmla="*/ 155 h 241"/>
                  <a:gd name="T4" fmla="*/ 156 w 241"/>
                  <a:gd name="T5" fmla="*/ 140 h 241"/>
                  <a:gd name="T6" fmla="*/ 141 w 241"/>
                  <a:gd name="T7" fmla="*/ 85 h 241"/>
                  <a:gd name="T8" fmla="*/ 129 w 241"/>
                  <a:gd name="T9" fmla="*/ 0 h 241"/>
                  <a:gd name="T10" fmla="*/ 141 w 241"/>
                  <a:gd name="T11" fmla="*/ 8 h 241"/>
                  <a:gd name="T12" fmla="*/ 142 w 241"/>
                  <a:gd name="T13" fmla="*/ 25 h 241"/>
                  <a:gd name="T14" fmla="*/ 152 w 241"/>
                  <a:gd name="T15" fmla="*/ 36 h 241"/>
                  <a:gd name="T16" fmla="*/ 163 w 241"/>
                  <a:gd name="T17" fmla="*/ 42 h 241"/>
                  <a:gd name="T18" fmla="*/ 177 w 241"/>
                  <a:gd name="T19" fmla="*/ 36 h 241"/>
                  <a:gd name="T20" fmla="*/ 192 w 241"/>
                  <a:gd name="T21" fmla="*/ 27 h 241"/>
                  <a:gd name="T22" fmla="*/ 211 w 241"/>
                  <a:gd name="T23" fmla="*/ 42 h 241"/>
                  <a:gd name="T24" fmla="*/ 214 w 241"/>
                  <a:gd name="T25" fmla="*/ 55 h 241"/>
                  <a:gd name="T26" fmla="*/ 203 w 241"/>
                  <a:gd name="T27" fmla="*/ 68 h 241"/>
                  <a:gd name="T28" fmla="*/ 203 w 241"/>
                  <a:gd name="T29" fmla="*/ 83 h 241"/>
                  <a:gd name="T30" fmla="*/ 207 w 241"/>
                  <a:gd name="T31" fmla="*/ 95 h 241"/>
                  <a:gd name="T32" fmla="*/ 220 w 241"/>
                  <a:gd name="T33" fmla="*/ 101 h 241"/>
                  <a:gd name="T34" fmla="*/ 237 w 241"/>
                  <a:gd name="T35" fmla="*/ 104 h 241"/>
                  <a:gd name="T36" fmla="*/ 241 w 241"/>
                  <a:gd name="T37" fmla="*/ 129 h 241"/>
                  <a:gd name="T38" fmla="*/ 233 w 241"/>
                  <a:gd name="T39" fmla="*/ 140 h 241"/>
                  <a:gd name="T40" fmla="*/ 216 w 241"/>
                  <a:gd name="T41" fmla="*/ 142 h 241"/>
                  <a:gd name="T42" fmla="*/ 207 w 241"/>
                  <a:gd name="T43" fmla="*/ 152 h 241"/>
                  <a:gd name="T44" fmla="*/ 201 w 241"/>
                  <a:gd name="T45" fmla="*/ 163 h 241"/>
                  <a:gd name="T46" fmla="*/ 205 w 241"/>
                  <a:gd name="T47" fmla="*/ 176 h 241"/>
                  <a:gd name="T48" fmla="*/ 214 w 241"/>
                  <a:gd name="T49" fmla="*/ 191 h 241"/>
                  <a:gd name="T50" fmla="*/ 199 w 241"/>
                  <a:gd name="T51" fmla="*/ 210 h 241"/>
                  <a:gd name="T52" fmla="*/ 186 w 241"/>
                  <a:gd name="T53" fmla="*/ 214 h 241"/>
                  <a:gd name="T54" fmla="*/ 175 w 241"/>
                  <a:gd name="T55" fmla="*/ 203 h 241"/>
                  <a:gd name="T56" fmla="*/ 160 w 241"/>
                  <a:gd name="T57" fmla="*/ 203 h 241"/>
                  <a:gd name="T58" fmla="*/ 146 w 241"/>
                  <a:gd name="T59" fmla="*/ 207 h 241"/>
                  <a:gd name="T60" fmla="*/ 141 w 241"/>
                  <a:gd name="T61" fmla="*/ 220 h 241"/>
                  <a:gd name="T62" fmla="*/ 137 w 241"/>
                  <a:gd name="T63" fmla="*/ 237 h 241"/>
                  <a:gd name="T64" fmla="*/ 112 w 241"/>
                  <a:gd name="T65" fmla="*/ 241 h 241"/>
                  <a:gd name="T66" fmla="*/ 101 w 241"/>
                  <a:gd name="T67" fmla="*/ 233 h 241"/>
                  <a:gd name="T68" fmla="*/ 99 w 241"/>
                  <a:gd name="T69" fmla="*/ 216 h 241"/>
                  <a:gd name="T70" fmla="*/ 89 w 241"/>
                  <a:gd name="T71" fmla="*/ 207 h 241"/>
                  <a:gd name="T72" fmla="*/ 78 w 241"/>
                  <a:gd name="T73" fmla="*/ 201 h 241"/>
                  <a:gd name="T74" fmla="*/ 65 w 241"/>
                  <a:gd name="T75" fmla="*/ 205 h 241"/>
                  <a:gd name="T76" fmla="*/ 50 w 241"/>
                  <a:gd name="T77" fmla="*/ 214 h 241"/>
                  <a:gd name="T78" fmla="*/ 31 w 241"/>
                  <a:gd name="T79" fmla="*/ 199 h 241"/>
                  <a:gd name="T80" fmla="*/ 27 w 241"/>
                  <a:gd name="T81" fmla="*/ 186 h 241"/>
                  <a:gd name="T82" fmla="*/ 38 w 241"/>
                  <a:gd name="T83" fmla="*/ 174 h 241"/>
                  <a:gd name="T84" fmla="*/ 38 w 241"/>
                  <a:gd name="T85" fmla="*/ 159 h 241"/>
                  <a:gd name="T86" fmla="*/ 34 w 241"/>
                  <a:gd name="T87" fmla="*/ 146 h 241"/>
                  <a:gd name="T88" fmla="*/ 21 w 241"/>
                  <a:gd name="T89" fmla="*/ 140 h 241"/>
                  <a:gd name="T90" fmla="*/ 4 w 241"/>
                  <a:gd name="T91" fmla="*/ 137 h 241"/>
                  <a:gd name="T92" fmla="*/ 0 w 241"/>
                  <a:gd name="T93" fmla="*/ 112 h 241"/>
                  <a:gd name="T94" fmla="*/ 8 w 241"/>
                  <a:gd name="T95" fmla="*/ 101 h 241"/>
                  <a:gd name="T96" fmla="*/ 25 w 241"/>
                  <a:gd name="T97" fmla="*/ 99 h 241"/>
                  <a:gd name="T98" fmla="*/ 36 w 241"/>
                  <a:gd name="T99" fmla="*/ 89 h 241"/>
                  <a:gd name="T100" fmla="*/ 42 w 241"/>
                  <a:gd name="T101" fmla="*/ 78 h 241"/>
                  <a:gd name="T102" fmla="*/ 36 w 241"/>
                  <a:gd name="T103" fmla="*/ 65 h 241"/>
                  <a:gd name="T104" fmla="*/ 27 w 241"/>
                  <a:gd name="T105" fmla="*/ 49 h 241"/>
                  <a:gd name="T106" fmla="*/ 42 w 241"/>
                  <a:gd name="T107" fmla="*/ 30 h 241"/>
                  <a:gd name="T108" fmla="*/ 55 w 241"/>
                  <a:gd name="T109" fmla="*/ 27 h 241"/>
                  <a:gd name="T110" fmla="*/ 69 w 241"/>
                  <a:gd name="T111" fmla="*/ 38 h 241"/>
                  <a:gd name="T112" fmla="*/ 84 w 241"/>
                  <a:gd name="T113" fmla="*/ 38 h 241"/>
                  <a:gd name="T114" fmla="*/ 95 w 241"/>
                  <a:gd name="T115" fmla="*/ 34 h 241"/>
                  <a:gd name="T116" fmla="*/ 101 w 241"/>
                  <a:gd name="T117" fmla="*/ 21 h 241"/>
                  <a:gd name="T118" fmla="*/ 105 w 241"/>
                  <a:gd name="T119" fmla="*/ 4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41" h="241">
                    <a:moveTo>
                      <a:pt x="122" y="80"/>
                    </a:moveTo>
                    <a:lnTo>
                      <a:pt x="101" y="85"/>
                    </a:lnTo>
                    <a:lnTo>
                      <a:pt x="86" y="101"/>
                    </a:lnTo>
                    <a:lnTo>
                      <a:pt x="80" y="121"/>
                    </a:lnTo>
                    <a:lnTo>
                      <a:pt x="86" y="140"/>
                    </a:lnTo>
                    <a:lnTo>
                      <a:pt x="101" y="155"/>
                    </a:lnTo>
                    <a:lnTo>
                      <a:pt x="122" y="161"/>
                    </a:lnTo>
                    <a:lnTo>
                      <a:pt x="141" y="155"/>
                    </a:lnTo>
                    <a:lnTo>
                      <a:pt x="156" y="140"/>
                    </a:lnTo>
                    <a:lnTo>
                      <a:pt x="161" y="121"/>
                    </a:lnTo>
                    <a:lnTo>
                      <a:pt x="156" y="101"/>
                    </a:lnTo>
                    <a:lnTo>
                      <a:pt x="141" y="85"/>
                    </a:lnTo>
                    <a:lnTo>
                      <a:pt x="122" y="80"/>
                    </a:lnTo>
                    <a:close/>
                    <a:moveTo>
                      <a:pt x="112" y="0"/>
                    </a:moveTo>
                    <a:lnTo>
                      <a:pt x="129" y="0"/>
                    </a:lnTo>
                    <a:lnTo>
                      <a:pt x="133" y="2"/>
                    </a:lnTo>
                    <a:lnTo>
                      <a:pt x="137" y="4"/>
                    </a:lnTo>
                    <a:lnTo>
                      <a:pt x="141" y="8"/>
                    </a:lnTo>
                    <a:lnTo>
                      <a:pt x="141" y="13"/>
                    </a:lnTo>
                    <a:lnTo>
                      <a:pt x="141" y="21"/>
                    </a:lnTo>
                    <a:lnTo>
                      <a:pt x="142" y="25"/>
                    </a:lnTo>
                    <a:lnTo>
                      <a:pt x="144" y="29"/>
                    </a:lnTo>
                    <a:lnTo>
                      <a:pt x="148" y="32"/>
                    </a:lnTo>
                    <a:lnTo>
                      <a:pt x="152" y="36"/>
                    </a:lnTo>
                    <a:lnTo>
                      <a:pt x="156" y="38"/>
                    </a:lnTo>
                    <a:lnTo>
                      <a:pt x="160" y="40"/>
                    </a:lnTo>
                    <a:lnTo>
                      <a:pt x="163" y="42"/>
                    </a:lnTo>
                    <a:lnTo>
                      <a:pt x="169" y="40"/>
                    </a:lnTo>
                    <a:lnTo>
                      <a:pt x="173" y="38"/>
                    </a:lnTo>
                    <a:lnTo>
                      <a:pt x="177" y="36"/>
                    </a:lnTo>
                    <a:lnTo>
                      <a:pt x="182" y="30"/>
                    </a:lnTo>
                    <a:lnTo>
                      <a:pt x="186" y="27"/>
                    </a:lnTo>
                    <a:lnTo>
                      <a:pt x="192" y="27"/>
                    </a:lnTo>
                    <a:lnTo>
                      <a:pt x="196" y="27"/>
                    </a:lnTo>
                    <a:lnTo>
                      <a:pt x="199" y="30"/>
                    </a:lnTo>
                    <a:lnTo>
                      <a:pt x="211" y="42"/>
                    </a:lnTo>
                    <a:lnTo>
                      <a:pt x="214" y="46"/>
                    </a:lnTo>
                    <a:lnTo>
                      <a:pt x="214" y="49"/>
                    </a:lnTo>
                    <a:lnTo>
                      <a:pt x="214" y="55"/>
                    </a:lnTo>
                    <a:lnTo>
                      <a:pt x="211" y="59"/>
                    </a:lnTo>
                    <a:lnTo>
                      <a:pt x="205" y="65"/>
                    </a:lnTo>
                    <a:lnTo>
                      <a:pt x="203" y="68"/>
                    </a:lnTo>
                    <a:lnTo>
                      <a:pt x="203" y="72"/>
                    </a:lnTo>
                    <a:lnTo>
                      <a:pt x="203" y="78"/>
                    </a:lnTo>
                    <a:lnTo>
                      <a:pt x="203" y="83"/>
                    </a:lnTo>
                    <a:lnTo>
                      <a:pt x="205" y="87"/>
                    </a:lnTo>
                    <a:lnTo>
                      <a:pt x="205" y="91"/>
                    </a:lnTo>
                    <a:lnTo>
                      <a:pt x="207" y="95"/>
                    </a:lnTo>
                    <a:lnTo>
                      <a:pt x="211" y="97"/>
                    </a:lnTo>
                    <a:lnTo>
                      <a:pt x="216" y="101"/>
                    </a:lnTo>
                    <a:lnTo>
                      <a:pt x="220" y="101"/>
                    </a:lnTo>
                    <a:lnTo>
                      <a:pt x="230" y="101"/>
                    </a:lnTo>
                    <a:lnTo>
                      <a:pt x="233" y="101"/>
                    </a:lnTo>
                    <a:lnTo>
                      <a:pt x="237" y="104"/>
                    </a:lnTo>
                    <a:lnTo>
                      <a:pt x="239" y="108"/>
                    </a:lnTo>
                    <a:lnTo>
                      <a:pt x="241" y="112"/>
                    </a:lnTo>
                    <a:lnTo>
                      <a:pt x="241" y="129"/>
                    </a:lnTo>
                    <a:lnTo>
                      <a:pt x="239" y="133"/>
                    </a:lnTo>
                    <a:lnTo>
                      <a:pt x="237" y="137"/>
                    </a:lnTo>
                    <a:lnTo>
                      <a:pt x="233" y="140"/>
                    </a:lnTo>
                    <a:lnTo>
                      <a:pt x="230" y="140"/>
                    </a:lnTo>
                    <a:lnTo>
                      <a:pt x="220" y="140"/>
                    </a:lnTo>
                    <a:lnTo>
                      <a:pt x="216" y="142"/>
                    </a:lnTo>
                    <a:lnTo>
                      <a:pt x="213" y="144"/>
                    </a:lnTo>
                    <a:lnTo>
                      <a:pt x="209" y="148"/>
                    </a:lnTo>
                    <a:lnTo>
                      <a:pt x="207" y="152"/>
                    </a:lnTo>
                    <a:lnTo>
                      <a:pt x="203" y="155"/>
                    </a:lnTo>
                    <a:lnTo>
                      <a:pt x="201" y="159"/>
                    </a:lnTo>
                    <a:lnTo>
                      <a:pt x="201" y="163"/>
                    </a:lnTo>
                    <a:lnTo>
                      <a:pt x="201" y="169"/>
                    </a:lnTo>
                    <a:lnTo>
                      <a:pt x="203" y="173"/>
                    </a:lnTo>
                    <a:lnTo>
                      <a:pt x="205" y="176"/>
                    </a:lnTo>
                    <a:lnTo>
                      <a:pt x="211" y="182"/>
                    </a:lnTo>
                    <a:lnTo>
                      <a:pt x="214" y="186"/>
                    </a:lnTo>
                    <a:lnTo>
                      <a:pt x="214" y="191"/>
                    </a:lnTo>
                    <a:lnTo>
                      <a:pt x="214" y="195"/>
                    </a:lnTo>
                    <a:lnTo>
                      <a:pt x="211" y="199"/>
                    </a:lnTo>
                    <a:lnTo>
                      <a:pt x="199" y="210"/>
                    </a:lnTo>
                    <a:lnTo>
                      <a:pt x="196" y="214"/>
                    </a:lnTo>
                    <a:lnTo>
                      <a:pt x="192" y="214"/>
                    </a:lnTo>
                    <a:lnTo>
                      <a:pt x="186" y="214"/>
                    </a:lnTo>
                    <a:lnTo>
                      <a:pt x="182" y="210"/>
                    </a:lnTo>
                    <a:lnTo>
                      <a:pt x="177" y="205"/>
                    </a:lnTo>
                    <a:lnTo>
                      <a:pt x="175" y="203"/>
                    </a:lnTo>
                    <a:lnTo>
                      <a:pt x="169" y="203"/>
                    </a:lnTo>
                    <a:lnTo>
                      <a:pt x="163" y="203"/>
                    </a:lnTo>
                    <a:lnTo>
                      <a:pt x="160" y="203"/>
                    </a:lnTo>
                    <a:lnTo>
                      <a:pt x="154" y="205"/>
                    </a:lnTo>
                    <a:lnTo>
                      <a:pt x="150" y="205"/>
                    </a:lnTo>
                    <a:lnTo>
                      <a:pt x="146" y="207"/>
                    </a:lnTo>
                    <a:lnTo>
                      <a:pt x="144" y="210"/>
                    </a:lnTo>
                    <a:lnTo>
                      <a:pt x="142" y="216"/>
                    </a:lnTo>
                    <a:lnTo>
                      <a:pt x="141" y="220"/>
                    </a:lnTo>
                    <a:lnTo>
                      <a:pt x="141" y="229"/>
                    </a:lnTo>
                    <a:lnTo>
                      <a:pt x="141" y="233"/>
                    </a:lnTo>
                    <a:lnTo>
                      <a:pt x="137" y="237"/>
                    </a:lnTo>
                    <a:lnTo>
                      <a:pt x="133" y="239"/>
                    </a:lnTo>
                    <a:lnTo>
                      <a:pt x="129" y="241"/>
                    </a:lnTo>
                    <a:lnTo>
                      <a:pt x="112" y="241"/>
                    </a:lnTo>
                    <a:lnTo>
                      <a:pt x="108" y="239"/>
                    </a:lnTo>
                    <a:lnTo>
                      <a:pt x="105" y="237"/>
                    </a:lnTo>
                    <a:lnTo>
                      <a:pt x="101" y="233"/>
                    </a:lnTo>
                    <a:lnTo>
                      <a:pt x="101" y="229"/>
                    </a:lnTo>
                    <a:lnTo>
                      <a:pt x="101" y="220"/>
                    </a:lnTo>
                    <a:lnTo>
                      <a:pt x="99" y="216"/>
                    </a:lnTo>
                    <a:lnTo>
                      <a:pt x="97" y="212"/>
                    </a:lnTo>
                    <a:lnTo>
                      <a:pt x="93" y="209"/>
                    </a:lnTo>
                    <a:lnTo>
                      <a:pt x="89" y="207"/>
                    </a:lnTo>
                    <a:lnTo>
                      <a:pt x="86" y="203"/>
                    </a:lnTo>
                    <a:lnTo>
                      <a:pt x="82" y="201"/>
                    </a:lnTo>
                    <a:lnTo>
                      <a:pt x="78" y="201"/>
                    </a:lnTo>
                    <a:lnTo>
                      <a:pt x="72" y="201"/>
                    </a:lnTo>
                    <a:lnTo>
                      <a:pt x="69" y="203"/>
                    </a:lnTo>
                    <a:lnTo>
                      <a:pt x="65" y="205"/>
                    </a:lnTo>
                    <a:lnTo>
                      <a:pt x="59" y="210"/>
                    </a:lnTo>
                    <a:lnTo>
                      <a:pt x="55" y="214"/>
                    </a:lnTo>
                    <a:lnTo>
                      <a:pt x="50" y="214"/>
                    </a:lnTo>
                    <a:lnTo>
                      <a:pt x="46" y="214"/>
                    </a:lnTo>
                    <a:lnTo>
                      <a:pt x="42" y="210"/>
                    </a:lnTo>
                    <a:lnTo>
                      <a:pt x="31" y="199"/>
                    </a:lnTo>
                    <a:lnTo>
                      <a:pt x="27" y="195"/>
                    </a:lnTo>
                    <a:lnTo>
                      <a:pt x="27" y="191"/>
                    </a:lnTo>
                    <a:lnTo>
                      <a:pt x="27" y="186"/>
                    </a:lnTo>
                    <a:lnTo>
                      <a:pt x="31" y="182"/>
                    </a:lnTo>
                    <a:lnTo>
                      <a:pt x="36" y="176"/>
                    </a:lnTo>
                    <a:lnTo>
                      <a:pt x="38" y="174"/>
                    </a:lnTo>
                    <a:lnTo>
                      <a:pt x="38" y="169"/>
                    </a:lnTo>
                    <a:lnTo>
                      <a:pt x="38" y="163"/>
                    </a:lnTo>
                    <a:lnTo>
                      <a:pt x="38" y="159"/>
                    </a:lnTo>
                    <a:lnTo>
                      <a:pt x="36" y="154"/>
                    </a:lnTo>
                    <a:lnTo>
                      <a:pt x="36" y="150"/>
                    </a:lnTo>
                    <a:lnTo>
                      <a:pt x="34" y="146"/>
                    </a:lnTo>
                    <a:lnTo>
                      <a:pt x="31" y="144"/>
                    </a:lnTo>
                    <a:lnTo>
                      <a:pt x="27" y="140"/>
                    </a:lnTo>
                    <a:lnTo>
                      <a:pt x="21" y="140"/>
                    </a:lnTo>
                    <a:lnTo>
                      <a:pt x="14" y="140"/>
                    </a:lnTo>
                    <a:lnTo>
                      <a:pt x="8" y="140"/>
                    </a:lnTo>
                    <a:lnTo>
                      <a:pt x="4" y="137"/>
                    </a:lnTo>
                    <a:lnTo>
                      <a:pt x="2" y="133"/>
                    </a:lnTo>
                    <a:lnTo>
                      <a:pt x="0" y="129"/>
                    </a:lnTo>
                    <a:lnTo>
                      <a:pt x="0" y="112"/>
                    </a:lnTo>
                    <a:lnTo>
                      <a:pt x="2" y="108"/>
                    </a:lnTo>
                    <a:lnTo>
                      <a:pt x="4" y="104"/>
                    </a:lnTo>
                    <a:lnTo>
                      <a:pt x="8" y="101"/>
                    </a:lnTo>
                    <a:lnTo>
                      <a:pt x="14" y="101"/>
                    </a:lnTo>
                    <a:lnTo>
                      <a:pt x="21" y="101"/>
                    </a:lnTo>
                    <a:lnTo>
                      <a:pt x="25" y="99"/>
                    </a:lnTo>
                    <a:lnTo>
                      <a:pt x="29" y="97"/>
                    </a:lnTo>
                    <a:lnTo>
                      <a:pt x="33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2"/>
                    </a:lnTo>
                    <a:lnTo>
                      <a:pt x="42" y="78"/>
                    </a:lnTo>
                    <a:lnTo>
                      <a:pt x="40" y="72"/>
                    </a:lnTo>
                    <a:lnTo>
                      <a:pt x="38" y="68"/>
                    </a:lnTo>
                    <a:lnTo>
                      <a:pt x="36" y="65"/>
                    </a:lnTo>
                    <a:lnTo>
                      <a:pt x="31" y="59"/>
                    </a:lnTo>
                    <a:lnTo>
                      <a:pt x="27" y="55"/>
                    </a:lnTo>
                    <a:lnTo>
                      <a:pt x="27" y="49"/>
                    </a:lnTo>
                    <a:lnTo>
                      <a:pt x="27" y="46"/>
                    </a:lnTo>
                    <a:lnTo>
                      <a:pt x="31" y="42"/>
                    </a:lnTo>
                    <a:lnTo>
                      <a:pt x="42" y="30"/>
                    </a:lnTo>
                    <a:lnTo>
                      <a:pt x="46" y="27"/>
                    </a:lnTo>
                    <a:lnTo>
                      <a:pt x="50" y="27"/>
                    </a:lnTo>
                    <a:lnTo>
                      <a:pt x="55" y="27"/>
                    </a:lnTo>
                    <a:lnTo>
                      <a:pt x="59" y="30"/>
                    </a:lnTo>
                    <a:lnTo>
                      <a:pt x="65" y="36"/>
                    </a:lnTo>
                    <a:lnTo>
                      <a:pt x="69" y="38"/>
                    </a:lnTo>
                    <a:lnTo>
                      <a:pt x="72" y="38"/>
                    </a:lnTo>
                    <a:lnTo>
                      <a:pt x="78" y="38"/>
                    </a:lnTo>
                    <a:lnTo>
                      <a:pt x="84" y="38"/>
                    </a:lnTo>
                    <a:lnTo>
                      <a:pt x="88" y="36"/>
                    </a:lnTo>
                    <a:lnTo>
                      <a:pt x="91" y="36"/>
                    </a:lnTo>
                    <a:lnTo>
                      <a:pt x="95" y="34"/>
                    </a:lnTo>
                    <a:lnTo>
                      <a:pt x="99" y="30"/>
                    </a:lnTo>
                    <a:lnTo>
                      <a:pt x="101" y="27"/>
                    </a:lnTo>
                    <a:lnTo>
                      <a:pt x="101" y="21"/>
                    </a:lnTo>
                    <a:lnTo>
                      <a:pt x="101" y="13"/>
                    </a:lnTo>
                    <a:lnTo>
                      <a:pt x="103" y="8"/>
                    </a:lnTo>
                    <a:lnTo>
                      <a:pt x="105" y="4"/>
                    </a:lnTo>
                    <a:lnTo>
                      <a:pt x="108" y="2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 flipV="1">
            <a:off x="5097807" y="1252740"/>
            <a:ext cx="0" cy="3038142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922598" y="34382"/>
            <a:ext cx="808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01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寻找中点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Search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618" y="1242822"/>
            <a:ext cx="4069260" cy="305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8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50" y="1241968"/>
            <a:ext cx="5087259" cy="3038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-15330" y="1217669"/>
            <a:ext cx="9159330" cy="2368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-41725" y="4295488"/>
            <a:ext cx="9185725" cy="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73737" y="1689988"/>
            <a:ext cx="29057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特殊情况：</a:t>
            </a:r>
            <a:r>
              <a:rPr lang="zh-CN" altLang="zh-CN" sz="1400" dirty="0">
                <a:solidFill>
                  <a:schemeClr val="bg1"/>
                </a:solidFill>
                <a:latin typeface="+mn-ea"/>
                <a:cs typeface="+mn-ea"/>
              </a:rPr>
              <a:t>如果只检测到左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右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)</a:t>
            </a:r>
            <a:r>
              <a:rPr lang="zh-CN" altLang="zh-CN" sz="1400" dirty="0">
                <a:solidFill>
                  <a:schemeClr val="bg1"/>
                </a:solidFill>
                <a:latin typeface="+mn-ea"/>
                <a:cs typeface="+mn-ea"/>
              </a:rPr>
              <a:t>边线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，则判断为</a:t>
            </a:r>
            <a:r>
              <a:rPr lang="zh-CN" altLang="zh-CN" sz="1400" dirty="0">
                <a:solidFill>
                  <a:schemeClr val="bg1"/>
                </a:solidFill>
                <a:latin typeface="+mn-ea"/>
                <a:cs typeface="+mn-ea"/>
              </a:rPr>
              <a:t>右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左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)</a:t>
            </a:r>
            <a:r>
              <a:rPr lang="zh-CN" altLang="zh-CN" sz="1400" dirty="0">
                <a:solidFill>
                  <a:schemeClr val="bg1"/>
                </a:solidFill>
                <a:latin typeface="+mn-ea"/>
                <a:cs typeface="+mn-ea"/>
              </a:rPr>
              <a:t>转弯道，由校正数组得到图像中当前行的赛道宽度，则中点坐标为左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右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)</a:t>
            </a:r>
            <a:r>
              <a:rPr lang="zh-CN" altLang="zh-CN" sz="1400" dirty="0">
                <a:solidFill>
                  <a:schemeClr val="bg1"/>
                </a:solidFill>
                <a:latin typeface="+mn-ea"/>
                <a:cs typeface="+mn-ea"/>
              </a:rPr>
              <a:t>边线横坐标右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左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)</a:t>
            </a:r>
            <a:r>
              <a:rPr lang="zh-CN" altLang="zh-CN" sz="1400" dirty="0">
                <a:solidFill>
                  <a:schemeClr val="bg1"/>
                </a:solidFill>
                <a:latin typeface="+mn-ea"/>
                <a:cs typeface="+mn-ea"/>
              </a:rPr>
              <a:t>移半个赛道宽度后的位置。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14673" y="2290131"/>
            <a:ext cx="963357" cy="963357"/>
            <a:chOff x="7381679" y="3413269"/>
            <a:chExt cx="1181100" cy="1181100"/>
          </a:xfrm>
        </p:grpSpPr>
        <p:sp>
          <p:nvSpPr>
            <p:cNvPr id="8" name="椭圆 7"/>
            <p:cNvSpPr/>
            <p:nvPr/>
          </p:nvSpPr>
          <p:spPr>
            <a:xfrm>
              <a:off x="738167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703446" y="3689322"/>
              <a:ext cx="617894" cy="628994"/>
            </a:xfrm>
            <a:custGeom>
              <a:avLst/>
              <a:gdLst>
                <a:gd name="T0" fmla="*/ 241 w 667"/>
                <a:gd name="T1" fmla="*/ 15 h 680"/>
                <a:gd name="T2" fmla="*/ 305 w 667"/>
                <a:gd name="T3" fmla="*/ 94 h 680"/>
                <a:gd name="T4" fmla="*/ 360 w 667"/>
                <a:gd name="T5" fmla="*/ 96 h 680"/>
                <a:gd name="T6" fmla="*/ 372 w 667"/>
                <a:gd name="T7" fmla="*/ 108 h 680"/>
                <a:gd name="T8" fmla="*/ 370 w 667"/>
                <a:gd name="T9" fmla="*/ 126 h 680"/>
                <a:gd name="T10" fmla="*/ 353 w 667"/>
                <a:gd name="T11" fmla="*/ 132 h 680"/>
                <a:gd name="T12" fmla="*/ 402 w 667"/>
                <a:gd name="T13" fmla="*/ 189 h 680"/>
                <a:gd name="T14" fmla="*/ 442 w 667"/>
                <a:gd name="T15" fmla="*/ 208 h 680"/>
                <a:gd name="T16" fmla="*/ 434 w 667"/>
                <a:gd name="T17" fmla="*/ 225 h 680"/>
                <a:gd name="T18" fmla="*/ 404 w 667"/>
                <a:gd name="T19" fmla="*/ 227 h 680"/>
                <a:gd name="T20" fmla="*/ 574 w 667"/>
                <a:gd name="T21" fmla="*/ 306 h 680"/>
                <a:gd name="T22" fmla="*/ 646 w 667"/>
                <a:gd name="T23" fmla="*/ 322 h 680"/>
                <a:gd name="T24" fmla="*/ 661 w 667"/>
                <a:gd name="T25" fmla="*/ 352 h 680"/>
                <a:gd name="T26" fmla="*/ 597 w 667"/>
                <a:gd name="T27" fmla="*/ 375 h 680"/>
                <a:gd name="T28" fmla="*/ 404 w 667"/>
                <a:gd name="T29" fmla="*/ 454 h 680"/>
                <a:gd name="T30" fmla="*/ 434 w 667"/>
                <a:gd name="T31" fmla="*/ 456 h 680"/>
                <a:gd name="T32" fmla="*/ 442 w 667"/>
                <a:gd name="T33" fmla="*/ 471 h 680"/>
                <a:gd name="T34" fmla="*/ 402 w 667"/>
                <a:gd name="T35" fmla="*/ 492 h 680"/>
                <a:gd name="T36" fmla="*/ 353 w 667"/>
                <a:gd name="T37" fmla="*/ 547 h 680"/>
                <a:gd name="T38" fmla="*/ 370 w 667"/>
                <a:gd name="T39" fmla="*/ 555 h 680"/>
                <a:gd name="T40" fmla="*/ 372 w 667"/>
                <a:gd name="T41" fmla="*/ 572 h 680"/>
                <a:gd name="T42" fmla="*/ 360 w 667"/>
                <a:gd name="T43" fmla="*/ 585 h 680"/>
                <a:gd name="T44" fmla="*/ 305 w 667"/>
                <a:gd name="T45" fmla="*/ 587 h 680"/>
                <a:gd name="T46" fmla="*/ 241 w 667"/>
                <a:gd name="T47" fmla="*/ 665 h 680"/>
                <a:gd name="T48" fmla="*/ 212 w 667"/>
                <a:gd name="T49" fmla="*/ 680 h 680"/>
                <a:gd name="T50" fmla="*/ 193 w 667"/>
                <a:gd name="T51" fmla="*/ 668 h 680"/>
                <a:gd name="T52" fmla="*/ 192 w 667"/>
                <a:gd name="T53" fmla="*/ 651 h 680"/>
                <a:gd name="T54" fmla="*/ 222 w 667"/>
                <a:gd name="T55" fmla="*/ 598 h 680"/>
                <a:gd name="T56" fmla="*/ 271 w 667"/>
                <a:gd name="T57" fmla="*/ 498 h 680"/>
                <a:gd name="T58" fmla="*/ 309 w 667"/>
                <a:gd name="T59" fmla="*/ 403 h 680"/>
                <a:gd name="T60" fmla="*/ 307 w 667"/>
                <a:gd name="T61" fmla="*/ 382 h 680"/>
                <a:gd name="T62" fmla="*/ 264 w 667"/>
                <a:gd name="T63" fmla="*/ 377 h 680"/>
                <a:gd name="T64" fmla="*/ 108 w 667"/>
                <a:gd name="T65" fmla="*/ 365 h 680"/>
                <a:gd name="T66" fmla="*/ 78 w 667"/>
                <a:gd name="T67" fmla="*/ 403 h 680"/>
                <a:gd name="T68" fmla="*/ 46 w 667"/>
                <a:gd name="T69" fmla="*/ 443 h 680"/>
                <a:gd name="T70" fmla="*/ 8 w 667"/>
                <a:gd name="T71" fmla="*/ 449 h 680"/>
                <a:gd name="T72" fmla="*/ 2 w 667"/>
                <a:gd name="T73" fmla="*/ 430 h 680"/>
                <a:gd name="T74" fmla="*/ 34 w 667"/>
                <a:gd name="T75" fmla="*/ 341 h 680"/>
                <a:gd name="T76" fmla="*/ 2 w 667"/>
                <a:gd name="T77" fmla="*/ 248 h 680"/>
                <a:gd name="T78" fmla="*/ 8 w 667"/>
                <a:gd name="T79" fmla="*/ 233 h 680"/>
                <a:gd name="T80" fmla="*/ 46 w 667"/>
                <a:gd name="T81" fmla="*/ 238 h 680"/>
                <a:gd name="T82" fmla="*/ 78 w 667"/>
                <a:gd name="T83" fmla="*/ 278 h 680"/>
                <a:gd name="T84" fmla="*/ 108 w 667"/>
                <a:gd name="T85" fmla="*/ 316 h 680"/>
                <a:gd name="T86" fmla="*/ 222 w 667"/>
                <a:gd name="T87" fmla="*/ 305 h 680"/>
                <a:gd name="T88" fmla="*/ 307 w 667"/>
                <a:gd name="T89" fmla="*/ 297 h 680"/>
                <a:gd name="T90" fmla="*/ 301 w 667"/>
                <a:gd name="T91" fmla="*/ 255 h 680"/>
                <a:gd name="T92" fmla="*/ 252 w 667"/>
                <a:gd name="T93" fmla="*/ 142 h 680"/>
                <a:gd name="T94" fmla="*/ 210 w 667"/>
                <a:gd name="T95" fmla="*/ 62 h 680"/>
                <a:gd name="T96" fmla="*/ 190 w 667"/>
                <a:gd name="T97" fmla="*/ 22 h 680"/>
                <a:gd name="T98" fmla="*/ 199 w 667"/>
                <a:gd name="T99" fmla="*/ 7 h 680"/>
                <a:gd name="T100" fmla="*/ 218 w 667"/>
                <a:gd name="T10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7" h="680">
                  <a:moveTo>
                    <a:pt x="218" y="0"/>
                  </a:moveTo>
                  <a:lnTo>
                    <a:pt x="228" y="3"/>
                  </a:lnTo>
                  <a:lnTo>
                    <a:pt x="241" y="15"/>
                  </a:lnTo>
                  <a:lnTo>
                    <a:pt x="258" y="34"/>
                  </a:lnTo>
                  <a:lnTo>
                    <a:pt x="279" y="60"/>
                  </a:lnTo>
                  <a:lnTo>
                    <a:pt x="305" y="94"/>
                  </a:lnTo>
                  <a:lnTo>
                    <a:pt x="345" y="94"/>
                  </a:lnTo>
                  <a:lnTo>
                    <a:pt x="354" y="94"/>
                  </a:lnTo>
                  <a:lnTo>
                    <a:pt x="360" y="96"/>
                  </a:lnTo>
                  <a:lnTo>
                    <a:pt x="366" y="98"/>
                  </a:lnTo>
                  <a:lnTo>
                    <a:pt x="370" y="104"/>
                  </a:lnTo>
                  <a:lnTo>
                    <a:pt x="372" y="108"/>
                  </a:lnTo>
                  <a:lnTo>
                    <a:pt x="373" y="115"/>
                  </a:lnTo>
                  <a:lnTo>
                    <a:pt x="372" y="121"/>
                  </a:lnTo>
                  <a:lnTo>
                    <a:pt x="370" y="126"/>
                  </a:lnTo>
                  <a:lnTo>
                    <a:pt x="366" y="130"/>
                  </a:lnTo>
                  <a:lnTo>
                    <a:pt x="360" y="132"/>
                  </a:lnTo>
                  <a:lnTo>
                    <a:pt x="353" y="132"/>
                  </a:lnTo>
                  <a:lnTo>
                    <a:pt x="334" y="132"/>
                  </a:lnTo>
                  <a:lnTo>
                    <a:pt x="375" y="189"/>
                  </a:lnTo>
                  <a:lnTo>
                    <a:pt x="402" y="189"/>
                  </a:lnTo>
                  <a:lnTo>
                    <a:pt x="425" y="191"/>
                  </a:lnTo>
                  <a:lnTo>
                    <a:pt x="438" y="197"/>
                  </a:lnTo>
                  <a:lnTo>
                    <a:pt x="442" y="208"/>
                  </a:lnTo>
                  <a:lnTo>
                    <a:pt x="442" y="216"/>
                  </a:lnTo>
                  <a:lnTo>
                    <a:pt x="438" y="221"/>
                  </a:lnTo>
                  <a:lnTo>
                    <a:pt x="434" y="225"/>
                  </a:lnTo>
                  <a:lnTo>
                    <a:pt x="428" y="227"/>
                  </a:lnTo>
                  <a:lnTo>
                    <a:pt x="421" y="227"/>
                  </a:lnTo>
                  <a:lnTo>
                    <a:pt x="404" y="227"/>
                  </a:lnTo>
                  <a:lnTo>
                    <a:pt x="470" y="305"/>
                  </a:lnTo>
                  <a:lnTo>
                    <a:pt x="557" y="305"/>
                  </a:lnTo>
                  <a:lnTo>
                    <a:pt x="574" y="306"/>
                  </a:lnTo>
                  <a:lnTo>
                    <a:pt x="595" y="310"/>
                  </a:lnTo>
                  <a:lnTo>
                    <a:pt x="622" y="314"/>
                  </a:lnTo>
                  <a:lnTo>
                    <a:pt x="646" y="322"/>
                  </a:lnTo>
                  <a:lnTo>
                    <a:pt x="661" y="329"/>
                  </a:lnTo>
                  <a:lnTo>
                    <a:pt x="667" y="339"/>
                  </a:lnTo>
                  <a:lnTo>
                    <a:pt x="661" y="352"/>
                  </a:lnTo>
                  <a:lnTo>
                    <a:pt x="650" y="361"/>
                  </a:lnTo>
                  <a:lnTo>
                    <a:pt x="627" y="369"/>
                  </a:lnTo>
                  <a:lnTo>
                    <a:pt x="597" y="375"/>
                  </a:lnTo>
                  <a:lnTo>
                    <a:pt x="557" y="375"/>
                  </a:lnTo>
                  <a:lnTo>
                    <a:pt x="470" y="375"/>
                  </a:lnTo>
                  <a:lnTo>
                    <a:pt x="404" y="454"/>
                  </a:lnTo>
                  <a:lnTo>
                    <a:pt x="421" y="454"/>
                  </a:lnTo>
                  <a:lnTo>
                    <a:pt x="428" y="454"/>
                  </a:lnTo>
                  <a:lnTo>
                    <a:pt x="434" y="456"/>
                  </a:lnTo>
                  <a:lnTo>
                    <a:pt x="438" y="460"/>
                  </a:lnTo>
                  <a:lnTo>
                    <a:pt x="442" y="466"/>
                  </a:lnTo>
                  <a:lnTo>
                    <a:pt x="442" y="471"/>
                  </a:lnTo>
                  <a:lnTo>
                    <a:pt x="438" y="483"/>
                  </a:lnTo>
                  <a:lnTo>
                    <a:pt x="425" y="490"/>
                  </a:lnTo>
                  <a:lnTo>
                    <a:pt x="402" y="492"/>
                  </a:lnTo>
                  <a:lnTo>
                    <a:pt x="375" y="492"/>
                  </a:lnTo>
                  <a:lnTo>
                    <a:pt x="334" y="547"/>
                  </a:lnTo>
                  <a:lnTo>
                    <a:pt x="353" y="547"/>
                  </a:lnTo>
                  <a:lnTo>
                    <a:pt x="360" y="549"/>
                  </a:lnTo>
                  <a:lnTo>
                    <a:pt x="366" y="551"/>
                  </a:lnTo>
                  <a:lnTo>
                    <a:pt x="370" y="555"/>
                  </a:lnTo>
                  <a:lnTo>
                    <a:pt x="372" y="560"/>
                  </a:lnTo>
                  <a:lnTo>
                    <a:pt x="373" y="566"/>
                  </a:lnTo>
                  <a:lnTo>
                    <a:pt x="372" y="572"/>
                  </a:lnTo>
                  <a:lnTo>
                    <a:pt x="370" y="577"/>
                  </a:lnTo>
                  <a:lnTo>
                    <a:pt x="366" y="581"/>
                  </a:lnTo>
                  <a:lnTo>
                    <a:pt x="360" y="585"/>
                  </a:lnTo>
                  <a:lnTo>
                    <a:pt x="354" y="587"/>
                  </a:lnTo>
                  <a:lnTo>
                    <a:pt x="345" y="587"/>
                  </a:lnTo>
                  <a:lnTo>
                    <a:pt x="305" y="587"/>
                  </a:lnTo>
                  <a:lnTo>
                    <a:pt x="279" y="621"/>
                  </a:lnTo>
                  <a:lnTo>
                    <a:pt x="258" y="648"/>
                  </a:lnTo>
                  <a:lnTo>
                    <a:pt x="241" y="665"/>
                  </a:lnTo>
                  <a:lnTo>
                    <a:pt x="228" y="676"/>
                  </a:lnTo>
                  <a:lnTo>
                    <a:pt x="218" y="680"/>
                  </a:lnTo>
                  <a:lnTo>
                    <a:pt x="212" y="680"/>
                  </a:lnTo>
                  <a:lnTo>
                    <a:pt x="205" y="678"/>
                  </a:lnTo>
                  <a:lnTo>
                    <a:pt x="199" y="674"/>
                  </a:lnTo>
                  <a:lnTo>
                    <a:pt x="193" y="668"/>
                  </a:lnTo>
                  <a:lnTo>
                    <a:pt x="190" y="665"/>
                  </a:lnTo>
                  <a:lnTo>
                    <a:pt x="190" y="659"/>
                  </a:lnTo>
                  <a:lnTo>
                    <a:pt x="192" y="651"/>
                  </a:lnTo>
                  <a:lnTo>
                    <a:pt x="199" y="638"/>
                  </a:lnTo>
                  <a:lnTo>
                    <a:pt x="210" y="619"/>
                  </a:lnTo>
                  <a:lnTo>
                    <a:pt x="222" y="598"/>
                  </a:lnTo>
                  <a:lnTo>
                    <a:pt x="237" y="572"/>
                  </a:lnTo>
                  <a:lnTo>
                    <a:pt x="252" y="538"/>
                  </a:lnTo>
                  <a:lnTo>
                    <a:pt x="271" y="498"/>
                  </a:lnTo>
                  <a:lnTo>
                    <a:pt x="288" y="456"/>
                  </a:lnTo>
                  <a:lnTo>
                    <a:pt x="301" y="426"/>
                  </a:lnTo>
                  <a:lnTo>
                    <a:pt x="309" y="403"/>
                  </a:lnTo>
                  <a:lnTo>
                    <a:pt x="311" y="390"/>
                  </a:lnTo>
                  <a:lnTo>
                    <a:pt x="311" y="386"/>
                  </a:lnTo>
                  <a:lnTo>
                    <a:pt x="307" y="382"/>
                  </a:lnTo>
                  <a:lnTo>
                    <a:pt x="301" y="380"/>
                  </a:lnTo>
                  <a:lnTo>
                    <a:pt x="288" y="378"/>
                  </a:lnTo>
                  <a:lnTo>
                    <a:pt x="264" y="377"/>
                  </a:lnTo>
                  <a:lnTo>
                    <a:pt x="226" y="377"/>
                  </a:lnTo>
                  <a:lnTo>
                    <a:pt x="163" y="373"/>
                  </a:lnTo>
                  <a:lnTo>
                    <a:pt x="108" y="365"/>
                  </a:lnTo>
                  <a:lnTo>
                    <a:pt x="101" y="373"/>
                  </a:lnTo>
                  <a:lnTo>
                    <a:pt x="91" y="384"/>
                  </a:lnTo>
                  <a:lnTo>
                    <a:pt x="78" y="403"/>
                  </a:lnTo>
                  <a:lnTo>
                    <a:pt x="65" y="422"/>
                  </a:lnTo>
                  <a:lnTo>
                    <a:pt x="53" y="435"/>
                  </a:lnTo>
                  <a:lnTo>
                    <a:pt x="46" y="443"/>
                  </a:lnTo>
                  <a:lnTo>
                    <a:pt x="34" y="447"/>
                  </a:lnTo>
                  <a:lnTo>
                    <a:pt x="15" y="449"/>
                  </a:lnTo>
                  <a:lnTo>
                    <a:pt x="8" y="449"/>
                  </a:lnTo>
                  <a:lnTo>
                    <a:pt x="2" y="447"/>
                  </a:lnTo>
                  <a:lnTo>
                    <a:pt x="0" y="445"/>
                  </a:lnTo>
                  <a:lnTo>
                    <a:pt x="2" y="430"/>
                  </a:lnTo>
                  <a:lnTo>
                    <a:pt x="8" y="407"/>
                  </a:lnTo>
                  <a:lnTo>
                    <a:pt x="19" y="378"/>
                  </a:lnTo>
                  <a:lnTo>
                    <a:pt x="34" y="341"/>
                  </a:lnTo>
                  <a:lnTo>
                    <a:pt x="19" y="301"/>
                  </a:lnTo>
                  <a:lnTo>
                    <a:pt x="8" y="269"/>
                  </a:lnTo>
                  <a:lnTo>
                    <a:pt x="2" y="248"/>
                  </a:lnTo>
                  <a:lnTo>
                    <a:pt x="0" y="236"/>
                  </a:lnTo>
                  <a:lnTo>
                    <a:pt x="2" y="234"/>
                  </a:lnTo>
                  <a:lnTo>
                    <a:pt x="8" y="233"/>
                  </a:lnTo>
                  <a:lnTo>
                    <a:pt x="15" y="233"/>
                  </a:lnTo>
                  <a:lnTo>
                    <a:pt x="34" y="234"/>
                  </a:lnTo>
                  <a:lnTo>
                    <a:pt x="46" y="238"/>
                  </a:lnTo>
                  <a:lnTo>
                    <a:pt x="53" y="246"/>
                  </a:lnTo>
                  <a:lnTo>
                    <a:pt x="65" y="259"/>
                  </a:lnTo>
                  <a:lnTo>
                    <a:pt x="78" y="278"/>
                  </a:lnTo>
                  <a:lnTo>
                    <a:pt x="91" y="297"/>
                  </a:lnTo>
                  <a:lnTo>
                    <a:pt x="101" y="308"/>
                  </a:lnTo>
                  <a:lnTo>
                    <a:pt x="108" y="316"/>
                  </a:lnTo>
                  <a:lnTo>
                    <a:pt x="137" y="310"/>
                  </a:lnTo>
                  <a:lnTo>
                    <a:pt x="174" y="306"/>
                  </a:lnTo>
                  <a:lnTo>
                    <a:pt x="222" y="305"/>
                  </a:lnTo>
                  <a:lnTo>
                    <a:pt x="275" y="305"/>
                  </a:lnTo>
                  <a:lnTo>
                    <a:pt x="296" y="303"/>
                  </a:lnTo>
                  <a:lnTo>
                    <a:pt x="307" y="297"/>
                  </a:lnTo>
                  <a:lnTo>
                    <a:pt x="311" y="291"/>
                  </a:lnTo>
                  <a:lnTo>
                    <a:pt x="309" y="278"/>
                  </a:lnTo>
                  <a:lnTo>
                    <a:pt x="301" y="255"/>
                  </a:lnTo>
                  <a:lnTo>
                    <a:pt x="288" y="223"/>
                  </a:lnTo>
                  <a:lnTo>
                    <a:pt x="271" y="183"/>
                  </a:lnTo>
                  <a:lnTo>
                    <a:pt x="252" y="142"/>
                  </a:lnTo>
                  <a:lnTo>
                    <a:pt x="237" y="109"/>
                  </a:lnTo>
                  <a:lnTo>
                    <a:pt x="222" y="81"/>
                  </a:lnTo>
                  <a:lnTo>
                    <a:pt x="210" y="62"/>
                  </a:lnTo>
                  <a:lnTo>
                    <a:pt x="199" y="43"/>
                  </a:lnTo>
                  <a:lnTo>
                    <a:pt x="192" y="30"/>
                  </a:lnTo>
                  <a:lnTo>
                    <a:pt x="190" y="22"/>
                  </a:lnTo>
                  <a:lnTo>
                    <a:pt x="190" y="17"/>
                  </a:lnTo>
                  <a:lnTo>
                    <a:pt x="193" y="11"/>
                  </a:lnTo>
                  <a:lnTo>
                    <a:pt x="199" y="7"/>
                  </a:lnTo>
                  <a:lnTo>
                    <a:pt x="205" y="3"/>
                  </a:lnTo>
                  <a:lnTo>
                    <a:pt x="212" y="1"/>
                  </a:lnTo>
                  <a:lnTo>
                    <a:pt x="21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30983" y="2290131"/>
            <a:ext cx="963357" cy="963357"/>
            <a:chOff x="8797989" y="3413269"/>
            <a:chExt cx="1181100" cy="1181100"/>
          </a:xfrm>
        </p:grpSpPr>
        <p:sp>
          <p:nvSpPr>
            <p:cNvPr id="11" name="椭圆 10"/>
            <p:cNvSpPr/>
            <p:nvPr/>
          </p:nvSpPr>
          <p:spPr>
            <a:xfrm>
              <a:off x="879798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9160642" y="3766549"/>
              <a:ext cx="526286" cy="507206"/>
            </a:xfrm>
            <a:custGeom>
              <a:avLst/>
              <a:gdLst>
                <a:gd name="T0" fmla="*/ 532 w 661"/>
                <a:gd name="T1" fmla="*/ 544 h 639"/>
                <a:gd name="T2" fmla="*/ 549 w 661"/>
                <a:gd name="T3" fmla="*/ 604 h 639"/>
                <a:gd name="T4" fmla="*/ 593 w 661"/>
                <a:gd name="T5" fmla="*/ 563 h 639"/>
                <a:gd name="T6" fmla="*/ 420 w 661"/>
                <a:gd name="T7" fmla="*/ 337 h 639"/>
                <a:gd name="T8" fmla="*/ 619 w 661"/>
                <a:gd name="T9" fmla="*/ 542 h 639"/>
                <a:gd name="T10" fmla="*/ 627 w 661"/>
                <a:gd name="T11" fmla="*/ 582 h 639"/>
                <a:gd name="T12" fmla="*/ 608 w 661"/>
                <a:gd name="T13" fmla="*/ 618 h 639"/>
                <a:gd name="T14" fmla="*/ 577 w 661"/>
                <a:gd name="T15" fmla="*/ 635 h 639"/>
                <a:gd name="T16" fmla="*/ 543 w 661"/>
                <a:gd name="T17" fmla="*/ 635 h 639"/>
                <a:gd name="T18" fmla="*/ 513 w 661"/>
                <a:gd name="T19" fmla="*/ 618 h 639"/>
                <a:gd name="T20" fmla="*/ 325 w 661"/>
                <a:gd name="T21" fmla="*/ 385 h 639"/>
                <a:gd name="T22" fmla="*/ 373 w 661"/>
                <a:gd name="T23" fmla="*/ 409 h 639"/>
                <a:gd name="T24" fmla="*/ 420 w 661"/>
                <a:gd name="T25" fmla="*/ 362 h 639"/>
                <a:gd name="T26" fmla="*/ 420 w 661"/>
                <a:gd name="T27" fmla="*/ 347 h 639"/>
                <a:gd name="T28" fmla="*/ 140 w 661"/>
                <a:gd name="T29" fmla="*/ 15 h 639"/>
                <a:gd name="T30" fmla="*/ 210 w 661"/>
                <a:gd name="T31" fmla="*/ 34 h 639"/>
                <a:gd name="T32" fmla="*/ 259 w 661"/>
                <a:gd name="T33" fmla="*/ 80 h 639"/>
                <a:gd name="T34" fmla="*/ 280 w 661"/>
                <a:gd name="T35" fmla="*/ 136 h 639"/>
                <a:gd name="T36" fmla="*/ 276 w 661"/>
                <a:gd name="T37" fmla="*/ 193 h 639"/>
                <a:gd name="T38" fmla="*/ 322 w 661"/>
                <a:gd name="T39" fmla="*/ 239 h 639"/>
                <a:gd name="T40" fmla="*/ 305 w 661"/>
                <a:gd name="T41" fmla="*/ 241 h 639"/>
                <a:gd name="T42" fmla="*/ 238 w 661"/>
                <a:gd name="T43" fmla="*/ 297 h 639"/>
                <a:gd name="T44" fmla="*/ 274 w 661"/>
                <a:gd name="T45" fmla="*/ 333 h 639"/>
                <a:gd name="T46" fmla="*/ 185 w 661"/>
                <a:gd name="T47" fmla="*/ 290 h 639"/>
                <a:gd name="T48" fmla="*/ 155 w 661"/>
                <a:gd name="T49" fmla="*/ 296 h 639"/>
                <a:gd name="T50" fmla="*/ 94 w 661"/>
                <a:gd name="T51" fmla="*/ 288 h 639"/>
                <a:gd name="T52" fmla="*/ 41 w 661"/>
                <a:gd name="T53" fmla="*/ 256 h 639"/>
                <a:gd name="T54" fmla="*/ 5 w 661"/>
                <a:gd name="T55" fmla="*/ 191 h 639"/>
                <a:gd name="T56" fmla="*/ 5 w 661"/>
                <a:gd name="T57" fmla="*/ 119 h 639"/>
                <a:gd name="T58" fmla="*/ 162 w 661"/>
                <a:gd name="T59" fmla="*/ 178 h 639"/>
                <a:gd name="T60" fmla="*/ 104 w 661"/>
                <a:gd name="T61" fmla="*/ 21 h 639"/>
                <a:gd name="T62" fmla="*/ 558 w 661"/>
                <a:gd name="T63" fmla="*/ 0 h 639"/>
                <a:gd name="T64" fmla="*/ 481 w 661"/>
                <a:gd name="T65" fmla="*/ 280 h 639"/>
                <a:gd name="T66" fmla="*/ 441 w 661"/>
                <a:gd name="T67" fmla="*/ 288 h 639"/>
                <a:gd name="T68" fmla="*/ 411 w 661"/>
                <a:gd name="T69" fmla="*/ 318 h 639"/>
                <a:gd name="T70" fmla="*/ 403 w 661"/>
                <a:gd name="T71" fmla="*/ 356 h 639"/>
                <a:gd name="T72" fmla="*/ 325 w 661"/>
                <a:gd name="T73" fmla="*/ 362 h 639"/>
                <a:gd name="T74" fmla="*/ 155 w 661"/>
                <a:gd name="T75" fmla="*/ 548 h 639"/>
                <a:gd name="T76" fmla="*/ 36 w 661"/>
                <a:gd name="T77" fmla="*/ 639 h 639"/>
                <a:gd name="T78" fmla="*/ 79 w 661"/>
                <a:gd name="T79" fmla="*/ 532 h 639"/>
                <a:gd name="T80" fmla="*/ 119 w 661"/>
                <a:gd name="T81" fmla="*/ 512 h 639"/>
                <a:gd name="T82" fmla="*/ 261 w 661"/>
                <a:gd name="T83" fmla="*/ 297 h 639"/>
                <a:gd name="T84" fmla="*/ 324 w 661"/>
                <a:gd name="T85" fmla="*/ 256 h 639"/>
                <a:gd name="T86" fmla="*/ 360 w 661"/>
                <a:gd name="T87" fmla="*/ 237 h 639"/>
                <a:gd name="T88" fmla="*/ 378 w 661"/>
                <a:gd name="T89" fmla="*/ 201 h 639"/>
                <a:gd name="T90" fmla="*/ 558 w 661"/>
                <a:gd name="T91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1" h="639">
                  <a:moveTo>
                    <a:pt x="564" y="536"/>
                  </a:moveTo>
                  <a:lnTo>
                    <a:pt x="532" y="544"/>
                  </a:lnTo>
                  <a:lnTo>
                    <a:pt x="522" y="578"/>
                  </a:lnTo>
                  <a:lnTo>
                    <a:pt x="549" y="604"/>
                  </a:lnTo>
                  <a:lnTo>
                    <a:pt x="583" y="597"/>
                  </a:lnTo>
                  <a:lnTo>
                    <a:pt x="593" y="563"/>
                  </a:lnTo>
                  <a:lnTo>
                    <a:pt x="564" y="536"/>
                  </a:lnTo>
                  <a:close/>
                  <a:moveTo>
                    <a:pt x="420" y="337"/>
                  </a:moveTo>
                  <a:lnTo>
                    <a:pt x="608" y="525"/>
                  </a:lnTo>
                  <a:lnTo>
                    <a:pt x="619" y="542"/>
                  </a:lnTo>
                  <a:lnTo>
                    <a:pt x="627" y="561"/>
                  </a:lnTo>
                  <a:lnTo>
                    <a:pt x="627" y="582"/>
                  </a:lnTo>
                  <a:lnTo>
                    <a:pt x="619" y="601"/>
                  </a:lnTo>
                  <a:lnTo>
                    <a:pt x="608" y="618"/>
                  </a:lnTo>
                  <a:lnTo>
                    <a:pt x="593" y="629"/>
                  </a:lnTo>
                  <a:lnTo>
                    <a:pt x="577" y="635"/>
                  </a:lnTo>
                  <a:lnTo>
                    <a:pt x="560" y="637"/>
                  </a:lnTo>
                  <a:lnTo>
                    <a:pt x="543" y="635"/>
                  </a:lnTo>
                  <a:lnTo>
                    <a:pt x="528" y="629"/>
                  </a:lnTo>
                  <a:lnTo>
                    <a:pt x="513" y="618"/>
                  </a:lnTo>
                  <a:lnTo>
                    <a:pt x="303" y="407"/>
                  </a:lnTo>
                  <a:lnTo>
                    <a:pt x="325" y="385"/>
                  </a:lnTo>
                  <a:lnTo>
                    <a:pt x="361" y="421"/>
                  </a:lnTo>
                  <a:lnTo>
                    <a:pt x="373" y="409"/>
                  </a:lnTo>
                  <a:lnTo>
                    <a:pt x="414" y="368"/>
                  </a:lnTo>
                  <a:lnTo>
                    <a:pt x="420" y="362"/>
                  </a:lnTo>
                  <a:lnTo>
                    <a:pt x="420" y="354"/>
                  </a:lnTo>
                  <a:lnTo>
                    <a:pt x="420" y="347"/>
                  </a:lnTo>
                  <a:lnTo>
                    <a:pt x="420" y="337"/>
                  </a:lnTo>
                  <a:close/>
                  <a:moveTo>
                    <a:pt x="140" y="15"/>
                  </a:moveTo>
                  <a:lnTo>
                    <a:pt x="176" y="19"/>
                  </a:lnTo>
                  <a:lnTo>
                    <a:pt x="210" y="34"/>
                  </a:lnTo>
                  <a:lnTo>
                    <a:pt x="240" y="57"/>
                  </a:lnTo>
                  <a:lnTo>
                    <a:pt x="259" y="80"/>
                  </a:lnTo>
                  <a:lnTo>
                    <a:pt x="272" y="108"/>
                  </a:lnTo>
                  <a:lnTo>
                    <a:pt x="280" y="136"/>
                  </a:lnTo>
                  <a:lnTo>
                    <a:pt x="282" y="165"/>
                  </a:lnTo>
                  <a:lnTo>
                    <a:pt x="276" y="193"/>
                  </a:lnTo>
                  <a:lnTo>
                    <a:pt x="280" y="197"/>
                  </a:lnTo>
                  <a:lnTo>
                    <a:pt x="322" y="239"/>
                  </a:lnTo>
                  <a:lnTo>
                    <a:pt x="310" y="241"/>
                  </a:lnTo>
                  <a:lnTo>
                    <a:pt x="305" y="241"/>
                  </a:lnTo>
                  <a:lnTo>
                    <a:pt x="297" y="239"/>
                  </a:lnTo>
                  <a:lnTo>
                    <a:pt x="238" y="297"/>
                  </a:lnTo>
                  <a:lnTo>
                    <a:pt x="250" y="309"/>
                  </a:lnTo>
                  <a:lnTo>
                    <a:pt x="274" y="333"/>
                  </a:lnTo>
                  <a:lnTo>
                    <a:pt x="252" y="356"/>
                  </a:lnTo>
                  <a:lnTo>
                    <a:pt x="185" y="290"/>
                  </a:lnTo>
                  <a:lnTo>
                    <a:pt x="185" y="290"/>
                  </a:lnTo>
                  <a:lnTo>
                    <a:pt x="155" y="296"/>
                  </a:lnTo>
                  <a:lnTo>
                    <a:pt x="125" y="296"/>
                  </a:lnTo>
                  <a:lnTo>
                    <a:pt x="94" y="288"/>
                  </a:lnTo>
                  <a:lnTo>
                    <a:pt x="66" y="275"/>
                  </a:lnTo>
                  <a:lnTo>
                    <a:pt x="41" y="256"/>
                  </a:lnTo>
                  <a:lnTo>
                    <a:pt x="18" y="225"/>
                  </a:lnTo>
                  <a:lnTo>
                    <a:pt x="5" y="191"/>
                  </a:lnTo>
                  <a:lnTo>
                    <a:pt x="0" y="155"/>
                  </a:lnTo>
                  <a:lnTo>
                    <a:pt x="5" y="119"/>
                  </a:lnTo>
                  <a:lnTo>
                    <a:pt x="85" y="199"/>
                  </a:lnTo>
                  <a:lnTo>
                    <a:pt x="162" y="178"/>
                  </a:lnTo>
                  <a:lnTo>
                    <a:pt x="183" y="100"/>
                  </a:lnTo>
                  <a:lnTo>
                    <a:pt x="104" y="21"/>
                  </a:lnTo>
                  <a:lnTo>
                    <a:pt x="140" y="15"/>
                  </a:lnTo>
                  <a:close/>
                  <a:moveTo>
                    <a:pt x="558" y="0"/>
                  </a:moveTo>
                  <a:lnTo>
                    <a:pt x="661" y="100"/>
                  </a:lnTo>
                  <a:lnTo>
                    <a:pt x="481" y="280"/>
                  </a:lnTo>
                  <a:lnTo>
                    <a:pt x="460" y="282"/>
                  </a:lnTo>
                  <a:lnTo>
                    <a:pt x="441" y="288"/>
                  </a:lnTo>
                  <a:lnTo>
                    <a:pt x="424" y="301"/>
                  </a:lnTo>
                  <a:lnTo>
                    <a:pt x="411" y="318"/>
                  </a:lnTo>
                  <a:lnTo>
                    <a:pt x="405" y="337"/>
                  </a:lnTo>
                  <a:lnTo>
                    <a:pt x="403" y="356"/>
                  </a:lnTo>
                  <a:lnTo>
                    <a:pt x="363" y="398"/>
                  </a:lnTo>
                  <a:lnTo>
                    <a:pt x="325" y="362"/>
                  </a:lnTo>
                  <a:lnTo>
                    <a:pt x="147" y="540"/>
                  </a:lnTo>
                  <a:lnTo>
                    <a:pt x="155" y="548"/>
                  </a:lnTo>
                  <a:lnTo>
                    <a:pt x="126" y="582"/>
                  </a:lnTo>
                  <a:lnTo>
                    <a:pt x="36" y="639"/>
                  </a:lnTo>
                  <a:lnTo>
                    <a:pt x="22" y="623"/>
                  </a:lnTo>
                  <a:lnTo>
                    <a:pt x="79" y="532"/>
                  </a:lnTo>
                  <a:lnTo>
                    <a:pt x="113" y="506"/>
                  </a:lnTo>
                  <a:lnTo>
                    <a:pt x="119" y="512"/>
                  </a:lnTo>
                  <a:lnTo>
                    <a:pt x="297" y="333"/>
                  </a:lnTo>
                  <a:lnTo>
                    <a:pt x="261" y="297"/>
                  </a:lnTo>
                  <a:lnTo>
                    <a:pt x="303" y="256"/>
                  </a:lnTo>
                  <a:lnTo>
                    <a:pt x="324" y="256"/>
                  </a:lnTo>
                  <a:lnTo>
                    <a:pt x="342" y="248"/>
                  </a:lnTo>
                  <a:lnTo>
                    <a:pt x="360" y="237"/>
                  </a:lnTo>
                  <a:lnTo>
                    <a:pt x="371" y="220"/>
                  </a:lnTo>
                  <a:lnTo>
                    <a:pt x="378" y="201"/>
                  </a:lnTo>
                  <a:lnTo>
                    <a:pt x="378" y="180"/>
                  </a:lnTo>
                  <a:lnTo>
                    <a:pt x="55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047293" y="2290131"/>
            <a:ext cx="963357" cy="963357"/>
            <a:chOff x="10214299" y="3413269"/>
            <a:chExt cx="1181100" cy="1181100"/>
          </a:xfrm>
        </p:grpSpPr>
        <p:sp>
          <p:nvSpPr>
            <p:cNvPr id="14" name="椭圆 13"/>
            <p:cNvSpPr/>
            <p:nvPr/>
          </p:nvSpPr>
          <p:spPr>
            <a:xfrm>
              <a:off x="1021429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0570555" y="3741149"/>
              <a:ext cx="468587" cy="506255"/>
              <a:chOff x="5432426" y="298451"/>
              <a:chExt cx="493712" cy="533400"/>
            </a:xfrm>
            <a:noFill/>
          </p:grpSpPr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5432426" y="298451"/>
                <a:ext cx="381000" cy="382588"/>
              </a:xfrm>
              <a:custGeom>
                <a:avLst/>
                <a:gdLst>
                  <a:gd name="T0" fmla="*/ 178 w 479"/>
                  <a:gd name="T1" fmla="*/ 157 h 481"/>
                  <a:gd name="T2" fmla="*/ 134 w 479"/>
                  <a:gd name="T3" fmla="*/ 241 h 481"/>
                  <a:gd name="T4" fmla="*/ 178 w 479"/>
                  <a:gd name="T5" fmla="*/ 324 h 481"/>
                  <a:gd name="T6" fmla="*/ 272 w 479"/>
                  <a:gd name="T7" fmla="*/ 339 h 481"/>
                  <a:gd name="T8" fmla="*/ 337 w 479"/>
                  <a:gd name="T9" fmla="*/ 273 h 481"/>
                  <a:gd name="T10" fmla="*/ 324 w 479"/>
                  <a:gd name="T11" fmla="*/ 180 h 481"/>
                  <a:gd name="T12" fmla="*/ 238 w 479"/>
                  <a:gd name="T13" fmla="*/ 137 h 481"/>
                  <a:gd name="T14" fmla="*/ 263 w 479"/>
                  <a:gd name="T15" fmla="*/ 2 h 481"/>
                  <a:gd name="T16" fmla="*/ 278 w 479"/>
                  <a:gd name="T17" fmla="*/ 17 h 481"/>
                  <a:gd name="T18" fmla="*/ 284 w 479"/>
                  <a:gd name="T19" fmla="*/ 51 h 481"/>
                  <a:gd name="T20" fmla="*/ 316 w 479"/>
                  <a:gd name="T21" fmla="*/ 80 h 481"/>
                  <a:gd name="T22" fmla="*/ 352 w 479"/>
                  <a:gd name="T23" fmla="*/ 72 h 481"/>
                  <a:gd name="T24" fmla="*/ 386 w 479"/>
                  <a:gd name="T25" fmla="*/ 53 h 481"/>
                  <a:gd name="T26" fmla="*/ 426 w 479"/>
                  <a:gd name="T27" fmla="*/ 93 h 481"/>
                  <a:gd name="T28" fmla="*/ 409 w 479"/>
                  <a:gd name="T29" fmla="*/ 129 h 481"/>
                  <a:gd name="T30" fmla="*/ 405 w 479"/>
                  <a:gd name="T31" fmla="*/ 171 h 481"/>
                  <a:gd name="T32" fmla="*/ 416 w 479"/>
                  <a:gd name="T33" fmla="*/ 193 h 481"/>
                  <a:gd name="T34" fmla="*/ 437 w 479"/>
                  <a:gd name="T35" fmla="*/ 201 h 481"/>
                  <a:gd name="T36" fmla="*/ 470 w 479"/>
                  <a:gd name="T37" fmla="*/ 205 h 481"/>
                  <a:gd name="T38" fmla="*/ 479 w 479"/>
                  <a:gd name="T39" fmla="*/ 226 h 481"/>
                  <a:gd name="T40" fmla="*/ 473 w 479"/>
                  <a:gd name="T41" fmla="*/ 271 h 481"/>
                  <a:gd name="T42" fmla="*/ 454 w 479"/>
                  <a:gd name="T43" fmla="*/ 281 h 481"/>
                  <a:gd name="T44" fmla="*/ 416 w 479"/>
                  <a:gd name="T45" fmla="*/ 296 h 481"/>
                  <a:gd name="T46" fmla="*/ 398 w 479"/>
                  <a:gd name="T47" fmla="*/ 330 h 481"/>
                  <a:gd name="T48" fmla="*/ 420 w 479"/>
                  <a:gd name="T49" fmla="*/ 366 h 481"/>
                  <a:gd name="T50" fmla="*/ 420 w 479"/>
                  <a:gd name="T51" fmla="*/ 400 h 481"/>
                  <a:gd name="T52" fmla="*/ 375 w 479"/>
                  <a:gd name="T53" fmla="*/ 428 h 481"/>
                  <a:gd name="T54" fmla="*/ 341 w 479"/>
                  <a:gd name="T55" fmla="*/ 406 h 481"/>
                  <a:gd name="T56" fmla="*/ 299 w 479"/>
                  <a:gd name="T57" fmla="*/ 409 h 481"/>
                  <a:gd name="T58" fmla="*/ 282 w 479"/>
                  <a:gd name="T59" fmla="*/ 425 h 481"/>
                  <a:gd name="T60" fmla="*/ 278 w 479"/>
                  <a:gd name="T61" fmla="*/ 457 h 481"/>
                  <a:gd name="T62" fmla="*/ 269 w 479"/>
                  <a:gd name="T63" fmla="*/ 476 h 481"/>
                  <a:gd name="T64" fmla="*/ 223 w 479"/>
                  <a:gd name="T65" fmla="*/ 481 h 481"/>
                  <a:gd name="T66" fmla="*/ 204 w 479"/>
                  <a:gd name="T67" fmla="*/ 470 h 481"/>
                  <a:gd name="T68" fmla="*/ 199 w 479"/>
                  <a:gd name="T69" fmla="*/ 440 h 481"/>
                  <a:gd name="T70" fmla="*/ 172 w 479"/>
                  <a:gd name="T71" fmla="*/ 407 h 481"/>
                  <a:gd name="T72" fmla="*/ 138 w 479"/>
                  <a:gd name="T73" fmla="*/ 402 h 481"/>
                  <a:gd name="T74" fmla="*/ 104 w 479"/>
                  <a:gd name="T75" fmla="*/ 428 h 481"/>
                  <a:gd name="T76" fmla="*/ 58 w 479"/>
                  <a:gd name="T77" fmla="*/ 400 h 481"/>
                  <a:gd name="T78" fmla="*/ 58 w 479"/>
                  <a:gd name="T79" fmla="*/ 366 h 481"/>
                  <a:gd name="T80" fmla="*/ 75 w 479"/>
                  <a:gd name="T81" fmla="*/ 328 h 481"/>
                  <a:gd name="T82" fmla="*/ 66 w 479"/>
                  <a:gd name="T83" fmla="*/ 294 h 481"/>
                  <a:gd name="T84" fmla="*/ 47 w 479"/>
                  <a:gd name="T85" fmla="*/ 282 h 481"/>
                  <a:gd name="T86" fmla="*/ 15 w 479"/>
                  <a:gd name="T87" fmla="*/ 279 h 481"/>
                  <a:gd name="T88" fmla="*/ 0 w 479"/>
                  <a:gd name="T89" fmla="*/ 263 h 481"/>
                  <a:gd name="T90" fmla="*/ 0 w 479"/>
                  <a:gd name="T91" fmla="*/ 218 h 481"/>
                  <a:gd name="T92" fmla="*/ 15 w 479"/>
                  <a:gd name="T93" fmla="*/ 203 h 481"/>
                  <a:gd name="T94" fmla="*/ 51 w 479"/>
                  <a:gd name="T95" fmla="*/ 195 h 481"/>
                  <a:gd name="T96" fmla="*/ 77 w 479"/>
                  <a:gd name="T97" fmla="*/ 163 h 481"/>
                  <a:gd name="T98" fmla="*/ 70 w 479"/>
                  <a:gd name="T99" fmla="*/ 129 h 481"/>
                  <a:gd name="T100" fmla="*/ 53 w 479"/>
                  <a:gd name="T101" fmla="*/ 93 h 481"/>
                  <a:gd name="T102" fmla="*/ 91 w 479"/>
                  <a:gd name="T103" fmla="*/ 53 h 481"/>
                  <a:gd name="T104" fmla="*/ 127 w 479"/>
                  <a:gd name="T105" fmla="*/ 72 h 481"/>
                  <a:gd name="T106" fmla="*/ 168 w 479"/>
                  <a:gd name="T107" fmla="*/ 74 h 481"/>
                  <a:gd name="T108" fmla="*/ 191 w 479"/>
                  <a:gd name="T109" fmla="*/ 63 h 481"/>
                  <a:gd name="T110" fmla="*/ 199 w 479"/>
                  <a:gd name="T111" fmla="*/ 42 h 481"/>
                  <a:gd name="T112" fmla="*/ 204 w 479"/>
                  <a:gd name="T113" fmla="*/ 11 h 481"/>
                  <a:gd name="T114" fmla="*/ 223 w 479"/>
                  <a:gd name="T115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79" h="481">
                    <a:moveTo>
                      <a:pt x="238" y="137"/>
                    </a:moveTo>
                    <a:lnTo>
                      <a:pt x="206" y="142"/>
                    </a:lnTo>
                    <a:lnTo>
                      <a:pt x="178" y="157"/>
                    </a:lnTo>
                    <a:lnTo>
                      <a:pt x="155" y="180"/>
                    </a:lnTo>
                    <a:lnTo>
                      <a:pt x="140" y="209"/>
                    </a:lnTo>
                    <a:lnTo>
                      <a:pt x="134" y="241"/>
                    </a:lnTo>
                    <a:lnTo>
                      <a:pt x="140" y="273"/>
                    </a:lnTo>
                    <a:lnTo>
                      <a:pt x="155" y="301"/>
                    </a:lnTo>
                    <a:lnTo>
                      <a:pt x="178" y="324"/>
                    </a:lnTo>
                    <a:lnTo>
                      <a:pt x="206" y="339"/>
                    </a:lnTo>
                    <a:lnTo>
                      <a:pt x="238" y="345"/>
                    </a:lnTo>
                    <a:lnTo>
                      <a:pt x="272" y="339"/>
                    </a:lnTo>
                    <a:lnTo>
                      <a:pt x="301" y="324"/>
                    </a:lnTo>
                    <a:lnTo>
                      <a:pt x="324" y="301"/>
                    </a:lnTo>
                    <a:lnTo>
                      <a:pt x="337" y="273"/>
                    </a:lnTo>
                    <a:lnTo>
                      <a:pt x="343" y="241"/>
                    </a:lnTo>
                    <a:lnTo>
                      <a:pt x="337" y="209"/>
                    </a:lnTo>
                    <a:lnTo>
                      <a:pt x="324" y="180"/>
                    </a:lnTo>
                    <a:lnTo>
                      <a:pt x="301" y="157"/>
                    </a:lnTo>
                    <a:lnTo>
                      <a:pt x="272" y="142"/>
                    </a:lnTo>
                    <a:lnTo>
                      <a:pt x="238" y="137"/>
                    </a:lnTo>
                    <a:close/>
                    <a:moveTo>
                      <a:pt x="223" y="0"/>
                    </a:moveTo>
                    <a:lnTo>
                      <a:pt x="255" y="0"/>
                    </a:lnTo>
                    <a:lnTo>
                      <a:pt x="263" y="2"/>
                    </a:lnTo>
                    <a:lnTo>
                      <a:pt x="269" y="6"/>
                    </a:lnTo>
                    <a:lnTo>
                      <a:pt x="274" y="11"/>
                    </a:lnTo>
                    <a:lnTo>
                      <a:pt x="278" y="17"/>
                    </a:lnTo>
                    <a:lnTo>
                      <a:pt x="278" y="25"/>
                    </a:lnTo>
                    <a:lnTo>
                      <a:pt x="278" y="42"/>
                    </a:lnTo>
                    <a:lnTo>
                      <a:pt x="284" y="51"/>
                    </a:lnTo>
                    <a:lnTo>
                      <a:pt x="293" y="63"/>
                    </a:lnTo>
                    <a:lnTo>
                      <a:pt x="307" y="72"/>
                    </a:lnTo>
                    <a:lnTo>
                      <a:pt x="316" y="80"/>
                    </a:lnTo>
                    <a:lnTo>
                      <a:pt x="327" y="82"/>
                    </a:lnTo>
                    <a:lnTo>
                      <a:pt x="341" y="80"/>
                    </a:lnTo>
                    <a:lnTo>
                      <a:pt x="352" y="72"/>
                    </a:lnTo>
                    <a:lnTo>
                      <a:pt x="363" y="61"/>
                    </a:lnTo>
                    <a:lnTo>
                      <a:pt x="375" y="53"/>
                    </a:lnTo>
                    <a:lnTo>
                      <a:pt x="386" y="53"/>
                    </a:lnTo>
                    <a:lnTo>
                      <a:pt x="398" y="61"/>
                    </a:lnTo>
                    <a:lnTo>
                      <a:pt x="420" y="82"/>
                    </a:lnTo>
                    <a:lnTo>
                      <a:pt x="426" y="93"/>
                    </a:lnTo>
                    <a:lnTo>
                      <a:pt x="426" y="106"/>
                    </a:lnTo>
                    <a:lnTo>
                      <a:pt x="420" y="116"/>
                    </a:lnTo>
                    <a:lnTo>
                      <a:pt x="409" y="129"/>
                    </a:lnTo>
                    <a:lnTo>
                      <a:pt x="403" y="138"/>
                    </a:lnTo>
                    <a:lnTo>
                      <a:pt x="403" y="154"/>
                    </a:lnTo>
                    <a:lnTo>
                      <a:pt x="405" y="171"/>
                    </a:lnTo>
                    <a:lnTo>
                      <a:pt x="409" y="182"/>
                    </a:lnTo>
                    <a:lnTo>
                      <a:pt x="411" y="188"/>
                    </a:lnTo>
                    <a:lnTo>
                      <a:pt x="416" y="193"/>
                    </a:lnTo>
                    <a:lnTo>
                      <a:pt x="422" y="197"/>
                    </a:lnTo>
                    <a:lnTo>
                      <a:pt x="430" y="199"/>
                    </a:lnTo>
                    <a:lnTo>
                      <a:pt x="437" y="201"/>
                    </a:lnTo>
                    <a:lnTo>
                      <a:pt x="454" y="201"/>
                    </a:lnTo>
                    <a:lnTo>
                      <a:pt x="462" y="203"/>
                    </a:lnTo>
                    <a:lnTo>
                      <a:pt x="470" y="205"/>
                    </a:lnTo>
                    <a:lnTo>
                      <a:pt x="473" y="210"/>
                    </a:lnTo>
                    <a:lnTo>
                      <a:pt x="477" y="218"/>
                    </a:lnTo>
                    <a:lnTo>
                      <a:pt x="479" y="226"/>
                    </a:lnTo>
                    <a:lnTo>
                      <a:pt x="479" y="256"/>
                    </a:lnTo>
                    <a:lnTo>
                      <a:pt x="477" y="263"/>
                    </a:lnTo>
                    <a:lnTo>
                      <a:pt x="473" y="271"/>
                    </a:lnTo>
                    <a:lnTo>
                      <a:pt x="470" y="277"/>
                    </a:lnTo>
                    <a:lnTo>
                      <a:pt x="462" y="279"/>
                    </a:lnTo>
                    <a:lnTo>
                      <a:pt x="454" y="281"/>
                    </a:lnTo>
                    <a:lnTo>
                      <a:pt x="437" y="281"/>
                    </a:lnTo>
                    <a:lnTo>
                      <a:pt x="428" y="284"/>
                    </a:lnTo>
                    <a:lnTo>
                      <a:pt x="416" y="296"/>
                    </a:lnTo>
                    <a:lnTo>
                      <a:pt x="407" y="309"/>
                    </a:lnTo>
                    <a:lnTo>
                      <a:pt x="401" y="318"/>
                    </a:lnTo>
                    <a:lnTo>
                      <a:pt x="398" y="330"/>
                    </a:lnTo>
                    <a:lnTo>
                      <a:pt x="401" y="343"/>
                    </a:lnTo>
                    <a:lnTo>
                      <a:pt x="409" y="353"/>
                    </a:lnTo>
                    <a:lnTo>
                      <a:pt x="420" y="366"/>
                    </a:lnTo>
                    <a:lnTo>
                      <a:pt x="426" y="375"/>
                    </a:lnTo>
                    <a:lnTo>
                      <a:pt x="426" y="389"/>
                    </a:lnTo>
                    <a:lnTo>
                      <a:pt x="420" y="400"/>
                    </a:lnTo>
                    <a:lnTo>
                      <a:pt x="398" y="421"/>
                    </a:lnTo>
                    <a:lnTo>
                      <a:pt x="386" y="428"/>
                    </a:lnTo>
                    <a:lnTo>
                      <a:pt x="375" y="428"/>
                    </a:lnTo>
                    <a:lnTo>
                      <a:pt x="363" y="421"/>
                    </a:lnTo>
                    <a:lnTo>
                      <a:pt x="352" y="409"/>
                    </a:lnTo>
                    <a:lnTo>
                      <a:pt x="341" y="406"/>
                    </a:lnTo>
                    <a:lnTo>
                      <a:pt x="326" y="406"/>
                    </a:lnTo>
                    <a:lnTo>
                      <a:pt x="310" y="407"/>
                    </a:lnTo>
                    <a:lnTo>
                      <a:pt x="299" y="409"/>
                    </a:lnTo>
                    <a:lnTo>
                      <a:pt x="291" y="413"/>
                    </a:lnTo>
                    <a:lnTo>
                      <a:pt x="288" y="419"/>
                    </a:lnTo>
                    <a:lnTo>
                      <a:pt x="282" y="425"/>
                    </a:lnTo>
                    <a:lnTo>
                      <a:pt x="280" y="432"/>
                    </a:lnTo>
                    <a:lnTo>
                      <a:pt x="278" y="440"/>
                    </a:lnTo>
                    <a:lnTo>
                      <a:pt x="278" y="457"/>
                    </a:lnTo>
                    <a:lnTo>
                      <a:pt x="278" y="464"/>
                    </a:lnTo>
                    <a:lnTo>
                      <a:pt x="274" y="470"/>
                    </a:lnTo>
                    <a:lnTo>
                      <a:pt x="269" y="476"/>
                    </a:lnTo>
                    <a:lnTo>
                      <a:pt x="263" y="479"/>
                    </a:lnTo>
                    <a:lnTo>
                      <a:pt x="255" y="481"/>
                    </a:lnTo>
                    <a:lnTo>
                      <a:pt x="223" y="481"/>
                    </a:lnTo>
                    <a:lnTo>
                      <a:pt x="216" y="479"/>
                    </a:lnTo>
                    <a:lnTo>
                      <a:pt x="208" y="476"/>
                    </a:lnTo>
                    <a:lnTo>
                      <a:pt x="204" y="470"/>
                    </a:lnTo>
                    <a:lnTo>
                      <a:pt x="201" y="464"/>
                    </a:lnTo>
                    <a:lnTo>
                      <a:pt x="199" y="457"/>
                    </a:lnTo>
                    <a:lnTo>
                      <a:pt x="199" y="440"/>
                    </a:lnTo>
                    <a:lnTo>
                      <a:pt x="195" y="428"/>
                    </a:lnTo>
                    <a:lnTo>
                      <a:pt x="183" y="419"/>
                    </a:lnTo>
                    <a:lnTo>
                      <a:pt x="172" y="407"/>
                    </a:lnTo>
                    <a:lnTo>
                      <a:pt x="161" y="402"/>
                    </a:lnTo>
                    <a:lnTo>
                      <a:pt x="149" y="400"/>
                    </a:lnTo>
                    <a:lnTo>
                      <a:pt x="138" y="402"/>
                    </a:lnTo>
                    <a:lnTo>
                      <a:pt x="127" y="409"/>
                    </a:lnTo>
                    <a:lnTo>
                      <a:pt x="115" y="421"/>
                    </a:lnTo>
                    <a:lnTo>
                      <a:pt x="104" y="428"/>
                    </a:lnTo>
                    <a:lnTo>
                      <a:pt x="91" y="428"/>
                    </a:lnTo>
                    <a:lnTo>
                      <a:pt x="81" y="421"/>
                    </a:lnTo>
                    <a:lnTo>
                      <a:pt x="58" y="400"/>
                    </a:lnTo>
                    <a:lnTo>
                      <a:pt x="53" y="389"/>
                    </a:lnTo>
                    <a:lnTo>
                      <a:pt x="53" y="375"/>
                    </a:lnTo>
                    <a:lnTo>
                      <a:pt x="58" y="366"/>
                    </a:lnTo>
                    <a:lnTo>
                      <a:pt x="70" y="353"/>
                    </a:lnTo>
                    <a:lnTo>
                      <a:pt x="74" y="343"/>
                    </a:lnTo>
                    <a:lnTo>
                      <a:pt x="75" y="328"/>
                    </a:lnTo>
                    <a:lnTo>
                      <a:pt x="74" y="311"/>
                    </a:lnTo>
                    <a:lnTo>
                      <a:pt x="70" y="299"/>
                    </a:lnTo>
                    <a:lnTo>
                      <a:pt x="66" y="294"/>
                    </a:lnTo>
                    <a:lnTo>
                      <a:pt x="62" y="288"/>
                    </a:lnTo>
                    <a:lnTo>
                      <a:pt x="55" y="284"/>
                    </a:lnTo>
                    <a:lnTo>
                      <a:pt x="47" y="282"/>
                    </a:lnTo>
                    <a:lnTo>
                      <a:pt x="39" y="281"/>
                    </a:lnTo>
                    <a:lnTo>
                      <a:pt x="22" y="281"/>
                    </a:lnTo>
                    <a:lnTo>
                      <a:pt x="15" y="279"/>
                    </a:lnTo>
                    <a:lnTo>
                      <a:pt x="9" y="277"/>
                    </a:lnTo>
                    <a:lnTo>
                      <a:pt x="3" y="271"/>
                    </a:lnTo>
                    <a:lnTo>
                      <a:pt x="0" y="263"/>
                    </a:lnTo>
                    <a:lnTo>
                      <a:pt x="0" y="256"/>
                    </a:lnTo>
                    <a:lnTo>
                      <a:pt x="0" y="226"/>
                    </a:lnTo>
                    <a:lnTo>
                      <a:pt x="0" y="218"/>
                    </a:lnTo>
                    <a:lnTo>
                      <a:pt x="3" y="210"/>
                    </a:lnTo>
                    <a:lnTo>
                      <a:pt x="9" y="205"/>
                    </a:lnTo>
                    <a:lnTo>
                      <a:pt x="15" y="203"/>
                    </a:lnTo>
                    <a:lnTo>
                      <a:pt x="22" y="201"/>
                    </a:lnTo>
                    <a:lnTo>
                      <a:pt x="39" y="201"/>
                    </a:lnTo>
                    <a:lnTo>
                      <a:pt x="51" y="195"/>
                    </a:lnTo>
                    <a:lnTo>
                      <a:pt x="62" y="186"/>
                    </a:lnTo>
                    <a:lnTo>
                      <a:pt x="72" y="173"/>
                    </a:lnTo>
                    <a:lnTo>
                      <a:pt x="77" y="163"/>
                    </a:lnTo>
                    <a:lnTo>
                      <a:pt x="79" y="152"/>
                    </a:lnTo>
                    <a:lnTo>
                      <a:pt x="77" y="138"/>
                    </a:lnTo>
                    <a:lnTo>
                      <a:pt x="70" y="129"/>
                    </a:lnTo>
                    <a:lnTo>
                      <a:pt x="58" y="116"/>
                    </a:lnTo>
                    <a:lnTo>
                      <a:pt x="53" y="106"/>
                    </a:lnTo>
                    <a:lnTo>
                      <a:pt x="53" y="93"/>
                    </a:lnTo>
                    <a:lnTo>
                      <a:pt x="58" y="82"/>
                    </a:lnTo>
                    <a:lnTo>
                      <a:pt x="81" y="59"/>
                    </a:lnTo>
                    <a:lnTo>
                      <a:pt x="91" y="53"/>
                    </a:lnTo>
                    <a:lnTo>
                      <a:pt x="104" y="53"/>
                    </a:lnTo>
                    <a:lnTo>
                      <a:pt x="115" y="59"/>
                    </a:lnTo>
                    <a:lnTo>
                      <a:pt x="127" y="72"/>
                    </a:lnTo>
                    <a:lnTo>
                      <a:pt x="138" y="76"/>
                    </a:lnTo>
                    <a:lnTo>
                      <a:pt x="153" y="76"/>
                    </a:lnTo>
                    <a:lnTo>
                      <a:pt x="168" y="74"/>
                    </a:lnTo>
                    <a:lnTo>
                      <a:pt x="180" y="72"/>
                    </a:lnTo>
                    <a:lnTo>
                      <a:pt x="185" y="68"/>
                    </a:lnTo>
                    <a:lnTo>
                      <a:pt x="191" y="63"/>
                    </a:lnTo>
                    <a:lnTo>
                      <a:pt x="195" y="57"/>
                    </a:lnTo>
                    <a:lnTo>
                      <a:pt x="199" y="49"/>
                    </a:lnTo>
                    <a:lnTo>
                      <a:pt x="199" y="42"/>
                    </a:lnTo>
                    <a:lnTo>
                      <a:pt x="199" y="25"/>
                    </a:lnTo>
                    <a:lnTo>
                      <a:pt x="201" y="17"/>
                    </a:lnTo>
                    <a:lnTo>
                      <a:pt x="204" y="11"/>
                    </a:lnTo>
                    <a:lnTo>
                      <a:pt x="208" y="6"/>
                    </a:lnTo>
                    <a:lnTo>
                      <a:pt x="216" y="2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5735638" y="641351"/>
                <a:ext cx="190500" cy="190500"/>
              </a:xfrm>
              <a:custGeom>
                <a:avLst/>
                <a:gdLst>
                  <a:gd name="T0" fmla="*/ 86 w 241"/>
                  <a:gd name="T1" fmla="*/ 101 h 241"/>
                  <a:gd name="T2" fmla="*/ 101 w 241"/>
                  <a:gd name="T3" fmla="*/ 155 h 241"/>
                  <a:gd name="T4" fmla="*/ 156 w 241"/>
                  <a:gd name="T5" fmla="*/ 140 h 241"/>
                  <a:gd name="T6" fmla="*/ 141 w 241"/>
                  <a:gd name="T7" fmla="*/ 85 h 241"/>
                  <a:gd name="T8" fmla="*/ 129 w 241"/>
                  <a:gd name="T9" fmla="*/ 0 h 241"/>
                  <a:gd name="T10" fmla="*/ 141 w 241"/>
                  <a:gd name="T11" fmla="*/ 8 h 241"/>
                  <a:gd name="T12" fmla="*/ 142 w 241"/>
                  <a:gd name="T13" fmla="*/ 25 h 241"/>
                  <a:gd name="T14" fmla="*/ 152 w 241"/>
                  <a:gd name="T15" fmla="*/ 36 h 241"/>
                  <a:gd name="T16" fmla="*/ 163 w 241"/>
                  <a:gd name="T17" fmla="*/ 42 h 241"/>
                  <a:gd name="T18" fmla="*/ 177 w 241"/>
                  <a:gd name="T19" fmla="*/ 36 h 241"/>
                  <a:gd name="T20" fmla="*/ 192 w 241"/>
                  <a:gd name="T21" fmla="*/ 27 h 241"/>
                  <a:gd name="T22" fmla="*/ 211 w 241"/>
                  <a:gd name="T23" fmla="*/ 42 h 241"/>
                  <a:gd name="T24" fmla="*/ 214 w 241"/>
                  <a:gd name="T25" fmla="*/ 55 h 241"/>
                  <a:gd name="T26" fmla="*/ 203 w 241"/>
                  <a:gd name="T27" fmla="*/ 68 h 241"/>
                  <a:gd name="T28" fmla="*/ 203 w 241"/>
                  <a:gd name="T29" fmla="*/ 83 h 241"/>
                  <a:gd name="T30" fmla="*/ 207 w 241"/>
                  <a:gd name="T31" fmla="*/ 95 h 241"/>
                  <a:gd name="T32" fmla="*/ 220 w 241"/>
                  <a:gd name="T33" fmla="*/ 101 h 241"/>
                  <a:gd name="T34" fmla="*/ 237 w 241"/>
                  <a:gd name="T35" fmla="*/ 104 h 241"/>
                  <a:gd name="T36" fmla="*/ 241 w 241"/>
                  <a:gd name="T37" fmla="*/ 129 h 241"/>
                  <a:gd name="T38" fmla="*/ 233 w 241"/>
                  <a:gd name="T39" fmla="*/ 140 h 241"/>
                  <a:gd name="T40" fmla="*/ 216 w 241"/>
                  <a:gd name="T41" fmla="*/ 142 h 241"/>
                  <a:gd name="T42" fmla="*/ 207 w 241"/>
                  <a:gd name="T43" fmla="*/ 152 h 241"/>
                  <a:gd name="T44" fmla="*/ 201 w 241"/>
                  <a:gd name="T45" fmla="*/ 163 h 241"/>
                  <a:gd name="T46" fmla="*/ 205 w 241"/>
                  <a:gd name="T47" fmla="*/ 176 h 241"/>
                  <a:gd name="T48" fmla="*/ 214 w 241"/>
                  <a:gd name="T49" fmla="*/ 191 h 241"/>
                  <a:gd name="T50" fmla="*/ 199 w 241"/>
                  <a:gd name="T51" fmla="*/ 210 h 241"/>
                  <a:gd name="T52" fmla="*/ 186 w 241"/>
                  <a:gd name="T53" fmla="*/ 214 h 241"/>
                  <a:gd name="T54" fmla="*/ 175 w 241"/>
                  <a:gd name="T55" fmla="*/ 203 h 241"/>
                  <a:gd name="T56" fmla="*/ 160 w 241"/>
                  <a:gd name="T57" fmla="*/ 203 h 241"/>
                  <a:gd name="T58" fmla="*/ 146 w 241"/>
                  <a:gd name="T59" fmla="*/ 207 h 241"/>
                  <a:gd name="T60" fmla="*/ 141 w 241"/>
                  <a:gd name="T61" fmla="*/ 220 h 241"/>
                  <a:gd name="T62" fmla="*/ 137 w 241"/>
                  <a:gd name="T63" fmla="*/ 237 h 241"/>
                  <a:gd name="T64" fmla="*/ 112 w 241"/>
                  <a:gd name="T65" fmla="*/ 241 h 241"/>
                  <a:gd name="T66" fmla="*/ 101 w 241"/>
                  <a:gd name="T67" fmla="*/ 233 h 241"/>
                  <a:gd name="T68" fmla="*/ 99 w 241"/>
                  <a:gd name="T69" fmla="*/ 216 h 241"/>
                  <a:gd name="T70" fmla="*/ 89 w 241"/>
                  <a:gd name="T71" fmla="*/ 207 h 241"/>
                  <a:gd name="T72" fmla="*/ 78 w 241"/>
                  <a:gd name="T73" fmla="*/ 201 h 241"/>
                  <a:gd name="T74" fmla="*/ 65 w 241"/>
                  <a:gd name="T75" fmla="*/ 205 h 241"/>
                  <a:gd name="T76" fmla="*/ 50 w 241"/>
                  <a:gd name="T77" fmla="*/ 214 h 241"/>
                  <a:gd name="T78" fmla="*/ 31 w 241"/>
                  <a:gd name="T79" fmla="*/ 199 h 241"/>
                  <a:gd name="T80" fmla="*/ 27 w 241"/>
                  <a:gd name="T81" fmla="*/ 186 h 241"/>
                  <a:gd name="T82" fmla="*/ 38 w 241"/>
                  <a:gd name="T83" fmla="*/ 174 h 241"/>
                  <a:gd name="T84" fmla="*/ 38 w 241"/>
                  <a:gd name="T85" fmla="*/ 159 h 241"/>
                  <a:gd name="T86" fmla="*/ 34 w 241"/>
                  <a:gd name="T87" fmla="*/ 146 h 241"/>
                  <a:gd name="T88" fmla="*/ 21 w 241"/>
                  <a:gd name="T89" fmla="*/ 140 h 241"/>
                  <a:gd name="T90" fmla="*/ 4 w 241"/>
                  <a:gd name="T91" fmla="*/ 137 h 241"/>
                  <a:gd name="T92" fmla="*/ 0 w 241"/>
                  <a:gd name="T93" fmla="*/ 112 h 241"/>
                  <a:gd name="T94" fmla="*/ 8 w 241"/>
                  <a:gd name="T95" fmla="*/ 101 h 241"/>
                  <a:gd name="T96" fmla="*/ 25 w 241"/>
                  <a:gd name="T97" fmla="*/ 99 h 241"/>
                  <a:gd name="T98" fmla="*/ 36 w 241"/>
                  <a:gd name="T99" fmla="*/ 89 h 241"/>
                  <a:gd name="T100" fmla="*/ 42 w 241"/>
                  <a:gd name="T101" fmla="*/ 78 h 241"/>
                  <a:gd name="T102" fmla="*/ 36 w 241"/>
                  <a:gd name="T103" fmla="*/ 65 h 241"/>
                  <a:gd name="T104" fmla="*/ 27 w 241"/>
                  <a:gd name="T105" fmla="*/ 49 h 241"/>
                  <a:gd name="T106" fmla="*/ 42 w 241"/>
                  <a:gd name="T107" fmla="*/ 30 h 241"/>
                  <a:gd name="T108" fmla="*/ 55 w 241"/>
                  <a:gd name="T109" fmla="*/ 27 h 241"/>
                  <a:gd name="T110" fmla="*/ 69 w 241"/>
                  <a:gd name="T111" fmla="*/ 38 h 241"/>
                  <a:gd name="T112" fmla="*/ 84 w 241"/>
                  <a:gd name="T113" fmla="*/ 38 h 241"/>
                  <a:gd name="T114" fmla="*/ 95 w 241"/>
                  <a:gd name="T115" fmla="*/ 34 h 241"/>
                  <a:gd name="T116" fmla="*/ 101 w 241"/>
                  <a:gd name="T117" fmla="*/ 21 h 241"/>
                  <a:gd name="T118" fmla="*/ 105 w 241"/>
                  <a:gd name="T119" fmla="*/ 4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41" h="241">
                    <a:moveTo>
                      <a:pt x="122" y="80"/>
                    </a:moveTo>
                    <a:lnTo>
                      <a:pt x="101" y="85"/>
                    </a:lnTo>
                    <a:lnTo>
                      <a:pt x="86" y="101"/>
                    </a:lnTo>
                    <a:lnTo>
                      <a:pt x="80" y="121"/>
                    </a:lnTo>
                    <a:lnTo>
                      <a:pt x="86" y="140"/>
                    </a:lnTo>
                    <a:lnTo>
                      <a:pt x="101" y="155"/>
                    </a:lnTo>
                    <a:lnTo>
                      <a:pt x="122" y="161"/>
                    </a:lnTo>
                    <a:lnTo>
                      <a:pt x="141" y="155"/>
                    </a:lnTo>
                    <a:lnTo>
                      <a:pt x="156" y="140"/>
                    </a:lnTo>
                    <a:lnTo>
                      <a:pt x="161" y="121"/>
                    </a:lnTo>
                    <a:lnTo>
                      <a:pt x="156" y="101"/>
                    </a:lnTo>
                    <a:lnTo>
                      <a:pt x="141" y="85"/>
                    </a:lnTo>
                    <a:lnTo>
                      <a:pt x="122" y="80"/>
                    </a:lnTo>
                    <a:close/>
                    <a:moveTo>
                      <a:pt x="112" y="0"/>
                    </a:moveTo>
                    <a:lnTo>
                      <a:pt x="129" y="0"/>
                    </a:lnTo>
                    <a:lnTo>
                      <a:pt x="133" y="2"/>
                    </a:lnTo>
                    <a:lnTo>
                      <a:pt x="137" y="4"/>
                    </a:lnTo>
                    <a:lnTo>
                      <a:pt x="141" y="8"/>
                    </a:lnTo>
                    <a:lnTo>
                      <a:pt x="141" y="13"/>
                    </a:lnTo>
                    <a:lnTo>
                      <a:pt x="141" y="21"/>
                    </a:lnTo>
                    <a:lnTo>
                      <a:pt x="142" y="25"/>
                    </a:lnTo>
                    <a:lnTo>
                      <a:pt x="144" y="29"/>
                    </a:lnTo>
                    <a:lnTo>
                      <a:pt x="148" y="32"/>
                    </a:lnTo>
                    <a:lnTo>
                      <a:pt x="152" y="36"/>
                    </a:lnTo>
                    <a:lnTo>
                      <a:pt x="156" y="38"/>
                    </a:lnTo>
                    <a:lnTo>
                      <a:pt x="160" y="40"/>
                    </a:lnTo>
                    <a:lnTo>
                      <a:pt x="163" y="42"/>
                    </a:lnTo>
                    <a:lnTo>
                      <a:pt x="169" y="40"/>
                    </a:lnTo>
                    <a:lnTo>
                      <a:pt x="173" y="38"/>
                    </a:lnTo>
                    <a:lnTo>
                      <a:pt x="177" y="36"/>
                    </a:lnTo>
                    <a:lnTo>
                      <a:pt x="182" y="30"/>
                    </a:lnTo>
                    <a:lnTo>
                      <a:pt x="186" y="27"/>
                    </a:lnTo>
                    <a:lnTo>
                      <a:pt x="192" y="27"/>
                    </a:lnTo>
                    <a:lnTo>
                      <a:pt x="196" y="27"/>
                    </a:lnTo>
                    <a:lnTo>
                      <a:pt x="199" y="30"/>
                    </a:lnTo>
                    <a:lnTo>
                      <a:pt x="211" y="42"/>
                    </a:lnTo>
                    <a:lnTo>
                      <a:pt x="214" y="46"/>
                    </a:lnTo>
                    <a:lnTo>
                      <a:pt x="214" y="49"/>
                    </a:lnTo>
                    <a:lnTo>
                      <a:pt x="214" y="55"/>
                    </a:lnTo>
                    <a:lnTo>
                      <a:pt x="211" y="59"/>
                    </a:lnTo>
                    <a:lnTo>
                      <a:pt x="205" y="65"/>
                    </a:lnTo>
                    <a:lnTo>
                      <a:pt x="203" y="68"/>
                    </a:lnTo>
                    <a:lnTo>
                      <a:pt x="203" y="72"/>
                    </a:lnTo>
                    <a:lnTo>
                      <a:pt x="203" y="78"/>
                    </a:lnTo>
                    <a:lnTo>
                      <a:pt x="203" y="83"/>
                    </a:lnTo>
                    <a:lnTo>
                      <a:pt x="205" y="87"/>
                    </a:lnTo>
                    <a:lnTo>
                      <a:pt x="205" y="91"/>
                    </a:lnTo>
                    <a:lnTo>
                      <a:pt x="207" y="95"/>
                    </a:lnTo>
                    <a:lnTo>
                      <a:pt x="211" y="97"/>
                    </a:lnTo>
                    <a:lnTo>
                      <a:pt x="216" y="101"/>
                    </a:lnTo>
                    <a:lnTo>
                      <a:pt x="220" y="101"/>
                    </a:lnTo>
                    <a:lnTo>
                      <a:pt x="230" y="101"/>
                    </a:lnTo>
                    <a:lnTo>
                      <a:pt x="233" y="101"/>
                    </a:lnTo>
                    <a:lnTo>
                      <a:pt x="237" y="104"/>
                    </a:lnTo>
                    <a:lnTo>
                      <a:pt x="239" y="108"/>
                    </a:lnTo>
                    <a:lnTo>
                      <a:pt x="241" y="112"/>
                    </a:lnTo>
                    <a:lnTo>
                      <a:pt x="241" y="129"/>
                    </a:lnTo>
                    <a:lnTo>
                      <a:pt x="239" y="133"/>
                    </a:lnTo>
                    <a:lnTo>
                      <a:pt x="237" y="137"/>
                    </a:lnTo>
                    <a:lnTo>
                      <a:pt x="233" y="140"/>
                    </a:lnTo>
                    <a:lnTo>
                      <a:pt x="230" y="140"/>
                    </a:lnTo>
                    <a:lnTo>
                      <a:pt x="220" y="140"/>
                    </a:lnTo>
                    <a:lnTo>
                      <a:pt x="216" y="142"/>
                    </a:lnTo>
                    <a:lnTo>
                      <a:pt x="213" y="144"/>
                    </a:lnTo>
                    <a:lnTo>
                      <a:pt x="209" y="148"/>
                    </a:lnTo>
                    <a:lnTo>
                      <a:pt x="207" y="152"/>
                    </a:lnTo>
                    <a:lnTo>
                      <a:pt x="203" y="155"/>
                    </a:lnTo>
                    <a:lnTo>
                      <a:pt x="201" y="159"/>
                    </a:lnTo>
                    <a:lnTo>
                      <a:pt x="201" y="163"/>
                    </a:lnTo>
                    <a:lnTo>
                      <a:pt x="201" y="169"/>
                    </a:lnTo>
                    <a:lnTo>
                      <a:pt x="203" y="173"/>
                    </a:lnTo>
                    <a:lnTo>
                      <a:pt x="205" y="176"/>
                    </a:lnTo>
                    <a:lnTo>
                      <a:pt x="211" y="182"/>
                    </a:lnTo>
                    <a:lnTo>
                      <a:pt x="214" y="186"/>
                    </a:lnTo>
                    <a:lnTo>
                      <a:pt x="214" y="191"/>
                    </a:lnTo>
                    <a:lnTo>
                      <a:pt x="214" y="195"/>
                    </a:lnTo>
                    <a:lnTo>
                      <a:pt x="211" y="199"/>
                    </a:lnTo>
                    <a:lnTo>
                      <a:pt x="199" y="210"/>
                    </a:lnTo>
                    <a:lnTo>
                      <a:pt x="196" y="214"/>
                    </a:lnTo>
                    <a:lnTo>
                      <a:pt x="192" y="214"/>
                    </a:lnTo>
                    <a:lnTo>
                      <a:pt x="186" y="214"/>
                    </a:lnTo>
                    <a:lnTo>
                      <a:pt x="182" y="210"/>
                    </a:lnTo>
                    <a:lnTo>
                      <a:pt x="177" y="205"/>
                    </a:lnTo>
                    <a:lnTo>
                      <a:pt x="175" y="203"/>
                    </a:lnTo>
                    <a:lnTo>
                      <a:pt x="169" y="203"/>
                    </a:lnTo>
                    <a:lnTo>
                      <a:pt x="163" y="203"/>
                    </a:lnTo>
                    <a:lnTo>
                      <a:pt x="160" y="203"/>
                    </a:lnTo>
                    <a:lnTo>
                      <a:pt x="154" y="205"/>
                    </a:lnTo>
                    <a:lnTo>
                      <a:pt x="150" y="205"/>
                    </a:lnTo>
                    <a:lnTo>
                      <a:pt x="146" y="207"/>
                    </a:lnTo>
                    <a:lnTo>
                      <a:pt x="144" y="210"/>
                    </a:lnTo>
                    <a:lnTo>
                      <a:pt x="142" y="216"/>
                    </a:lnTo>
                    <a:lnTo>
                      <a:pt x="141" y="220"/>
                    </a:lnTo>
                    <a:lnTo>
                      <a:pt x="141" y="229"/>
                    </a:lnTo>
                    <a:lnTo>
                      <a:pt x="141" y="233"/>
                    </a:lnTo>
                    <a:lnTo>
                      <a:pt x="137" y="237"/>
                    </a:lnTo>
                    <a:lnTo>
                      <a:pt x="133" y="239"/>
                    </a:lnTo>
                    <a:lnTo>
                      <a:pt x="129" y="241"/>
                    </a:lnTo>
                    <a:lnTo>
                      <a:pt x="112" y="241"/>
                    </a:lnTo>
                    <a:lnTo>
                      <a:pt x="108" y="239"/>
                    </a:lnTo>
                    <a:lnTo>
                      <a:pt x="105" y="237"/>
                    </a:lnTo>
                    <a:lnTo>
                      <a:pt x="101" y="233"/>
                    </a:lnTo>
                    <a:lnTo>
                      <a:pt x="101" y="229"/>
                    </a:lnTo>
                    <a:lnTo>
                      <a:pt x="101" y="220"/>
                    </a:lnTo>
                    <a:lnTo>
                      <a:pt x="99" y="216"/>
                    </a:lnTo>
                    <a:lnTo>
                      <a:pt x="97" y="212"/>
                    </a:lnTo>
                    <a:lnTo>
                      <a:pt x="93" y="209"/>
                    </a:lnTo>
                    <a:lnTo>
                      <a:pt x="89" y="207"/>
                    </a:lnTo>
                    <a:lnTo>
                      <a:pt x="86" y="203"/>
                    </a:lnTo>
                    <a:lnTo>
                      <a:pt x="82" y="201"/>
                    </a:lnTo>
                    <a:lnTo>
                      <a:pt x="78" y="201"/>
                    </a:lnTo>
                    <a:lnTo>
                      <a:pt x="72" y="201"/>
                    </a:lnTo>
                    <a:lnTo>
                      <a:pt x="69" y="203"/>
                    </a:lnTo>
                    <a:lnTo>
                      <a:pt x="65" y="205"/>
                    </a:lnTo>
                    <a:lnTo>
                      <a:pt x="59" y="210"/>
                    </a:lnTo>
                    <a:lnTo>
                      <a:pt x="55" y="214"/>
                    </a:lnTo>
                    <a:lnTo>
                      <a:pt x="50" y="214"/>
                    </a:lnTo>
                    <a:lnTo>
                      <a:pt x="46" y="214"/>
                    </a:lnTo>
                    <a:lnTo>
                      <a:pt x="42" y="210"/>
                    </a:lnTo>
                    <a:lnTo>
                      <a:pt x="31" y="199"/>
                    </a:lnTo>
                    <a:lnTo>
                      <a:pt x="27" y="195"/>
                    </a:lnTo>
                    <a:lnTo>
                      <a:pt x="27" y="191"/>
                    </a:lnTo>
                    <a:lnTo>
                      <a:pt x="27" y="186"/>
                    </a:lnTo>
                    <a:lnTo>
                      <a:pt x="31" y="182"/>
                    </a:lnTo>
                    <a:lnTo>
                      <a:pt x="36" y="176"/>
                    </a:lnTo>
                    <a:lnTo>
                      <a:pt x="38" y="174"/>
                    </a:lnTo>
                    <a:lnTo>
                      <a:pt x="38" y="169"/>
                    </a:lnTo>
                    <a:lnTo>
                      <a:pt x="38" y="163"/>
                    </a:lnTo>
                    <a:lnTo>
                      <a:pt x="38" y="159"/>
                    </a:lnTo>
                    <a:lnTo>
                      <a:pt x="36" y="154"/>
                    </a:lnTo>
                    <a:lnTo>
                      <a:pt x="36" y="150"/>
                    </a:lnTo>
                    <a:lnTo>
                      <a:pt x="34" y="146"/>
                    </a:lnTo>
                    <a:lnTo>
                      <a:pt x="31" y="144"/>
                    </a:lnTo>
                    <a:lnTo>
                      <a:pt x="27" y="140"/>
                    </a:lnTo>
                    <a:lnTo>
                      <a:pt x="21" y="140"/>
                    </a:lnTo>
                    <a:lnTo>
                      <a:pt x="14" y="140"/>
                    </a:lnTo>
                    <a:lnTo>
                      <a:pt x="8" y="140"/>
                    </a:lnTo>
                    <a:lnTo>
                      <a:pt x="4" y="137"/>
                    </a:lnTo>
                    <a:lnTo>
                      <a:pt x="2" y="133"/>
                    </a:lnTo>
                    <a:lnTo>
                      <a:pt x="0" y="129"/>
                    </a:lnTo>
                    <a:lnTo>
                      <a:pt x="0" y="112"/>
                    </a:lnTo>
                    <a:lnTo>
                      <a:pt x="2" y="108"/>
                    </a:lnTo>
                    <a:lnTo>
                      <a:pt x="4" y="104"/>
                    </a:lnTo>
                    <a:lnTo>
                      <a:pt x="8" y="101"/>
                    </a:lnTo>
                    <a:lnTo>
                      <a:pt x="14" y="101"/>
                    </a:lnTo>
                    <a:lnTo>
                      <a:pt x="21" y="101"/>
                    </a:lnTo>
                    <a:lnTo>
                      <a:pt x="25" y="99"/>
                    </a:lnTo>
                    <a:lnTo>
                      <a:pt x="29" y="97"/>
                    </a:lnTo>
                    <a:lnTo>
                      <a:pt x="33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2"/>
                    </a:lnTo>
                    <a:lnTo>
                      <a:pt x="42" y="78"/>
                    </a:lnTo>
                    <a:lnTo>
                      <a:pt x="40" y="72"/>
                    </a:lnTo>
                    <a:lnTo>
                      <a:pt x="38" y="68"/>
                    </a:lnTo>
                    <a:lnTo>
                      <a:pt x="36" y="65"/>
                    </a:lnTo>
                    <a:lnTo>
                      <a:pt x="31" y="59"/>
                    </a:lnTo>
                    <a:lnTo>
                      <a:pt x="27" y="55"/>
                    </a:lnTo>
                    <a:lnTo>
                      <a:pt x="27" y="49"/>
                    </a:lnTo>
                    <a:lnTo>
                      <a:pt x="27" y="46"/>
                    </a:lnTo>
                    <a:lnTo>
                      <a:pt x="31" y="42"/>
                    </a:lnTo>
                    <a:lnTo>
                      <a:pt x="42" y="30"/>
                    </a:lnTo>
                    <a:lnTo>
                      <a:pt x="46" y="27"/>
                    </a:lnTo>
                    <a:lnTo>
                      <a:pt x="50" y="27"/>
                    </a:lnTo>
                    <a:lnTo>
                      <a:pt x="55" y="27"/>
                    </a:lnTo>
                    <a:lnTo>
                      <a:pt x="59" y="30"/>
                    </a:lnTo>
                    <a:lnTo>
                      <a:pt x="65" y="36"/>
                    </a:lnTo>
                    <a:lnTo>
                      <a:pt x="69" y="38"/>
                    </a:lnTo>
                    <a:lnTo>
                      <a:pt x="72" y="38"/>
                    </a:lnTo>
                    <a:lnTo>
                      <a:pt x="78" y="38"/>
                    </a:lnTo>
                    <a:lnTo>
                      <a:pt x="84" y="38"/>
                    </a:lnTo>
                    <a:lnTo>
                      <a:pt x="88" y="36"/>
                    </a:lnTo>
                    <a:lnTo>
                      <a:pt x="91" y="36"/>
                    </a:lnTo>
                    <a:lnTo>
                      <a:pt x="95" y="34"/>
                    </a:lnTo>
                    <a:lnTo>
                      <a:pt x="99" y="30"/>
                    </a:lnTo>
                    <a:lnTo>
                      <a:pt x="101" y="27"/>
                    </a:lnTo>
                    <a:lnTo>
                      <a:pt x="101" y="21"/>
                    </a:lnTo>
                    <a:lnTo>
                      <a:pt x="101" y="13"/>
                    </a:lnTo>
                    <a:lnTo>
                      <a:pt x="103" y="8"/>
                    </a:lnTo>
                    <a:lnTo>
                      <a:pt x="105" y="4"/>
                    </a:lnTo>
                    <a:lnTo>
                      <a:pt x="108" y="2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 flipV="1">
            <a:off x="5097807" y="1252740"/>
            <a:ext cx="0" cy="3038142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922598" y="34382"/>
            <a:ext cx="808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01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寻找中点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Search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618" y="1242822"/>
            <a:ext cx="4069260" cy="305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6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273253" y="2924079"/>
            <a:ext cx="713414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814598" y="2650209"/>
            <a:ext cx="609067" cy="547740"/>
            <a:chOff x="1814598" y="2650209"/>
            <a:chExt cx="609067" cy="547740"/>
          </a:xfrm>
        </p:grpSpPr>
        <p:sp>
          <p:nvSpPr>
            <p:cNvPr id="3" name="任意多边形 2"/>
            <p:cNvSpPr>
              <a:spLocks noChangeAspect="1"/>
            </p:cNvSpPr>
            <p:nvPr/>
          </p:nvSpPr>
          <p:spPr>
            <a:xfrm>
              <a:off x="1814598" y="2650209"/>
              <a:ext cx="609067" cy="54774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814598" y="2763529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0" name="TextBox 6"/>
          <p:cNvSpPr txBox="1">
            <a:spLocks noChangeArrowheads="1"/>
          </p:cNvSpPr>
          <p:nvPr/>
        </p:nvSpPr>
        <p:spPr bwMode="auto">
          <a:xfrm>
            <a:off x="1056396" y="3415734"/>
            <a:ext cx="216780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将当前帧图像二值化得到图像数组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1" name="TextBox 6"/>
          <p:cNvSpPr txBox="1">
            <a:spLocks noChangeArrowheads="1"/>
          </p:cNvSpPr>
          <p:nvPr/>
        </p:nvSpPr>
        <p:spPr bwMode="auto">
          <a:xfrm>
            <a:off x="4231677" y="3249235"/>
            <a:ext cx="2167809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之后每隔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行，以上一次寻点得到的中点为本行寻点的起始点进行寻点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2" name="TextBox 6"/>
          <p:cNvSpPr txBox="1">
            <a:spLocks noChangeArrowheads="1"/>
          </p:cNvSpPr>
          <p:nvPr/>
        </p:nvSpPr>
        <p:spPr bwMode="auto">
          <a:xfrm>
            <a:off x="2672517" y="1642132"/>
            <a:ext cx="2167809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从图像起始端（离车近端）开始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寻找中点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6119212" y="1679427"/>
            <a:ext cx="216780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根据车速确定寻点的范围（当前为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14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个点）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922598" y="34382"/>
            <a:ext cx="808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01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寻找中点</a:t>
            </a: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+mn-ea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Search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268484" y="2643545"/>
            <a:ext cx="609067" cy="547740"/>
            <a:chOff x="1814598" y="2650209"/>
            <a:chExt cx="609067" cy="547740"/>
          </a:xfrm>
        </p:grpSpPr>
        <p:sp>
          <p:nvSpPr>
            <p:cNvPr id="23" name="任意多边形 22"/>
            <p:cNvSpPr>
              <a:spLocks noChangeAspect="1"/>
            </p:cNvSpPr>
            <p:nvPr/>
          </p:nvSpPr>
          <p:spPr>
            <a:xfrm>
              <a:off x="1814598" y="2650209"/>
              <a:ext cx="609067" cy="54774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814598" y="2763529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26" name="任意多边形 25"/>
          <p:cNvSpPr>
            <a:spLocks noChangeAspect="1"/>
          </p:cNvSpPr>
          <p:nvPr/>
        </p:nvSpPr>
        <p:spPr>
          <a:xfrm>
            <a:off x="4903588" y="2643545"/>
            <a:ext cx="609067" cy="547740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accent1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8" name="任意多边形 27"/>
          <p:cNvSpPr>
            <a:spLocks noChangeAspect="1"/>
          </p:cNvSpPr>
          <p:nvPr/>
        </p:nvSpPr>
        <p:spPr>
          <a:xfrm>
            <a:off x="6688265" y="2636883"/>
            <a:ext cx="609067" cy="547740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accent1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9767" y="2725631"/>
            <a:ext cx="38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413697" y="2717360"/>
            <a:ext cx="38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39504" y="2709114"/>
            <a:ext cx="38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813367" y="2709114"/>
            <a:ext cx="38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5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375359" y="2946416"/>
            <a:ext cx="2247900" cy="441236"/>
            <a:chOff x="3374286" y="3417423"/>
            <a:chExt cx="4026020" cy="590550"/>
          </a:xfrm>
          <a:solidFill>
            <a:schemeClr val="accent1"/>
          </a:solidFill>
        </p:grpSpPr>
        <p:sp>
          <p:nvSpPr>
            <p:cNvPr id="16" name="任意多边形 15"/>
            <p:cNvSpPr/>
            <p:nvPr/>
          </p:nvSpPr>
          <p:spPr>
            <a:xfrm rot="5400000">
              <a:off x="5092021" y="1699688"/>
              <a:ext cx="590550" cy="4026020"/>
            </a:xfrm>
            <a:custGeom>
              <a:avLst/>
              <a:gdLst>
                <a:gd name="connsiteX0" fmla="*/ 0 w 590550"/>
                <a:gd name="connsiteY0" fmla="*/ 3766462 h 4026020"/>
                <a:gd name="connsiteX1" fmla="*/ 1617 w 590550"/>
                <a:gd name="connsiteY1" fmla="*/ 3736178 h 4026020"/>
                <a:gd name="connsiteX2" fmla="*/ 1190 w 590550"/>
                <a:gd name="connsiteY2" fmla="*/ 3731935 h 4026020"/>
                <a:gd name="connsiteX3" fmla="*/ 2581 w 590550"/>
                <a:gd name="connsiteY3" fmla="*/ 3718132 h 4026020"/>
                <a:gd name="connsiteX4" fmla="*/ 154124 w 590550"/>
                <a:gd name="connsiteY4" fmla="*/ 880379 h 4026020"/>
                <a:gd name="connsiteX5" fmla="*/ 154125 w 590550"/>
                <a:gd name="connsiteY5" fmla="*/ 880379 h 4026020"/>
                <a:gd name="connsiteX6" fmla="*/ 195800 w 590550"/>
                <a:gd name="connsiteY6" fmla="*/ 99964 h 4026020"/>
                <a:gd name="connsiteX7" fmla="*/ 295275 w 590550"/>
                <a:gd name="connsiteY7" fmla="*/ 0 h 4026020"/>
                <a:gd name="connsiteX8" fmla="*/ 394752 w 590550"/>
                <a:gd name="connsiteY8" fmla="*/ 99966 h 4026020"/>
                <a:gd name="connsiteX9" fmla="*/ 436427 w 590550"/>
                <a:gd name="connsiteY9" fmla="*/ 880379 h 4026020"/>
                <a:gd name="connsiteX10" fmla="*/ 436427 w 590550"/>
                <a:gd name="connsiteY10" fmla="*/ 880379 h 4026020"/>
                <a:gd name="connsiteX11" fmla="*/ 587969 w 590550"/>
                <a:gd name="connsiteY11" fmla="*/ 3718132 h 4026020"/>
                <a:gd name="connsiteX12" fmla="*/ 589361 w 590550"/>
                <a:gd name="connsiteY12" fmla="*/ 3731935 h 4026020"/>
                <a:gd name="connsiteX13" fmla="*/ 588933 w 590550"/>
                <a:gd name="connsiteY13" fmla="*/ 3736178 h 4026020"/>
                <a:gd name="connsiteX14" fmla="*/ 590550 w 590550"/>
                <a:gd name="connsiteY14" fmla="*/ 3766462 h 4026020"/>
                <a:gd name="connsiteX15" fmla="*/ 585880 w 590550"/>
                <a:gd name="connsiteY15" fmla="*/ 3766462 h 4026020"/>
                <a:gd name="connsiteX16" fmla="*/ 583386 w 590550"/>
                <a:gd name="connsiteY16" fmla="*/ 3791203 h 4026020"/>
                <a:gd name="connsiteX17" fmla="*/ 295276 w 590550"/>
                <a:gd name="connsiteY17" fmla="*/ 4026020 h 4026020"/>
                <a:gd name="connsiteX18" fmla="*/ 7164 w 590550"/>
                <a:gd name="connsiteY18" fmla="*/ 3791203 h 4026020"/>
                <a:gd name="connsiteX19" fmla="*/ 4670 w 590550"/>
                <a:gd name="connsiteY19" fmla="*/ 3766462 h 402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0550" h="4026020">
                  <a:moveTo>
                    <a:pt x="0" y="3766462"/>
                  </a:moveTo>
                  <a:lnTo>
                    <a:pt x="1617" y="3736178"/>
                  </a:lnTo>
                  <a:lnTo>
                    <a:pt x="1190" y="3731935"/>
                  </a:lnTo>
                  <a:lnTo>
                    <a:pt x="2581" y="3718132"/>
                  </a:lnTo>
                  <a:lnTo>
                    <a:pt x="154124" y="880379"/>
                  </a:lnTo>
                  <a:lnTo>
                    <a:pt x="154125" y="880379"/>
                  </a:lnTo>
                  <a:lnTo>
                    <a:pt x="195800" y="99964"/>
                  </a:lnTo>
                  <a:lnTo>
                    <a:pt x="295275" y="0"/>
                  </a:lnTo>
                  <a:lnTo>
                    <a:pt x="394752" y="99966"/>
                  </a:lnTo>
                  <a:lnTo>
                    <a:pt x="436427" y="880379"/>
                  </a:lnTo>
                  <a:lnTo>
                    <a:pt x="436427" y="880379"/>
                  </a:lnTo>
                  <a:lnTo>
                    <a:pt x="587969" y="3718132"/>
                  </a:lnTo>
                  <a:lnTo>
                    <a:pt x="589361" y="3731935"/>
                  </a:lnTo>
                  <a:lnTo>
                    <a:pt x="588933" y="3736178"/>
                  </a:lnTo>
                  <a:lnTo>
                    <a:pt x="590550" y="3766462"/>
                  </a:lnTo>
                  <a:lnTo>
                    <a:pt x="585880" y="3766462"/>
                  </a:lnTo>
                  <a:lnTo>
                    <a:pt x="583386" y="3791203"/>
                  </a:lnTo>
                  <a:cubicBezTo>
                    <a:pt x="555964" y="3925213"/>
                    <a:pt x="437392" y="4026020"/>
                    <a:pt x="295276" y="4026020"/>
                  </a:cubicBezTo>
                  <a:cubicBezTo>
                    <a:pt x="153158" y="4026020"/>
                    <a:pt x="34587" y="3925213"/>
                    <a:pt x="7164" y="3791203"/>
                  </a:cubicBezTo>
                  <a:lnTo>
                    <a:pt x="4670" y="37664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551766" y="3524562"/>
              <a:ext cx="348460" cy="376271"/>
              <a:chOff x="5757863" y="3063875"/>
              <a:chExt cx="676275" cy="730250"/>
            </a:xfrm>
            <a:grpFill/>
          </p:grpSpPr>
          <p:sp>
            <p:nvSpPr>
              <p:cNvPr id="18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5757863" y="3063875"/>
                <a:ext cx="676275" cy="730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Freeform 10"/>
              <p:cNvSpPr>
                <a:spLocks noEditPoints="1"/>
              </p:cNvSpPr>
              <p:nvPr/>
            </p:nvSpPr>
            <p:spPr bwMode="auto">
              <a:xfrm>
                <a:off x="5761038" y="3063875"/>
                <a:ext cx="673100" cy="730250"/>
              </a:xfrm>
              <a:custGeom>
                <a:avLst/>
                <a:gdLst>
                  <a:gd name="T0" fmla="*/ 164 w 176"/>
                  <a:gd name="T1" fmla="*/ 48 h 192"/>
                  <a:gd name="T2" fmla="*/ 160 w 176"/>
                  <a:gd name="T3" fmla="*/ 20 h 192"/>
                  <a:gd name="T4" fmla="*/ 140 w 176"/>
                  <a:gd name="T5" fmla="*/ 0 h 192"/>
                  <a:gd name="T6" fmla="*/ 0 w 176"/>
                  <a:gd name="T7" fmla="*/ 20 h 192"/>
                  <a:gd name="T8" fmla="*/ 24 w 176"/>
                  <a:gd name="T9" fmla="*/ 192 h 192"/>
                  <a:gd name="T10" fmla="*/ 160 w 176"/>
                  <a:gd name="T11" fmla="*/ 176 h 192"/>
                  <a:gd name="T12" fmla="*/ 176 w 176"/>
                  <a:gd name="T13" fmla="*/ 164 h 192"/>
                  <a:gd name="T14" fmla="*/ 173 w 176"/>
                  <a:gd name="T15" fmla="*/ 132 h 192"/>
                  <a:gd name="T16" fmla="*/ 176 w 176"/>
                  <a:gd name="T17" fmla="*/ 100 h 192"/>
                  <a:gd name="T18" fmla="*/ 176 w 176"/>
                  <a:gd name="T19" fmla="*/ 84 h 192"/>
                  <a:gd name="T20" fmla="*/ 164 w 176"/>
                  <a:gd name="T21" fmla="*/ 56 h 192"/>
                  <a:gd name="T22" fmla="*/ 168 w 176"/>
                  <a:gd name="T23" fmla="*/ 84 h 192"/>
                  <a:gd name="T24" fmla="*/ 160 w 176"/>
                  <a:gd name="T25" fmla="*/ 88 h 192"/>
                  <a:gd name="T26" fmla="*/ 164 w 176"/>
                  <a:gd name="T27" fmla="*/ 56 h 192"/>
                  <a:gd name="T28" fmla="*/ 168 w 176"/>
                  <a:gd name="T29" fmla="*/ 124 h 192"/>
                  <a:gd name="T30" fmla="*/ 160 w 176"/>
                  <a:gd name="T31" fmla="*/ 128 h 192"/>
                  <a:gd name="T32" fmla="*/ 164 w 176"/>
                  <a:gd name="T33" fmla="*/ 96 h 192"/>
                  <a:gd name="T34" fmla="*/ 20 w 176"/>
                  <a:gd name="T35" fmla="*/ 8 h 192"/>
                  <a:gd name="T36" fmla="*/ 140 w 176"/>
                  <a:gd name="T37" fmla="*/ 8 h 192"/>
                  <a:gd name="T38" fmla="*/ 152 w 176"/>
                  <a:gd name="T39" fmla="*/ 36 h 192"/>
                  <a:gd name="T40" fmla="*/ 144 w 176"/>
                  <a:gd name="T41" fmla="*/ 28 h 192"/>
                  <a:gd name="T42" fmla="*/ 9 w 176"/>
                  <a:gd name="T43" fmla="*/ 16 h 192"/>
                  <a:gd name="T44" fmla="*/ 20 w 176"/>
                  <a:gd name="T45" fmla="*/ 32 h 192"/>
                  <a:gd name="T46" fmla="*/ 132 w 176"/>
                  <a:gd name="T47" fmla="*/ 24 h 192"/>
                  <a:gd name="T48" fmla="*/ 136 w 176"/>
                  <a:gd name="T49" fmla="*/ 32 h 192"/>
                  <a:gd name="T50" fmla="*/ 120 w 176"/>
                  <a:gd name="T51" fmla="*/ 120 h 192"/>
                  <a:gd name="T52" fmla="*/ 100 w 176"/>
                  <a:gd name="T53" fmla="*/ 132 h 192"/>
                  <a:gd name="T54" fmla="*/ 76 w 176"/>
                  <a:gd name="T55" fmla="*/ 132 h 192"/>
                  <a:gd name="T56" fmla="*/ 76 w 176"/>
                  <a:gd name="T57" fmla="*/ 92 h 192"/>
                  <a:gd name="T58" fmla="*/ 92 w 176"/>
                  <a:gd name="T59" fmla="*/ 92 h 192"/>
                  <a:gd name="T60" fmla="*/ 96 w 176"/>
                  <a:gd name="T61" fmla="*/ 112 h 192"/>
                  <a:gd name="T62" fmla="*/ 100 w 176"/>
                  <a:gd name="T63" fmla="*/ 124 h 192"/>
                  <a:gd name="T64" fmla="*/ 112 w 176"/>
                  <a:gd name="T65" fmla="*/ 120 h 192"/>
                  <a:gd name="T66" fmla="*/ 80 w 176"/>
                  <a:gd name="T67" fmla="*/ 80 h 192"/>
                  <a:gd name="T68" fmla="*/ 80 w 176"/>
                  <a:gd name="T69" fmla="*/ 144 h 192"/>
                  <a:gd name="T70" fmla="*/ 80 w 176"/>
                  <a:gd name="T71" fmla="*/ 152 h 192"/>
                  <a:gd name="T72" fmla="*/ 80 w 176"/>
                  <a:gd name="T73" fmla="*/ 72 h 192"/>
                  <a:gd name="T74" fmla="*/ 120 w 176"/>
                  <a:gd name="T75" fmla="*/ 120 h 192"/>
                  <a:gd name="T76" fmla="*/ 164 w 176"/>
                  <a:gd name="T77" fmla="*/ 168 h 192"/>
                  <a:gd name="T78" fmla="*/ 160 w 176"/>
                  <a:gd name="T79" fmla="*/ 136 h 192"/>
                  <a:gd name="T80" fmla="*/ 168 w 176"/>
                  <a:gd name="T81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6" h="192">
                    <a:moveTo>
                      <a:pt x="176" y="60"/>
                    </a:moveTo>
                    <a:cubicBezTo>
                      <a:pt x="176" y="53"/>
                      <a:pt x="171" y="48"/>
                      <a:pt x="164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0" y="9"/>
                      <a:pt x="151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40" y="192"/>
                      <a:pt x="140" y="192"/>
                      <a:pt x="140" y="192"/>
                    </a:cubicBezTo>
                    <a:cubicBezTo>
                      <a:pt x="150" y="192"/>
                      <a:pt x="158" y="185"/>
                      <a:pt x="160" y="176"/>
                    </a:cubicBezTo>
                    <a:cubicBezTo>
                      <a:pt x="164" y="176"/>
                      <a:pt x="164" y="176"/>
                      <a:pt x="164" y="176"/>
                    </a:cubicBezTo>
                    <a:cubicBezTo>
                      <a:pt x="171" y="176"/>
                      <a:pt x="176" y="171"/>
                      <a:pt x="176" y="164"/>
                    </a:cubicBezTo>
                    <a:cubicBezTo>
                      <a:pt x="176" y="140"/>
                      <a:pt x="176" y="140"/>
                      <a:pt x="176" y="140"/>
                    </a:cubicBezTo>
                    <a:cubicBezTo>
                      <a:pt x="176" y="137"/>
                      <a:pt x="175" y="134"/>
                      <a:pt x="173" y="132"/>
                    </a:cubicBezTo>
                    <a:cubicBezTo>
                      <a:pt x="175" y="130"/>
                      <a:pt x="176" y="127"/>
                      <a:pt x="176" y="124"/>
                    </a:cubicBezTo>
                    <a:cubicBezTo>
                      <a:pt x="176" y="100"/>
                      <a:pt x="176" y="100"/>
                      <a:pt x="176" y="100"/>
                    </a:cubicBezTo>
                    <a:cubicBezTo>
                      <a:pt x="176" y="97"/>
                      <a:pt x="175" y="94"/>
                      <a:pt x="173" y="92"/>
                    </a:cubicBezTo>
                    <a:cubicBezTo>
                      <a:pt x="175" y="90"/>
                      <a:pt x="176" y="87"/>
                      <a:pt x="176" y="84"/>
                    </a:cubicBezTo>
                    <a:lnTo>
                      <a:pt x="176" y="60"/>
                    </a:lnTo>
                    <a:close/>
                    <a:moveTo>
                      <a:pt x="164" y="56"/>
                    </a:moveTo>
                    <a:cubicBezTo>
                      <a:pt x="166" y="56"/>
                      <a:pt x="168" y="58"/>
                      <a:pt x="168" y="60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8" y="86"/>
                      <a:pt x="166" y="88"/>
                      <a:pt x="164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56"/>
                      <a:pt x="160" y="56"/>
                      <a:pt x="160" y="56"/>
                    </a:cubicBezTo>
                    <a:lnTo>
                      <a:pt x="164" y="56"/>
                    </a:lnTo>
                    <a:close/>
                    <a:moveTo>
                      <a:pt x="168" y="100"/>
                    </a:move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68" y="126"/>
                      <a:pt x="166" y="128"/>
                      <a:pt x="164" y="128"/>
                    </a:cubicBezTo>
                    <a:cubicBezTo>
                      <a:pt x="160" y="128"/>
                      <a:pt x="160" y="128"/>
                      <a:pt x="160" y="128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64" y="96"/>
                      <a:pt x="164" y="96"/>
                      <a:pt x="164" y="96"/>
                    </a:cubicBezTo>
                    <a:cubicBezTo>
                      <a:pt x="166" y="96"/>
                      <a:pt x="168" y="98"/>
                      <a:pt x="168" y="100"/>
                    </a:cubicBezTo>
                    <a:close/>
                    <a:moveTo>
                      <a:pt x="20" y="8"/>
                    </a:moveTo>
                    <a:cubicBezTo>
                      <a:pt x="140" y="8"/>
                      <a:pt x="140" y="8"/>
                      <a:pt x="140" y="8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147" y="8"/>
                      <a:pt x="152" y="13"/>
                      <a:pt x="152" y="20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0" y="34"/>
                      <a:pt x="147" y="33"/>
                      <a:pt x="144" y="32"/>
                    </a:cubicBezTo>
                    <a:cubicBezTo>
                      <a:pt x="144" y="28"/>
                      <a:pt x="144" y="28"/>
                      <a:pt x="144" y="28"/>
                    </a:cubicBezTo>
                    <a:cubicBezTo>
                      <a:pt x="144" y="21"/>
                      <a:pt x="139" y="16"/>
                      <a:pt x="132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1"/>
                      <a:pt x="15" y="8"/>
                      <a:pt x="20" y="8"/>
                    </a:cubicBezTo>
                    <a:close/>
                    <a:moveTo>
                      <a:pt x="20" y="32"/>
                    </a:moveTo>
                    <a:cubicBezTo>
                      <a:pt x="15" y="32"/>
                      <a:pt x="10" y="29"/>
                      <a:pt x="9" y="24"/>
                    </a:cubicBezTo>
                    <a:cubicBezTo>
                      <a:pt x="132" y="24"/>
                      <a:pt x="132" y="24"/>
                      <a:pt x="132" y="24"/>
                    </a:cubicBezTo>
                    <a:cubicBezTo>
                      <a:pt x="134" y="24"/>
                      <a:pt x="136" y="26"/>
                      <a:pt x="136" y="28"/>
                    </a:cubicBezTo>
                    <a:cubicBezTo>
                      <a:pt x="136" y="32"/>
                      <a:pt x="136" y="32"/>
                      <a:pt x="136" y="32"/>
                    </a:cubicBezTo>
                    <a:lnTo>
                      <a:pt x="20" y="32"/>
                    </a:lnTo>
                    <a:close/>
                    <a:moveTo>
                      <a:pt x="120" y="120"/>
                    </a:moveTo>
                    <a:cubicBezTo>
                      <a:pt x="120" y="127"/>
                      <a:pt x="115" y="132"/>
                      <a:pt x="108" y="132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96" y="132"/>
                      <a:pt x="92" y="130"/>
                      <a:pt x="90" y="126"/>
                    </a:cubicBezTo>
                    <a:cubicBezTo>
                      <a:pt x="86" y="130"/>
                      <a:pt x="81" y="132"/>
                      <a:pt x="76" y="132"/>
                    </a:cubicBezTo>
                    <a:cubicBezTo>
                      <a:pt x="65" y="132"/>
                      <a:pt x="56" y="123"/>
                      <a:pt x="56" y="112"/>
                    </a:cubicBezTo>
                    <a:cubicBezTo>
                      <a:pt x="56" y="101"/>
                      <a:pt x="65" y="92"/>
                      <a:pt x="76" y="92"/>
                    </a:cubicBezTo>
                    <a:cubicBezTo>
                      <a:pt x="81" y="92"/>
                      <a:pt x="85" y="93"/>
                      <a:pt x="88" y="96"/>
                    </a:cubicBezTo>
                    <a:cubicBezTo>
                      <a:pt x="88" y="94"/>
                      <a:pt x="90" y="92"/>
                      <a:pt x="92" y="92"/>
                    </a:cubicBezTo>
                    <a:cubicBezTo>
                      <a:pt x="94" y="92"/>
                      <a:pt x="96" y="94"/>
                      <a:pt x="96" y="96"/>
                    </a:cubicBezTo>
                    <a:cubicBezTo>
                      <a:pt x="96" y="112"/>
                      <a:pt x="96" y="112"/>
                      <a:pt x="96" y="11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96" y="122"/>
                      <a:pt x="98" y="124"/>
                      <a:pt x="100" y="124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10" y="124"/>
                      <a:pt x="112" y="122"/>
                      <a:pt x="112" y="120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2" y="94"/>
                      <a:pt x="98" y="80"/>
                      <a:pt x="80" y="80"/>
                    </a:cubicBezTo>
                    <a:cubicBezTo>
                      <a:pt x="62" y="80"/>
                      <a:pt x="48" y="94"/>
                      <a:pt x="48" y="112"/>
                    </a:cubicBezTo>
                    <a:cubicBezTo>
                      <a:pt x="48" y="130"/>
                      <a:pt x="62" y="144"/>
                      <a:pt x="80" y="144"/>
                    </a:cubicBezTo>
                    <a:cubicBezTo>
                      <a:pt x="82" y="144"/>
                      <a:pt x="84" y="146"/>
                      <a:pt x="84" y="148"/>
                    </a:cubicBezTo>
                    <a:cubicBezTo>
                      <a:pt x="84" y="150"/>
                      <a:pt x="82" y="152"/>
                      <a:pt x="80" y="152"/>
                    </a:cubicBezTo>
                    <a:cubicBezTo>
                      <a:pt x="58" y="152"/>
                      <a:pt x="40" y="134"/>
                      <a:pt x="40" y="112"/>
                    </a:cubicBezTo>
                    <a:cubicBezTo>
                      <a:pt x="40" y="90"/>
                      <a:pt x="58" y="72"/>
                      <a:pt x="80" y="72"/>
                    </a:cubicBezTo>
                    <a:cubicBezTo>
                      <a:pt x="102" y="72"/>
                      <a:pt x="120" y="90"/>
                      <a:pt x="120" y="112"/>
                    </a:cubicBezTo>
                    <a:lnTo>
                      <a:pt x="120" y="120"/>
                    </a:lnTo>
                    <a:close/>
                    <a:moveTo>
                      <a:pt x="168" y="164"/>
                    </a:moveTo>
                    <a:cubicBezTo>
                      <a:pt x="168" y="166"/>
                      <a:pt x="166" y="168"/>
                      <a:pt x="164" y="168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160" y="136"/>
                      <a:pt x="160" y="136"/>
                      <a:pt x="160" y="136"/>
                    </a:cubicBezTo>
                    <a:cubicBezTo>
                      <a:pt x="164" y="136"/>
                      <a:pt x="164" y="136"/>
                      <a:pt x="164" y="136"/>
                    </a:cubicBezTo>
                    <a:cubicBezTo>
                      <a:pt x="166" y="136"/>
                      <a:pt x="168" y="138"/>
                      <a:pt x="168" y="140"/>
                    </a:cubicBezTo>
                    <a:lnTo>
                      <a:pt x="168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6005513" y="3444875"/>
                <a:ext cx="92075" cy="904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TextBox 6"/>
          <p:cNvSpPr txBox="1">
            <a:spLocks noChangeArrowheads="1"/>
          </p:cNvSpPr>
          <p:nvPr/>
        </p:nvSpPr>
        <p:spPr bwMode="auto">
          <a:xfrm>
            <a:off x="922598" y="34382"/>
            <a:ext cx="808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01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47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曲线拟合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48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Fitting 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2617" y="1295892"/>
            <a:ext cx="4440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-150" dirty="0">
                <a:solidFill>
                  <a:srgbClr val="6D6F71"/>
                </a:solidFill>
                <a:latin typeface="Arial"/>
                <a:cs typeface="+mn-ea"/>
              </a:rPr>
              <a:t>利用最小二乘法，对得到的赛道中心点拟合得出二次曲线</a:t>
            </a:r>
            <a:endParaRPr lang="zh-CN" altLang="zh-CN" sz="1600" spc="-150" dirty="0">
              <a:solidFill>
                <a:srgbClr val="6D6F71"/>
              </a:solidFill>
              <a:latin typeface="Arial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744" y="2065969"/>
            <a:ext cx="2928556" cy="220212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70" y="2089499"/>
            <a:ext cx="2937694" cy="220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2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"/>
          <p:cNvSpPr txBox="1">
            <a:spLocks noChangeArrowheads="1"/>
          </p:cNvSpPr>
          <p:nvPr/>
        </p:nvSpPr>
        <p:spPr bwMode="auto">
          <a:xfrm>
            <a:off x="922598" y="34382"/>
            <a:ext cx="808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01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60" name="TextBox 6"/>
          <p:cNvSpPr txBox="1">
            <a:spLocks noChangeArrowheads="1"/>
          </p:cNvSpPr>
          <p:nvPr/>
        </p:nvSpPr>
        <p:spPr bwMode="auto">
          <a:xfrm>
            <a:off x="1413606" y="1558353"/>
            <a:ext cx="613084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横向偏差值：取拟合后曲线的平均横坐标与图像中点横坐标的差为横向偏差值，正值为偏右，负值为偏左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1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计算偏差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62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Calculation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853385" y="1024480"/>
                <a:ext cx="350265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3200" dirty="0"/>
                  <a:t>/n-320 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385" y="1024480"/>
                <a:ext cx="3502651" cy="492443"/>
              </a:xfrm>
              <a:prstGeom prst="rect">
                <a:avLst/>
              </a:prstGeom>
              <a:blipFill>
                <a:blip r:embed="rId2"/>
                <a:stretch>
                  <a:fillRect t="-24691" r="-12522" b="-49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/>
          <p:cNvSpPr/>
          <p:nvPr/>
        </p:nvSpPr>
        <p:spPr>
          <a:xfrm>
            <a:off x="4373628" y="2325741"/>
            <a:ext cx="210804" cy="514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13606" y="3000375"/>
            <a:ext cx="6130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控制：将计算得到的横向偏差值传给控制层，从而对电机输入相应的电平控制小车的行进方向</a:t>
            </a: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1413606" y="3903788"/>
            <a:ext cx="6130848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其他方案：计算横向偏差角、计算拟合曲线某点的曲率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9800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0044" y="1333499"/>
            <a:ext cx="8853956" cy="2200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210206" y="1291456"/>
            <a:ext cx="2590845" cy="2489299"/>
            <a:chOff x="-1210206" y="1291456"/>
            <a:chExt cx="2590845" cy="2489299"/>
          </a:xfrm>
        </p:grpSpPr>
        <p:sp>
          <p:nvSpPr>
            <p:cNvPr id="13" name="任意多边形 12"/>
            <p:cNvSpPr/>
            <p:nvPr/>
          </p:nvSpPr>
          <p:spPr>
            <a:xfrm rot="17162525">
              <a:off x="-787423" y="1750258"/>
              <a:ext cx="2489299" cy="1571695"/>
            </a:xfrm>
            <a:custGeom>
              <a:avLst/>
              <a:gdLst>
                <a:gd name="connsiteX0" fmla="*/ 0 w 2550639"/>
                <a:gd name="connsiteY0" fmla="*/ 664829 h 1610425"/>
                <a:gd name="connsiteX1" fmla="*/ 2356714 w 2550639"/>
                <a:gd name="connsiteY1" fmla="*/ 0 h 1610425"/>
                <a:gd name="connsiteX2" fmla="*/ 2513421 w 2550639"/>
                <a:gd name="connsiteY2" fmla="*/ 271426 h 1610425"/>
                <a:gd name="connsiteX3" fmla="*/ 2549202 w 2550639"/>
                <a:gd name="connsiteY3" fmla="*/ 377831 h 1610425"/>
                <a:gd name="connsiteX4" fmla="*/ 2550094 w 2550639"/>
                <a:gd name="connsiteY4" fmla="*/ 411762 h 1610425"/>
                <a:gd name="connsiteX5" fmla="*/ 2550639 w 2550639"/>
                <a:gd name="connsiteY5" fmla="*/ 415008 h 1610425"/>
                <a:gd name="connsiteX6" fmla="*/ 2550410 w 2550639"/>
                <a:gd name="connsiteY6" fmla="*/ 423734 h 1610425"/>
                <a:gd name="connsiteX7" fmla="*/ 2550639 w 2550639"/>
                <a:gd name="connsiteY7" fmla="*/ 432450 h 1610425"/>
                <a:gd name="connsiteX8" fmla="*/ 2550095 w 2550639"/>
                <a:gd name="connsiteY8" fmla="*/ 435692 h 1610425"/>
                <a:gd name="connsiteX9" fmla="*/ 2549202 w 2550639"/>
                <a:gd name="connsiteY9" fmla="*/ 469627 h 1610425"/>
                <a:gd name="connsiteX10" fmla="*/ 2513423 w 2550639"/>
                <a:gd name="connsiteY10" fmla="*/ 576032 h 1610425"/>
                <a:gd name="connsiteX11" fmla="*/ 2004148 w 2550639"/>
                <a:gd name="connsiteY11" fmla="*/ 1458122 h 1610425"/>
                <a:gd name="connsiteX12" fmla="*/ 1929889 w 2550639"/>
                <a:gd name="connsiteY12" fmla="*/ 1542310 h 1610425"/>
                <a:gd name="connsiteX13" fmla="*/ 1900947 w 2550639"/>
                <a:gd name="connsiteY13" fmla="*/ 1560051 h 1610425"/>
                <a:gd name="connsiteX14" fmla="*/ 1898410 w 2550639"/>
                <a:gd name="connsiteY14" fmla="*/ 1562144 h 1610425"/>
                <a:gd name="connsiteX15" fmla="*/ 1890748 w 2550639"/>
                <a:gd name="connsiteY15" fmla="*/ 1566304 h 1610425"/>
                <a:gd name="connsiteX16" fmla="*/ 1883306 w 2550639"/>
                <a:gd name="connsiteY16" fmla="*/ 1570864 h 1610425"/>
                <a:gd name="connsiteX17" fmla="*/ 1880222 w 2550639"/>
                <a:gd name="connsiteY17" fmla="*/ 1572017 h 1610425"/>
                <a:gd name="connsiteX18" fmla="*/ 1850390 w 2550639"/>
                <a:gd name="connsiteY18" fmla="*/ 1588209 h 1610425"/>
                <a:gd name="connsiteX19" fmla="*/ 1740351 w 2550639"/>
                <a:gd name="connsiteY19" fmla="*/ 1610424 h 1610425"/>
                <a:gd name="connsiteX20" fmla="*/ 721802 w 2550639"/>
                <a:gd name="connsiteY20" fmla="*/ 1610425 h 1610425"/>
                <a:gd name="connsiteX21" fmla="*/ 563743 w 2550639"/>
                <a:gd name="connsiteY21" fmla="*/ 1562144 h 1610425"/>
                <a:gd name="connsiteX22" fmla="*/ 554475 w 2550639"/>
                <a:gd name="connsiteY22" fmla="*/ 1554498 h 1610425"/>
                <a:gd name="connsiteX23" fmla="*/ 532266 w 2550639"/>
                <a:gd name="connsiteY23" fmla="*/ 1542310 h 1610425"/>
                <a:gd name="connsiteX24" fmla="*/ 458007 w 2550639"/>
                <a:gd name="connsiteY24" fmla="*/ 1458122 h 161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50639" h="1610425">
                  <a:moveTo>
                    <a:pt x="0" y="664829"/>
                  </a:moveTo>
                  <a:lnTo>
                    <a:pt x="2356714" y="0"/>
                  </a:lnTo>
                  <a:lnTo>
                    <a:pt x="2513421" y="271426"/>
                  </a:lnTo>
                  <a:cubicBezTo>
                    <a:pt x="2532938" y="305230"/>
                    <a:pt x="2544680" y="341387"/>
                    <a:pt x="2549202" y="377831"/>
                  </a:cubicBezTo>
                  <a:lnTo>
                    <a:pt x="2550094" y="411762"/>
                  </a:lnTo>
                  <a:lnTo>
                    <a:pt x="2550639" y="415008"/>
                  </a:lnTo>
                  <a:lnTo>
                    <a:pt x="2550410" y="423734"/>
                  </a:lnTo>
                  <a:lnTo>
                    <a:pt x="2550639" y="432450"/>
                  </a:lnTo>
                  <a:lnTo>
                    <a:pt x="2550095" y="435692"/>
                  </a:lnTo>
                  <a:lnTo>
                    <a:pt x="2549202" y="469627"/>
                  </a:lnTo>
                  <a:cubicBezTo>
                    <a:pt x="2544680" y="506071"/>
                    <a:pt x="2532938" y="542228"/>
                    <a:pt x="2513423" y="576032"/>
                  </a:cubicBezTo>
                  <a:lnTo>
                    <a:pt x="2004148" y="1458122"/>
                  </a:lnTo>
                  <a:cubicBezTo>
                    <a:pt x="1984631" y="1491925"/>
                    <a:pt x="1959188" y="1520173"/>
                    <a:pt x="1929889" y="1542310"/>
                  </a:cubicBezTo>
                  <a:lnTo>
                    <a:pt x="1900947" y="1560051"/>
                  </a:lnTo>
                  <a:lnTo>
                    <a:pt x="1898410" y="1562144"/>
                  </a:lnTo>
                  <a:lnTo>
                    <a:pt x="1890748" y="1566304"/>
                  </a:lnTo>
                  <a:lnTo>
                    <a:pt x="1883306" y="1570864"/>
                  </a:lnTo>
                  <a:lnTo>
                    <a:pt x="1880222" y="1572017"/>
                  </a:lnTo>
                  <a:lnTo>
                    <a:pt x="1850390" y="1588209"/>
                  </a:lnTo>
                  <a:cubicBezTo>
                    <a:pt x="1816569" y="1602514"/>
                    <a:pt x="1779384" y="1610424"/>
                    <a:pt x="1740351" y="1610424"/>
                  </a:cubicBezTo>
                  <a:lnTo>
                    <a:pt x="721802" y="1610425"/>
                  </a:lnTo>
                  <a:cubicBezTo>
                    <a:pt x="663254" y="1610425"/>
                    <a:pt x="608862" y="1592626"/>
                    <a:pt x="563743" y="1562144"/>
                  </a:cubicBezTo>
                  <a:lnTo>
                    <a:pt x="554475" y="1554498"/>
                  </a:lnTo>
                  <a:lnTo>
                    <a:pt x="532266" y="1542310"/>
                  </a:lnTo>
                  <a:cubicBezTo>
                    <a:pt x="502966" y="1520173"/>
                    <a:pt x="477523" y="1491925"/>
                    <a:pt x="458007" y="1458122"/>
                  </a:cubicBezTo>
                  <a:close/>
                </a:path>
              </a:pathLst>
            </a:custGeom>
            <a:solidFill>
              <a:srgbClr val="577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 dirty="0">
                <a:cs typeface="+mn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20782534">
              <a:off x="-1210206" y="1316400"/>
              <a:ext cx="2590845" cy="2329974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</a:endParaRPr>
            </a:p>
          </p:txBody>
        </p:sp>
      </p:grp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168004" y="1571062"/>
            <a:ext cx="3045180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感知层 </a:t>
            </a:r>
            <a:r>
              <a:rPr lang="en-US" altLang="zh-CN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- </a:t>
            </a:r>
            <a:r>
              <a:rPr lang="zh-CN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标志识别模块</a:t>
            </a: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2479456" y="2089720"/>
            <a:ext cx="4743425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1" dirty="0">
                <a:latin typeface="+mn-ea"/>
                <a:cs typeface="+mn-ea"/>
              </a:rPr>
              <a:t>标志识别是这次比赛图像识别部分的两个重点之一，在现实的智能驾驶中也有十分重大的意义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87089" y="2039132"/>
            <a:ext cx="57281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6">
            <a:extLst>
              <a:ext uri="{FF2B5EF4-FFF2-40B4-BE49-F238E27FC236}">
                <a16:creationId xmlns:a16="http://schemas.microsoft.com/office/drawing/2014/main" id="{16C74DE3-8281-431E-A167-F4F89A0E0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6937" y="2005364"/>
            <a:ext cx="1316988" cy="70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b="1" dirty="0">
                <a:solidFill>
                  <a:schemeClr val="bg1"/>
                </a:solidFill>
                <a:latin typeface="+mn-ea"/>
                <a:cs typeface="+mn-ea"/>
              </a:rPr>
              <a:t>感知层</a:t>
            </a:r>
            <a:endParaRPr lang="en-US" altLang="zh-CN" sz="1999" b="1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b="1" dirty="0">
                <a:solidFill>
                  <a:schemeClr val="bg1"/>
                </a:solidFill>
                <a:latin typeface="+mn-ea"/>
                <a:cs typeface="+mn-ea"/>
              </a:rPr>
              <a:t>具体设计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6" grpId="0"/>
      <p:bldP spid="37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078926" y="2966253"/>
            <a:ext cx="259432" cy="736387"/>
            <a:chOff x="3604799" y="4833637"/>
            <a:chExt cx="280522" cy="79625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3686798" y="4833637"/>
              <a:ext cx="118682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89" name="Freeform 6"/>
            <p:cNvSpPr/>
            <p:nvPr/>
          </p:nvSpPr>
          <p:spPr bwMode="auto">
            <a:xfrm>
              <a:off x="3604799" y="4982529"/>
              <a:ext cx="280522" cy="647359"/>
            </a:xfrm>
            <a:custGeom>
              <a:avLst/>
              <a:gdLst>
                <a:gd name="T0" fmla="*/ 55 w 55"/>
                <a:gd name="T1" fmla="*/ 16 h 127"/>
                <a:gd name="T2" fmla="*/ 28 w 55"/>
                <a:gd name="T3" fmla="*/ 0 h 127"/>
                <a:gd name="T4" fmla="*/ 0 w 55"/>
                <a:gd name="T5" fmla="*/ 16 h 127"/>
                <a:gd name="T6" fmla="*/ 0 w 55"/>
                <a:gd name="T7" fmla="*/ 16 h 127"/>
                <a:gd name="T8" fmla="*/ 0 w 55"/>
                <a:gd name="T9" fmla="*/ 66 h 127"/>
                <a:gd name="T10" fmla="*/ 5 w 55"/>
                <a:gd name="T11" fmla="*/ 71 h 127"/>
                <a:gd name="T12" fmla="*/ 10 w 55"/>
                <a:gd name="T13" fmla="*/ 66 h 127"/>
                <a:gd name="T14" fmla="*/ 10 w 55"/>
                <a:gd name="T15" fmla="*/ 22 h 127"/>
                <a:gd name="T16" fmla="*/ 13 w 55"/>
                <a:gd name="T17" fmla="*/ 22 h 127"/>
                <a:gd name="T18" fmla="*/ 13 w 55"/>
                <a:gd name="T19" fmla="*/ 121 h 127"/>
                <a:gd name="T20" fmla="*/ 13 w 55"/>
                <a:gd name="T21" fmla="*/ 121 h 127"/>
                <a:gd name="T22" fmla="*/ 13 w 55"/>
                <a:gd name="T23" fmla="*/ 121 h 127"/>
                <a:gd name="T24" fmla="*/ 19 w 55"/>
                <a:gd name="T25" fmla="*/ 127 h 127"/>
                <a:gd name="T26" fmla="*/ 25 w 55"/>
                <a:gd name="T27" fmla="*/ 122 h 127"/>
                <a:gd name="T28" fmla="*/ 25 w 55"/>
                <a:gd name="T29" fmla="*/ 121 h 127"/>
                <a:gd name="T30" fmla="*/ 25 w 55"/>
                <a:gd name="T31" fmla="*/ 66 h 127"/>
                <a:gd name="T32" fmla="*/ 28 w 55"/>
                <a:gd name="T33" fmla="*/ 61 h 127"/>
                <a:gd name="T34" fmla="*/ 30 w 55"/>
                <a:gd name="T35" fmla="*/ 66 h 127"/>
                <a:gd name="T36" fmla="*/ 30 w 55"/>
                <a:gd name="T37" fmla="*/ 121 h 127"/>
                <a:gd name="T38" fmla="*/ 31 w 55"/>
                <a:gd name="T39" fmla="*/ 122 h 127"/>
                <a:gd name="T40" fmla="*/ 36 w 55"/>
                <a:gd name="T41" fmla="*/ 127 h 127"/>
                <a:gd name="T42" fmla="*/ 42 w 55"/>
                <a:gd name="T43" fmla="*/ 121 h 127"/>
                <a:gd name="T44" fmla="*/ 42 w 55"/>
                <a:gd name="T45" fmla="*/ 121 h 127"/>
                <a:gd name="T46" fmla="*/ 42 w 55"/>
                <a:gd name="T47" fmla="*/ 121 h 127"/>
                <a:gd name="T48" fmla="*/ 42 w 55"/>
                <a:gd name="T49" fmla="*/ 22 h 127"/>
                <a:gd name="T50" fmla="*/ 46 w 55"/>
                <a:gd name="T51" fmla="*/ 22 h 127"/>
                <a:gd name="T52" fmla="*/ 46 w 55"/>
                <a:gd name="T53" fmla="*/ 66 h 127"/>
                <a:gd name="T54" fmla="*/ 51 w 55"/>
                <a:gd name="T55" fmla="*/ 71 h 127"/>
                <a:gd name="T56" fmla="*/ 55 w 55"/>
                <a:gd name="T57" fmla="*/ 66 h 127"/>
                <a:gd name="T58" fmla="*/ 55 w 55"/>
                <a:gd name="T59" fmla="*/ 16 h 127"/>
                <a:gd name="T60" fmla="*/ 55 w 55"/>
                <a:gd name="T61" fmla="*/ 1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27">
                  <a:moveTo>
                    <a:pt x="55" y="16"/>
                  </a:move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5" y="71"/>
                  </a:cubicBezTo>
                  <a:cubicBezTo>
                    <a:pt x="8" y="71"/>
                    <a:pt x="10" y="69"/>
                    <a:pt x="10" y="66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4"/>
                    <a:pt x="16" y="127"/>
                    <a:pt x="19" y="127"/>
                  </a:cubicBezTo>
                  <a:cubicBezTo>
                    <a:pt x="22" y="127"/>
                    <a:pt x="24" y="125"/>
                    <a:pt x="25" y="122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4"/>
                    <a:pt x="25" y="61"/>
                    <a:pt x="28" y="61"/>
                  </a:cubicBezTo>
                  <a:cubicBezTo>
                    <a:pt x="30" y="61"/>
                    <a:pt x="30" y="64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2"/>
                  </a:cubicBezTo>
                  <a:cubicBezTo>
                    <a:pt x="31" y="125"/>
                    <a:pt x="33" y="127"/>
                    <a:pt x="36" y="127"/>
                  </a:cubicBezTo>
                  <a:cubicBezTo>
                    <a:pt x="40" y="127"/>
                    <a:pt x="42" y="124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6" y="69"/>
                    <a:pt x="48" y="71"/>
                    <a:pt x="51" y="71"/>
                  </a:cubicBezTo>
                  <a:cubicBezTo>
                    <a:pt x="53" y="71"/>
                    <a:pt x="55" y="69"/>
                    <a:pt x="55" y="6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987830" y="2094282"/>
            <a:ext cx="352122" cy="729960"/>
            <a:chOff x="5766978" y="2630458"/>
            <a:chExt cx="384100" cy="79625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5844661" y="2630458"/>
              <a:ext cx="116525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92" name="Freeform 8"/>
            <p:cNvSpPr/>
            <p:nvPr/>
          </p:nvSpPr>
          <p:spPr bwMode="auto">
            <a:xfrm>
              <a:off x="5766978" y="2783667"/>
              <a:ext cx="384100" cy="643043"/>
            </a:xfrm>
            <a:custGeom>
              <a:avLst/>
              <a:gdLst>
                <a:gd name="T0" fmla="*/ 73 w 75"/>
                <a:gd name="T1" fmla="*/ 16 h 126"/>
                <a:gd name="T2" fmla="*/ 65 w 75"/>
                <a:gd name="T3" fmla="*/ 16 h 126"/>
                <a:gd name="T4" fmla="*/ 55 w 75"/>
                <a:gd name="T5" fmla="*/ 26 h 126"/>
                <a:gd name="T6" fmla="*/ 55 w 75"/>
                <a:gd name="T7" fmla="*/ 16 h 126"/>
                <a:gd name="T8" fmla="*/ 55 w 75"/>
                <a:gd name="T9" fmla="*/ 16 h 126"/>
                <a:gd name="T10" fmla="*/ 28 w 75"/>
                <a:gd name="T11" fmla="*/ 0 h 126"/>
                <a:gd name="T12" fmla="*/ 0 w 75"/>
                <a:gd name="T13" fmla="*/ 16 h 126"/>
                <a:gd name="T14" fmla="*/ 0 w 75"/>
                <a:gd name="T15" fmla="*/ 16 h 126"/>
                <a:gd name="T16" fmla="*/ 0 w 75"/>
                <a:gd name="T17" fmla="*/ 65 h 126"/>
                <a:gd name="T18" fmla="*/ 5 w 75"/>
                <a:gd name="T19" fmla="*/ 70 h 126"/>
                <a:gd name="T20" fmla="*/ 10 w 75"/>
                <a:gd name="T21" fmla="*/ 65 h 126"/>
                <a:gd name="T22" fmla="*/ 10 w 75"/>
                <a:gd name="T23" fmla="*/ 21 h 126"/>
                <a:gd name="T24" fmla="*/ 13 w 75"/>
                <a:gd name="T25" fmla="*/ 21 h 126"/>
                <a:gd name="T26" fmla="*/ 13 w 75"/>
                <a:gd name="T27" fmla="*/ 120 h 126"/>
                <a:gd name="T28" fmla="*/ 13 w 75"/>
                <a:gd name="T29" fmla="*/ 120 h 126"/>
                <a:gd name="T30" fmla="*/ 13 w 75"/>
                <a:gd name="T31" fmla="*/ 120 h 126"/>
                <a:gd name="T32" fmla="*/ 19 w 75"/>
                <a:gd name="T33" fmla="*/ 126 h 126"/>
                <a:gd name="T34" fmla="*/ 25 w 75"/>
                <a:gd name="T35" fmla="*/ 121 h 126"/>
                <a:gd name="T36" fmla="*/ 25 w 75"/>
                <a:gd name="T37" fmla="*/ 121 h 126"/>
                <a:gd name="T38" fmla="*/ 25 w 75"/>
                <a:gd name="T39" fmla="*/ 66 h 126"/>
                <a:gd name="T40" fmla="*/ 28 w 75"/>
                <a:gd name="T41" fmla="*/ 61 h 126"/>
                <a:gd name="T42" fmla="*/ 30 w 75"/>
                <a:gd name="T43" fmla="*/ 66 h 126"/>
                <a:gd name="T44" fmla="*/ 30 w 75"/>
                <a:gd name="T45" fmla="*/ 121 h 126"/>
                <a:gd name="T46" fmla="*/ 31 w 75"/>
                <a:gd name="T47" fmla="*/ 121 h 126"/>
                <a:gd name="T48" fmla="*/ 36 w 75"/>
                <a:gd name="T49" fmla="*/ 126 h 126"/>
                <a:gd name="T50" fmla="*/ 42 w 75"/>
                <a:gd name="T51" fmla="*/ 120 h 126"/>
                <a:gd name="T52" fmla="*/ 42 w 75"/>
                <a:gd name="T53" fmla="*/ 120 h 126"/>
                <a:gd name="T54" fmla="*/ 42 w 75"/>
                <a:gd name="T55" fmla="*/ 21 h 126"/>
                <a:gd name="T56" fmla="*/ 45 w 75"/>
                <a:gd name="T57" fmla="*/ 21 h 126"/>
                <a:gd name="T58" fmla="*/ 45 w 75"/>
                <a:gd name="T59" fmla="*/ 36 h 126"/>
                <a:gd name="T60" fmla="*/ 45 w 75"/>
                <a:gd name="T61" fmla="*/ 41 h 126"/>
                <a:gd name="T62" fmla="*/ 45 w 75"/>
                <a:gd name="T63" fmla="*/ 50 h 126"/>
                <a:gd name="T64" fmla="*/ 73 w 75"/>
                <a:gd name="T65" fmla="*/ 24 h 126"/>
                <a:gd name="T66" fmla="*/ 73 w 75"/>
                <a:gd name="T67" fmla="*/ 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126">
                  <a:moveTo>
                    <a:pt x="73" y="16"/>
                  </a:moveTo>
                  <a:cubicBezTo>
                    <a:pt x="71" y="14"/>
                    <a:pt x="68" y="14"/>
                    <a:pt x="65" y="1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2" y="70"/>
                    <a:pt x="5" y="70"/>
                  </a:cubicBezTo>
                  <a:cubicBezTo>
                    <a:pt x="8" y="70"/>
                    <a:pt x="10" y="68"/>
                    <a:pt x="10" y="6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4"/>
                    <a:pt x="16" y="126"/>
                    <a:pt x="19" y="126"/>
                  </a:cubicBezTo>
                  <a:cubicBezTo>
                    <a:pt x="22" y="126"/>
                    <a:pt x="24" y="124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3"/>
                    <a:pt x="25" y="61"/>
                    <a:pt x="28" y="61"/>
                  </a:cubicBezTo>
                  <a:cubicBezTo>
                    <a:pt x="30" y="61"/>
                    <a:pt x="30" y="63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1"/>
                  </a:cubicBezTo>
                  <a:cubicBezTo>
                    <a:pt x="31" y="124"/>
                    <a:pt x="33" y="126"/>
                    <a:pt x="36" y="126"/>
                  </a:cubicBezTo>
                  <a:cubicBezTo>
                    <a:pt x="40" y="126"/>
                    <a:pt x="42" y="124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5" y="21"/>
                    <a:pt x="75" y="18"/>
                    <a:pt x="7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324217" y="2620360"/>
            <a:ext cx="336296" cy="735894"/>
            <a:chOff x="4709625" y="4322223"/>
            <a:chExt cx="366837" cy="8027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4" name="Freeform 11"/>
            <p:cNvSpPr/>
            <p:nvPr/>
          </p:nvSpPr>
          <p:spPr bwMode="auto">
            <a:xfrm>
              <a:off x="4862833" y="4322223"/>
              <a:ext cx="116525" cy="122998"/>
            </a:xfrm>
            <a:custGeom>
              <a:avLst/>
              <a:gdLst>
                <a:gd name="T0" fmla="*/ 1 w 23"/>
                <a:gd name="T1" fmla="*/ 12 h 24"/>
                <a:gd name="T2" fmla="*/ 12 w 23"/>
                <a:gd name="T3" fmla="*/ 24 h 24"/>
                <a:gd name="T4" fmla="*/ 23 w 23"/>
                <a:gd name="T5" fmla="*/ 12 h 24"/>
                <a:gd name="T6" fmla="*/ 12 w 23"/>
                <a:gd name="T7" fmla="*/ 0 h 24"/>
                <a:gd name="T8" fmla="*/ 1 w 2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" y="12"/>
                  </a:moveTo>
                  <a:cubicBezTo>
                    <a:pt x="0" y="18"/>
                    <a:pt x="5" y="24"/>
                    <a:pt x="12" y="24"/>
                  </a:cubicBezTo>
                  <a:cubicBezTo>
                    <a:pt x="18" y="24"/>
                    <a:pt x="23" y="19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6" y="0"/>
                    <a:pt x="1" y="5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95" name="Freeform 12"/>
            <p:cNvSpPr/>
            <p:nvPr/>
          </p:nvSpPr>
          <p:spPr bwMode="auto">
            <a:xfrm>
              <a:off x="4709625" y="4453853"/>
              <a:ext cx="362521" cy="537308"/>
            </a:xfrm>
            <a:custGeom>
              <a:avLst/>
              <a:gdLst>
                <a:gd name="T0" fmla="*/ 1 w 71"/>
                <a:gd name="T1" fmla="*/ 44 h 105"/>
                <a:gd name="T2" fmla="*/ 5 w 71"/>
                <a:gd name="T3" fmla="*/ 19 h 105"/>
                <a:gd name="T4" fmla="*/ 8 w 71"/>
                <a:gd name="T5" fmla="*/ 15 h 105"/>
                <a:gd name="T6" fmla="*/ 32 w 71"/>
                <a:gd name="T7" fmla="*/ 1 h 105"/>
                <a:gd name="T8" fmla="*/ 32 w 71"/>
                <a:gd name="T9" fmla="*/ 1 h 105"/>
                <a:gd name="T10" fmla="*/ 33 w 71"/>
                <a:gd name="T11" fmla="*/ 1 h 105"/>
                <a:gd name="T12" fmla="*/ 33 w 71"/>
                <a:gd name="T13" fmla="*/ 1 h 105"/>
                <a:gd name="T14" fmla="*/ 33 w 71"/>
                <a:gd name="T15" fmla="*/ 1 h 105"/>
                <a:gd name="T16" fmla="*/ 33 w 71"/>
                <a:gd name="T17" fmla="*/ 1 h 105"/>
                <a:gd name="T18" fmla="*/ 34 w 71"/>
                <a:gd name="T19" fmla="*/ 1 h 105"/>
                <a:gd name="T20" fmla="*/ 34 w 71"/>
                <a:gd name="T21" fmla="*/ 1 h 105"/>
                <a:gd name="T22" fmla="*/ 34 w 71"/>
                <a:gd name="T23" fmla="*/ 0 h 105"/>
                <a:gd name="T24" fmla="*/ 34 w 71"/>
                <a:gd name="T25" fmla="*/ 0 h 105"/>
                <a:gd name="T26" fmla="*/ 35 w 71"/>
                <a:gd name="T27" fmla="*/ 0 h 105"/>
                <a:gd name="T28" fmla="*/ 35 w 71"/>
                <a:gd name="T29" fmla="*/ 0 h 105"/>
                <a:gd name="T30" fmla="*/ 35 w 71"/>
                <a:gd name="T31" fmla="*/ 0 h 105"/>
                <a:gd name="T32" fmla="*/ 36 w 71"/>
                <a:gd name="T33" fmla="*/ 0 h 105"/>
                <a:gd name="T34" fmla="*/ 36 w 71"/>
                <a:gd name="T35" fmla="*/ 0 h 105"/>
                <a:gd name="T36" fmla="*/ 36 w 71"/>
                <a:gd name="T37" fmla="*/ 0 h 105"/>
                <a:gd name="T38" fmla="*/ 36 w 71"/>
                <a:gd name="T39" fmla="*/ 1 h 105"/>
                <a:gd name="T40" fmla="*/ 37 w 71"/>
                <a:gd name="T41" fmla="*/ 1 h 105"/>
                <a:gd name="T42" fmla="*/ 37 w 71"/>
                <a:gd name="T43" fmla="*/ 1 h 105"/>
                <a:gd name="T44" fmla="*/ 48 w 71"/>
                <a:gd name="T45" fmla="*/ 5 h 105"/>
                <a:gd name="T46" fmla="*/ 52 w 71"/>
                <a:gd name="T47" fmla="*/ 11 h 105"/>
                <a:gd name="T48" fmla="*/ 48 w 71"/>
                <a:gd name="T49" fmla="*/ 47 h 105"/>
                <a:gd name="T50" fmla="*/ 48 w 71"/>
                <a:gd name="T51" fmla="*/ 48 h 105"/>
                <a:gd name="T52" fmla="*/ 68 w 71"/>
                <a:gd name="T53" fmla="*/ 59 h 105"/>
                <a:gd name="T54" fmla="*/ 71 w 71"/>
                <a:gd name="T55" fmla="*/ 65 h 105"/>
                <a:gd name="T56" fmla="*/ 67 w 71"/>
                <a:gd name="T57" fmla="*/ 99 h 105"/>
                <a:gd name="T58" fmla="*/ 61 w 71"/>
                <a:gd name="T59" fmla="*/ 105 h 105"/>
                <a:gd name="T60" fmla="*/ 55 w 71"/>
                <a:gd name="T61" fmla="*/ 99 h 105"/>
                <a:gd name="T62" fmla="*/ 59 w 71"/>
                <a:gd name="T63" fmla="*/ 69 h 105"/>
                <a:gd name="T64" fmla="*/ 29 w 71"/>
                <a:gd name="T65" fmla="*/ 51 h 105"/>
                <a:gd name="T66" fmla="*/ 29 w 71"/>
                <a:gd name="T67" fmla="*/ 50 h 105"/>
                <a:gd name="T68" fmla="*/ 29 w 71"/>
                <a:gd name="T69" fmla="*/ 50 h 105"/>
                <a:gd name="T70" fmla="*/ 28 w 71"/>
                <a:gd name="T71" fmla="*/ 50 h 105"/>
                <a:gd name="T72" fmla="*/ 28 w 71"/>
                <a:gd name="T73" fmla="*/ 50 h 105"/>
                <a:gd name="T74" fmla="*/ 28 w 71"/>
                <a:gd name="T75" fmla="*/ 50 h 105"/>
                <a:gd name="T76" fmla="*/ 28 w 71"/>
                <a:gd name="T77" fmla="*/ 50 h 105"/>
                <a:gd name="T78" fmla="*/ 27 w 71"/>
                <a:gd name="T79" fmla="*/ 49 h 105"/>
                <a:gd name="T80" fmla="*/ 27 w 71"/>
                <a:gd name="T81" fmla="*/ 49 h 105"/>
                <a:gd name="T82" fmla="*/ 27 w 71"/>
                <a:gd name="T83" fmla="*/ 49 h 105"/>
                <a:gd name="T84" fmla="*/ 27 w 71"/>
                <a:gd name="T85" fmla="*/ 48 h 105"/>
                <a:gd name="T86" fmla="*/ 27 w 71"/>
                <a:gd name="T87" fmla="*/ 48 h 105"/>
                <a:gd name="T88" fmla="*/ 26 w 71"/>
                <a:gd name="T89" fmla="*/ 47 h 105"/>
                <a:gd name="T90" fmla="*/ 26 w 71"/>
                <a:gd name="T91" fmla="*/ 47 h 105"/>
                <a:gd name="T92" fmla="*/ 26 w 71"/>
                <a:gd name="T93" fmla="*/ 46 h 105"/>
                <a:gd name="T94" fmla="*/ 26 w 71"/>
                <a:gd name="T95" fmla="*/ 46 h 105"/>
                <a:gd name="T96" fmla="*/ 26 w 71"/>
                <a:gd name="T97" fmla="*/ 46 h 105"/>
                <a:gd name="T98" fmla="*/ 26 w 71"/>
                <a:gd name="T99" fmla="*/ 46 h 105"/>
                <a:gd name="T100" fmla="*/ 26 w 71"/>
                <a:gd name="T101" fmla="*/ 45 h 105"/>
                <a:gd name="T102" fmla="*/ 26 w 71"/>
                <a:gd name="T103" fmla="*/ 45 h 105"/>
                <a:gd name="T104" fmla="*/ 26 w 71"/>
                <a:gd name="T105" fmla="*/ 45 h 105"/>
                <a:gd name="T106" fmla="*/ 26 w 71"/>
                <a:gd name="T107" fmla="*/ 45 h 105"/>
                <a:gd name="T108" fmla="*/ 29 w 71"/>
                <a:gd name="T109" fmla="*/ 18 h 105"/>
                <a:gd name="T110" fmla="*/ 16 w 71"/>
                <a:gd name="T111" fmla="*/ 25 h 105"/>
                <a:gd name="T112" fmla="*/ 12 w 71"/>
                <a:gd name="T113" fmla="*/ 47 h 105"/>
                <a:gd name="T114" fmla="*/ 5 w 71"/>
                <a:gd name="T115" fmla="*/ 52 h 105"/>
                <a:gd name="T116" fmla="*/ 1 w 71"/>
                <a:gd name="T117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105">
                  <a:moveTo>
                    <a:pt x="1" y="44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7" y="16"/>
                    <a:pt x="8" y="1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1" y="6"/>
                    <a:pt x="52" y="9"/>
                    <a:pt x="52" y="11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70" y="61"/>
                    <a:pt x="71" y="63"/>
                    <a:pt x="71" y="65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7" y="102"/>
                    <a:pt x="64" y="105"/>
                    <a:pt x="61" y="105"/>
                  </a:cubicBezTo>
                  <a:cubicBezTo>
                    <a:pt x="58" y="105"/>
                    <a:pt x="55" y="102"/>
                    <a:pt x="55" y="99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50"/>
                    <a:pt x="8" y="52"/>
                    <a:pt x="5" y="52"/>
                  </a:cubicBezTo>
                  <a:cubicBezTo>
                    <a:pt x="2" y="51"/>
                    <a:pt x="0" y="48"/>
                    <a:pt x="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96" name="Freeform 13"/>
            <p:cNvSpPr/>
            <p:nvPr/>
          </p:nvSpPr>
          <p:spPr bwMode="auto">
            <a:xfrm>
              <a:off x="4802413" y="4730059"/>
              <a:ext cx="105735" cy="394889"/>
            </a:xfrm>
            <a:custGeom>
              <a:avLst/>
              <a:gdLst>
                <a:gd name="T0" fmla="*/ 1 w 21"/>
                <a:gd name="T1" fmla="*/ 69 h 77"/>
                <a:gd name="T2" fmla="*/ 10 w 21"/>
                <a:gd name="T3" fmla="*/ 0 h 77"/>
                <a:gd name="T4" fmla="*/ 10 w 21"/>
                <a:gd name="T5" fmla="*/ 0 h 77"/>
                <a:gd name="T6" fmla="*/ 21 w 21"/>
                <a:gd name="T7" fmla="*/ 6 h 77"/>
                <a:gd name="T8" fmla="*/ 12 w 21"/>
                <a:gd name="T9" fmla="*/ 71 h 77"/>
                <a:gd name="T10" fmla="*/ 5 w 21"/>
                <a:gd name="T11" fmla="*/ 76 h 77"/>
                <a:gd name="T12" fmla="*/ 1 w 21"/>
                <a:gd name="T13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7">
                  <a:moveTo>
                    <a:pt x="1" y="69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4"/>
                    <a:pt x="8" y="77"/>
                    <a:pt x="5" y="76"/>
                  </a:cubicBezTo>
                  <a:cubicBezTo>
                    <a:pt x="2" y="75"/>
                    <a:pt x="0" y="72"/>
                    <a:pt x="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97" name="Freeform 14"/>
            <p:cNvSpPr/>
            <p:nvPr/>
          </p:nvSpPr>
          <p:spPr bwMode="auto">
            <a:xfrm>
              <a:off x="4975042" y="4576851"/>
              <a:ext cx="101420" cy="112209"/>
            </a:xfrm>
            <a:custGeom>
              <a:avLst/>
              <a:gdLst>
                <a:gd name="T0" fmla="*/ 2 w 20"/>
                <a:gd name="T1" fmla="*/ 0 h 22"/>
                <a:gd name="T2" fmla="*/ 17 w 20"/>
                <a:gd name="T3" fmla="*/ 10 h 22"/>
                <a:gd name="T4" fmla="*/ 18 w 20"/>
                <a:gd name="T5" fmla="*/ 18 h 22"/>
                <a:gd name="T6" fmla="*/ 10 w 20"/>
                <a:gd name="T7" fmla="*/ 20 h 22"/>
                <a:gd name="T8" fmla="*/ 0 w 20"/>
                <a:gd name="T9" fmla="*/ 13 h 22"/>
                <a:gd name="T10" fmla="*/ 2 w 2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2">
                  <a:moveTo>
                    <a:pt x="2" y="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9" y="12"/>
                    <a:pt x="20" y="15"/>
                    <a:pt x="18" y="18"/>
                  </a:cubicBezTo>
                  <a:cubicBezTo>
                    <a:pt x="17" y="21"/>
                    <a:pt x="13" y="22"/>
                    <a:pt x="10" y="2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</p:grpSp>
      <p:sp>
        <p:nvSpPr>
          <p:cNvPr id="98" name="Freeform 16"/>
          <p:cNvSpPr/>
          <p:nvPr/>
        </p:nvSpPr>
        <p:spPr bwMode="auto">
          <a:xfrm>
            <a:off x="1503692" y="3683778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</a:endParaRPr>
          </a:p>
        </p:txBody>
      </p:sp>
      <p:sp>
        <p:nvSpPr>
          <p:cNvPr id="99" name="Freeform 16"/>
          <p:cNvSpPr/>
          <p:nvPr/>
        </p:nvSpPr>
        <p:spPr bwMode="auto">
          <a:xfrm>
            <a:off x="2964780" y="3231570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</a:endParaRPr>
          </a:p>
        </p:txBody>
      </p:sp>
      <p:sp>
        <p:nvSpPr>
          <p:cNvPr id="100" name="Freeform 16"/>
          <p:cNvSpPr/>
          <p:nvPr/>
        </p:nvSpPr>
        <p:spPr bwMode="auto">
          <a:xfrm>
            <a:off x="4459358" y="2803419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6358944" y="1618928"/>
            <a:ext cx="485630" cy="796668"/>
            <a:chOff x="8472488" y="3105150"/>
            <a:chExt cx="525463" cy="862013"/>
          </a:xfrm>
          <a:solidFill>
            <a:schemeClr val="accent1"/>
          </a:solidFill>
        </p:grpSpPr>
        <p:sp>
          <p:nvSpPr>
            <p:cNvPr id="102" name="Oval 288"/>
            <p:cNvSpPr>
              <a:spLocks noChangeArrowheads="1"/>
            </p:cNvSpPr>
            <p:nvPr/>
          </p:nvSpPr>
          <p:spPr bwMode="auto">
            <a:xfrm>
              <a:off x="8672513" y="3105150"/>
              <a:ext cx="127000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103" name="Freeform 289"/>
            <p:cNvSpPr/>
            <p:nvPr/>
          </p:nvSpPr>
          <p:spPr bwMode="auto">
            <a:xfrm>
              <a:off x="8472488" y="3268663"/>
              <a:ext cx="525463" cy="698500"/>
            </a:xfrm>
            <a:custGeom>
              <a:avLst/>
              <a:gdLst>
                <a:gd name="T0" fmla="*/ 135 w 137"/>
                <a:gd name="T1" fmla="*/ 35 h 184"/>
                <a:gd name="T2" fmla="*/ 125 w 137"/>
                <a:gd name="T3" fmla="*/ 32 h 184"/>
                <a:gd name="T4" fmla="*/ 109 w 137"/>
                <a:gd name="T5" fmla="*/ 39 h 184"/>
                <a:gd name="T6" fmla="*/ 109 w 137"/>
                <a:gd name="T7" fmla="*/ 23 h 184"/>
                <a:gd name="T8" fmla="*/ 109 w 137"/>
                <a:gd name="T9" fmla="*/ 23 h 184"/>
                <a:gd name="T10" fmla="*/ 68 w 137"/>
                <a:gd name="T11" fmla="*/ 0 h 184"/>
                <a:gd name="T12" fmla="*/ 28 w 137"/>
                <a:gd name="T13" fmla="*/ 23 h 184"/>
                <a:gd name="T14" fmla="*/ 28 w 137"/>
                <a:gd name="T15" fmla="*/ 23 h 184"/>
                <a:gd name="T16" fmla="*/ 28 w 137"/>
                <a:gd name="T17" fmla="*/ 39 h 184"/>
                <a:gd name="T18" fmla="*/ 12 w 137"/>
                <a:gd name="T19" fmla="*/ 32 h 184"/>
                <a:gd name="T20" fmla="*/ 2 w 137"/>
                <a:gd name="T21" fmla="*/ 35 h 184"/>
                <a:gd name="T22" fmla="*/ 6 w 137"/>
                <a:gd name="T23" fmla="*/ 45 h 184"/>
                <a:gd name="T24" fmla="*/ 43 w 137"/>
                <a:gd name="T25" fmla="*/ 63 h 184"/>
                <a:gd name="T26" fmla="*/ 43 w 137"/>
                <a:gd name="T27" fmla="*/ 31 h 184"/>
                <a:gd name="T28" fmla="*/ 47 w 137"/>
                <a:gd name="T29" fmla="*/ 31 h 184"/>
                <a:gd name="T30" fmla="*/ 47 w 137"/>
                <a:gd name="T31" fmla="*/ 175 h 184"/>
                <a:gd name="T32" fmla="*/ 47 w 137"/>
                <a:gd name="T33" fmla="*/ 175 h 184"/>
                <a:gd name="T34" fmla="*/ 47 w 137"/>
                <a:gd name="T35" fmla="*/ 175 h 184"/>
                <a:gd name="T36" fmla="*/ 56 w 137"/>
                <a:gd name="T37" fmla="*/ 184 h 184"/>
                <a:gd name="T38" fmla="*/ 64 w 137"/>
                <a:gd name="T39" fmla="*/ 176 h 184"/>
                <a:gd name="T40" fmla="*/ 64 w 137"/>
                <a:gd name="T41" fmla="*/ 176 h 184"/>
                <a:gd name="T42" fmla="*/ 64 w 137"/>
                <a:gd name="T43" fmla="*/ 96 h 184"/>
                <a:gd name="T44" fmla="*/ 68 w 137"/>
                <a:gd name="T45" fmla="*/ 89 h 184"/>
                <a:gd name="T46" fmla="*/ 73 w 137"/>
                <a:gd name="T47" fmla="*/ 96 h 184"/>
                <a:gd name="T48" fmla="*/ 73 w 137"/>
                <a:gd name="T49" fmla="*/ 176 h 184"/>
                <a:gd name="T50" fmla="*/ 73 w 137"/>
                <a:gd name="T51" fmla="*/ 176 h 184"/>
                <a:gd name="T52" fmla="*/ 81 w 137"/>
                <a:gd name="T53" fmla="*/ 184 h 184"/>
                <a:gd name="T54" fmla="*/ 90 w 137"/>
                <a:gd name="T55" fmla="*/ 175 h 184"/>
                <a:gd name="T56" fmla="*/ 90 w 137"/>
                <a:gd name="T57" fmla="*/ 175 h 184"/>
                <a:gd name="T58" fmla="*/ 90 w 137"/>
                <a:gd name="T59" fmla="*/ 31 h 184"/>
                <a:gd name="T60" fmla="*/ 94 w 137"/>
                <a:gd name="T61" fmla="*/ 31 h 184"/>
                <a:gd name="T62" fmla="*/ 94 w 137"/>
                <a:gd name="T63" fmla="*/ 63 h 184"/>
                <a:gd name="T64" fmla="*/ 131 w 137"/>
                <a:gd name="T65" fmla="*/ 45 h 184"/>
                <a:gd name="T66" fmla="*/ 135 w 137"/>
                <a:gd name="T67" fmla="*/ 3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184">
                  <a:moveTo>
                    <a:pt x="135" y="35"/>
                  </a:moveTo>
                  <a:cubicBezTo>
                    <a:pt x="134" y="31"/>
                    <a:pt x="129" y="30"/>
                    <a:pt x="125" y="32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8" y="1"/>
                    <a:pt x="89" y="0"/>
                    <a:pt x="68" y="0"/>
                  </a:cubicBezTo>
                  <a:cubicBezTo>
                    <a:pt x="48" y="0"/>
                    <a:pt x="29" y="1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30"/>
                    <a:pt x="3" y="31"/>
                    <a:pt x="2" y="35"/>
                  </a:cubicBezTo>
                  <a:cubicBezTo>
                    <a:pt x="0" y="38"/>
                    <a:pt x="2" y="43"/>
                    <a:pt x="6" y="45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80"/>
                    <a:pt x="51" y="184"/>
                    <a:pt x="56" y="184"/>
                  </a:cubicBezTo>
                  <a:cubicBezTo>
                    <a:pt x="60" y="184"/>
                    <a:pt x="64" y="181"/>
                    <a:pt x="64" y="176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92"/>
                    <a:pt x="65" y="89"/>
                    <a:pt x="68" y="89"/>
                  </a:cubicBezTo>
                  <a:cubicBezTo>
                    <a:pt x="72" y="89"/>
                    <a:pt x="73" y="92"/>
                    <a:pt x="73" y="9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81"/>
                    <a:pt x="77" y="184"/>
                    <a:pt x="81" y="184"/>
                  </a:cubicBezTo>
                  <a:cubicBezTo>
                    <a:pt x="86" y="184"/>
                    <a:pt x="90" y="180"/>
                    <a:pt x="90" y="175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5" y="43"/>
                    <a:pt x="137" y="38"/>
                    <a:pt x="13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</p:grpSp>
      <p:sp>
        <p:nvSpPr>
          <p:cNvPr id="104" name="Freeform 16"/>
          <p:cNvSpPr/>
          <p:nvPr/>
        </p:nvSpPr>
        <p:spPr bwMode="auto">
          <a:xfrm>
            <a:off x="5887905" y="2378968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</a:endParaRPr>
          </a:p>
        </p:txBody>
      </p:sp>
      <p:sp>
        <p:nvSpPr>
          <p:cNvPr id="105" name="Freeform 131"/>
          <p:cNvSpPr>
            <a:spLocks noEditPoints="1"/>
          </p:cNvSpPr>
          <p:nvPr/>
        </p:nvSpPr>
        <p:spPr bwMode="auto">
          <a:xfrm>
            <a:off x="4166841" y="3101568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9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2 w 70"/>
              <a:gd name="T21" fmla="*/ 40 h 70"/>
              <a:gd name="T22" fmla="*/ 12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9 w 70"/>
              <a:gd name="T33" fmla="*/ 30 h 70"/>
              <a:gd name="T34" fmla="*/ 59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6" y="0"/>
                  <a:pt x="0" y="15"/>
                  <a:pt x="0" y="35"/>
                </a:cubicBezTo>
                <a:cubicBezTo>
                  <a:pt x="0" y="54"/>
                  <a:pt x="16" y="70"/>
                  <a:pt x="35" y="70"/>
                </a:cubicBezTo>
                <a:cubicBezTo>
                  <a:pt x="55" y="70"/>
                  <a:pt x="70" y="54"/>
                  <a:pt x="70" y="35"/>
                </a:cubicBezTo>
                <a:cubicBezTo>
                  <a:pt x="70" y="15"/>
                  <a:pt x="55" y="0"/>
                  <a:pt x="35" y="0"/>
                </a:cubicBezTo>
                <a:close/>
                <a:moveTo>
                  <a:pt x="59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30"/>
                  <a:pt x="12" y="30"/>
                  <a:pt x="12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9" y="30"/>
                  <a:pt x="59" y="30"/>
                  <a:pt x="59" y="30"/>
                </a:cubicBezTo>
                <a:lnTo>
                  <a:pt x="59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 dirty="0">
              <a:cs typeface="+mn-ea"/>
            </a:endParaRPr>
          </a:p>
        </p:txBody>
      </p:sp>
      <p:sp>
        <p:nvSpPr>
          <p:cNvPr id="106" name="Freeform 204"/>
          <p:cNvSpPr>
            <a:spLocks noEditPoints="1"/>
          </p:cNvSpPr>
          <p:nvPr/>
        </p:nvSpPr>
        <p:spPr bwMode="auto">
          <a:xfrm>
            <a:off x="2673045" y="3538449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</a:endParaRPr>
          </a:p>
        </p:txBody>
      </p:sp>
      <p:sp>
        <p:nvSpPr>
          <p:cNvPr id="107" name="Freeform 278"/>
          <p:cNvSpPr>
            <a:spLocks noEditPoints="1"/>
          </p:cNvSpPr>
          <p:nvPr/>
        </p:nvSpPr>
        <p:spPr bwMode="auto">
          <a:xfrm>
            <a:off x="5624266" y="2665859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</a:endParaRPr>
          </a:p>
        </p:txBody>
      </p:sp>
      <p:sp>
        <p:nvSpPr>
          <p:cNvPr id="108" name="TextBox 37"/>
          <p:cNvSpPr txBox="1"/>
          <p:nvPr/>
        </p:nvSpPr>
        <p:spPr>
          <a:xfrm>
            <a:off x="282106" y="3072784"/>
            <a:ext cx="1685797" cy="73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1. </a:t>
            </a:r>
            <a:r>
              <a:rPr lang="zh-CN" altLang="en-US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太耗时</a:t>
            </a:r>
            <a:endParaRPr lang="en-US" altLang="zh-CN" sz="1399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en-US" altLang="zh-CN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2. </a:t>
            </a:r>
            <a:r>
              <a:rPr lang="zh-CN" altLang="en-US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只能定尺度匹配</a:t>
            </a:r>
            <a:endParaRPr lang="en-US" altLang="zh-CN" sz="1399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en-US" altLang="zh-CN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3. </a:t>
            </a:r>
            <a:r>
              <a:rPr lang="zh-CN" altLang="en-US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不能解决微小旋转</a:t>
            </a:r>
            <a:endParaRPr lang="en-US" altLang="zh-CN" sz="1399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109" name="TextBox 36"/>
          <p:cNvSpPr txBox="1"/>
          <p:nvPr/>
        </p:nvSpPr>
        <p:spPr>
          <a:xfrm>
            <a:off x="360762" y="2737888"/>
            <a:ext cx="1784837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直接进行模板匹配</a:t>
            </a:r>
          </a:p>
        </p:txBody>
      </p:sp>
      <p:cxnSp>
        <p:nvCxnSpPr>
          <p:cNvPr id="110" name="直接连接符 109"/>
          <p:cNvCxnSpPr/>
          <p:nvPr/>
        </p:nvCxnSpPr>
        <p:spPr>
          <a:xfrm>
            <a:off x="283393" y="3090165"/>
            <a:ext cx="177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37"/>
          <p:cNvSpPr txBox="1"/>
          <p:nvPr/>
        </p:nvSpPr>
        <p:spPr>
          <a:xfrm>
            <a:off x="1782358" y="1769255"/>
            <a:ext cx="3002711" cy="73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1. </a:t>
            </a:r>
            <a:r>
              <a:rPr lang="zh-CN" altLang="en-US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标准霍夫圆变换太耗时</a:t>
            </a:r>
            <a:endParaRPr lang="en-US" altLang="zh-CN" sz="1399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en-US" altLang="zh-CN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2. </a:t>
            </a:r>
            <a:r>
              <a:rPr lang="zh-CN" altLang="en-US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梯度霍夫圆变换测试结果呈现不稳定</a:t>
            </a:r>
            <a:endParaRPr lang="en-US" altLang="zh-CN" sz="1399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en-US" altLang="zh-CN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    </a:t>
            </a:r>
            <a:r>
              <a:rPr lang="zh-CN" altLang="en-US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用作备选方案</a:t>
            </a:r>
          </a:p>
        </p:txBody>
      </p:sp>
      <p:sp>
        <p:nvSpPr>
          <p:cNvPr id="112" name="TextBox 36"/>
          <p:cNvSpPr txBox="1"/>
          <p:nvPr/>
        </p:nvSpPr>
        <p:spPr>
          <a:xfrm>
            <a:off x="2749377" y="1386437"/>
            <a:ext cx="1149680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霍夫圆变换</a:t>
            </a:r>
          </a:p>
        </p:txBody>
      </p:sp>
      <p:cxnSp>
        <p:nvCxnSpPr>
          <p:cNvPr id="113" name="直接连接符 112"/>
          <p:cNvCxnSpPr/>
          <p:nvPr/>
        </p:nvCxnSpPr>
        <p:spPr>
          <a:xfrm>
            <a:off x="2471089" y="1725367"/>
            <a:ext cx="177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36"/>
          <p:cNvSpPr txBox="1"/>
          <p:nvPr/>
        </p:nvSpPr>
        <p:spPr>
          <a:xfrm>
            <a:off x="7412819" y="1081250"/>
            <a:ext cx="610719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优化</a:t>
            </a:r>
          </a:p>
        </p:txBody>
      </p:sp>
      <p:cxnSp>
        <p:nvCxnSpPr>
          <p:cNvPr id="116" name="直接连接符 115"/>
          <p:cNvCxnSpPr>
            <a:cxnSpLocks/>
          </p:cNvCxnSpPr>
          <p:nvPr/>
        </p:nvCxnSpPr>
        <p:spPr>
          <a:xfrm>
            <a:off x="6939242" y="1468604"/>
            <a:ext cx="16873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36"/>
          <p:cNvSpPr txBox="1"/>
          <p:nvPr/>
        </p:nvSpPr>
        <p:spPr>
          <a:xfrm>
            <a:off x="5005509" y="3081865"/>
            <a:ext cx="1883569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最终方案：颜色分割</a:t>
            </a:r>
          </a:p>
        </p:txBody>
      </p:sp>
      <p:cxnSp>
        <p:nvCxnSpPr>
          <p:cNvPr id="119" name="直接连接符 118"/>
          <p:cNvCxnSpPr/>
          <p:nvPr/>
        </p:nvCxnSpPr>
        <p:spPr>
          <a:xfrm>
            <a:off x="5005320" y="3471142"/>
            <a:ext cx="177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273844" y="93346"/>
            <a:ext cx="1781651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99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01    </a:t>
            </a:r>
            <a:r>
              <a:rPr lang="en-US" altLang="zh-CN" sz="1999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 </a:t>
            </a:r>
            <a:r>
              <a:rPr lang="zh-CN" altLang="en-US" sz="1999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标志识别</a:t>
            </a: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176789" y="432493"/>
            <a:ext cx="2863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图像处理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- ROI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截取方案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3821046" y="752508"/>
            <a:ext cx="1315970" cy="26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99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Capturing the ROI</a:t>
            </a:r>
            <a:endParaRPr lang="zh-CN" altLang="en-US" sz="1099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2" name="TextBox 37"/>
          <p:cNvSpPr txBox="1"/>
          <p:nvPr/>
        </p:nvSpPr>
        <p:spPr>
          <a:xfrm>
            <a:off x="7014692" y="1498916"/>
            <a:ext cx="1751527" cy="5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只处理上半截图像</a:t>
            </a:r>
            <a:endParaRPr lang="en-US" altLang="zh-CN" sz="1399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zh-CN" altLang="en-US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减少一般处理时间</a:t>
            </a: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AF4390B3-B44A-485A-99AC-0423293F924B}"/>
              </a:ext>
            </a:extLst>
          </p:cNvPr>
          <p:cNvSpPr txBox="1"/>
          <p:nvPr/>
        </p:nvSpPr>
        <p:spPr>
          <a:xfrm>
            <a:off x="4876845" y="3501454"/>
            <a:ext cx="2178864" cy="95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1. </a:t>
            </a:r>
            <a:r>
              <a:rPr lang="zh-CN" altLang="en-US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干扰信息少</a:t>
            </a:r>
            <a:endParaRPr lang="en-US" altLang="zh-CN" sz="1399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en-US" altLang="zh-CN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2. </a:t>
            </a:r>
            <a:r>
              <a:rPr lang="zh-CN" altLang="en-US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颜色分水岭可以精确控制</a:t>
            </a:r>
            <a:endParaRPr lang="en-US" altLang="zh-CN" sz="1399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en-US" altLang="zh-CN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    </a:t>
            </a:r>
            <a:r>
              <a:rPr lang="zh-CN" altLang="en-US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可控性高</a:t>
            </a:r>
            <a:endParaRPr lang="en-US" altLang="zh-CN" sz="1399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en-US" altLang="zh-CN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3. </a:t>
            </a:r>
            <a:r>
              <a:rPr lang="zh-CN" altLang="en-US" sz="1399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测试结果呈现稳定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2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bldLvl="0" animBg="1"/>
      <p:bldP spid="99" grpId="0" bldLvl="0" animBg="1"/>
      <p:bldP spid="100" grpId="0" bldLvl="0" animBg="1"/>
      <p:bldP spid="104" grpId="0" bldLvl="0" animBg="1"/>
      <p:bldP spid="105" grpId="0" bldLvl="0" animBg="1"/>
      <p:bldP spid="105" grpId="1" bldLvl="0" animBg="1"/>
      <p:bldP spid="106" grpId="0" bldLvl="0" animBg="1"/>
      <p:bldP spid="106" grpId="1" bldLvl="0" animBg="1"/>
      <p:bldP spid="107" grpId="0" bldLvl="0" animBg="1"/>
      <p:bldP spid="107" grpId="1" bldLvl="0" animBg="1"/>
      <p:bldP spid="108" grpId="0"/>
      <p:bldP spid="109" grpId="0"/>
      <p:bldP spid="111" grpId="0"/>
      <p:bldP spid="112" grpId="0"/>
      <p:bldP spid="115" grpId="0"/>
      <p:bldP spid="118" grpId="0"/>
      <p:bldP spid="2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207526" y="2632650"/>
            <a:ext cx="3008086" cy="441236"/>
            <a:chOff x="3374286" y="3417423"/>
            <a:chExt cx="4026020" cy="590550"/>
          </a:xfrm>
          <a:solidFill>
            <a:schemeClr val="accent1"/>
          </a:solidFill>
        </p:grpSpPr>
        <p:sp>
          <p:nvSpPr>
            <p:cNvPr id="16" name="任意多边形 15"/>
            <p:cNvSpPr/>
            <p:nvPr/>
          </p:nvSpPr>
          <p:spPr>
            <a:xfrm rot="5400000">
              <a:off x="5092021" y="1699688"/>
              <a:ext cx="590550" cy="4026020"/>
            </a:xfrm>
            <a:custGeom>
              <a:avLst/>
              <a:gdLst>
                <a:gd name="connsiteX0" fmla="*/ 0 w 590550"/>
                <a:gd name="connsiteY0" fmla="*/ 3766462 h 4026020"/>
                <a:gd name="connsiteX1" fmla="*/ 1617 w 590550"/>
                <a:gd name="connsiteY1" fmla="*/ 3736178 h 4026020"/>
                <a:gd name="connsiteX2" fmla="*/ 1190 w 590550"/>
                <a:gd name="connsiteY2" fmla="*/ 3731935 h 4026020"/>
                <a:gd name="connsiteX3" fmla="*/ 2581 w 590550"/>
                <a:gd name="connsiteY3" fmla="*/ 3718132 h 4026020"/>
                <a:gd name="connsiteX4" fmla="*/ 154124 w 590550"/>
                <a:gd name="connsiteY4" fmla="*/ 880379 h 4026020"/>
                <a:gd name="connsiteX5" fmla="*/ 154125 w 590550"/>
                <a:gd name="connsiteY5" fmla="*/ 880379 h 4026020"/>
                <a:gd name="connsiteX6" fmla="*/ 195800 w 590550"/>
                <a:gd name="connsiteY6" fmla="*/ 99964 h 4026020"/>
                <a:gd name="connsiteX7" fmla="*/ 295275 w 590550"/>
                <a:gd name="connsiteY7" fmla="*/ 0 h 4026020"/>
                <a:gd name="connsiteX8" fmla="*/ 394752 w 590550"/>
                <a:gd name="connsiteY8" fmla="*/ 99966 h 4026020"/>
                <a:gd name="connsiteX9" fmla="*/ 436427 w 590550"/>
                <a:gd name="connsiteY9" fmla="*/ 880379 h 4026020"/>
                <a:gd name="connsiteX10" fmla="*/ 436427 w 590550"/>
                <a:gd name="connsiteY10" fmla="*/ 880379 h 4026020"/>
                <a:gd name="connsiteX11" fmla="*/ 587969 w 590550"/>
                <a:gd name="connsiteY11" fmla="*/ 3718132 h 4026020"/>
                <a:gd name="connsiteX12" fmla="*/ 589361 w 590550"/>
                <a:gd name="connsiteY12" fmla="*/ 3731935 h 4026020"/>
                <a:gd name="connsiteX13" fmla="*/ 588933 w 590550"/>
                <a:gd name="connsiteY13" fmla="*/ 3736178 h 4026020"/>
                <a:gd name="connsiteX14" fmla="*/ 590550 w 590550"/>
                <a:gd name="connsiteY14" fmla="*/ 3766462 h 4026020"/>
                <a:gd name="connsiteX15" fmla="*/ 585880 w 590550"/>
                <a:gd name="connsiteY15" fmla="*/ 3766462 h 4026020"/>
                <a:gd name="connsiteX16" fmla="*/ 583386 w 590550"/>
                <a:gd name="connsiteY16" fmla="*/ 3791203 h 4026020"/>
                <a:gd name="connsiteX17" fmla="*/ 295276 w 590550"/>
                <a:gd name="connsiteY17" fmla="*/ 4026020 h 4026020"/>
                <a:gd name="connsiteX18" fmla="*/ 7164 w 590550"/>
                <a:gd name="connsiteY18" fmla="*/ 3791203 h 4026020"/>
                <a:gd name="connsiteX19" fmla="*/ 4670 w 590550"/>
                <a:gd name="connsiteY19" fmla="*/ 3766462 h 402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0550" h="4026020">
                  <a:moveTo>
                    <a:pt x="0" y="3766462"/>
                  </a:moveTo>
                  <a:lnTo>
                    <a:pt x="1617" y="3736178"/>
                  </a:lnTo>
                  <a:lnTo>
                    <a:pt x="1190" y="3731935"/>
                  </a:lnTo>
                  <a:lnTo>
                    <a:pt x="2581" y="3718132"/>
                  </a:lnTo>
                  <a:lnTo>
                    <a:pt x="154124" y="880379"/>
                  </a:lnTo>
                  <a:lnTo>
                    <a:pt x="154125" y="880379"/>
                  </a:lnTo>
                  <a:lnTo>
                    <a:pt x="195800" y="99964"/>
                  </a:lnTo>
                  <a:lnTo>
                    <a:pt x="295275" y="0"/>
                  </a:lnTo>
                  <a:lnTo>
                    <a:pt x="394752" y="99966"/>
                  </a:lnTo>
                  <a:lnTo>
                    <a:pt x="436427" y="880379"/>
                  </a:lnTo>
                  <a:lnTo>
                    <a:pt x="436427" y="880379"/>
                  </a:lnTo>
                  <a:lnTo>
                    <a:pt x="587969" y="3718132"/>
                  </a:lnTo>
                  <a:lnTo>
                    <a:pt x="589361" y="3731935"/>
                  </a:lnTo>
                  <a:lnTo>
                    <a:pt x="588933" y="3736178"/>
                  </a:lnTo>
                  <a:lnTo>
                    <a:pt x="590550" y="3766462"/>
                  </a:lnTo>
                  <a:lnTo>
                    <a:pt x="585880" y="3766462"/>
                  </a:lnTo>
                  <a:lnTo>
                    <a:pt x="583386" y="3791203"/>
                  </a:lnTo>
                  <a:cubicBezTo>
                    <a:pt x="555964" y="3925213"/>
                    <a:pt x="437392" y="4026020"/>
                    <a:pt x="295276" y="4026020"/>
                  </a:cubicBezTo>
                  <a:cubicBezTo>
                    <a:pt x="153158" y="4026020"/>
                    <a:pt x="34587" y="3925213"/>
                    <a:pt x="7164" y="3791203"/>
                  </a:cubicBezTo>
                  <a:lnTo>
                    <a:pt x="4670" y="37664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551766" y="3524562"/>
              <a:ext cx="348460" cy="376271"/>
              <a:chOff x="5757863" y="3063875"/>
              <a:chExt cx="676275" cy="730250"/>
            </a:xfrm>
            <a:grpFill/>
          </p:grpSpPr>
          <p:sp>
            <p:nvSpPr>
              <p:cNvPr id="18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5757863" y="3063875"/>
                <a:ext cx="676275" cy="730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cs typeface="+mn-ea"/>
                  <a:sym typeface="+mn-lt"/>
                </a:endParaRPr>
              </a:p>
            </p:txBody>
          </p:sp>
          <p:sp>
            <p:nvSpPr>
              <p:cNvPr id="19" name="Freeform 10"/>
              <p:cNvSpPr>
                <a:spLocks noEditPoints="1"/>
              </p:cNvSpPr>
              <p:nvPr/>
            </p:nvSpPr>
            <p:spPr bwMode="auto">
              <a:xfrm>
                <a:off x="5761038" y="3063875"/>
                <a:ext cx="673100" cy="730250"/>
              </a:xfrm>
              <a:custGeom>
                <a:avLst/>
                <a:gdLst>
                  <a:gd name="T0" fmla="*/ 164 w 176"/>
                  <a:gd name="T1" fmla="*/ 48 h 192"/>
                  <a:gd name="T2" fmla="*/ 160 w 176"/>
                  <a:gd name="T3" fmla="*/ 20 h 192"/>
                  <a:gd name="T4" fmla="*/ 140 w 176"/>
                  <a:gd name="T5" fmla="*/ 0 h 192"/>
                  <a:gd name="T6" fmla="*/ 0 w 176"/>
                  <a:gd name="T7" fmla="*/ 20 h 192"/>
                  <a:gd name="T8" fmla="*/ 24 w 176"/>
                  <a:gd name="T9" fmla="*/ 192 h 192"/>
                  <a:gd name="T10" fmla="*/ 160 w 176"/>
                  <a:gd name="T11" fmla="*/ 176 h 192"/>
                  <a:gd name="T12" fmla="*/ 176 w 176"/>
                  <a:gd name="T13" fmla="*/ 164 h 192"/>
                  <a:gd name="T14" fmla="*/ 173 w 176"/>
                  <a:gd name="T15" fmla="*/ 132 h 192"/>
                  <a:gd name="T16" fmla="*/ 176 w 176"/>
                  <a:gd name="T17" fmla="*/ 100 h 192"/>
                  <a:gd name="T18" fmla="*/ 176 w 176"/>
                  <a:gd name="T19" fmla="*/ 84 h 192"/>
                  <a:gd name="T20" fmla="*/ 164 w 176"/>
                  <a:gd name="T21" fmla="*/ 56 h 192"/>
                  <a:gd name="T22" fmla="*/ 168 w 176"/>
                  <a:gd name="T23" fmla="*/ 84 h 192"/>
                  <a:gd name="T24" fmla="*/ 160 w 176"/>
                  <a:gd name="T25" fmla="*/ 88 h 192"/>
                  <a:gd name="T26" fmla="*/ 164 w 176"/>
                  <a:gd name="T27" fmla="*/ 56 h 192"/>
                  <a:gd name="T28" fmla="*/ 168 w 176"/>
                  <a:gd name="T29" fmla="*/ 124 h 192"/>
                  <a:gd name="T30" fmla="*/ 160 w 176"/>
                  <a:gd name="T31" fmla="*/ 128 h 192"/>
                  <a:gd name="T32" fmla="*/ 164 w 176"/>
                  <a:gd name="T33" fmla="*/ 96 h 192"/>
                  <a:gd name="T34" fmla="*/ 20 w 176"/>
                  <a:gd name="T35" fmla="*/ 8 h 192"/>
                  <a:gd name="T36" fmla="*/ 140 w 176"/>
                  <a:gd name="T37" fmla="*/ 8 h 192"/>
                  <a:gd name="T38" fmla="*/ 152 w 176"/>
                  <a:gd name="T39" fmla="*/ 36 h 192"/>
                  <a:gd name="T40" fmla="*/ 144 w 176"/>
                  <a:gd name="T41" fmla="*/ 28 h 192"/>
                  <a:gd name="T42" fmla="*/ 9 w 176"/>
                  <a:gd name="T43" fmla="*/ 16 h 192"/>
                  <a:gd name="T44" fmla="*/ 20 w 176"/>
                  <a:gd name="T45" fmla="*/ 32 h 192"/>
                  <a:gd name="T46" fmla="*/ 132 w 176"/>
                  <a:gd name="T47" fmla="*/ 24 h 192"/>
                  <a:gd name="T48" fmla="*/ 136 w 176"/>
                  <a:gd name="T49" fmla="*/ 32 h 192"/>
                  <a:gd name="T50" fmla="*/ 120 w 176"/>
                  <a:gd name="T51" fmla="*/ 120 h 192"/>
                  <a:gd name="T52" fmla="*/ 100 w 176"/>
                  <a:gd name="T53" fmla="*/ 132 h 192"/>
                  <a:gd name="T54" fmla="*/ 76 w 176"/>
                  <a:gd name="T55" fmla="*/ 132 h 192"/>
                  <a:gd name="T56" fmla="*/ 76 w 176"/>
                  <a:gd name="T57" fmla="*/ 92 h 192"/>
                  <a:gd name="T58" fmla="*/ 92 w 176"/>
                  <a:gd name="T59" fmla="*/ 92 h 192"/>
                  <a:gd name="T60" fmla="*/ 96 w 176"/>
                  <a:gd name="T61" fmla="*/ 112 h 192"/>
                  <a:gd name="T62" fmla="*/ 100 w 176"/>
                  <a:gd name="T63" fmla="*/ 124 h 192"/>
                  <a:gd name="T64" fmla="*/ 112 w 176"/>
                  <a:gd name="T65" fmla="*/ 120 h 192"/>
                  <a:gd name="T66" fmla="*/ 80 w 176"/>
                  <a:gd name="T67" fmla="*/ 80 h 192"/>
                  <a:gd name="T68" fmla="*/ 80 w 176"/>
                  <a:gd name="T69" fmla="*/ 144 h 192"/>
                  <a:gd name="T70" fmla="*/ 80 w 176"/>
                  <a:gd name="T71" fmla="*/ 152 h 192"/>
                  <a:gd name="T72" fmla="*/ 80 w 176"/>
                  <a:gd name="T73" fmla="*/ 72 h 192"/>
                  <a:gd name="T74" fmla="*/ 120 w 176"/>
                  <a:gd name="T75" fmla="*/ 120 h 192"/>
                  <a:gd name="T76" fmla="*/ 164 w 176"/>
                  <a:gd name="T77" fmla="*/ 168 h 192"/>
                  <a:gd name="T78" fmla="*/ 160 w 176"/>
                  <a:gd name="T79" fmla="*/ 136 h 192"/>
                  <a:gd name="T80" fmla="*/ 168 w 176"/>
                  <a:gd name="T81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6" h="192">
                    <a:moveTo>
                      <a:pt x="176" y="60"/>
                    </a:moveTo>
                    <a:cubicBezTo>
                      <a:pt x="176" y="53"/>
                      <a:pt x="171" y="48"/>
                      <a:pt x="164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0" y="9"/>
                      <a:pt x="151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40" y="192"/>
                      <a:pt x="140" y="192"/>
                      <a:pt x="140" y="192"/>
                    </a:cubicBezTo>
                    <a:cubicBezTo>
                      <a:pt x="150" y="192"/>
                      <a:pt x="158" y="185"/>
                      <a:pt x="160" y="176"/>
                    </a:cubicBezTo>
                    <a:cubicBezTo>
                      <a:pt x="164" y="176"/>
                      <a:pt x="164" y="176"/>
                      <a:pt x="164" y="176"/>
                    </a:cubicBezTo>
                    <a:cubicBezTo>
                      <a:pt x="171" y="176"/>
                      <a:pt x="176" y="171"/>
                      <a:pt x="176" y="164"/>
                    </a:cubicBezTo>
                    <a:cubicBezTo>
                      <a:pt x="176" y="140"/>
                      <a:pt x="176" y="140"/>
                      <a:pt x="176" y="140"/>
                    </a:cubicBezTo>
                    <a:cubicBezTo>
                      <a:pt x="176" y="137"/>
                      <a:pt x="175" y="134"/>
                      <a:pt x="173" y="132"/>
                    </a:cubicBezTo>
                    <a:cubicBezTo>
                      <a:pt x="175" y="130"/>
                      <a:pt x="176" y="127"/>
                      <a:pt x="176" y="124"/>
                    </a:cubicBezTo>
                    <a:cubicBezTo>
                      <a:pt x="176" y="100"/>
                      <a:pt x="176" y="100"/>
                      <a:pt x="176" y="100"/>
                    </a:cubicBezTo>
                    <a:cubicBezTo>
                      <a:pt x="176" y="97"/>
                      <a:pt x="175" y="94"/>
                      <a:pt x="173" y="92"/>
                    </a:cubicBezTo>
                    <a:cubicBezTo>
                      <a:pt x="175" y="90"/>
                      <a:pt x="176" y="87"/>
                      <a:pt x="176" y="84"/>
                    </a:cubicBezTo>
                    <a:lnTo>
                      <a:pt x="176" y="60"/>
                    </a:lnTo>
                    <a:close/>
                    <a:moveTo>
                      <a:pt x="164" y="56"/>
                    </a:moveTo>
                    <a:cubicBezTo>
                      <a:pt x="166" y="56"/>
                      <a:pt x="168" y="58"/>
                      <a:pt x="168" y="60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8" y="86"/>
                      <a:pt x="166" y="88"/>
                      <a:pt x="164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56"/>
                      <a:pt x="160" y="56"/>
                      <a:pt x="160" y="56"/>
                    </a:cubicBezTo>
                    <a:lnTo>
                      <a:pt x="164" y="56"/>
                    </a:lnTo>
                    <a:close/>
                    <a:moveTo>
                      <a:pt x="168" y="100"/>
                    </a:move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68" y="126"/>
                      <a:pt x="166" y="128"/>
                      <a:pt x="164" y="128"/>
                    </a:cubicBezTo>
                    <a:cubicBezTo>
                      <a:pt x="160" y="128"/>
                      <a:pt x="160" y="128"/>
                      <a:pt x="160" y="128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64" y="96"/>
                      <a:pt x="164" y="96"/>
                      <a:pt x="164" y="96"/>
                    </a:cubicBezTo>
                    <a:cubicBezTo>
                      <a:pt x="166" y="96"/>
                      <a:pt x="168" y="98"/>
                      <a:pt x="168" y="100"/>
                    </a:cubicBezTo>
                    <a:close/>
                    <a:moveTo>
                      <a:pt x="20" y="8"/>
                    </a:moveTo>
                    <a:cubicBezTo>
                      <a:pt x="140" y="8"/>
                      <a:pt x="140" y="8"/>
                      <a:pt x="140" y="8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147" y="8"/>
                      <a:pt x="152" y="13"/>
                      <a:pt x="152" y="20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0" y="34"/>
                      <a:pt x="147" y="33"/>
                      <a:pt x="144" y="32"/>
                    </a:cubicBezTo>
                    <a:cubicBezTo>
                      <a:pt x="144" y="28"/>
                      <a:pt x="144" y="28"/>
                      <a:pt x="144" y="28"/>
                    </a:cubicBezTo>
                    <a:cubicBezTo>
                      <a:pt x="144" y="21"/>
                      <a:pt x="139" y="16"/>
                      <a:pt x="132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1"/>
                      <a:pt x="15" y="8"/>
                      <a:pt x="20" y="8"/>
                    </a:cubicBezTo>
                    <a:close/>
                    <a:moveTo>
                      <a:pt x="20" y="32"/>
                    </a:moveTo>
                    <a:cubicBezTo>
                      <a:pt x="15" y="32"/>
                      <a:pt x="10" y="29"/>
                      <a:pt x="9" y="24"/>
                    </a:cubicBezTo>
                    <a:cubicBezTo>
                      <a:pt x="132" y="24"/>
                      <a:pt x="132" y="24"/>
                      <a:pt x="132" y="24"/>
                    </a:cubicBezTo>
                    <a:cubicBezTo>
                      <a:pt x="134" y="24"/>
                      <a:pt x="136" y="26"/>
                      <a:pt x="136" y="28"/>
                    </a:cubicBezTo>
                    <a:cubicBezTo>
                      <a:pt x="136" y="32"/>
                      <a:pt x="136" y="32"/>
                      <a:pt x="136" y="32"/>
                    </a:cubicBezTo>
                    <a:lnTo>
                      <a:pt x="20" y="32"/>
                    </a:lnTo>
                    <a:close/>
                    <a:moveTo>
                      <a:pt x="120" y="120"/>
                    </a:moveTo>
                    <a:cubicBezTo>
                      <a:pt x="120" y="127"/>
                      <a:pt x="115" y="132"/>
                      <a:pt x="108" y="132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96" y="132"/>
                      <a:pt x="92" y="130"/>
                      <a:pt x="90" y="126"/>
                    </a:cubicBezTo>
                    <a:cubicBezTo>
                      <a:pt x="86" y="130"/>
                      <a:pt x="81" y="132"/>
                      <a:pt x="76" y="132"/>
                    </a:cubicBezTo>
                    <a:cubicBezTo>
                      <a:pt x="65" y="132"/>
                      <a:pt x="56" y="123"/>
                      <a:pt x="56" y="112"/>
                    </a:cubicBezTo>
                    <a:cubicBezTo>
                      <a:pt x="56" y="101"/>
                      <a:pt x="65" y="92"/>
                      <a:pt x="76" y="92"/>
                    </a:cubicBezTo>
                    <a:cubicBezTo>
                      <a:pt x="81" y="92"/>
                      <a:pt x="85" y="93"/>
                      <a:pt x="88" y="96"/>
                    </a:cubicBezTo>
                    <a:cubicBezTo>
                      <a:pt x="88" y="94"/>
                      <a:pt x="90" y="92"/>
                      <a:pt x="92" y="92"/>
                    </a:cubicBezTo>
                    <a:cubicBezTo>
                      <a:pt x="94" y="92"/>
                      <a:pt x="96" y="94"/>
                      <a:pt x="96" y="96"/>
                    </a:cubicBezTo>
                    <a:cubicBezTo>
                      <a:pt x="96" y="112"/>
                      <a:pt x="96" y="112"/>
                      <a:pt x="96" y="11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96" y="122"/>
                      <a:pt x="98" y="124"/>
                      <a:pt x="100" y="124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10" y="124"/>
                      <a:pt x="112" y="122"/>
                      <a:pt x="112" y="120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2" y="94"/>
                      <a:pt x="98" y="80"/>
                      <a:pt x="80" y="80"/>
                    </a:cubicBezTo>
                    <a:cubicBezTo>
                      <a:pt x="62" y="80"/>
                      <a:pt x="48" y="94"/>
                      <a:pt x="48" y="112"/>
                    </a:cubicBezTo>
                    <a:cubicBezTo>
                      <a:pt x="48" y="130"/>
                      <a:pt x="62" y="144"/>
                      <a:pt x="80" y="144"/>
                    </a:cubicBezTo>
                    <a:cubicBezTo>
                      <a:pt x="82" y="144"/>
                      <a:pt x="84" y="146"/>
                      <a:pt x="84" y="148"/>
                    </a:cubicBezTo>
                    <a:cubicBezTo>
                      <a:pt x="84" y="150"/>
                      <a:pt x="82" y="152"/>
                      <a:pt x="80" y="152"/>
                    </a:cubicBezTo>
                    <a:cubicBezTo>
                      <a:pt x="58" y="152"/>
                      <a:pt x="40" y="134"/>
                      <a:pt x="40" y="112"/>
                    </a:cubicBezTo>
                    <a:cubicBezTo>
                      <a:pt x="40" y="90"/>
                      <a:pt x="58" y="72"/>
                      <a:pt x="80" y="72"/>
                    </a:cubicBezTo>
                    <a:cubicBezTo>
                      <a:pt x="102" y="72"/>
                      <a:pt x="120" y="90"/>
                      <a:pt x="120" y="112"/>
                    </a:cubicBezTo>
                    <a:lnTo>
                      <a:pt x="120" y="120"/>
                    </a:lnTo>
                    <a:close/>
                    <a:moveTo>
                      <a:pt x="168" y="164"/>
                    </a:moveTo>
                    <a:cubicBezTo>
                      <a:pt x="168" y="166"/>
                      <a:pt x="166" y="168"/>
                      <a:pt x="164" y="168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160" y="136"/>
                      <a:pt x="160" y="136"/>
                      <a:pt x="160" y="136"/>
                    </a:cubicBezTo>
                    <a:cubicBezTo>
                      <a:pt x="164" y="136"/>
                      <a:pt x="164" y="136"/>
                      <a:pt x="164" y="136"/>
                    </a:cubicBezTo>
                    <a:cubicBezTo>
                      <a:pt x="166" y="136"/>
                      <a:pt x="168" y="138"/>
                      <a:pt x="168" y="140"/>
                    </a:cubicBezTo>
                    <a:lnTo>
                      <a:pt x="168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cs typeface="+mn-ea"/>
                  <a:sym typeface="+mn-lt"/>
                </a:endParaRPr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6005513" y="3444875"/>
                <a:ext cx="92075" cy="904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3340132" y="3677389"/>
            <a:ext cx="2787540" cy="628617"/>
            <a:chOff x="3594591" y="3876895"/>
            <a:chExt cx="3730843" cy="841341"/>
          </a:xfrm>
        </p:grpSpPr>
        <p:sp>
          <p:nvSpPr>
            <p:cNvPr id="22" name="任意多边形 21"/>
            <p:cNvSpPr/>
            <p:nvPr/>
          </p:nvSpPr>
          <p:spPr>
            <a:xfrm rot="4985234" flipH="1">
              <a:off x="5039342" y="2432144"/>
              <a:ext cx="841341" cy="3730843"/>
            </a:xfrm>
            <a:custGeom>
              <a:avLst/>
              <a:gdLst>
                <a:gd name="connsiteX0" fmla="*/ 224414 w 812057"/>
                <a:gd name="connsiteY0" fmla="*/ 3467683 h 3730843"/>
                <a:gd name="connsiteX1" fmla="*/ 224278 w 812057"/>
                <a:gd name="connsiteY1" fmla="*/ 3440218 h 3730843"/>
                <a:gd name="connsiteX2" fmla="*/ 221508 w 812057"/>
                <a:gd name="connsiteY2" fmla="*/ 3440218 h 3730843"/>
                <a:gd name="connsiteX3" fmla="*/ 365992 w 812057"/>
                <a:gd name="connsiteY3" fmla="*/ 734655 h 3730843"/>
                <a:gd name="connsiteX4" fmla="*/ 0 w 812057"/>
                <a:gd name="connsiteY4" fmla="*/ 773385 h 3730843"/>
                <a:gd name="connsiteX5" fmla="*/ 622239 w 812057"/>
                <a:gd name="connsiteY5" fmla="*/ 0 h 3730843"/>
                <a:gd name="connsiteX6" fmla="*/ 645919 w 812057"/>
                <a:gd name="connsiteY6" fmla="*/ 443433 h 3730843"/>
                <a:gd name="connsiteX7" fmla="*/ 651988 w 812057"/>
                <a:gd name="connsiteY7" fmla="*/ 442791 h 3730843"/>
                <a:gd name="connsiteX8" fmla="*/ 812057 w 812057"/>
                <a:gd name="connsiteY8" fmla="*/ 3440218 h 3730843"/>
                <a:gd name="connsiteX9" fmla="*/ 809489 w 812057"/>
                <a:gd name="connsiteY9" fmla="*/ 3440218 h 3730843"/>
                <a:gd name="connsiteX10" fmla="*/ 809613 w 812057"/>
                <a:gd name="connsiteY10" fmla="*/ 3465356 h 3730843"/>
                <a:gd name="connsiteX11" fmla="*/ 547814 w 812057"/>
                <a:gd name="connsiteY11" fmla="*/ 3729187 h 3730843"/>
                <a:gd name="connsiteX12" fmla="*/ 224414 w 812057"/>
                <a:gd name="connsiteY12" fmla="*/ 3467683 h 3730843"/>
                <a:gd name="connsiteX0-1" fmla="*/ 224414 w 812057"/>
                <a:gd name="connsiteY0-2" fmla="*/ 3467683 h 3730843"/>
                <a:gd name="connsiteX1-3" fmla="*/ 224278 w 812057"/>
                <a:gd name="connsiteY1-4" fmla="*/ 3440218 h 3730843"/>
                <a:gd name="connsiteX2-5" fmla="*/ 221508 w 812057"/>
                <a:gd name="connsiteY2-6" fmla="*/ 3440218 h 3730843"/>
                <a:gd name="connsiteX3-7" fmla="*/ 365992 w 812057"/>
                <a:gd name="connsiteY3-8" fmla="*/ 734655 h 3730843"/>
                <a:gd name="connsiteX4-9" fmla="*/ 0 w 812057"/>
                <a:gd name="connsiteY4-10" fmla="*/ 773385 h 3730843"/>
                <a:gd name="connsiteX5-11" fmla="*/ 622239 w 812057"/>
                <a:gd name="connsiteY5-12" fmla="*/ 0 h 3730843"/>
                <a:gd name="connsiteX6-13" fmla="*/ 645919 w 812057"/>
                <a:gd name="connsiteY6-14" fmla="*/ 443433 h 3730843"/>
                <a:gd name="connsiteX7-15" fmla="*/ 812057 w 812057"/>
                <a:gd name="connsiteY7-16" fmla="*/ 3440218 h 3730843"/>
                <a:gd name="connsiteX8-17" fmla="*/ 809489 w 812057"/>
                <a:gd name="connsiteY8-18" fmla="*/ 3440218 h 3730843"/>
                <a:gd name="connsiteX9-19" fmla="*/ 809613 w 812057"/>
                <a:gd name="connsiteY9-20" fmla="*/ 3465356 h 3730843"/>
                <a:gd name="connsiteX10-21" fmla="*/ 547814 w 812057"/>
                <a:gd name="connsiteY10-22" fmla="*/ 3729187 h 3730843"/>
                <a:gd name="connsiteX11-23" fmla="*/ 224414 w 812057"/>
                <a:gd name="connsiteY11-24" fmla="*/ 3467683 h 3730843"/>
                <a:gd name="connsiteX0-25" fmla="*/ 224414 w 812057"/>
                <a:gd name="connsiteY0-26" fmla="*/ 3467683 h 3730843"/>
                <a:gd name="connsiteX1-27" fmla="*/ 224278 w 812057"/>
                <a:gd name="connsiteY1-28" fmla="*/ 3440218 h 3730843"/>
                <a:gd name="connsiteX2-29" fmla="*/ 221508 w 812057"/>
                <a:gd name="connsiteY2-30" fmla="*/ 3440218 h 3730843"/>
                <a:gd name="connsiteX3-31" fmla="*/ 365992 w 812057"/>
                <a:gd name="connsiteY3-32" fmla="*/ 734655 h 3730843"/>
                <a:gd name="connsiteX4-33" fmla="*/ 0 w 812057"/>
                <a:gd name="connsiteY4-34" fmla="*/ 773385 h 3730843"/>
                <a:gd name="connsiteX5-35" fmla="*/ 622239 w 812057"/>
                <a:gd name="connsiteY5-36" fmla="*/ 0 h 3730843"/>
                <a:gd name="connsiteX6-37" fmla="*/ 812057 w 812057"/>
                <a:gd name="connsiteY6-38" fmla="*/ 3440218 h 3730843"/>
                <a:gd name="connsiteX7-39" fmla="*/ 809489 w 812057"/>
                <a:gd name="connsiteY7-40" fmla="*/ 3440218 h 3730843"/>
                <a:gd name="connsiteX8-41" fmla="*/ 809613 w 812057"/>
                <a:gd name="connsiteY8-42" fmla="*/ 3465356 h 3730843"/>
                <a:gd name="connsiteX9-43" fmla="*/ 547814 w 812057"/>
                <a:gd name="connsiteY9-44" fmla="*/ 3729187 h 3730843"/>
                <a:gd name="connsiteX10-45" fmla="*/ 224414 w 812057"/>
                <a:gd name="connsiteY10-46" fmla="*/ 3467683 h 37308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812057" h="3730843">
                  <a:moveTo>
                    <a:pt x="224414" y="3467683"/>
                  </a:moveTo>
                  <a:cubicBezTo>
                    <a:pt x="224369" y="3458528"/>
                    <a:pt x="224323" y="3449373"/>
                    <a:pt x="224278" y="3440218"/>
                  </a:cubicBezTo>
                  <a:lnTo>
                    <a:pt x="221508" y="3440218"/>
                  </a:lnTo>
                  <a:lnTo>
                    <a:pt x="365992" y="734655"/>
                  </a:lnTo>
                  <a:lnTo>
                    <a:pt x="0" y="773385"/>
                  </a:lnTo>
                  <a:lnTo>
                    <a:pt x="622239" y="0"/>
                  </a:lnTo>
                  <a:lnTo>
                    <a:pt x="812057" y="3440218"/>
                  </a:lnTo>
                  <a:lnTo>
                    <a:pt x="809489" y="3440218"/>
                  </a:lnTo>
                  <a:cubicBezTo>
                    <a:pt x="809530" y="3448597"/>
                    <a:pt x="809572" y="3456977"/>
                    <a:pt x="809613" y="3465356"/>
                  </a:cubicBezTo>
                  <a:cubicBezTo>
                    <a:pt x="796446" y="3601507"/>
                    <a:pt x="689141" y="3714232"/>
                    <a:pt x="547814" y="3729187"/>
                  </a:cubicBezTo>
                  <a:cubicBezTo>
                    <a:pt x="386296" y="3746279"/>
                    <a:pt x="241506" y="3629200"/>
                    <a:pt x="224414" y="34676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764150" y="4167244"/>
              <a:ext cx="363948" cy="365610"/>
              <a:chOff x="4106064" y="1488444"/>
              <a:chExt cx="629838" cy="632714"/>
            </a:xfrm>
          </p:grpSpPr>
          <p:sp>
            <p:nvSpPr>
              <p:cNvPr id="24" name="Freeform 5"/>
              <p:cNvSpPr/>
              <p:nvPr/>
            </p:nvSpPr>
            <p:spPr bwMode="auto">
              <a:xfrm>
                <a:off x="4106064" y="1571883"/>
                <a:ext cx="547688" cy="549275"/>
              </a:xfrm>
              <a:custGeom>
                <a:avLst/>
                <a:gdLst>
                  <a:gd name="T0" fmla="*/ 144 w 144"/>
                  <a:gd name="T1" fmla="*/ 72 h 144"/>
                  <a:gd name="T2" fmla="*/ 72 w 144"/>
                  <a:gd name="T3" fmla="*/ 144 h 144"/>
                  <a:gd name="T4" fmla="*/ 0 w 144"/>
                  <a:gd name="T5" fmla="*/ 72 h 144"/>
                  <a:gd name="T6" fmla="*/ 72 w 144"/>
                  <a:gd name="T7" fmla="*/ 0 h 144"/>
                  <a:gd name="T8" fmla="*/ 72 w 144"/>
                  <a:gd name="T9" fmla="*/ 72 h 144"/>
                  <a:gd name="T10" fmla="*/ 144 w 144"/>
                  <a:gd name="T11" fmla="*/ 7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4" h="144">
                    <a:moveTo>
                      <a:pt x="144" y="72"/>
                    </a:moveTo>
                    <a:cubicBezTo>
                      <a:pt x="144" y="112"/>
                      <a:pt x="112" y="144"/>
                      <a:pt x="72" y="144"/>
                    </a:cubicBezTo>
                    <a:cubicBezTo>
                      <a:pt x="32" y="144"/>
                      <a:pt x="0" y="112"/>
                      <a:pt x="0" y="72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72" y="72"/>
                      <a:pt x="72" y="72"/>
                      <a:pt x="72" y="72"/>
                    </a:cubicBezTo>
                    <a:lnTo>
                      <a:pt x="144" y="72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rgbClr val="FFFFFF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cs typeface="+mn-ea"/>
                  <a:sym typeface="+mn-lt"/>
                </a:endParaRPr>
              </a:p>
            </p:txBody>
          </p:sp>
          <p:sp>
            <p:nvSpPr>
              <p:cNvPr id="25" name="Freeform 6"/>
              <p:cNvSpPr/>
              <p:nvPr/>
            </p:nvSpPr>
            <p:spPr bwMode="auto">
              <a:xfrm>
                <a:off x="4439439" y="1488444"/>
                <a:ext cx="296463" cy="297751"/>
              </a:xfrm>
              <a:custGeom>
                <a:avLst/>
                <a:gdLst>
                  <a:gd name="T0" fmla="*/ 96 w 96"/>
                  <a:gd name="T1" fmla="*/ 96 h 96"/>
                  <a:gd name="T2" fmla="*/ 0 w 96"/>
                  <a:gd name="T3" fmla="*/ 0 h 96"/>
                  <a:gd name="T4" fmla="*/ 0 w 96"/>
                  <a:gd name="T5" fmla="*/ 96 h 96"/>
                  <a:gd name="T6" fmla="*/ 96 w 96"/>
                  <a:gd name="T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96">
                    <a:moveTo>
                      <a:pt x="96" y="96"/>
                    </a:moveTo>
                    <a:cubicBezTo>
                      <a:pt x="96" y="43"/>
                      <a:pt x="53" y="0"/>
                      <a:pt x="0" y="0"/>
                    </a:cubicBezTo>
                    <a:cubicBezTo>
                      <a:pt x="0" y="96"/>
                      <a:pt x="0" y="96"/>
                      <a:pt x="0" y="96"/>
                    </a:cubicBezTo>
                    <a:lnTo>
                      <a:pt x="96" y="96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3413897" y="1546151"/>
            <a:ext cx="2787539" cy="606737"/>
            <a:chOff x="3591714" y="2730260"/>
            <a:chExt cx="3730843" cy="812057"/>
          </a:xfrm>
        </p:grpSpPr>
        <p:sp>
          <p:nvSpPr>
            <p:cNvPr id="27" name="任意多边形 26"/>
            <p:cNvSpPr/>
            <p:nvPr/>
          </p:nvSpPr>
          <p:spPr>
            <a:xfrm rot="5793973">
              <a:off x="5051107" y="1270867"/>
              <a:ext cx="812057" cy="3730843"/>
            </a:xfrm>
            <a:custGeom>
              <a:avLst/>
              <a:gdLst>
                <a:gd name="connsiteX0" fmla="*/ 224414 w 812057"/>
                <a:gd name="connsiteY0" fmla="*/ 3467683 h 3730843"/>
                <a:gd name="connsiteX1" fmla="*/ 224278 w 812057"/>
                <a:gd name="connsiteY1" fmla="*/ 3440218 h 3730843"/>
                <a:gd name="connsiteX2" fmla="*/ 221508 w 812057"/>
                <a:gd name="connsiteY2" fmla="*/ 3440218 h 3730843"/>
                <a:gd name="connsiteX3" fmla="*/ 365992 w 812057"/>
                <a:gd name="connsiteY3" fmla="*/ 734655 h 3730843"/>
                <a:gd name="connsiteX4" fmla="*/ 0 w 812057"/>
                <a:gd name="connsiteY4" fmla="*/ 773385 h 3730843"/>
                <a:gd name="connsiteX5" fmla="*/ 622239 w 812057"/>
                <a:gd name="connsiteY5" fmla="*/ 0 h 3730843"/>
                <a:gd name="connsiteX6" fmla="*/ 645919 w 812057"/>
                <a:gd name="connsiteY6" fmla="*/ 443433 h 3730843"/>
                <a:gd name="connsiteX7" fmla="*/ 651988 w 812057"/>
                <a:gd name="connsiteY7" fmla="*/ 442791 h 3730843"/>
                <a:gd name="connsiteX8" fmla="*/ 812057 w 812057"/>
                <a:gd name="connsiteY8" fmla="*/ 3440218 h 3730843"/>
                <a:gd name="connsiteX9" fmla="*/ 809489 w 812057"/>
                <a:gd name="connsiteY9" fmla="*/ 3440218 h 3730843"/>
                <a:gd name="connsiteX10" fmla="*/ 809613 w 812057"/>
                <a:gd name="connsiteY10" fmla="*/ 3465356 h 3730843"/>
                <a:gd name="connsiteX11" fmla="*/ 547814 w 812057"/>
                <a:gd name="connsiteY11" fmla="*/ 3729187 h 3730843"/>
                <a:gd name="connsiteX12" fmla="*/ 224414 w 812057"/>
                <a:gd name="connsiteY12" fmla="*/ 3467683 h 3730843"/>
                <a:gd name="connsiteX0-1" fmla="*/ 224414 w 812057"/>
                <a:gd name="connsiteY0-2" fmla="*/ 3467683 h 3730843"/>
                <a:gd name="connsiteX1-3" fmla="*/ 224278 w 812057"/>
                <a:gd name="connsiteY1-4" fmla="*/ 3440218 h 3730843"/>
                <a:gd name="connsiteX2-5" fmla="*/ 221508 w 812057"/>
                <a:gd name="connsiteY2-6" fmla="*/ 3440218 h 3730843"/>
                <a:gd name="connsiteX3-7" fmla="*/ 365992 w 812057"/>
                <a:gd name="connsiteY3-8" fmla="*/ 734655 h 3730843"/>
                <a:gd name="connsiteX4-9" fmla="*/ 0 w 812057"/>
                <a:gd name="connsiteY4-10" fmla="*/ 773385 h 3730843"/>
                <a:gd name="connsiteX5-11" fmla="*/ 622239 w 812057"/>
                <a:gd name="connsiteY5-12" fmla="*/ 0 h 3730843"/>
                <a:gd name="connsiteX6-13" fmla="*/ 645919 w 812057"/>
                <a:gd name="connsiteY6-14" fmla="*/ 443433 h 3730843"/>
                <a:gd name="connsiteX7-15" fmla="*/ 812057 w 812057"/>
                <a:gd name="connsiteY7-16" fmla="*/ 3440218 h 3730843"/>
                <a:gd name="connsiteX8-17" fmla="*/ 809489 w 812057"/>
                <a:gd name="connsiteY8-18" fmla="*/ 3440218 h 3730843"/>
                <a:gd name="connsiteX9-19" fmla="*/ 809613 w 812057"/>
                <a:gd name="connsiteY9-20" fmla="*/ 3465356 h 3730843"/>
                <a:gd name="connsiteX10-21" fmla="*/ 547814 w 812057"/>
                <a:gd name="connsiteY10-22" fmla="*/ 3729187 h 3730843"/>
                <a:gd name="connsiteX11-23" fmla="*/ 224414 w 812057"/>
                <a:gd name="connsiteY11-24" fmla="*/ 3467683 h 3730843"/>
                <a:gd name="connsiteX0-25" fmla="*/ 224414 w 812057"/>
                <a:gd name="connsiteY0-26" fmla="*/ 3467683 h 3730843"/>
                <a:gd name="connsiteX1-27" fmla="*/ 224278 w 812057"/>
                <a:gd name="connsiteY1-28" fmla="*/ 3440218 h 3730843"/>
                <a:gd name="connsiteX2-29" fmla="*/ 221508 w 812057"/>
                <a:gd name="connsiteY2-30" fmla="*/ 3440218 h 3730843"/>
                <a:gd name="connsiteX3-31" fmla="*/ 365992 w 812057"/>
                <a:gd name="connsiteY3-32" fmla="*/ 734655 h 3730843"/>
                <a:gd name="connsiteX4-33" fmla="*/ 0 w 812057"/>
                <a:gd name="connsiteY4-34" fmla="*/ 773385 h 3730843"/>
                <a:gd name="connsiteX5-35" fmla="*/ 622239 w 812057"/>
                <a:gd name="connsiteY5-36" fmla="*/ 0 h 3730843"/>
                <a:gd name="connsiteX6-37" fmla="*/ 812057 w 812057"/>
                <a:gd name="connsiteY6-38" fmla="*/ 3440218 h 3730843"/>
                <a:gd name="connsiteX7-39" fmla="*/ 809489 w 812057"/>
                <a:gd name="connsiteY7-40" fmla="*/ 3440218 h 3730843"/>
                <a:gd name="connsiteX8-41" fmla="*/ 809613 w 812057"/>
                <a:gd name="connsiteY8-42" fmla="*/ 3465356 h 3730843"/>
                <a:gd name="connsiteX9-43" fmla="*/ 547814 w 812057"/>
                <a:gd name="connsiteY9-44" fmla="*/ 3729187 h 3730843"/>
                <a:gd name="connsiteX10-45" fmla="*/ 224414 w 812057"/>
                <a:gd name="connsiteY10-46" fmla="*/ 3467683 h 37308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812057" h="3730843">
                  <a:moveTo>
                    <a:pt x="224414" y="3467683"/>
                  </a:moveTo>
                  <a:cubicBezTo>
                    <a:pt x="224369" y="3458528"/>
                    <a:pt x="224323" y="3449373"/>
                    <a:pt x="224278" y="3440218"/>
                  </a:cubicBezTo>
                  <a:lnTo>
                    <a:pt x="221508" y="3440218"/>
                  </a:lnTo>
                  <a:lnTo>
                    <a:pt x="365992" y="734655"/>
                  </a:lnTo>
                  <a:lnTo>
                    <a:pt x="0" y="773385"/>
                  </a:lnTo>
                  <a:lnTo>
                    <a:pt x="622239" y="0"/>
                  </a:lnTo>
                  <a:lnTo>
                    <a:pt x="812057" y="3440218"/>
                  </a:lnTo>
                  <a:lnTo>
                    <a:pt x="809489" y="3440218"/>
                  </a:lnTo>
                  <a:cubicBezTo>
                    <a:pt x="809530" y="3448597"/>
                    <a:pt x="809572" y="3456977"/>
                    <a:pt x="809613" y="3465356"/>
                  </a:cubicBezTo>
                  <a:cubicBezTo>
                    <a:pt x="796446" y="3601507"/>
                    <a:pt x="689141" y="3714232"/>
                    <a:pt x="547814" y="3729187"/>
                  </a:cubicBezTo>
                  <a:cubicBezTo>
                    <a:pt x="386296" y="3746279"/>
                    <a:pt x="241506" y="3629200"/>
                    <a:pt x="224414" y="34676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725996" y="2909896"/>
              <a:ext cx="360319" cy="316537"/>
              <a:chOff x="5940425" y="1247775"/>
              <a:chExt cx="735013" cy="555625"/>
            </a:xfrm>
          </p:grpSpPr>
          <p:sp>
            <p:nvSpPr>
              <p:cNvPr id="29" name="AutoShape 13"/>
              <p:cNvSpPr>
                <a:spLocks noChangeAspect="1" noChangeArrowheads="1" noTextEdit="1"/>
              </p:cNvSpPr>
              <p:nvPr/>
            </p:nvSpPr>
            <p:spPr bwMode="auto">
              <a:xfrm>
                <a:off x="5943600" y="1247775"/>
                <a:ext cx="731838" cy="552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cs typeface="+mn-ea"/>
                  <a:sym typeface="+mn-lt"/>
                </a:endParaRPr>
              </a:p>
            </p:txBody>
          </p:sp>
          <p:sp>
            <p:nvSpPr>
              <p:cNvPr id="30" name="Freeform 15"/>
              <p:cNvSpPr>
                <a:spLocks noEditPoints="1"/>
              </p:cNvSpPr>
              <p:nvPr/>
            </p:nvSpPr>
            <p:spPr bwMode="auto">
              <a:xfrm>
                <a:off x="5940425" y="1250950"/>
                <a:ext cx="731838" cy="552450"/>
              </a:xfrm>
              <a:custGeom>
                <a:avLst/>
                <a:gdLst>
                  <a:gd name="T0" fmla="*/ 180 w 192"/>
                  <a:gd name="T1" fmla="*/ 0 h 144"/>
                  <a:gd name="T2" fmla="*/ 12 w 192"/>
                  <a:gd name="T3" fmla="*/ 0 h 144"/>
                  <a:gd name="T4" fmla="*/ 0 w 192"/>
                  <a:gd name="T5" fmla="*/ 12 h 144"/>
                  <a:gd name="T6" fmla="*/ 0 w 192"/>
                  <a:gd name="T7" fmla="*/ 116 h 144"/>
                  <a:gd name="T8" fmla="*/ 13 w 192"/>
                  <a:gd name="T9" fmla="*/ 128 h 144"/>
                  <a:gd name="T10" fmla="*/ 78 w 192"/>
                  <a:gd name="T11" fmla="*/ 128 h 144"/>
                  <a:gd name="T12" fmla="*/ 72 w 192"/>
                  <a:gd name="T13" fmla="*/ 138 h 144"/>
                  <a:gd name="T14" fmla="*/ 74 w 192"/>
                  <a:gd name="T15" fmla="*/ 144 h 144"/>
                  <a:gd name="T16" fmla="*/ 76 w 192"/>
                  <a:gd name="T17" fmla="*/ 144 h 144"/>
                  <a:gd name="T18" fmla="*/ 80 w 192"/>
                  <a:gd name="T19" fmla="*/ 142 h 144"/>
                  <a:gd name="T20" fmla="*/ 86 w 192"/>
                  <a:gd name="T21" fmla="*/ 128 h 144"/>
                  <a:gd name="T22" fmla="*/ 106 w 192"/>
                  <a:gd name="T23" fmla="*/ 128 h 144"/>
                  <a:gd name="T24" fmla="*/ 112 w 192"/>
                  <a:gd name="T25" fmla="*/ 142 h 144"/>
                  <a:gd name="T26" fmla="*/ 116 w 192"/>
                  <a:gd name="T27" fmla="*/ 144 h 144"/>
                  <a:gd name="T28" fmla="*/ 118 w 192"/>
                  <a:gd name="T29" fmla="*/ 144 h 144"/>
                  <a:gd name="T30" fmla="*/ 120 w 192"/>
                  <a:gd name="T31" fmla="*/ 138 h 144"/>
                  <a:gd name="T32" fmla="*/ 114 w 192"/>
                  <a:gd name="T33" fmla="*/ 128 h 144"/>
                  <a:gd name="T34" fmla="*/ 181 w 192"/>
                  <a:gd name="T35" fmla="*/ 128 h 144"/>
                  <a:gd name="T36" fmla="*/ 192 w 192"/>
                  <a:gd name="T37" fmla="*/ 116 h 144"/>
                  <a:gd name="T38" fmla="*/ 192 w 192"/>
                  <a:gd name="T39" fmla="*/ 12 h 144"/>
                  <a:gd name="T40" fmla="*/ 180 w 192"/>
                  <a:gd name="T41" fmla="*/ 0 h 144"/>
                  <a:gd name="T42" fmla="*/ 176 w 192"/>
                  <a:gd name="T43" fmla="*/ 108 h 144"/>
                  <a:gd name="T44" fmla="*/ 172 w 192"/>
                  <a:gd name="T45" fmla="*/ 112 h 144"/>
                  <a:gd name="T46" fmla="*/ 20 w 192"/>
                  <a:gd name="T47" fmla="*/ 112 h 144"/>
                  <a:gd name="T48" fmla="*/ 16 w 192"/>
                  <a:gd name="T49" fmla="*/ 108 h 144"/>
                  <a:gd name="T50" fmla="*/ 16 w 192"/>
                  <a:gd name="T51" fmla="*/ 20 h 144"/>
                  <a:gd name="T52" fmla="*/ 20 w 192"/>
                  <a:gd name="T53" fmla="*/ 16 h 144"/>
                  <a:gd name="T54" fmla="*/ 172 w 192"/>
                  <a:gd name="T55" fmla="*/ 16 h 144"/>
                  <a:gd name="T56" fmla="*/ 176 w 192"/>
                  <a:gd name="T57" fmla="*/ 20 h 144"/>
                  <a:gd name="T58" fmla="*/ 176 w 192"/>
                  <a:gd name="T59" fmla="*/ 10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144">
                    <a:moveTo>
                      <a:pt x="18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3"/>
                      <a:pt x="6" y="128"/>
                      <a:pt x="13" y="128"/>
                    </a:cubicBezTo>
                    <a:cubicBezTo>
                      <a:pt x="78" y="128"/>
                      <a:pt x="78" y="128"/>
                      <a:pt x="78" y="12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1" y="140"/>
                      <a:pt x="72" y="143"/>
                      <a:pt x="74" y="144"/>
                    </a:cubicBezTo>
                    <a:cubicBezTo>
                      <a:pt x="75" y="144"/>
                      <a:pt x="75" y="144"/>
                      <a:pt x="76" y="144"/>
                    </a:cubicBezTo>
                    <a:cubicBezTo>
                      <a:pt x="77" y="144"/>
                      <a:pt x="79" y="143"/>
                      <a:pt x="80" y="142"/>
                    </a:cubicBezTo>
                    <a:cubicBezTo>
                      <a:pt x="86" y="128"/>
                      <a:pt x="86" y="128"/>
                      <a:pt x="86" y="128"/>
                    </a:cubicBezTo>
                    <a:cubicBezTo>
                      <a:pt x="106" y="128"/>
                      <a:pt x="106" y="128"/>
                      <a:pt x="106" y="128"/>
                    </a:cubicBezTo>
                    <a:cubicBezTo>
                      <a:pt x="112" y="142"/>
                      <a:pt x="112" y="142"/>
                      <a:pt x="112" y="142"/>
                    </a:cubicBezTo>
                    <a:cubicBezTo>
                      <a:pt x="113" y="143"/>
                      <a:pt x="115" y="144"/>
                      <a:pt x="116" y="144"/>
                    </a:cubicBezTo>
                    <a:cubicBezTo>
                      <a:pt x="117" y="144"/>
                      <a:pt x="117" y="144"/>
                      <a:pt x="118" y="144"/>
                    </a:cubicBezTo>
                    <a:cubicBezTo>
                      <a:pt x="120" y="143"/>
                      <a:pt x="121" y="140"/>
                      <a:pt x="120" y="138"/>
                    </a:cubicBezTo>
                    <a:cubicBezTo>
                      <a:pt x="114" y="128"/>
                      <a:pt x="114" y="128"/>
                      <a:pt x="114" y="128"/>
                    </a:cubicBezTo>
                    <a:cubicBezTo>
                      <a:pt x="181" y="128"/>
                      <a:pt x="181" y="128"/>
                      <a:pt x="181" y="128"/>
                    </a:cubicBezTo>
                    <a:cubicBezTo>
                      <a:pt x="187" y="128"/>
                      <a:pt x="192" y="122"/>
                      <a:pt x="192" y="116"/>
                    </a:cubicBezTo>
                    <a:cubicBezTo>
                      <a:pt x="192" y="12"/>
                      <a:pt x="192" y="12"/>
                      <a:pt x="192" y="12"/>
                    </a:cubicBezTo>
                    <a:cubicBezTo>
                      <a:pt x="192" y="5"/>
                      <a:pt x="187" y="0"/>
                      <a:pt x="180" y="0"/>
                    </a:cubicBezTo>
                    <a:close/>
                    <a:moveTo>
                      <a:pt x="176" y="108"/>
                    </a:moveTo>
                    <a:cubicBezTo>
                      <a:pt x="176" y="110"/>
                      <a:pt x="174" y="112"/>
                      <a:pt x="172" y="112"/>
                    </a:cubicBezTo>
                    <a:cubicBezTo>
                      <a:pt x="20" y="112"/>
                      <a:pt x="20" y="112"/>
                      <a:pt x="20" y="112"/>
                    </a:cubicBezTo>
                    <a:cubicBezTo>
                      <a:pt x="18" y="112"/>
                      <a:pt x="16" y="110"/>
                      <a:pt x="16" y="10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8"/>
                      <a:pt x="18" y="16"/>
                      <a:pt x="20" y="16"/>
                    </a:cubicBezTo>
                    <a:cubicBezTo>
                      <a:pt x="172" y="16"/>
                      <a:pt x="172" y="16"/>
                      <a:pt x="172" y="16"/>
                    </a:cubicBezTo>
                    <a:cubicBezTo>
                      <a:pt x="174" y="16"/>
                      <a:pt x="176" y="18"/>
                      <a:pt x="176" y="20"/>
                    </a:cubicBezTo>
                    <a:lnTo>
                      <a:pt x="176" y="1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2" name="TextBox 37"/>
          <p:cNvSpPr txBox="1"/>
          <p:nvPr/>
        </p:nvSpPr>
        <p:spPr>
          <a:xfrm>
            <a:off x="2127678" y="3751804"/>
            <a:ext cx="1079848" cy="83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1" spc="-113" dirty="0">
                <a:solidFill>
                  <a:srgbClr val="6D6F71"/>
                </a:solidFill>
                <a:latin typeface="Arial" panose="020B0604020202020204"/>
                <a:cs typeface="+mn-ea"/>
              </a:rPr>
              <a:t>去噪处理：</a:t>
            </a:r>
            <a:endParaRPr lang="en-US" altLang="zh-CN" sz="1601" spc="-113" dirty="0">
              <a:solidFill>
                <a:srgbClr val="6D6F71"/>
              </a:solidFill>
              <a:latin typeface="Arial" panose="020B0604020202020204"/>
              <a:cs typeface="+mn-ea"/>
            </a:endParaRPr>
          </a:p>
          <a:p>
            <a:r>
              <a:rPr lang="zh-CN" altLang="en-US" sz="1601" spc="-113" dirty="0">
                <a:solidFill>
                  <a:srgbClr val="6D6F71"/>
                </a:solidFill>
                <a:latin typeface="Arial" panose="020B0604020202020204"/>
                <a:cs typeface="+mn-ea"/>
              </a:rPr>
              <a:t>中值滤波</a:t>
            </a:r>
            <a:endParaRPr lang="en-US" altLang="zh-CN" sz="1601" spc="-113" dirty="0">
              <a:solidFill>
                <a:srgbClr val="6D6F71"/>
              </a:solidFill>
              <a:latin typeface="Arial" panose="020B0604020202020204"/>
              <a:cs typeface="+mn-ea"/>
            </a:endParaRPr>
          </a:p>
          <a:p>
            <a:r>
              <a:rPr lang="zh-CN" altLang="en-US" sz="1601" spc="-113" dirty="0">
                <a:solidFill>
                  <a:srgbClr val="6D6F71"/>
                </a:solidFill>
                <a:latin typeface="Arial" panose="020B0604020202020204"/>
                <a:cs typeface="+mn-ea"/>
              </a:rPr>
              <a:t>腐蚀膨胀</a:t>
            </a:r>
          </a:p>
        </p:txBody>
      </p:sp>
      <p:sp>
        <p:nvSpPr>
          <p:cNvPr id="43" name="TextBox 37"/>
          <p:cNvSpPr txBox="1"/>
          <p:nvPr/>
        </p:nvSpPr>
        <p:spPr>
          <a:xfrm>
            <a:off x="651586" y="2214757"/>
            <a:ext cx="2576367" cy="132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1" spc="-113" dirty="0">
                <a:solidFill>
                  <a:srgbClr val="6D6F71"/>
                </a:solidFill>
                <a:latin typeface="Arial" panose="020B0604020202020204"/>
                <a:cs typeface="+mn-ea"/>
              </a:rPr>
              <a:t>根据蓝色的</a:t>
            </a:r>
            <a:r>
              <a:rPr lang="en-US" altLang="zh-CN" sz="1601" spc="-113" dirty="0">
                <a:solidFill>
                  <a:srgbClr val="6D6F71"/>
                </a:solidFill>
                <a:latin typeface="Arial" panose="020B0604020202020204"/>
                <a:cs typeface="+mn-ea"/>
              </a:rPr>
              <a:t>HSV</a:t>
            </a:r>
            <a:r>
              <a:rPr lang="zh-CN" altLang="en-US" sz="1601" spc="-113" dirty="0">
                <a:solidFill>
                  <a:srgbClr val="6D6F71"/>
                </a:solidFill>
                <a:latin typeface="Arial" panose="020B0604020202020204"/>
                <a:cs typeface="+mn-ea"/>
              </a:rPr>
              <a:t>经验值</a:t>
            </a:r>
            <a:endParaRPr lang="en-US" altLang="zh-CN" sz="1601" spc="-113" dirty="0">
              <a:solidFill>
                <a:srgbClr val="6D6F71"/>
              </a:solidFill>
              <a:latin typeface="Arial" panose="020B0604020202020204"/>
              <a:cs typeface="+mn-ea"/>
            </a:endParaRPr>
          </a:p>
          <a:p>
            <a:r>
              <a:rPr lang="en-US" altLang="zh-CN" sz="1601" spc="-113" dirty="0" err="1">
                <a:solidFill>
                  <a:srgbClr val="6D6F71"/>
                </a:solidFill>
                <a:latin typeface="Arial" panose="020B0604020202020204"/>
                <a:cs typeface="+mn-ea"/>
              </a:rPr>
              <a:t>lower_blue</a:t>
            </a:r>
            <a:r>
              <a:rPr lang="en-US" altLang="zh-CN" sz="1601" spc="-113" dirty="0">
                <a:solidFill>
                  <a:srgbClr val="6D6F71"/>
                </a:solidFill>
                <a:latin typeface="Arial" panose="020B0604020202020204"/>
                <a:cs typeface="+mn-ea"/>
              </a:rPr>
              <a:t> [100,80,40]</a:t>
            </a:r>
          </a:p>
          <a:p>
            <a:r>
              <a:rPr lang="en-US" altLang="zh-CN" sz="1601" spc="-113" dirty="0" err="1">
                <a:solidFill>
                  <a:srgbClr val="6D6F71"/>
                </a:solidFill>
                <a:latin typeface="Arial" panose="020B0604020202020204"/>
                <a:cs typeface="+mn-ea"/>
              </a:rPr>
              <a:t>upper_blue</a:t>
            </a:r>
            <a:r>
              <a:rPr lang="en-US" altLang="zh-CN" sz="1601" spc="-113" dirty="0">
                <a:solidFill>
                  <a:srgbClr val="6D6F71"/>
                </a:solidFill>
                <a:latin typeface="Arial" panose="020B0604020202020204"/>
                <a:cs typeface="+mn-ea"/>
              </a:rPr>
              <a:t> [124,255,255]</a:t>
            </a:r>
          </a:p>
          <a:p>
            <a:r>
              <a:rPr lang="zh-CN" altLang="en-US" sz="1601" spc="-113" dirty="0">
                <a:solidFill>
                  <a:srgbClr val="6D6F71"/>
                </a:solidFill>
                <a:latin typeface="Arial" panose="020B0604020202020204"/>
                <a:cs typeface="+mn-ea"/>
              </a:rPr>
              <a:t>进行颜色分割</a:t>
            </a:r>
            <a:endParaRPr lang="en-US" altLang="zh-CN" sz="1601" spc="-113" dirty="0">
              <a:solidFill>
                <a:srgbClr val="6D6F71"/>
              </a:solidFill>
              <a:latin typeface="Arial" panose="020B0604020202020204"/>
              <a:cs typeface="+mn-ea"/>
            </a:endParaRPr>
          </a:p>
          <a:p>
            <a:r>
              <a:rPr lang="zh-CN" altLang="en-US" sz="1601" spc="-113" dirty="0">
                <a:solidFill>
                  <a:srgbClr val="6D6F71"/>
                </a:solidFill>
                <a:latin typeface="Arial" panose="020B0604020202020204"/>
                <a:cs typeface="+mn-ea"/>
              </a:rPr>
              <a:t>得到蓝 </a:t>
            </a:r>
            <a:r>
              <a:rPr lang="en-US" altLang="zh-CN" sz="1601" spc="-113" dirty="0">
                <a:solidFill>
                  <a:srgbClr val="6D6F71"/>
                </a:solidFill>
                <a:latin typeface="Arial" panose="020B0604020202020204"/>
                <a:cs typeface="+mn-ea"/>
              </a:rPr>
              <a:t>- </a:t>
            </a:r>
            <a:r>
              <a:rPr lang="zh-CN" altLang="en-US" sz="1601" spc="-113" dirty="0">
                <a:solidFill>
                  <a:srgbClr val="6D6F71"/>
                </a:solidFill>
                <a:latin typeface="Arial" panose="020B0604020202020204"/>
                <a:cs typeface="+mn-ea"/>
              </a:rPr>
              <a:t>非蓝的二值矩阵</a:t>
            </a:r>
          </a:p>
        </p:txBody>
      </p:sp>
      <p:sp>
        <p:nvSpPr>
          <p:cNvPr id="44" name="TextBox 37"/>
          <p:cNvSpPr txBox="1"/>
          <p:nvPr/>
        </p:nvSpPr>
        <p:spPr>
          <a:xfrm>
            <a:off x="1140431" y="1459262"/>
            <a:ext cx="2018664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1" spc="-113" dirty="0">
                <a:solidFill>
                  <a:srgbClr val="6D6F71"/>
                </a:solidFill>
                <a:latin typeface="Arial" panose="020B0604020202020204"/>
                <a:cs typeface="+mn-ea"/>
              </a:rPr>
              <a:t>BGR</a:t>
            </a:r>
            <a:r>
              <a:rPr lang="zh-CN" altLang="en-US" sz="1601" spc="-113" dirty="0">
                <a:solidFill>
                  <a:srgbClr val="6D6F71"/>
                </a:solidFill>
                <a:latin typeface="Arial" panose="020B0604020202020204"/>
                <a:cs typeface="+mn-ea"/>
              </a:rPr>
              <a:t>空间 → HSV空间</a:t>
            </a: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28" y="1426303"/>
            <a:ext cx="2181318" cy="303203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TextBox 6">
            <a:extLst>
              <a:ext uri="{FF2B5EF4-FFF2-40B4-BE49-F238E27FC236}">
                <a16:creationId xmlns:a16="http://schemas.microsoft.com/office/drawing/2014/main" id="{3DA28B7C-15A9-452F-AACD-A9FEC5623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17" y="432493"/>
            <a:ext cx="2729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图像处理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–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颜色分割方法</a:t>
            </a:r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DF3B702A-9C48-4EAB-88A4-E9C0F94E0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862" y="753392"/>
            <a:ext cx="2532531" cy="26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99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Segmentation Based on Color Characteristic</a:t>
            </a:r>
            <a:endParaRPr lang="zh-CN" altLang="en-US" sz="1099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>
            <a:spLocks noChangeAspect="1"/>
          </p:cNvSpPr>
          <p:nvPr/>
        </p:nvSpPr>
        <p:spPr>
          <a:xfrm>
            <a:off x="1654969" y="0"/>
            <a:ext cx="2656046" cy="5143500"/>
          </a:xfrm>
          <a:custGeom>
            <a:avLst/>
            <a:gdLst>
              <a:gd name="connsiteX0" fmla="*/ 0 w 2859697"/>
              <a:gd name="connsiteY0" fmla="*/ 0 h 5143499"/>
              <a:gd name="connsiteX1" fmla="*/ 1103678 w 2859697"/>
              <a:gd name="connsiteY1" fmla="*/ 0 h 5143499"/>
              <a:gd name="connsiteX2" fmla="*/ 1342148 w 2859697"/>
              <a:gd name="connsiteY2" fmla="*/ 48145 h 5143499"/>
              <a:gd name="connsiteX3" fmla="*/ 1406801 w 2859697"/>
              <a:gd name="connsiteY3" fmla="*/ 83239 h 5143499"/>
              <a:gd name="connsiteX4" fmla="*/ 1413482 w 2859697"/>
              <a:gd name="connsiteY4" fmla="*/ 85731 h 5143499"/>
              <a:gd name="connsiteX5" fmla="*/ 1429600 w 2859697"/>
              <a:gd name="connsiteY5" fmla="*/ 95612 h 5143499"/>
              <a:gd name="connsiteX6" fmla="*/ 1446214 w 2859697"/>
              <a:gd name="connsiteY6" fmla="*/ 104631 h 5143499"/>
              <a:gd name="connsiteX7" fmla="*/ 1451715 w 2859697"/>
              <a:gd name="connsiteY7" fmla="*/ 109168 h 5143499"/>
              <a:gd name="connsiteX8" fmla="*/ 1514435 w 2859697"/>
              <a:gd name="connsiteY8" fmla="*/ 147613 h 5143499"/>
              <a:gd name="connsiteX9" fmla="*/ 1675362 w 2859697"/>
              <a:gd name="connsiteY9" fmla="*/ 330063 h 5143499"/>
              <a:gd name="connsiteX10" fmla="*/ 2779040 w 2859697"/>
              <a:gd name="connsiteY10" fmla="*/ 2241687 h 5143499"/>
              <a:gd name="connsiteX11" fmla="*/ 2856582 w 2859697"/>
              <a:gd name="connsiteY11" fmla="*/ 2472282 h 5143499"/>
              <a:gd name="connsiteX12" fmla="*/ 2858516 w 2859697"/>
              <a:gd name="connsiteY12" fmla="*/ 2545816 h 5143499"/>
              <a:gd name="connsiteX13" fmla="*/ 2859697 w 2859697"/>
              <a:gd name="connsiteY13" fmla="*/ 2552851 h 5143499"/>
              <a:gd name="connsiteX14" fmla="*/ 2859200 w 2859697"/>
              <a:gd name="connsiteY14" fmla="*/ 2571761 h 5143499"/>
              <a:gd name="connsiteX15" fmla="*/ 2859697 w 2859697"/>
              <a:gd name="connsiteY15" fmla="*/ 2590650 h 5143499"/>
              <a:gd name="connsiteX16" fmla="*/ 2858519 w 2859697"/>
              <a:gd name="connsiteY16" fmla="*/ 2597676 h 5143499"/>
              <a:gd name="connsiteX17" fmla="*/ 2856582 w 2859697"/>
              <a:gd name="connsiteY17" fmla="*/ 2671219 h 5143499"/>
              <a:gd name="connsiteX18" fmla="*/ 2779043 w 2859697"/>
              <a:gd name="connsiteY18" fmla="*/ 2901813 h 5143499"/>
              <a:gd name="connsiteX19" fmla="*/ 1675366 w 2859697"/>
              <a:gd name="connsiteY19" fmla="*/ 4813437 h 5143499"/>
              <a:gd name="connsiteX20" fmla="*/ 1514435 w 2859697"/>
              <a:gd name="connsiteY20" fmla="*/ 4995884 h 5143499"/>
              <a:gd name="connsiteX21" fmla="*/ 1451712 w 2859697"/>
              <a:gd name="connsiteY21" fmla="*/ 5034332 h 5143499"/>
              <a:gd name="connsiteX22" fmla="*/ 1446214 w 2859697"/>
              <a:gd name="connsiteY22" fmla="*/ 5038867 h 5143499"/>
              <a:gd name="connsiteX23" fmla="*/ 1429610 w 2859697"/>
              <a:gd name="connsiteY23" fmla="*/ 5047883 h 5143499"/>
              <a:gd name="connsiteX24" fmla="*/ 1413482 w 2859697"/>
              <a:gd name="connsiteY24" fmla="*/ 5057766 h 5143499"/>
              <a:gd name="connsiteX25" fmla="*/ 1406798 w 2859697"/>
              <a:gd name="connsiteY25" fmla="*/ 5060264 h 5143499"/>
              <a:gd name="connsiteX26" fmla="*/ 1342148 w 2859697"/>
              <a:gd name="connsiteY26" fmla="*/ 5095355 h 5143499"/>
              <a:gd name="connsiteX27" fmla="*/ 1103678 w 2859697"/>
              <a:gd name="connsiteY27" fmla="*/ 5143498 h 5143499"/>
              <a:gd name="connsiteX28" fmla="*/ 0 w 2859697"/>
              <a:gd name="connsiteY28" fmla="*/ 5143499 h 5143499"/>
              <a:gd name="connsiteX29" fmla="*/ 0 w 2859697"/>
              <a:gd name="connsiteY29" fmla="*/ 0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59697" h="5143499">
                <a:moveTo>
                  <a:pt x="0" y="0"/>
                </a:moveTo>
                <a:lnTo>
                  <a:pt x="1103678" y="0"/>
                </a:lnTo>
                <a:cubicBezTo>
                  <a:pt x="1188265" y="0"/>
                  <a:pt x="1268850" y="17144"/>
                  <a:pt x="1342148" y="48145"/>
                </a:cubicBezTo>
                <a:lnTo>
                  <a:pt x="1406801" y="83239"/>
                </a:lnTo>
                <a:lnTo>
                  <a:pt x="1413482" y="85731"/>
                </a:lnTo>
                <a:lnTo>
                  <a:pt x="1429600" y="95612"/>
                </a:lnTo>
                <a:lnTo>
                  <a:pt x="1446214" y="104631"/>
                </a:lnTo>
                <a:lnTo>
                  <a:pt x="1451715" y="109168"/>
                </a:lnTo>
                <a:lnTo>
                  <a:pt x="1514435" y="147613"/>
                </a:lnTo>
                <a:cubicBezTo>
                  <a:pt x="1577929" y="195588"/>
                  <a:pt x="1633069" y="256808"/>
                  <a:pt x="1675362" y="330063"/>
                </a:cubicBezTo>
                <a:lnTo>
                  <a:pt x="2779040" y="2241687"/>
                </a:lnTo>
                <a:cubicBezTo>
                  <a:pt x="2821337" y="2314945"/>
                  <a:pt x="2846782" y="2393303"/>
                  <a:pt x="2856582" y="2472282"/>
                </a:cubicBezTo>
                <a:lnTo>
                  <a:pt x="2858516" y="2545816"/>
                </a:lnTo>
                <a:lnTo>
                  <a:pt x="2859697" y="2552851"/>
                </a:lnTo>
                <a:lnTo>
                  <a:pt x="2859200" y="2571761"/>
                </a:lnTo>
                <a:lnTo>
                  <a:pt x="2859697" y="2590650"/>
                </a:lnTo>
                <a:lnTo>
                  <a:pt x="2858519" y="2597676"/>
                </a:lnTo>
                <a:lnTo>
                  <a:pt x="2856582" y="2671219"/>
                </a:lnTo>
                <a:cubicBezTo>
                  <a:pt x="2846782" y="2750197"/>
                  <a:pt x="2821337" y="2828556"/>
                  <a:pt x="2779043" y="2901813"/>
                </a:cubicBezTo>
                <a:lnTo>
                  <a:pt x="1675366" y="4813437"/>
                </a:lnTo>
                <a:cubicBezTo>
                  <a:pt x="1633069" y="4886692"/>
                  <a:pt x="1577932" y="4947909"/>
                  <a:pt x="1514435" y="4995884"/>
                </a:cubicBezTo>
                <a:lnTo>
                  <a:pt x="1451712" y="5034332"/>
                </a:lnTo>
                <a:lnTo>
                  <a:pt x="1446214" y="5038867"/>
                </a:lnTo>
                <a:lnTo>
                  <a:pt x="1429610" y="5047883"/>
                </a:lnTo>
                <a:lnTo>
                  <a:pt x="1413482" y="5057766"/>
                </a:lnTo>
                <a:lnTo>
                  <a:pt x="1406798" y="5060264"/>
                </a:lnTo>
                <a:lnTo>
                  <a:pt x="1342148" y="5095355"/>
                </a:lnTo>
                <a:cubicBezTo>
                  <a:pt x="1268853" y="5126356"/>
                  <a:pt x="1188268" y="5143498"/>
                  <a:pt x="1103678" y="5143498"/>
                </a:cubicBez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92763" y="1507453"/>
            <a:ext cx="794931" cy="714890"/>
            <a:chOff x="3132982" y="1596352"/>
            <a:chExt cx="794931" cy="714890"/>
          </a:xfrm>
        </p:grpSpPr>
        <p:grpSp>
          <p:nvGrpSpPr>
            <p:cNvPr id="5" name="组合 4"/>
            <p:cNvGrpSpPr/>
            <p:nvPr/>
          </p:nvGrpSpPr>
          <p:grpSpPr>
            <a:xfrm>
              <a:off x="3327991" y="1726901"/>
              <a:ext cx="422343" cy="413356"/>
              <a:chOff x="9834563" y="6069013"/>
              <a:chExt cx="596901" cy="5842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6" name="Freeform 174"/>
              <p:cNvSpPr>
                <a:spLocks noEditPoints="1"/>
              </p:cNvSpPr>
              <p:nvPr/>
            </p:nvSpPr>
            <p:spPr bwMode="auto">
              <a:xfrm>
                <a:off x="9950451" y="6069013"/>
                <a:ext cx="481013" cy="584200"/>
              </a:xfrm>
              <a:custGeom>
                <a:avLst/>
                <a:gdLst>
                  <a:gd name="T0" fmla="*/ 100 w 128"/>
                  <a:gd name="T1" fmla="*/ 113 h 155"/>
                  <a:gd name="T2" fmla="*/ 100 w 128"/>
                  <a:gd name="T3" fmla="*/ 105 h 155"/>
                  <a:gd name="T4" fmla="*/ 62 w 128"/>
                  <a:gd name="T5" fmla="*/ 109 h 155"/>
                  <a:gd name="T6" fmla="*/ 127 w 128"/>
                  <a:gd name="T7" fmla="*/ 51 h 155"/>
                  <a:gd name="T8" fmla="*/ 74 w 128"/>
                  <a:gd name="T9" fmla="*/ 0 h 155"/>
                  <a:gd name="T10" fmla="*/ 0 w 128"/>
                  <a:gd name="T11" fmla="*/ 22 h 155"/>
                  <a:gd name="T12" fmla="*/ 3 w 128"/>
                  <a:gd name="T13" fmla="*/ 70 h 155"/>
                  <a:gd name="T14" fmla="*/ 4 w 128"/>
                  <a:gd name="T15" fmla="*/ 69 h 155"/>
                  <a:gd name="T16" fmla="*/ 10 w 128"/>
                  <a:gd name="T17" fmla="*/ 22 h 155"/>
                  <a:gd name="T18" fmla="*/ 68 w 128"/>
                  <a:gd name="T19" fmla="*/ 10 h 155"/>
                  <a:gd name="T20" fmla="*/ 90 w 128"/>
                  <a:gd name="T21" fmla="*/ 59 h 155"/>
                  <a:gd name="T22" fmla="*/ 118 w 128"/>
                  <a:gd name="T23" fmla="*/ 134 h 155"/>
                  <a:gd name="T24" fmla="*/ 45 w 128"/>
                  <a:gd name="T25" fmla="*/ 145 h 155"/>
                  <a:gd name="T26" fmla="*/ 44 w 128"/>
                  <a:gd name="T27" fmla="*/ 155 h 155"/>
                  <a:gd name="T28" fmla="*/ 92 w 128"/>
                  <a:gd name="T29" fmla="*/ 155 h 155"/>
                  <a:gd name="T30" fmla="*/ 128 w 128"/>
                  <a:gd name="T31" fmla="*/ 134 h 155"/>
                  <a:gd name="T32" fmla="*/ 127 w 128"/>
                  <a:gd name="T33" fmla="*/ 51 h 155"/>
                  <a:gd name="T34" fmla="*/ 78 w 128"/>
                  <a:gd name="T35" fmla="*/ 38 h 155"/>
                  <a:gd name="T36" fmla="*/ 112 w 128"/>
                  <a:gd name="T37" fmla="*/ 50 h 155"/>
                  <a:gd name="T38" fmla="*/ 55 w 128"/>
                  <a:gd name="T39" fmla="*/ 54 h 155"/>
                  <a:gd name="T40" fmla="*/ 28 w 128"/>
                  <a:gd name="T41" fmla="*/ 50 h 155"/>
                  <a:gd name="T42" fmla="*/ 28 w 128"/>
                  <a:gd name="T43" fmla="*/ 58 h 155"/>
                  <a:gd name="T44" fmla="*/ 55 w 128"/>
                  <a:gd name="T45" fmla="*/ 54 h 155"/>
                  <a:gd name="T46" fmla="*/ 51 w 128"/>
                  <a:gd name="T47" fmla="*/ 42 h 155"/>
                  <a:gd name="T48" fmla="*/ 51 w 128"/>
                  <a:gd name="T49" fmla="*/ 34 h 155"/>
                  <a:gd name="T50" fmla="*/ 24 w 128"/>
                  <a:gd name="T51" fmla="*/ 38 h 155"/>
                  <a:gd name="T52" fmla="*/ 100 w 128"/>
                  <a:gd name="T53" fmla="*/ 121 h 155"/>
                  <a:gd name="T54" fmla="*/ 62 w 128"/>
                  <a:gd name="T55" fmla="*/ 125 h 155"/>
                  <a:gd name="T56" fmla="*/ 100 w 128"/>
                  <a:gd name="T57" fmla="*/ 129 h 155"/>
                  <a:gd name="T58" fmla="*/ 100 w 128"/>
                  <a:gd name="T59" fmla="*/ 121 h 155"/>
                  <a:gd name="T60" fmla="*/ 100 w 128"/>
                  <a:gd name="T61" fmla="*/ 96 h 155"/>
                  <a:gd name="T62" fmla="*/ 100 w 128"/>
                  <a:gd name="T63" fmla="*/ 88 h 155"/>
                  <a:gd name="T64" fmla="*/ 62 w 128"/>
                  <a:gd name="T65" fmla="*/ 9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55">
                    <a:moveTo>
                      <a:pt x="66" y="113"/>
                    </a:move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2" y="113"/>
                      <a:pt x="104" y="111"/>
                      <a:pt x="104" y="109"/>
                    </a:cubicBezTo>
                    <a:cubicBezTo>
                      <a:pt x="104" y="107"/>
                      <a:pt x="102" y="105"/>
                      <a:pt x="100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3" y="105"/>
                      <a:pt x="62" y="107"/>
                      <a:pt x="62" y="109"/>
                    </a:cubicBezTo>
                    <a:cubicBezTo>
                      <a:pt x="62" y="111"/>
                      <a:pt x="63" y="113"/>
                      <a:pt x="66" y="113"/>
                    </a:cubicBezTo>
                    <a:close/>
                    <a:moveTo>
                      <a:pt x="127" y="51"/>
                    </a:moveTo>
                    <a:cubicBezTo>
                      <a:pt x="78" y="2"/>
                      <a:pt x="78" y="2"/>
                      <a:pt x="78" y="2"/>
                    </a:cubicBezTo>
                    <a:cubicBezTo>
                      <a:pt x="77" y="1"/>
                      <a:pt x="76" y="0"/>
                      <a:pt x="7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6" y="68"/>
                      <a:pt x="8" y="67"/>
                      <a:pt x="10" y="6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5"/>
                      <a:pt x="15" y="10"/>
                      <a:pt x="21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8" y="50"/>
                      <a:pt x="78" y="59"/>
                      <a:pt x="90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134"/>
                      <a:pt x="118" y="134"/>
                      <a:pt x="118" y="134"/>
                    </a:cubicBezTo>
                    <a:cubicBezTo>
                      <a:pt x="118" y="140"/>
                      <a:pt x="113" y="145"/>
                      <a:pt x="107" y="145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3"/>
                      <a:pt x="44" y="154"/>
                      <a:pt x="44" y="155"/>
                    </a:cubicBezTo>
                    <a:cubicBezTo>
                      <a:pt x="64" y="155"/>
                      <a:pt x="92" y="155"/>
                      <a:pt x="92" y="155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107" y="155"/>
                      <a:pt x="107" y="155"/>
                      <a:pt x="107" y="155"/>
                    </a:cubicBezTo>
                    <a:cubicBezTo>
                      <a:pt x="118" y="155"/>
                      <a:pt x="128" y="145"/>
                      <a:pt x="128" y="13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3"/>
                      <a:pt x="128" y="51"/>
                      <a:pt x="127" y="51"/>
                    </a:cubicBezTo>
                    <a:close/>
                    <a:moveTo>
                      <a:pt x="90" y="50"/>
                    </a:moveTo>
                    <a:cubicBezTo>
                      <a:pt x="83" y="50"/>
                      <a:pt x="78" y="44"/>
                      <a:pt x="78" y="3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12" y="50"/>
                      <a:pt x="112" y="50"/>
                      <a:pt x="112" y="50"/>
                    </a:cubicBezTo>
                    <a:lnTo>
                      <a:pt x="90" y="50"/>
                    </a:lnTo>
                    <a:close/>
                    <a:moveTo>
                      <a:pt x="55" y="54"/>
                    </a:moveTo>
                    <a:cubicBezTo>
                      <a:pt x="55" y="52"/>
                      <a:pt x="54" y="50"/>
                      <a:pt x="51" y="50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6" y="50"/>
                      <a:pt x="24" y="52"/>
                      <a:pt x="24" y="54"/>
                    </a:cubicBezTo>
                    <a:cubicBezTo>
                      <a:pt x="24" y="56"/>
                      <a:pt x="26" y="58"/>
                      <a:pt x="28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4" y="58"/>
                      <a:pt x="55" y="56"/>
                      <a:pt x="55" y="54"/>
                    </a:cubicBezTo>
                    <a:close/>
                    <a:moveTo>
                      <a:pt x="28" y="42"/>
                    </a:moveTo>
                    <a:cubicBezTo>
                      <a:pt x="51" y="42"/>
                      <a:pt x="51" y="42"/>
                      <a:pt x="51" y="42"/>
                    </a:cubicBezTo>
                    <a:cubicBezTo>
                      <a:pt x="54" y="42"/>
                      <a:pt x="55" y="40"/>
                      <a:pt x="55" y="38"/>
                    </a:cubicBezTo>
                    <a:cubicBezTo>
                      <a:pt x="55" y="36"/>
                      <a:pt x="54" y="34"/>
                      <a:pt x="51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6" y="34"/>
                      <a:pt x="24" y="36"/>
                      <a:pt x="24" y="38"/>
                    </a:cubicBezTo>
                    <a:cubicBezTo>
                      <a:pt x="24" y="40"/>
                      <a:pt x="26" y="42"/>
                      <a:pt x="28" y="42"/>
                    </a:cubicBezTo>
                    <a:close/>
                    <a:moveTo>
                      <a:pt x="100" y="121"/>
                    </a:moveTo>
                    <a:cubicBezTo>
                      <a:pt x="66" y="121"/>
                      <a:pt x="66" y="121"/>
                      <a:pt x="66" y="121"/>
                    </a:cubicBezTo>
                    <a:cubicBezTo>
                      <a:pt x="64" y="121"/>
                      <a:pt x="62" y="123"/>
                      <a:pt x="62" y="125"/>
                    </a:cubicBezTo>
                    <a:cubicBezTo>
                      <a:pt x="62" y="127"/>
                      <a:pt x="64" y="129"/>
                      <a:pt x="66" y="129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102" y="129"/>
                      <a:pt x="104" y="127"/>
                      <a:pt x="104" y="125"/>
                    </a:cubicBezTo>
                    <a:cubicBezTo>
                      <a:pt x="104" y="123"/>
                      <a:pt x="102" y="121"/>
                      <a:pt x="100" y="121"/>
                    </a:cubicBezTo>
                    <a:close/>
                    <a:moveTo>
                      <a:pt x="66" y="96"/>
                    </a:moveTo>
                    <a:cubicBezTo>
                      <a:pt x="100" y="96"/>
                      <a:pt x="100" y="96"/>
                      <a:pt x="100" y="96"/>
                    </a:cubicBezTo>
                    <a:cubicBezTo>
                      <a:pt x="102" y="96"/>
                      <a:pt x="104" y="95"/>
                      <a:pt x="104" y="92"/>
                    </a:cubicBezTo>
                    <a:cubicBezTo>
                      <a:pt x="104" y="90"/>
                      <a:pt x="102" y="88"/>
                      <a:pt x="100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3" y="88"/>
                      <a:pt x="62" y="90"/>
                      <a:pt x="62" y="92"/>
                    </a:cubicBezTo>
                    <a:cubicBezTo>
                      <a:pt x="62" y="95"/>
                      <a:pt x="63" y="96"/>
                      <a:pt x="66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cs typeface="+mn-ea"/>
                </a:endParaRPr>
              </a:p>
            </p:txBody>
          </p:sp>
          <p:sp>
            <p:nvSpPr>
              <p:cNvPr id="7" name="Freeform 175"/>
              <p:cNvSpPr/>
              <p:nvPr/>
            </p:nvSpPr>
            <p:spPr bwMode="auto">
              <a:xfrm>
                <a:off x="9834563" y="6348413"/>
                <a:ext cx="322263" cy="304800"/>
              </a:xfrm>
              <a:custGeom>
                <a:avLst/>
                <a:gdLst>
                  <a:gd name="T0" fmla="*/ 0 w 86"/>
                  <a:gd name="T1" fmla="*/ 41 h 81"/>
                  <a:gd name="T2" fmla="*/ 4 w 86"/>
                  <a:gd name="T3" fmla="*/ 45 h 81"/>
                  <a:gd name="T4" fmla="*/ 18 w 86"/>
                  <a:gd name="T5" fmla="*/ 45 h 81"/>
                  <a:gd name="T6" fmla="*/ 18 w 86"/>
                  <a:gd name="T7" fmla="*/ 77 h 81"/>
                  <a:gd name="T8" fmla="*/ 22 w 86"/>
                  <a:gd name="T9" fmla="*/ 81 h 81"/>
                  <a:gd name="T10" fmla="*/ 64 w 86"/>
                  <a:gd name="T11" fmla="*/ 81 h 81"/>
                  <a:gd name="T12" fmla="*/ 68 w 86"/>
                  <a:gd name="T13" fmla="*/ 77 h 81"/>
                  <a:gd name="T14" fmla="*/ 68 w 86"/>
                  <a:gd name="T15" fmla="*/ 45 h 81"/>
                  <a:gd name="T16" fmla="*/ 82 w 86"/>
                  <a:gd name="T17" fmla="*/ 45 h 81"/>
                  <a:gd name="T18" fmla="*/ 86 w 86"/>
                  <a:gd name="T19" fmla="*/ 41 h 81"/>
                  <a:gd name="T20" fmla="*/ 85 w 86"/>
                  <a:gd name="T21" fmla="*/ 38 h 81"/>
                  <a:gd name="T22" fmla="*/ 85 w 86"/>
                  <a:gd name="T23" fmla="*/ 38 h 81"/>
                  <a:gd name="T24" fmla="*/ 46 w 86"/>
                  <a:gd name="T25" fmla="*/ 1 h 81"/>
                  <a:gd name="T26" fmla="*/ 43 w 86"/>
                  <a:gd name="T27" fmla="*/ 0 h 81"/>
                  <a:gd name="T28" fmla="*/ 40 w 86"/>
                  <a:gd name="T29" fmla="*/ 1 h 81"/>
                  <a:gd name="T30" fmla="*/ 40 w 86"/>
                  <a:gd name="T31" fmla="*/ 1 h 81"/>
                  <a:gd name="T32" fmla="*/ 1 w 86"/>
                  <a:gd name="T33" fmla="*/ 38 h 81"/>
                  <a:gd name="T34" fmla="*/ 1 w 86"/>
                  <a:gd name="T35" fmla="*/ 38 h 81"/>
                  <a:gd name="T36" fmla="*/ 1 w 86"/>
                  <a:gd name="T37" fmla="*/ 38 h 81"/>
                  <a:gd name="T38" fmla="*/ 1 w 86"/>
                  <a:gd name="T39" fmla="*/ 39 h 81"/>
                  <a:gd name="T40" fmla="*/ 0 w 86"/>
                  <a:gd name="T41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1">
                    <a:moveTo>
                      <a:pt x="0" y="41"/>
                    </a:moveTo>
                    <a:cubicBezTo>
                      <a:pt x="0" y="43"/>
                      <a:pt x="2" y="45"/>
                      <a:pt x="4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18" y="79"/>
                      <a:pt x="20" y="81"/>
                      <a:pt x="22" y="81"/>
                    </a:cubicBezTo>
                    <a:cubicBezTo>
                      <a:pt x="64" y="81"/>
                      <a:pt x="64" y="81"/>
                      <a:pt x="64" y="81"/>
                    </a:cubicBezTo>
                    <a:cubicBezTo>
                      <a:pt x="66" y="81"/>
                      <a:pt x="68" y="79"/>
                      <a:pt x="68" y="77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4" y="45"/>
                      <a:pt x="86" y="43"/>
                      <a:pt x="86" y="41"/>
                    </a:cubicBezTo>
                    <a:cubicBezTo>
                      <a:pt x="86" y="40"/>
                      <a:pt x="86" y="39"/>
                      <a:pt x="85" y="38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4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40"/>
                      <a:pt x="0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cs typeface="+mn-ea"/>
                </a:endParaRPr>
              </a:p>
            </p:txBody>
          </p:sp>
        </p:grpSp>
        <p:sp>
          <p:nvSpPr>
            <p:cNvPr id="24" name="任意多边形 23"/>
            <p:cNvSpPr/>
            <p:nvPr/>
          </p:nvSpPr>
          <p:spPr>
            <a:xfrm rot="1864238">
              <a:off x="3132982" y="1596352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962091" y="1863630"/>
            <a:ext cx="794931" cy="714890"/>
            <a:chOff x="4290187" y="1596352"/>
            <a:chExt cx="794931" cy="714890"/>
          </a:xfrm>
        </p:grpSpPr>
        <p:grpSp>
          <p:nvGrpSpPr>
            <p:cNvPr id="8" name="组合 7"/>
            <p:cNvGrpSpPr/>
            <p:nvPr/>
          </p:nvGrpSpPr>
          <p:grpSpPr>
            <a:xfrm>
              <a:off x="4565538" y="1718363"/>
              <a:ext cx="308894" cy="454917"/>
              <a:chOff x="11255376" y="7265988"/>
              <a:chExt cx="436563" cy="6429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" name="Freeform 182"/>
              <p:cNvSpPr/>
              <p:nvPr/>
            </p:nvSpPr>
            <p:spPr bwMode="auto">
              <a:xfrm>
                <a:off x="11255376" y="7265988"/>
                <a:ext cx="187325" cy="142875"/>
              </a:xfrm>
              <a:custGeom>
                <a:avLst/>
                <a:gdLst>
                  <a:gd name="T0" fmla="*/ 47 w 50"/>
                  <a:gd name="T1" fmla="*/ 6 h 38"/>
                  <a:gd name="T2" fmla="*/ 33 w 50"/>
                  <a:gd name="T3" fmla="*/ 2 h 38"/>
                  <a:gd name="T4" fmla="*/ 6 w 50"/>
                  <a:gd name="T5" fmla="*/ 19 h 38"/>
                  <a:gd name="T6" fmla="*/ 3 w 50"/>
                  <a:gd name="T7" fmla="*/ 32 h 38"/>
                  <a:gd name="T8" fmla="*/ 6 w 50"/>
                  <a:gd name="T9" fmla="*/ 38 h 38"/>
                  <a:gd name="T10" fmla="*/ 50 w 50"/>
                  <a:gd name="T11" fmla="*/ 12 h 38"/>
                  <a:gd name="T12" fmla="*/ 47 w 50"/>
                  <a:gd name="T1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8">
                    <a:moveTo>
                      <a:pt x="47" y="6"/>
                    </a:moveTo>
                    <a:cubicBezTo>
                      <a:pt x="44" y="1"/>
                      <a:pt x="38" y="0"/>
                      <a:pt x="33" y="2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1" y="22"/>
                      <a:pt x="0" y="28"/>
                      <a:pt x="3" y="32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50" y="12"/>
                      <a:pt x="50" y="12"/>
                      <a:pt x="50" y="12"/>
                    </a:cubicBezTo>
                    <a:lnTo>
                      <a:pt x="4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cs typeface="+mn-ea"/>
                </a:endParaRPr>
              </a:p>
            </p:txBody>
          </p:sp>
          <p:sp>
            <p:nvSpPr>
              <p:cNvPr id="10" name="Freeform 183"/>
              <p:cNvSpPr/>
              <p:nvPr/>
            </p:nvSpPr>
            <p:spPr bwMode="auto">
              <a:xfrm>
                <a:off x="11299826" y="7345363"/>
                <a:ext cx="188913" cy="134938"/>
              </a:xfrm>
              <a:custGeom>
                <a:avLst/>
                <a:gdLst>
                  <a:gd name="T0" fmla="*/ 0 w 119"/>
                  <a:gd name="T1" fmla="*/ 61 h 85"/>
                  <a:gd name="T2" fmla="*/ 14 w 119"/>
                  <a:gd name="T3" fmla="*/ 85 h 85"/>
                  <a:gd name="T4" fmla="*/ 119 w 119"/>
                  <a:gd name="T5" fmla="*/ 23 h 85"/>
                  <a:gd name="T6" fmla="*/ 104 w 119"/>
                  <a:gd name="T7" fmla="*/ 0 h 85"/>
                  <a:gd name="T8" fmla="*/ 0 w 119"/>
                  <a:gd name="T9" fmla="*/ 6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85">
                    <a:moveTo>
                      <a:pt x="0" y="61"/>
                    </a:moveTo>
                    <a:lnTo>
                      <a:pt x="14" y="85"/>
                    </a:lnTo>
                    <a:lnTo>
                      <a:pt x="119" y="23"/>
                    </a:lnTo>
                    <a:lnTo>
                      <a:pt x="104" y="0"/>
                    </a:lnTo>
                    <a:lnTo>
                      <a:pt x="0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cs typeface="+mn-ea"/>
                </a:endParaRPr>
              </a:p>
            </p:txBody>
          </p:sp>
          <p:sp>
            <p:nvSpPr>
              <p:cNvPr id="11" name="Freeform 184"/>
              <p:cNvSpPr/>
              <p:nvPr/>
            </p:nvSpPr>
            <p:spPr bwMode="auto">
              <a:xfrm>
                <a:off x="11566526" y="7750175"/>
                <a:ext cx="125413" cy="147638"/>
              </a:xfrm>
              <a:custGeom>
                <a:avLst/>
                <a:gdLst>
                  <a:gd name="T0" fmla="*/ 32 w 33"/>
                  <a:gd name="T1" fmla="*/ 34 h 39"/>
                  <a:gd name="T2" fmla="*/ 28 w 33"/>
                  <a:gd name="T3" fmla="*/ 0 h 39"/>
                  <a:gd name="T4" fmla="*/ 0 w 33"/>
                  <a:gd name="T5" fmla="*/ 18 h 39"/>
                  <a:gd name="T6" fmla="*/ 28 w 33"/>
                  <a:gd name="T7" fmla="*/ 37 h 39"/>
                  <a:gd name="T8" fmla="*/ 32 w 33"/>
                  <a:gd name="T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9">
                    <a:moveTo>
                      <a:pt x="32" y="34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31" y="39"/>
                      <a:pt x="33" y="38"/>
                      <a:pt x="3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cs typeface="+mn-ea"/>
                </a:endParaRPr>
              </a:p>
            </p:txBody>
          </p:sp>
          <p:sp>
            <p:nvSpPr>
              <p:cNvPr id="12" name="Freeform 185"/>
              <p:cNvSpPr/>
              <p:nvPr/>
            </p:nvSpPr>
            <p:spPr bwMode="auto">
              <a:xfrm>
                <a:off x="11453813" y="7416800"/>
                <a:ext cx="211138" cy="288925"/>
              </a:xfrm>
              <a:custGeom>
                <a:avLst/>
                <a:gdLst>
                  <a:gd name="T0" fmla="*/ 133 w 133"/>
                  <a:gd name="T1" fmla="*/ 161 h 182"/>
                  <a:gd name="T2" fmla="*/ 33 w 133"/>
                  <a:gd name="T3" fmla="*/ 0 h 182"/>
                  <a:gd name="T4" fmla="*/ 0 w 133"/>
                  <a:gd name="T5" fmla="*/ 21 h 182"/>
                  <a:gd name="T6" fmla="*/ 97 w 133"/>
                  <a:gd name="T7" fmla="*/ 182 h 182"/>
                  <a:gd name="T8" fmla="*/ 133 w 133"/>
                  <a:gd name="T9" fmla="*/ 16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82">
                    <a:moveTo>
                      <a:pt x="133" y="161"/>
                    </a:moveTo>
                    <a:lnTo>
                      <a:pt x="33" y="0"/>
                    </a:lnTo>
                    <a:lnTo>
                      <a:pt x="0" y="21"/>
                    </a:lnTo>
                    <a:lnTo>
                      <a:pt x="97" y="182"/>
                    </a:lnTo>
                    <a:lnTo>
                      <a:pt x="133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cs typeface="+mn-ea"/>
                </a:endParaRPr>
              </a:p>
            </p:txBody>
          </p:sp>
          <p:sp>
            <p:nvSpPr>
              <p:cNvPr id="13" name="Freeform 186"/>
              <p:cNvSpPr/>
              <p:nvPr/>
            </p:nvSpPr>
            <p:spPr bwMode="auto">
              <a:xfrm>
                <a:off x="11341101" y="7480300"/>
                <a:ext cx="211138" cy="293688"/>
              </a:xfrm>
              <a:custGeom>
                <a:avLst/>
                <a:gdLst>
                  <a:gd name="T0" fmla="*/ 133 w 133"/>
                  <a:gd name="T1" fmla="*/ 163 h 185"/>
                  <a:gd name="T2" fmla="*/ 36 w 133"/>
                  <a:gd name="T3" fmla="*/ 0 h 185"/>
                  <a:gd name="T4" fmla="*/ 0 w 133"/>
                  <a:gd name="T5" fmla="*/ 21 h 185"/>
                  <a:gd name="T6" fmla="*/ 100 w 133"/>
                  <a:gd name="T7" fmla="*/ 185 h 185"/>
                  <a:gd name="T8" fmla="*/ 133 w 133"/>
                  <a:gd name="T9" fmla="*/ 16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85">
                    <a:moveTo>
                      <a:pt x="133" y="163"/>
                    </a:moveTo>
                    <a:lnTo>
                      <a:pt x="36" y="0"/>
                    </a:lnTo>
                    <a:lnTo>
                      <a:pt x="0" y="21"/>
                    </a:lnTo>
                    <a:lnTo>
                      <a:pt x="100" y="185"/>
                    </a:lnTo>
                    <a:lnTo>
                      <a:pt x="133" y="1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cs typeface="+mn-ea"/>
                </a:endParaRPr>
              </a:p>
            </p:txBody>
          </p:sp>
          <p:sp>
            <p:nvSpPr>
              <p:cNvPr id="14" name="Freeform 187"/>
              <p:cNvSpPr/>
              <p:nvPr/>
            </p:nvSpPr>
            <p:spPr bwMode="auto">
              <a:xfrm>
                <a:off x="11263313" y="7878763"/>
                <a:ext cx="311150" cy="30163"/>
              </a:xfrm>
              <a:custGeom>
                <a:avLst/>
                <a:gdLst>
                  <a:gd name="T0" fmla="*/ 79 w 83"/>
                  <a:gd name="T1" fmla="*/ 0 h 8"/>
                  <a:gd name="T2" fmla="*/ 4 w 83"/>
                  <a:gd name="T3" fmla="*/ 0 h 8"/>
                  <a:gd name="T4" fmla="*/ 0 w 83"/>
                  <a:gd name="T5" fmla="*/ 4 h 8"/>
                  <a:gd name="T6" fmla="*/ 4 w 83"/>
                  <a:gd name="T7" fmla="*/ 8 h 8"/>
                  <a:gd name="T8" fmla="*/ 79 w 83"/>
                  <a:gd name="T9" fmla="*/ 8 h 8"/>
                  <a:gd name="T10" fmla="*/ 83 w 83"/>
                  <a:gd name="T11" fmla="*/ 4 h 8"/>
                  <a:gd name="T12" fmla="*/ 79 w 8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8">
                    <a:moveTo>
                      <a:pt x="79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1" y="8"/>
                      <a:pt x="83" y="6"/>
                      <a:pt x="83" y="4"/>
                    </a:cubicBezTo>
                    <a:cubicBezTo>
                      <a:pt x="83" y="2"/>
                      <a:pt x="81" y="0"/>
                      <a:pt x="7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cs typeface="+mn-ea"/>
                </a:endParaRPr>
              </a:p>
            </p:txBody>
          </p:sp>
        </p:grpSp>
        <p:sp>
          <p:nvSpPr>
            <p:cNvPr id="25" name="任意多边形 24"/>
            <p:cNvSpPr/>
            <p:nvPr/>
          </p:nvSpPr>
          <p:spPr>
            <a:xfrm rot="1864238">
              <a:off x="4290187" y="1596352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31419" y="1507452"/>
            <a:ext cx="794931" cy="714890"/>
            <a:chOff x="5418549" y="1596351"/>
            <a:chExt cx="794931" cy="714890"/>
          </a:xfrm>
        </p:grpSpPr>
        <p:grpSp>
          <p:nvGrpSpPr>
            <p:cNvPr id="15" name="组合 14"/>
            <p:cNvGrpSpPr/>
            <p:nvPr/>
          </p:nvGrpSpPr>
          <p:grpSpPr>
            <a:xfrm>
              <a:off x="5618742" y="1726901"/>
              <a:ext cx="433575" cy="427959"/>
              <a:chOff x="11145838" y="8499475"/>
              <a:chExt cx="612775" cy="6048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Freeform 202"/>
              <p:cNvSpPr/>
              <p:nvPr/>
            </p:nvSpPr>
            <p:spPr bwMode="auto">
              <a:xfrm>
                <a:off x="11145838" y="8524875"/>
                <a:ext cx="590550" cy="579438"/>
              </a:xfrm>
              <a:custGeom>
                <a:avLst/>
                <a:gdLst>
                  <a:gd name="T0" fmla="*/ 143 w 157"/>
                  <a:gd name="T1" fmla="*/ 67 h 154"/>
                  <a:gd name="T2" fmla="*/ 132 w 157"/>
                  <a:gd name="T3" fmla="*/ 77 h 154"/>
                  <a:gd name="T4" fmla="*/ 126 w 157"/>
                  <a:gd name="T5" fmla="*/ 77 h 154"/>
                  <a:gd name="T6" fmla="*/ 126 w 157"/>
                  <a:gd name="T7" fmla="*/ 66 h 154"/>
                  <a:gd name="T8" fmla="*/ 90 w 157"/>
                  <a:gd name="T9" fmla="*/ 32 h 154"/>
                  <a:gd name="T10" fmla="*/ 79 w 157"/>
                  <a:gd name="T11" fmla="*/ 32 h 154"/>
                  <a:gd name="T12" fmla="*/ 79 w 157"/>
                  <a:gd name="T13" fmla="*/ 25 h 154"/>
                  <a:gd name="T14" fmla="*/ 89 w 157"/>
                  <a:gd name="T15" fmla="*/ 14 h 154"/>
                  <a:gd name="T16" fmla="*/ 64 w 157"/>
                  <a:gd name="T17" fmla="*/ 0 h 154"/>
                  <a:gd name="T18" fmla="*/ 39 w 157"/>
                  <a:gd name="T19" fmla="*/ 14 h 154"/>
                  <a:gd name="T20" fmla="*/ 49 w 157"/>
                  <a:gd name="T21" fmla="*/ 25 h 154"/>
                  <a:gd name="T22" fmla="*/ 49 w 157"/>
                  <a:gd name="T23" fmla="*/ 32 h 154"/>
                  <a:gd name="T24" fmla="*/ 13 w 157"/>
                  <a:gd name="T25" fmla="*/ 32 h 154"/>
                  <a:gd name="T26" fmla="*/ 0 w 157"/>
                  <a:gd name="T27" fmla="*/ 44 h 154"/>
                  <a:gd name="T28" fmla="*/ 0 w 157"/>
                  <a:gd name="T29" fmla="*/ 77 h 154"/>
                  <a:gd name="T30" fmla="*/ 7 w 157"/>
                  <a:gd name="T31" fmla="*/ 77 h 154"/>
                  <a:gd name="T32" fmla="*/ 18 w 157"/>
                  <a:gd name="T33" fmla="*/ 67 h 154"/>
                  <a:gd name="T34" fmla="*/ 32 w 157"/>
                  <a:gd name="T35" fmla="*/ 92 h 154"/>
                  <a:gd name="T36" fmla="*/ 18 w 157"/>
                  <a:gd name="T37" fmla="*/ 117 h 154"/>
                  <a:gd name="T38" fmla="*/ 7 w 157"/>
                  <a:gd name="T39" fmla="*/ 107 h 154"/>
                  <a:gd name="T40" fmla="*/ 0 w 157"/>
                  <a:gd name="T41" fmla="*/ 107 h 154"/>
                  <a:gd name="T42" fmla="*/ 0 w 157"/>
                  <a:gd name="T43" fmla="*/ 142 h 154"/>
                  <a:gd name="T44" fmla="*/ 13 w 157"/>
                  <a:gd name="T45" fmla="*/ 154 h 154"/>
                  <a:gd name="T46" fmla="*/ 49 w 157"/>
                  <a:gd name="T47" fmla="*/ 154 h 154"/>
                  <a:gd name="T48" fmla="*/ 49 w 157"/>
                  <a:gd name="T49" fmla="*/ 148 h 154"/>
                  <a:gd name="T50" fmla="*/ 39 w 157"/>
                  <a:gd name="T51" fmla="*/ 137 h 154"/>
                  <a:gd name="T52" fmla="*/ 64 w 157"/>
                  <a:gd name="T53" fmla="*/ 123 h 154"/>
                  <a:gd name="T54" fmla="*/ 89 w 157"/>
                  <a:gd name="T55" fmla="*/ 137 h 154"/>
                  <a:gd name="T56" fmla="*/ 79 w 157"/>
                  <a:gd name="T57" fmla="*/ 148 h 154"/>
                  <a:gd name="T58" fmla="*/ 79 w 157"/>
                  <a:gd name="T59" fmla="*/ 154 h 154"/>
                  <a:gd name="T60" fmla="*/ 113 w 157"/>
                  <a:gd name="T61" fmla="*/ 154 h 154"/>
                  <a:gd name="T62" fmla="*/ 126 w 157"/>
                  <a:gd name="T63" fmla="*/ 142 h 154"/>
                  <a:gd name="T64" fmla="*/ 126 w 157"/>
                  <a:gd name="T65" fmla="*/ 107 h 154"/>
                  <a:gd name="T66" fmla="*/ 132 w 157"/>
                  <a:gd name="T67" fmla="*/ 107 h 154"/>
                  <a:gd name="T68" fmla="*/ 143 w 157"/>
                  <a:gd name="T69" fmla="*/ 117 h 154"/>
                  <a:gd name="T70" fmla="*/ 157 w 157"/>
                  <a:gd name="T71" fmla="*/ 92 h 154"/>
                  <a:gd name="T72" fmla="*/ 143 w 157"/>
                  <a:gd name="T73" fmla="*/ 6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7" h="154">
                    <a:moveTo>
                      <a:pt x="143" y="67"/>
                    </a:moveTo>
                    <a:cubicBezTo>
                      <a:pt x="139" y="67"/>
                      <a:pt x="135" y="73"/>
                      <a:pt x="132" y="77"/>
                    </a:cubicBezTo>
                    <a:cubicBezTo>
                      <a:pt x="130" y="82"/>
                      <a:pt x="126" y="82"/>
                      <a:pt x="126" y="7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07" y="64"/>
                      <a:pt x="93" y="50"/>
                      <a:pt x="90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3" y="32"/>
                      <a:pt x="73" y="26"/>
                      <a:pt x="79" y="25"/>
                    </a:cubicBezTo>
                    <a:cubicBezTo>
                      <a:pt x="86" y="23"/>
                      <a:pt x="89" y="18"/>
                      <a:pt x="89" y="14"/>
                    </a:cubicBezTo>
                    <a:cubicBezTo>
                      <a:pt x="89" y="6"/>
                      <a:pt x="78" y="0"/>
                      <a:pt x="64" y="0"/>
                    </a:cubicBezTo>
                    <a:cubicBezTo>
                      <a:pt x="50" y="0"/>
                      <a:pt x="39" y="6"/>
                      <a:pt x="39" y="14"/>
                    </a:cubicBezTo>
                    <a:cubicBezTo>
                      <a:pt x="39" y="18"/>
                      <a:pt x="43" y="22"/>
                      <a:pt x="49" y="25"/>
                    </a:cubicBezTo>
                    <a:cubicBezTo>
                      <a:pt x="55" y="28"/>
                      <a:pt x="56" y="32"/>
                      <a:pt x="49" y="32"/>
                    </a:cubicBezTo>
                    <a:cubicBezTo>
                      <a:pt x="40" y="32"/>
                      <a:pt x="13" y="32"/>
                      <a:pt x="13" y="32"/>
                    </a:cubicBezTo>
                    <a:cubicBezTo>
                      <a:pt x="6" y="32"/>
                      <a:pt x="0" y="37"/>
                      <a:pt x="0" y="44"/>
                    </a:cubicBezTo>
                    <a:cubicBezTo>
                      <a:pt x="0" y="44"/>
                      <a:pt x="0" y="71"/>
                      <a:pt x="0" y="77"/>
                    </a:cubicBezTo>
                    <a:cubicBezTo>
                      <a:pt x="0" y="84"/>
                      <a:pt x="5" y="84"/>
                      <a:pt x="7" y="77"/>
                    </a:cubicBezTo>
                    <a:cubicBezTo>
                      <a:pt x="9" y="70"/>
                      <a:pt x="14" y="67"/>
                      <a:pt x="18" y="67"/>
                    </a:cubicBezTo>
                    <a:cubicBezTo>
                      <a:pt x="26" y="67"/>
                      <a:pt x="32" y="78"/>
                      <a:pt x="32" y="92"/>
                    </a:cubicBezTo>
                    <a:cubicBezTo>
                      <a:pt x="32" y="106"/>
                      <a:pt x="26" y="117"/>
                      <a:pt x="18" y="117"/>
                    </a:cubicBezTo>
                    <a:cubicBezTo>
                      <a:pt x="14" y="117"/>
                      <a:pt x="9" y="110"/>
                      <a:pt x="7" y="107"/>
                    </a:cubicBezTo>
                    <a:cubicBezTo>
                      <a:pt x="5" y="104"/>
                      <a:pt x="0" y="99"/>
                      <a:pt x="0" y="107"/>
                    </a:cubicBezTo>
                    <a:cubicBezTo>
                      <a:pt x="0" y="118"/>
                      <a:pt x="0" y="142"/>
                      <a:pt x="0" y="142"/>
                    </a:cubicBezTo>
                    <a:cubicBezTo>
                      <a:pt x="0" y="149"/>
                      <a:pt x="6" y="154"/>
                      <a:pt x="13" y="154"/>
                    </a:cubicBezTo>
                    <a:cubicBezTo>
                      <a:pt x="13" y="154"/>
                      <a:pt x="42" y="154"/>
                      <a:pt x="49" y="154"/>
                    </a:cubicBezTo>
                    <a:cubicBezTo>
                      <a:pt x="57" y="154"/>
                      <a:pt x="56" y="151"/>
                      <a:pt x="49" y="148"/>
                    </a:cubicBezTo>
                    <a:cubicBezTo>
                      <a:pt x="42" y="144"/>
                      <a:pt x="39" y="141"/>
                      <a:pt x="39" y="137"/>
                    </a:cubicBezTo>
                    <a:cubicBezTo>
                      <a:pt x="39" y="129"/>
                      <a:pt x="50" y="123"/>
                      <a:pt x="64" y="123"/>
                    </a:cubicBezTo>
                    <a:cubicBezTo>
                      <a:pt x="78" y="123"/>
                      <a:pt x="89" y="129"/>
                      <a:pt x="89" y="137"/>
                    </a:cubicBezTo>
                    <a:cubicBezTo>
                      <a:pt x="89" y="141"/>
                      <a:pt x="85" y="145"/>
                      <a:pt x="79" y="148"/>
                    </a:cubicBezTo>
                    <a:cubicBezTo>
                      <a:pt x="73" y="150"/>
                      <a:pt x="72" y="154"/>
                      <a:pt x="79" y="154"/>
                    </a:cubicBezTo>
                    <a:cubicBezTo>
                      <a:pt x="86" y="154"/>
                      <a:pt x="113" y="154"/>
                      <a:pt x="113" y="154"/>
                    </a:cubicBezTo>
                    <a:cubicBezTo>
                      <a:pt x="120" y="154"/>
                      <a:pt x="126" y="149"/>
                      <a:pt x="126" y="142"/>
                    </a:cubicBezTo>
                    <a:cubicBezTo>
                      <a:pt x="126" y="142"/>
                      <a:pt x="126" y="115"/>
                      <a:pt x="126" y="107"/>
                    </a:cubicBezTo>
                    <a:cubicBezTo>
                      <a:pt x="126" y="100"/>
                      <a:pt x="130" y="102"/>
                      <a:pt x="132" y="107"/>
                    </a:cubicBezTo>
                    <a:cubicBezTo>
                      <a:pt x="134" y="112"/>
                      <a:pt x="139" y="117"/>
                      <a:pt x="143" y="117"/>
                    </a:cubicBezTo>
                    <a:cubicBezTo>
                      <a:pt x="151" y="117"/>
                      <a:pt x="157" y="106"/>
                      <a:pt x="157" y="92"/>
                    </a:cubicBezTo>
                    <a:cubicBezTo>
                      <a:pt x="157" y="78"/>
                      <a:pt x="151" y="67"/>
                      <a:pt x="143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cs typeface="+mn-ea"/>
                </a:endParaRPr>
              </a:p>
            </p:txBody>
          </p:sp>
          <p:sp>
            <p:nvSpPr>
              <p:cNvPr id="17" name="Freeform 203"/>
              <p:cNvSpPr>
                <a:spLocks noEditPoints="1"/>
              </p:cNvSpPr>
              <p:nvPr/>
            </p:nvSpPr>
            <p:spPr bwMode="auto">
              <a:xfrm>
                <a:off x="11510963" y="8499475"/>
                <a:ext cx="247650" cy="247650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  <a:gd name="T10" fmla="*/ 49 w 66"/>
                  <a:gd name="T11" fmla="*/ 38 h 66"/>
                  <a:gd name="T12" fmla="*/ 37 w 66"/>
                  <a:gd name="T13" fmla="*/ 38 h 66"/>
                  <a:gd name="T14" fmla="*/ 37 w 66"/>
                  <a:gd name="T15" fmla="*/ 50 h 66"/>
                  <a:gd name="T16" fmla="*/ 33 w 66"/>
                  <a:gd name="T17" fmla="*/ 54 h 66"/>
                  <a:gd name="T18" fmla="*/ 28 w 66"/>
                  <a:gd name="T19" fmla="*/ 50 h 66"/>
                  <a:gd name="T20" fmla="*/ 28 w 66"/>
                  <a:gd name="T21" fmla="*/ 38 h 66"/>
                  <a:gd name="T22" fmla="*/ 16 w 66"/>
                  <a:gd name="T23" fmla="*/ 38 h 66"/>
                  <a:gd name="T24" fmla="*/ 12 w 66"/>
                  <a:gd name="T25" fmla="*/ 33 h 66"/>
                  <a:gd name="T26" fmla="*/ 16 w 66"/>
                  <a:gd name="T27" fmla="*/ 29 h 66"/>
                  <a:gd name="T28" fmla="*/ 28 w 66"/>
                  <a:gd name="T29" fmla="*/ 29 h 66"/>
                  <a:gd name="T30" fmla="*/ 28 w 66"/>
                  <a:gd name="T31" fmla="*/ 17 h 66"/>
                  <a:gd name="T32" fmla="*/ 33 w 66"/>
                  <a:gd name="T33" fmla="*/ 12 h 66"/>
                  <a:gd name="T34" fmla="*/ 37 w 66"/>
                  <a:gd name="T35" fmla="*/ 17 h 66"/>
                  <a:gd name="T36" fmla="*/ 37 w 66"/>
                  <a:gd name="T37" fmla="*/ 29 h 66"/>
                  <a:gd name="T38" fmla="*/ 49 w 66"/>
                  <a:gd name="T39" fmla="*/ 29 h 66"/>
                  <a:gd name="T40" fmla="*/ 54 w 66"/>
                  <a:gd name="T41" fmla="*/ 33 h 66"/>
                  <a:gd name="T42" fmla="*/ 49 w 66"/>
                  <a:gd name="T43" fmla="*/ 3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6"/>
                      <a:pt x="33" y="66"/>
                    </a:cubicBezTo>
                    <a:cubicBezTo>
                      <a:pt x="51" y="66"/>
                      <a:pt x="66" y="52"/>
                      <a:pt x="66" y="33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  <a:moveTo>
                      <a:pt x="49" y="38"/>
                    </a:move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2"/>
                      <a:pt x="35" y="54"/>
                      <a:pt x="33" y="54"/>
                    </a:cubicBezTo>
                    <a:cubicBezTo>
                      <a:pt x="30" y="54"/>
                      <a:pt x="28" y="52"/>
                      <a:pt x="28" y="50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4" y="38"/>
                      <a:pt x="12" y="36"/>
                      <a:pt x="12" y="33"/>
                    </a:cubicBezTo>
                    <a:cubicBezTo>
                      <a:pt x="12" y="31"/>
                      <a:pt x="14" y="29"/>
                      <a:pt x="16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4"/>
                      <a:pt x="30" y="12"/>
                      <a:pt x="33" y="12"/>
                    </a:cubicBezTo>
                    <a:cubicBezTo>
                      <a:pt x="35" y="12"/>
                      <a:pt x="37" y="14"/>
                      <a:pt x="37" y="17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2" y="29"/>
                      <a:pt x="54" y="31"/>
                      <a:pt x="54" y="33"/>
                    </a:cubicBezTo>
                    <a:cubicBezTo>
                      <a:pt x="54" y="36"/>
                      <a:pt x="52" y="38"/>
                      <a:pt x="49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cs typeface="+mn-ea"/>
                </a:endParaRPr>
              </a:p>
            </p:txBody>
          </p:sp>
        </p:grpSp>
        <p:sp>
          <p:nvSpPr>
            <p:cNvPr id="26" name="任意多边形 25"/>
            <p:cNvSpPr/>
            <p:nvPr/>
          </p:nvSpPr>
          <p:spPr>
            <a:xfrm rot="1864238">
              <a:off x="5418549" y="1596351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</a:endParaRPr>
            </a:p>
          </p:txBody>
        </p:sp>
      </p:grp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4129564" y="2321719"/>
            <a:ext cx="1499711" cy="123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当轮廓外接矩形宽高比在</a:t>
            </a:r>
            <a:r>
              <a:rPr lang="en-US" altLang="zh-CN"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0.8~1.2</a:t>
            </a:r>
            <a:r>
              <a:rPr lang="zh-CN" altLang="en-US"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，轮廓面积与外接矩形面积比在</a:t>
            </a:r>
            <a:r>
              <a:rPr lang="en-US" altLang="zh-CN"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0.6~1</a:t>
            </a:r>
            <a:r>
              <a:rPr lang="zh-CN" altLang="en-US"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时，该轮廓为</a:t>
            </a:r>
            <a:r>
              <a:rPr lang="zh-CN" altLang="en-US" sz="1013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蓝色圆形标志牌轮廓</a:t>
            </a:r>
            <a:r>
              <a:rPr lang="zh-CN" altLang="en-US"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。</a:t>
            </a:r>
            <a:endParaRPr sz="1013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5621009" y="2732365"/>
            <a:ext cx="1476047" cy="76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此时标志牌的子轮廓为箭头轮廓，找出箭头的宽高数据</a:t>
            </a: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7097055" y="2356246"/>
            <a:ext cx="1492105" cy="123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满足箭头边界矩形面积和</a:t>
            </a:r>
            <a:r>
              <a:rPr lang="zh-CN" altLang="en-US"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标志牌</a:t>
            </a:r>
            <a:r>
              <a:rPr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面积之比</a:t>
            </a:r>
            <a:r>
              <a:rPr lang="zh-CN" altLang="en-US"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在</a:t>
            </a:r>
            <a:r>
              <a:rPr lang="en-US" altLang="zh-CN"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0.2~0.55</a:t>
            </a:r>
            <a:r>
              <a:rPr lang="zh-CN" altLang="en-US"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，</a:t>
            </a:r>
            <a:r>
              <a:rPr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且</a:t>
            </a:r>
            <a:r>
              <a:rPr lang="zh-CN" altLang="en-US"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箭头边界矩形</a:t>
            </a:r>
            <a:r>
              <a:rPr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面积大于</a:t>
            </a:r>
            <a:r>
              <a:rPr lang="en-US"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30</a:t>
            </a:r>
            <a:r>
              <a:rPr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则认</a:t>
            </a:r>
            <a:r>
              <a:rPr lang="zh-CN" altLang="en-US"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定</a:t>
            </a:r>
            <a:r>
              <a:rPr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为找到箭头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5621009" y="2440557"/>
            <a:ext cx="0" cy="17518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097055" y="2440557"/>
            <a:ext cx="0" cy="17518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8568300" y="2440557"/>
            <a:ext cx="0" cy="17518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3473768" y="434340"/>
            <a:ext cx="31932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提取轮廓并进行约束条件判断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5" name="TextBox 6"/>
          <p:cNvSpPr txBox="1">
            <a:spLocks noChangeArrowheads="1"/>
          </p:cNvSpPr>
          <p:nvPr/>
        </p:nvSpPr>
        <p:spPr bwMode="auto">
          <a:xfrm>
            <a:off x="3821046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YOUR TITLE HERE</a:t>
            </a:r>
            <a:endParaRPr lang="zh-CN" altLang="en-US" sz="1099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7138036" y="160021"/>
            <a:ext cx="1781651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99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01    </a:t>
            </a:r>
            <a:r>
              <a:rPr lang="en-US" altLang="zh-CN" sz="1999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 </a:t>
            </a:r>
            <a:r>
              <a:rPr lang="zh-CN" altLang="en-US" sz="1999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标志识别</a:t>
            </a:r>
          </a:p>
        </p:txBody>
      </p:sp>
      <p:sp>
        <p:nvSpPr>
          <p:cNvPr id="34" name="矩形 33"/>
          <p:cNvSpPr/>
          <p:nvPr/>
        </p:nvSpPr>
        <p:spPr>
          <a:xfrm>
            <a:off x="3810" y="0"/>
            <a:ext cx="1650683" cy="51435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23" name="图片 22" descr="[93Q[()@YST6Z}YP8RU@VU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" y="312896"/>
            <a:ext cx="3153251" cy="451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2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>
            <a:spLocks noChangeAspect="1"/>
          </p:cNvSpPr>
          <p:nvPr/>
        </p:nvSpPr>
        <p:spPr>
          <a:xfrm>
            <a:off x="6277452" y="-953"/>
            <a:ext cx="2859881" cy="5143500"/>
          </a:xfrm>
          <a:custGeom>
            <a:avLst/>
            <a:gdLst>
              <a:gd name="connsiteX0" fmla="*/ 1756020 w 2859697"/>
              <a:gd name="connsiteY0" fmla="*/ 0 h 5143500"/>
              <a:gd name="connsiteX1" fmla="*/ 2859697 w 2859697"/>
              <a:gd name="connsiteY1" fmla="*/ 0 h 5143500"/>
              <a:gd name="connsiteX2" fmla="*/ 2859697 w 2859697"/>
              <a:gd name="connsiteY2" fmla="*/ 5143499 h 5143500"/>
              <a:gd name="connsiteX3" fmla="*/ 1756020 w 2859697"/>
              <a:gd name="connsiteY3" fmla="*/ 5143500 h 5143500"/>
              <a:gd name="connsiteX4" fmla="*/ 1413482 w 2859697"/>
              <a:gd name="connsiteY4" fmla="*/ 5038867 h 5143500"/>
              <a:gd name="connsiteX5" fmla="*/ 1393397 w 2859697"/>
              <a:gd name="connsiteY5" fmla="*/ 5022297 h 5143500"/>
              <a:gd name="connsiteX6" fmla="*/ 1345265 w 2859697"/>
              <a:gd name="connsiteY6" fmla="*/ 4995884 h 5143500"/>
              <a:gd name="connsiteX7" fmla="*/ 1184334 w 2859697"/>
              <a:gd name="connsiteY7" fmla="*/ 4813437 h 5143500"/>
              <a:gd name="connsiteX8" fmla="*/ 80657 w 2859697"/>
              <a:gd name="connsiteY8" fmla="*/ 2901811 h 5143500"/>
              <a:gd name="connsiteX9" fmla="*/ 3117 w 2859697"/>
              <a:gd name="connsiteY9" fmla="*/ 2671219 h 5143500"/>
              <a:gd name="connsiteX10" fmla="*/ 1181 w 2859697"/>
              <a:gd name="connsiteY10" fmla="*/ 2597684 h 5143500"/>
              <a:gd name="connsiteX11" fmla="*/ 0 w 2859697"/>
              <a:gd name="connsiteY11" fmla="*/ 2590647 h 5143500"/>
              <a:gd name="connsiteX12" fmla="*/ 498 w 2859697"/>
              <a:gd name="connsiteY12" fmla="*/ 2571734 h 5143500"/>
              <a:gd name="connsiteX13" fmla="*/ 0 w 2859697"/>
              <a:gd name="connsiteY13" fmla="*/ 2552851 h 5143500"/>
              <a:gd name="connsiteX14" fmla="*/ 1181 w 2859697"/>
              <a:gd name="connsiteY14" fmla="*/ 2545824 h 5143500"/>
              <a:gd name="connsiteX15" fmla="*/ 3117 w 2859697"/>
              <a:gd name="connsiteY15" fmla="*/ 2472279 h 5143500"/>
              <a:gd name="connsiteX16" fmla="*/ 80657 w 2859697"/>
              <a:gd name="connsiteY16" fmla="*/ 2241687 h 5143500"/>
              <a:gd name="connsiteX17" fmla="*/ 1184334 w 2859697"/>
              <a:gd name="connsiteY17" fmla="*/ 330063 h 5143500"/>
              <a:gd name="connsiteX18" fmla="*/ 1345265 w 2859697"/>
              <a:gd name="connsiteY18" fmla="*/ 147613 h 5143500"/>
              <a:gd name="connsiteX19" fmla="*/ 1407988 w 2859697"/>
              <a:gd name="connsiteY19" fmla="*/ 109166 h 5143500"/>
              <a:gd name="connsiteX20" fmla="*/ 1413482 w 2859697"/>
              <a:gd name="connsiteY20" fmla="*/ 104631 h 5143500"/>
              <a:gd name="connsiteX21" fmla="*/ 1430084 w 2859697"/>
              <a:gd name="connsiteY21" fmla="*/ 95620 h 5143500"/>
              <a:gd name="connsiteX22" fmla="*/ 1446215 w 2859697"/>
              <a:gd name="connsiteY22" fmla="*/ 85731 h 5143500"/>
              <a:gd name="connsiteX23" fmla="*/ 1452901 w 2859697"/>
              <a:gd name="connsiteY23" fmla="*/ 83237 h 5143500"/>
              <a:gd name="connsiteX24" fmla="*/ 1517550 w 2859697"/>
              <a:gd name="connsiteY24" fmla="*/ 48145 h 5143500"/>
              <a:gd name="connsiteX25" fmla="*/ 1756020 w 2859697"/>
              <a:gd name="connsiteY2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59697" h="5143500">
                <a:moveTo>
                  <a:pt x="1756020" y="0"/>
                </a:moveTo>
                <a:lnTo>
                  <a:pt x="2859697" y="0"/>
                </a:lnTo>
                <a:lnTo>
                  <a:pt x="2859697" y="5143499"/>
                </a:lnTo>
                <a:lnTo>
                  <a:pt x="1756020" y="5143500"/>
                </a:lnTo>
                <a:cubicBezTo>
                  <a:pt x="1629138" y="5143500"/>
                  <a:pt x="1511262" y="5104927"/>
                  <a:pt x="1413482" y="5038867"/>
                </a:cubicBezTo>
                <a:lnTo>
                  <a:pt x="1393397" y="5022297"/>
                </a:lnTo>
                <a:lnTo>
                  <a:pt x="1345265" y="4995884"/>
                </a:lnTo>
                <a:cubicBezTo>
                  <a:pt x="1281768" y="4947909"/>
                  <a:pt x="1226628" y="4886692"/>
                  <a:pt x="1184334" y="4813437"/>
                </a:cubicBezTo>
                <a:lnTo>
                  <a:pt x="80657" y="2901811"/>
                </a:lnTo>
                <a:cubicBezTo>
                  <a:pt x="38363" y="2828556"/>
                  <a:pt x="12916" y="2750194"/>
                  <a:pt x="3117" y="2671219"/>
                </a:cubicBezTo>
                <a:lnTo>
                  <a:pt x="1181" y="2597684"/>
                </a:lnTo>
                <a:lnTo>
                  <a:pt x="0" y="2590647"/>
                </a:lnTo>
                <a:lnTo>
                  <a:pt x="498" y="2571734"/>
                </a:lnTo>
                <a:lnTo>
                  <a:pt x="0" y="2552851"/>
                </a:lnTo>
                <a:lnTo>
                  <a:pt x="1181" y="2545824"/>
                </a:lnTo>
                <a:lnTo>
                  <a:pt x="3117" y="2472279"/>
                </a:lnTo>
                <a:cubicBezTo>
                  <a:pt x="12916" y="2393303"/>
                  <a:pt x="38360" y="2314942"/>
                  <a:pt x="80657" y="2241687"/>
                </a:cubicBezTo>
                <a:lnTo>
                  <a:pt x="1184334" y="330063"/>
                </a:lnTo>
                <a:cubicBezTo>
                  <a:pt x="1226628" y="256806"/>
                  <a:pt x="1281766" y="195588"/>
                  <a:pt x="1345265" y="147613"/>
                </a:cubicBezTo>
                <a:lnTo>
                  <a:pt x="1407988" y="109166"/>
                </a:lnTo>
                <a:lnTo>
                  <a:pt x="1413482" y="104631"/>
                </a:lnTo>
                <a:lnTo>
                  <a:pt x="1430084" y="95620"/>
                </a:lnTo>
                <a:lnTo>
                  <a:pt x="1446215" y="85731"/>
                </a:lnTo>
                <a:lnTo>
                  <a:pt x="1452901" y="83237"/>
                </a:lnTo>
                <a:lnTo>
                  <a:pt x="1517550" y="48145"/>
                </a:lnTo>
                <a:cubicBezTo>
                  <a:pt x="1590844" y="17144"/>
                  <a:pt x="1671432" y="0"/>
                  <a:pt x="1756020" y="0"/>
                </a:cubicBezTo>
                <a:close/>
              </a:path>
            </a:pathLst>
          </a:custGeom>
          <a:solidFill>
            <a:schemeClr val="bg1">
              <a:lumMod val="6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749618" y="2851786"/>
            <a:ext cx="2194084" cy="166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slope_lb=(</a:t>
            </a:r>
            <a:r>
              <a:rPr lang="en-US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lx-bx)*(ly-by)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9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slope_tb=(t</a:t>
            </a:r>
            <a:r>
              <a:rPr lang="en-US" sz="139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x-bx)*(ty-by)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9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slope_rb=(r</a:t>
            </a:r>
            <a:r>
              <a:rPr lang="en-US" sz="139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x-bx)*(ry-by)</a:t>
            </a:r>
            <a:endParaRPr lang="en-US" sz="139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3161176" y="3039142"/>
            <a:ext cx="1533797" cy="69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9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slope_rb*slope_tb&gt;0,</a:t>
            </a:r>
            <a:r>
              <a:rPr lang="zh-CN" altLang="en-US" sz="139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为右转标志</a:t>
            </a:r>
            <a:endParaRPr sz="139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2287189" y="1488948"/>
            <a:ext cx="1533797" cy="70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slope_lb*slope_tb&gt;0,</a:t>
            </a:r>
            <a:r>
              <a:rPr lang="zh-CN" altLang="en-US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为左转标志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801845" y="2851712"/>
            <a:ext cx="8974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01845" y="2851713"/>
            <a:ext cx="0" cy="8292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699299" y="2620662"/>
            <a:ext cx="132359" cy="231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1699299" y="2389609"/>
            <a:ext cx="132359" cy="2310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287188" y="2391441"/>
            <a:ext cx="7937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3080917" y="2620662"/>
            <a:ext cx="132359" cy="231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3080917" y="2389609"/>
            <a:ext cx="132359" cy="2310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287188" y="1560360"/>
            <a:ext cx="0" cy="8292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193167" y="2851712"/>
            <a:ext cx="8974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193167" y="2851713"/>
            <a:ext cx="0" cy="8292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090621" y="2620662"/>
            <a:ext cx="132359" cy="231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4090621" y="2389609"/>
            <a:ext cx="132359" cy="2310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731531" y="2433230"/>
            <a:ext cx="442757" cy="399981"/>
            <a:chOff x="2510551" y="2433232"/>
            <a:chExt cx="442757" cy="399981"/>
          </a:xfrm>
        </p:grpSpPr>
        <p:sp>
          <p:nvSpPr>
            <p:cNvPr id="12" name="任意多边形 11"/>
            <p:cNvSpPr/>
            <p:nvPr/>
          </p:nvSpPr>
          <p:spPr>
            <a:xfrm>
              <a:off x="2528050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</a:endParaRPr>
            </a:p>
          </p:txBody>
        </p:sp>
        <p:sp>
          <p:nvSpPr>
            <p:cNvPr id="53" name="TextBox 6"/>
            <p:cNvSpPr txBox="1">
              <a:spLocks noChangeArrowheads="1"/>
            </p:cNvSpPr>
            <p:nvPr/>
          </p:nvSpPr>
          <p:spPr bwMode="auto">
            <a:xfrm>
              <a:off x="2510551" y="2433232"/>
              <a:ext cx="442757" cy="399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9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  <a:cs typeface="+mn-ea"/>
                </a:rPr>
                <a:t>02</a:t>
              </a:r>
              <a:endPara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32396" y="2433230"/>
            <a:ext cx="442757" cy="399981"/>
            <a:chOff x="1474794" y="2433232"/>
            <a:chExt cx="442757" cy="399981"/>
          </a:xfrm>
        </p:grpSpPr>
        <p:sp>
          <p:nvSpPr>
            <p:cNvPr id="11" name="任意多边形 10"/>
            <p:cNvSpPr/>
            <p:nvPr/>
          </p:nvSpPr>
          <p:spPr>
            <a:xfrm>
              <a:off x="1513301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</a:endParaRPr>
            </a:p>
          </p:txBody>
        </p:sp>
        <p:sp>
          <p:nvSpPr>
            <p:cNvPr id="54" name="TextBox 6"/>
            <p:cNvSpPr txBox="1">
              <a:spLocks noChangeArrowheads="1"/>
            </p:cNvSpPr>
            <p:nvPr/>
          </p:nvSpPr>
          <p:spPr bwMode="auto">
            <a:xfrm>
              <a:off x="1474794" y="2433232"/>
              <a:ext cx="442757" cy="399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9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  <a:cs typeface="+mn-ea"/>
                </a:rPr>
                <a:t>01</a:t>
              </a:r>
              <a:endPara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20585" y="2433230"/>
            <a:ext cx="442757" cy="399981"/>
            <a:chOff x="3499604" y="2433232"/>
            <a:chExt cx="442757" cy="399981"/>
          </a:xfrm>
        </p:grpSpPr>
        <p:sp>
          <p:nvSpPr>
            <p:cNvPr id="13" name="任意多边形 12"/>
            <p:cNvSpPr/>
            <p:nvPr/>
          </p:nvSpPr>
          <p:spPr>
            <a:xfrm>
              <a:off x="3542799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</a:endParaRPr>
            </a:p>
          </p:txBody>
        </p:sp>
        <p:sp>
          <p:nvSpPr>
            <p:cNvPr id="55" name="TextBox 6"/>
            <p:cNvSpPr txBox="1">
              <a:spLocks noChangeArrowheads="1"/>
            </p:cNvSpPr>
            <p:nvPr/>
          </p:nvSpPr>
          <p:spPr bwMode="auto">
            <a:xfrm>
              <a:off x="3499604" y="2433232"/>
              <a:ext cx="442757" cy="399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9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  <a:cs typeface="+mn-ea"/>
                </a:rPr>
                <a:t>03</a:t>
              </a:r>
              <a:endPara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42" name="TextBox 6"/>
          <p:cNvSpPr txBox="1">
            <a:spLocks noChangeArrowheads="1"/>
          </p:cNvSpPr>
          <p:nvPr/>
        </p:nvSpPr>
        <p:spPr bwMode="auto">
          <a:xfrm>
            <a:off x="3473784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</a:rPr>
              <a:t>判断方向</a:t>
            </a: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3821046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YOUR TITLE HERE</a:t>
            </a:r>
            <a:endParaRPr lang="zh-CN" altLang="en-US" sz="1099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8" name="图片 2" descr="C:\Users\43804\Desktop\捕12.PNG捕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49415" y="1564957"/>
            <a:ext cx="2387918" cy="2035493"/>
          </a:xfrm>
          <a:prstGeom prst="rect">
            <a:avLst/>
          </a:prstGeom>
        </p:spPr>
      </p:pic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273844" y="86202"/>
            <a:ext cx="1781651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99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01    </a:t>
            </a:r>
            <a:r>
              <a:rPr lang="en-US" altLang="zh-CN" sz="1999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 </a:t>
            </a:r>
            <a:r>
              <a:rPr lang="zh-CN" altLang="en-US" sz="1999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标志识别</a:t>
            </a:r>
          </a:p>
        </p:txBody>
      </p:sp>
    </p:spTree>
    <p:extLst>
      <p:ext uri="{BB962C8B-B14F-4D97-AF65-F5344CB8AC3E}">
        <p14:creationId xmlns:p14="http://schemas.microsoft.com/office/powerpoint/2010/main" val="274625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r"/>
      </p:transition>
    </mc:Choice>
    <mc:Fallback xmlns="">
      <p:transition spd="slow">
        <p:push dir="r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9" grpId="0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9" grpId="0"/>
          <p:bldP spid="20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62042" y="1531574"/>
            <a:ext cx="879404" cy="790857"/>
            <a:chOff x="3962042" y="1531574"/>
            <a:chExt cx="879404" cy="790857"/>
          </a:xfrm>
        </p:grpSpPr>
        <p:sp>
          <p:nvSpPr>
            <p:cNvPr id="11" name="任意多边形 10"/>
            <p:cNvSpPr/>
            <p:nvPr/>
          </p:nvSpPr>
          <p:spPr>
            <a:xfrm rot="1864238">
              <a:off x="3962042" y="1531574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4002808" y="1739491"/>
              <a:ext cx="8085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cs typeface="+mn-ea"/>
                </a:rPr>
                <a:t>总控层</a:t>
              </a:r>
              <a:endParaRPr kumimoji="0" lang="zh-CN" sz="1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71616" y="2253398"/>
            <a:ext cx="879404" cy="790857"/>
            <a:chOff x="4371616" y="2253398"/>
            <a:chExt cx="879404" cy="790857"/>
          </a:xfrm>
        </p:grpSpPr>
        <p:sp>
          <p:nvSpPr>
            <p:cNvPr id="21" name="任意多边形 20"/>
            <p:cNvSpPr/>
            <p:nvPr/>
          </p:nvSpPr>
          <p:spPr>
            <a:xfrm rot="1864238">
              <a:off x="4371616" y="2253398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4407062" y="2475788"/>
              <a:ext cx="8085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cs typeface="+mn-ea"/>
                </a:rPr>
                <a:t>感知层</a:t>
              </a:r>
              <a:endParaRPr kumimoji="0" lang="zh-CN" sz="1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62040" y="2975222"/>
            <a:ext cx="879404" cy="790857"/>
            <a:chOff x="3962040" y="2975222"/>
            <a:chExt cx="879404" cy="790857"/>
          </a:xfrm>
        </p:grpSpPr>
        <p:sp>
          <p:nvSpPr>
            <p:cNvPr id="22" name="任意多边形 21"/>
            <p:cNvSpPr/>
            <p:nvPr/>
          </p:nvSpPr>
          <p:spPr>
            <a:xfrm rot="1864238">
              <a:off x="3962040" y="2975222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3991636" y="3201373"/>
              <a:ext cx="8085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cs typeface="+mn-ea"/>
                </a:rPr>
                <a:t>决策层</a:t>
              </a:r>
              <a:endParaRPr kumimoji="0" lang="zh-CN" sz="1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71615" y="3697046"/>
            <a:ext cx="879404" cy="790857"/>
            <a:chOff x="4371615" y="3697046"/>
            <a:chExt cx="879404" cy="790857"/>
          </a:xfrm>
        </p:grpSpPr>
        <p:sp>
          <p:nvSpPr>
            <p:cNvPr id="23" name="任意多边形 22"/>
            <p:cNvSpPr/>
            <p:nvPr/>
          </p:nvSpPr>
          <p:spPr>
            <a:xfrm rot="1864238">
              <a:off x="4371615" y="3697046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4415895" y="3897520"/>
              <a:ext cx="8085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cs typeface="+mn-ea"/>
                </a:rPr>
                <a:t>控制层</a:t>
              </a:r>
              <a:endParaRPr kumimoji="0" lang="en-US" altLang="zh-CN" sz="1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4657856" y="1744572"/>
            <a:ext cx="21023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General Layer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2320440" y="2456158"/>
            <a:ext cx="2206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Sensing Layer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4742846" y="3163989"/>
            <a:ext cx="20173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Decision Layer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1833093" y="3919361"/>
            <a:ext cx="28247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Controlling Layer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4982440" y="2313247"/>
            <a:ext cx="2790095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寻迹模块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+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标志识别模块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感知路况环境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5268339" y="3858663"/>
            <a:ext cx="3205960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根据决策信号对底层硬件进行控制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831125" y="3141138"/>
            <a:ext cx="3194707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根据感知层的路况信息进行实时决策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1291171" y="1520062"/>
            <a:ext cx="2790095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系统运行的循环再总控层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有序调用下面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层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798102" y="34382"/>
            <a:ext cx="12625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总体设计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总体设计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191570" y="752363"/>
            <a:ext cx="26154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General Design of the System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319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0044" y="1333499"/>
            <a:ext cx="8853956" cy="2200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210206" y="1291456"/>
            <a:ext cx="2590845" cy="2489299"/>
            <a:chOff x="-1210206" y="1291456"/>
            <a:chExt cx="2590845" cy="2489299"/>
          </a:xfrm>
        </p:grpSpPr>
        <p:sp>
          <p:nvSpPr>
            <p:cNvPr id="13" name="任意多边形 12"/>
            <p:cNvSpPr/>
            <p:nvPr/>
          </p:nvSpPr>
          <p:spPr>
            <a:xfrm rot="17162525">
              <a:off x="-787423" y="1750258"/>
              <a:ext cx="2489299" cy="1571695"/>
            </a:xfrm>
            <a:custGeom>
              <a:avLst/>
              <a:gdLst>
                <a:gd name="connsiteX0" fmla="*/ 0 w 2550639"/>
                <a:gd name="connsiteY0" fmla="*/ 664829 h 1610425"/>
                <a:gd name="connsiteX1" fmla="*/ 2356714 w 2550639"/>
                <a:gd name="connsiteY1" fmla="*/ 0 h 1610425"/>
                <a:gd name="connsiteX2" fmla="*/ 2513421 w 2550639"/>
                <a:gd name="connsiteY2" fmla="*/ 271426 h 1610425"/>
                <a:gd name="connsiteX3" fmla="*/ 2549202 w 2550639"/>
                <a:gd name="connsiteY3" fmla="*/ 377831 h 1610425"/>
                <a:gd name="connsiteX4" fmla="*/ 2550094 w 2550639"/>
                <a:gd name="connsiteY4" fmla="*/ 411762 h 1610425"/>
                <a:gd name="connsiteX5" fmla="*/ 2550639 w 2550639"/>
                <a:gd name="connsiteY5" fmla="*/ 415008 h 1610425"/>
                <a:gd name="connsiteX6" fmla="*/ 2550410 w 2550639"/>
                <a:gd name="connsiteY6" fmla="*/ 423734 h 1610425"/>
                <a:gd name="connsiteX7" fmla="*/ 2550639 w 2550639"/>
                <a:gd name="connsiteY7" fmla="*/ 432450 h 1610425"/>
                <a:gd name="connsiteX8" fmla="*/ 2550095 w 2550639"/>
                <a:gd name="connsiteY8" fmla="*/ 435692 h 1610425"/>
                <a:gd name="connsiteX9" fmla="*/ 2549202 w 2550639"/>
                <a:gd name="connsiteY9" fmla="*/ 469627 h 1610425"/>
                <a:gd name="connsiteX10" fmla="*/ 2513423 w 2550639"/>
                <a:gd name="connsiteY10" fmla="*/ 576032 h 1610425"/>
                <a:gd name="connsiteX11" fmla="*/ 2004148 w 2550639"/>
                <a:gd name="connsiteY11" fmla="*/ 1458122 h 1610425"/>
                <a:gd name="connsiteX12" fmla="*/ 1929889 w 2550639"/>
                <a:gd name="connsiteY12" fmla="*/ 1542310 h 1610425"/>
                <a:gd name="connsiteX13" fmla="*/ 1900947 w 2550639"/>
                <a:gd name="connsiteY13" fmla="*/ 1560051 h 1610425"/>
                <a:gd name="connsiteX14" fmla="*/ 1898410 w 2550639"/>
                <a:gd name="connsiteY14" fmla="*/ 1562144 h 1610425"/>
                <a:gd name="connsiteX15" fmla="*/ 1890748 w 2550639"/>
                <a:gd name="connsiteY15" fmla="*/ 1566304 h 1610425"/>
                <a:gd name="connsiteX16" fmla="*/ 1883306 w 2550639"/>
                <a:gd name="connsiteY16" fmla="*/ 1570864 h 1610425"/>
                <a:gd name="connsiteX17" fmla="*/ 1880222 w 2550639"/>
                <a:gd name="connsiteY17" fmla="*/ 1572017 h 1610425"/>
                <a:gd name="connsiteX18" fmla="*/ 1850390 w 2550639"/>
                <a:gd name="connsiteY18" fmla="*/ 1588209 h 1610425"/>
                <a:gd name="connsiteX19" fmla="*/ 1740351 w 2550639"/>
                <a:gd name="connsiteY19" fmla="*/ 1610424 h 1610425"/>
                <a:gd name="connsiteX20" fmla="*/ 721802 w 2550639"/>
                <a:gd name="connsiteY20" fmla="*/ 1610425 h 1610425"/>
                <a:gd name="connsiteX21" fmla="*/ 563743 w 2550639"/>
                <a:gd name="connsiteY21" fmla="*/ 1562144 h 1610425"/>
                <a:gd name="connsiteX22" fmla="*/ 554475 w 2550639"/>
                <a:gd name="connsiteY22" fmla="*/ 1554498 h 1610425"/>
                <a:gd name="connsiteX23" fmla="*/ 532266 w 2550639"/>
                <a:gd name="connsiteY23" fmla="*/ 1542310 h 1610425"/>
                <a:gd name="connsiteX24" fmla="*/ 458007 w 2550639"/>
                <a:gd name="connsiteY24" fmla="*/ 1458122 h 161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50639" h="1610425">
                  <a:moveTo>
                    <a:pt x="0" y="664829"/>
                  </a:moveTo>
                  <a:lnTo>
                    <a:pt x="2356714" y="0"/>
                  </a:lnTo>
                  <a:lnTo>
                    <a:pt x="2513421" y="271426"/>
                  </a:lnTo>
                  <a:cubicBezTo>
                    <a:pt x="2532938" y="305230"/>
                    <a:pt x="2544680" y="341387"/>
                    <a:pt x="2549202" y="377831"/>
                  </a:cubicBezTo>
                  <a:lnTo>
                    <a:pt x="2550094" y="411762"/>
                  </a:lnTo>
                  <a:lnTo>
                    <a:pt x="2550639" y="415008"/>
                  </a:lnTo>
                  <a:lnTo>
                    <a:pt x="2550410" y="423734"/>
                  </a:lnTo>
                  <a:lnTo>
                    <a:pt x="2550639" y="432450"/>
                  </a:lnTo>
                  <a:lnTo>
                    <a:pt x="2550095" y="435692"/>
                  </a:lnTo>
                  <a:lnTo>
                    <a:pt x="2549202" y="469627"/>
                  </a:lnTo>
                  <a:cubicBezTo>
                    <a:pt x="2544680" y="506071"/>
                    <a:pt x="2532938" y="542228"/>
                    <a:pt x="2513423" y="576032"/>
                  </a:cubicBezTo>
                  <a:lnTo>
                    <a:pt x="2004148" y="1458122"/>
                  </a:lnTo>
                  <a:cubicBezTo>
                    <a:pt x="1984631" y="1491925"/>
                    <a:pt x="1959188" y="1520173"/>
                    <a:pt x="1929889" y="1542310"/>
                  </a:cubicBezTo>
                  <a:lnTo>
                    <a:pt x="1900947" y="1560051"/>
                  </a:lnTo>
                  <a:lnTo>
                    <a:pt x="1898410" y="1562144"/>
                  </a:lnTo>
                  <a:lnTo>
                    <a:pt x="1890748" y="1566304"/>
                  </a:lnTo>
                  <a:lnTo>
                    <a:pt x="1883306" y="1570864"/>
                  </a:lnTo>
                  <a:lnTo>
                    <a:pt x="1880222" y="1572017"/>
                  </a:lnTo>
                  <a:lnTo>
                    <a:pt x="1850390" y="1588209"/>
                  </a:lnTo>
                  <a:cubicBezTo>
                    <a:pt x="1816569" y="1602514"/>
                    <a:pt x="1779384" y="1610424"/>
                    <a:pt x="1740351" y="1610424"/>
                  </a:cubicBezTo>
                  <a:lnTo>
                    <a:pt x="721802" y="1610425"/>
                  </a:lnTo>
                  <a:cubicBezTo>
                    <a:pt x="663254" y="1610425"/>
                    <a:pt x="608862" y="1592626"/>
                    <a:pt x="563743" y="1562144"/>
                  </a:cubicBezTo>
                  <a:lnTo>
                    <a:pt x="554475" y="1554498"/>
                  </a:lnTo>
                  <a:lnTo>
                    <a:pt x="532266" y="1542310"/>
                  </a:lnTo>
                  <a:cubicBezTo>
                    <a:pt x="502966" y="1520173"/>
                    <a:pt x="477523" y="1491925"/>
                    <a:pt x="458007" y="1458122"/>
                  </a:cubicBezTo>
                  <a:close/>
                </a:path>
              </a:pathLst>
            </a:custGeom>
            <a:solidFill>
              <a:srgbClr val="577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 dirty="0">
                <a:cs typeface="+mn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20782534">
              <a:off x="-1210206" y="1316400"/>
              <a:ext cx="2590845" cy="2329974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</a:endParaRPr>
            </a:p>
          </p:txBody>
        </p:sp>
      </p:grp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168004" y="1571062"/>
            <a:ext cx="3045180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硬件和传感器</a:t>
            </a: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2479456" y="2089720"/>
            <a:ext cx="4743425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1" dirty="0">
                <a:latin typeface="+mn-ea"/>
                <a:cs typeface="+mn-ea"/>
              </a:rPr>
              <a:t>本次我们使用的是树莓派小车，并按照教程进行了搭接组装，下面介绍一下优缺点和一些参数</a:t>
            </a: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-100157" y="2233645"/>
            <a:ext cx="1316988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b="1" dirty="0">
                <a:solidFill>
                  <a:schemeClr val="bg1"/>
                </a:solidFill>
                <a:latin typeface="+mn-ea"/>
                <a:cs typeface="+mn-ea"/>
              </a:rPr>
              <a:t>硬件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87089" y="2039132"/>
            <a:ext cx="57281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6" grpId="0"/>
      <p:bldP spid="37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3290386" y="1191637"/>
            <a:ext cx="2174825" cy="1955842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940996" y="1575341"/>
            <a:ext cx="871299" cy="972044"/>
            <a:chOff x="3632200" y="2209800"/>
            <a:chExt cx="508000" cy="566738"/>
          </a:xfrm>
          <a:solidFill>
            <a:schemeClr val="accent1"/>
          </a:solidFill>
        </p:grpSpPr>
        <p:sp>
          <p:nvSpPr>
            <p:cNvPr id="28" name="Freeform 57"/>
            <p:cNvSpPr/>
            <p:nvPr/>
          </p:nvSpPr>
          <p:spPr bwMode="auto">
            <a:xfrm>
              <a:off x="3795713" y="2339975"/>
              <a:ext cx="184150" cy="28575"/>
            </a:xfrm>
            <a:custGeom>
              <a:avLst/>
              <a:gdLst>
                <a:gd name="T0" fmla="*/ 6 w 72"/>
                <a:gd name="T1" fmla="*/ 0 h 11"/>
                <a:gd name="T2" fmla="*/ 0 w 72"/>
                <a:gd name="T3" fmla="*/ 6 h 11"/>
                <a:gd name="T4" fmla="*/ 6 w 72"/>
                <a:gd name="T5" fmla="*/ 11 h 11"/>
                <a:gd name="T6" fmla="*/ 65 w 72"/>
                <a:gd name="T7" fmla="*/ 11 h 11"/>
                <a:gd name="T8" fmla="*/ 72 w 72"/>
                <a:gd name="T9" fmla="*/ 6 h 11"/>
                <a:gd name="T10" fmla="*/ 65 w 72"/>
                <a:gd name="T11" fmla="*/ 0 h 11"/>
                <a:gd name="T12" fmla="*/ 6 w 72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9" y="11"/>
                    <a:pt x="72" y="9"/>
                    <a:pt x="72" y="6"/>
                  </a:cubicBezTo>
                  <a:cubicBezTo>
                    <a:pt x="72" y="3"/>
                    <a:pt x="69" y="0"/>
                    <a:pt x="6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9" name="Freeform 58"/>
            <p:cNvSpPr/>
            <p:nvPr/>
          </p:nvSpPr>
          <p:spPr bwMode="auto">
            <a:xfrm>
              <a:off x="3725863" y="2209800"/>
              <a:ext cx="334962" cy="112712"/>
            </a:xfrm>
            <a:custGeom>
              <a:avLst/>
              <a:gdLst>
                <a:gd name="T0" fmla="*/ 30 w 131"/>
                <a:gd name="T1" fmla="*/ 44 h 44"/>
                <a:gd name="T2" fmla="*/ 63 w 131"/>
                <a:gd name="T3" fmla="*/ 44 h 44"/>
                <a:gd name="T4" fmla="*/ 64 w 131"/>
                <a:gd name="T5" fmla="*/ 44 h 44"/>
                <a:gd name="T6" fmla="*/ 96 w 131"/>
                <a:gd name="T7" fmla="*/ 44 h 44"/>
                <a:gd name="T8" fmla="*/ 113 w 131"/>
                <a:gd name="T9" fmla="*/ 11 h 44"/>
                <a:gd name="T10" fmla="*/ 93 w 131"/>
                <a:gd name="T11" fmla="*/ 8 h 44"/>
                <a:gd name="T12" fmla="*/ 75 w 131"/>
                <a:gd name="T13" fmla="*/ 28 h 44"/>
                <a:gd name="T14" fmla="*/ 83 w 131"/>
                <a:gd name="T15" fmla="*/ 3 h 44"/>
                <a:gd name="T16" fmla="*/ 63 w 131"/>
                <a:gd name="T17" fmla="*/ 0 h 44"/>
                <a:gd name="T18" fmla="*/ 44 w 131"/>
                <a:gd name="T19" fmla="*/ 3 h 44"/>
                <a:gd name="T20" fmla="*/ 51 w 131"/>
                <a:gd name="T21" fmla="*/ 28 h 44"/>
                <a:gd name="T22" fmla="*/ 34 w 131"/>
                <a:gd name="T23" fmla="*/ 8 h 44"/>
                <a:gd name="T24" fmla="*/ 14 w 131"/>
                <a:gd name="T25" fmla="*/ 11 h 44"/>
                <a:gd name="T26" fmla="*/ 30 w 131"/>
                <a:gd name="T2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44">
                  <a:moveTo>
                    <a:pt x="30" y="44"/>
                  </a:moveTo>
                  <a:cubicBezTo>
                    <a:pt x="63" y="44"/>
                    <a:pt x="63" y="44"/>
                    <a:pt x="63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106" y="15"/>
                    <a:pt x="131" y="19"/>
                    <a:pt x="113" y="11"/>
                  </a:cubicBezTo>
                  <a:cubicBezTo>
                    <a:pt x="108" y="9"/>
                    <a:pt x="96" y="5"/>
                    <a:pt x="93" y="8"/>
                  </a:cubicBezTo>
                  <a:cubicBezTo>
                    <a:pt x="89" y="11"/>
                    <a:pt x="85" y="27"/>
                    <a:pt x="75" y="28"/>
                  </a:cubicBezTo>
                  <a:cubicBezTo>
                    <a:pt x="76" y="23"/>
                    <a:pt x="87" y="8"/>
                    <a:pt x="83" y="3"/>
                  </a:cubicBezTo>
                  <a:cubicBezTo>
                    <a:pt x="80" y="0"/>
                    <a:pt x="67" y="0"/>
                    <a:pt x="63" y="0"/>
                  </a:cubicBezTo>
                  <a:cubicBezTo>
                    <a:pt x="60" y="0"/>
                    <a:pt x="46" y="0"/>
                    <a:pt x="44" y="3"/>
                  </a:cubicBezTo>
                  <a:cubicBezTo>
                    <a:pt x="40" y="8"/>
                    <a:pt x="50" y="23"/>
                    <a:pt x="51" y="28"/>
                  </a:cubicBezTo>
                  <a:cubicBezTo>
                    <a:pt x="41" y="27"/>
                    <a:pt x="37" y="11"/>
                    <a:pt x="34" y="8"/>
                  </a:cubicBezTo>
                  <a:cubicBezTo>
                    <a:pt x="30" y="5"/>
                    <a:pt x="18" y="7"/>
                    <a:pt x="14" y="11"/>
                  </a:cubicBezTo>
                  <a:cubicBezTo>
                    <a:pt x="0" y="24"/>
                    <a:pt x="20" y="15"/>
                    <a:pt x="3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30" name="Freeform 111"/>
            <p:cNvSpPr/>
            <p:nvPr/>
          </p:nvSpPr>
          <p:spPr bwMode="auto">
            <a:xfrm>
              <a:off x="3824288" y="2482850"/>
              <a:ext cx="39687" cy="66675"/>
            </a:xfrm>
            <a:custGeom>
              <a:avLst/>
              <a:gdLst>
                <a:gd name="T0" fmla="*/ 3 w 16"/>
                <a:gd name="T1" fmla="*/ 18 h 26"/>
                <a:gd name="T2" fmla="*/ 14 w 16"/>
                <a:gd name="T3" fmla="*/ 25 h 26"/>
                <a:gd name="T4" fmla="*/ 16 w 16"/>
                <a:gd name="T5" fmla="*/ 26 h 26"/>
                <a:gd name="T6" fmla="*/ 16 w 16"/>
                <a:gd name="T7" fmla="*/ 0 h 26"/>
                <a:gd name="T8" fmla="*/ 5 w 16"/>
                <a:gd name="T9" fmla="*/ 4 h 26"/>
                <a:gd name="T10" fmla="*/ 3 w 16"/>
                <a:gd name="T1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6">
                  <a:moveTo>
                    <a:pt x="3" y="18"/>
                  </a:moveTo>
                  <a:cubicBezTo>
                    <a:pt x="5" y="22"/>
                    <a:pt x="9" y="23"/>
                    <a:pt x="14" y="25"/>
                  </a:cubicBezTo>
                  <a:cubicBezTo>
                    <a:pt x="14" y="25"/>
                    <a:pt x="15" y="26"/>
                    <a:pt x="16" y="2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8" y="1"/>
                    <a:pt x="5" y="4"/>
                  </a:cubicBezTo>
                  <a:cubicBezTo>
                    <a:pt x="0" y="7"/>
                    <a:pt x="0" y="14"/>
                    <a:pt x="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31" name="Freeform 112"/>
            <p:cNvSpPr/>
            <p:nvPr/>
          </p:nvSpPr>
          <p:spPr bwMode="auto">
            <a:xfrm>
              <a:off x="3900488" y="2597150"/>
              <a:ext cx="47625" cy="71437"/>
            </a:xfrm>
            <a:custGeom>
              <a:avLst/>
              <a:gdLst>
                <a:gd name="T0" fmla="*/ 7 w 19"/>
                <a:gd name="T1" fmla="*/ 3 h 28"/>
                <a:gd name="T2" fmla="*/ 0 w 19"/>
                <a:gd name="T3" fmla="*/ 0 h 28"/>
                <a:gd name="T4" fmla="*/ 0 w 19"/>
                <a:gd name="T5" fmla="*/ 28 h 28"/>
                <a:gd name="T6" fmla="*/ 13 w 19"/>
                <a:gd name="T7" fmla="*/ 24 h 28"/>
                <a:gd name="T8" fmla="*/ 16 w 19"/>
                <a:gd name="T9" fmla="*/ 10 h 28"/>
                <a:gd name="T10" fmla="*/ 7 w 19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7" y="3"/>
                  </a:moveTo>
                  <a:cubicBezTo>
                    <a:pt x="6" y="3"/>
                    <a:pt x="4" y="2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10" y="27"/>
                    <a:pt x="13" y="24"/>
                  </a:cubicBezTo>
                  <a:cubicBezTo>
                    <a:pt x="18" y="21"/>
                    <a:pt x="19" y="15"/>
                    <a:pt x="16" y="10"/>
                  </a:cubicBezTo>
                  <a:cubicBezTo>
                    <a:pt x="14" y="7"/>
                    <a:pt x="11" y="5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32" name="Freeform 113"/>
            <p:cNvSpPr>
              <a:spLocks noEditPoints="1"/>
            </p:cNvSpPr>
            <p:nvPr/>
          </p:nvSpPr>
          <p:spPr bwMode="auto">
            <a:xfrm>
              <a:off x="3632200" y="2382838"/>
              <a:ext cx="508000" cy="393700"/>
            </a:xfrm>
            <a:custGeom>
              <a:avLst/>
              <a:gdLst>
                <a:gd name="T0" fmla="*/ 134 w 199"/>
                <a:gd name="T1" fmla="*/ 0 h 154"/>
                <a:gd name="T2" fmla="*/ 102 w 199"/>
                <a:gd name="T3" fmla="*/ 0 h 154"/>
                <a:gd name="T4" fmla="*/ 98 w 199"/>
                <a:gd name="T5" fmla="*/ 0 h 154"/>
                <a:gd name="T6" fmla="*/ 66 w 199"/>
                <a:gd name="T7" fmla="*/ 0 h 154"/>
                <a:gd name="T8" fmla="*/ 1 w 199"/>
                <a:gd name="T9" fmla="*/ 99 h 154"/>
                <a:gd name="T10" fmla="*/ 100 w 199"/>
                <a:gd name="T11" fmla="*/ 154 h 154"/>
                <a:gd name="T12" fmla="*/ 100 w 199"/>
                <a:gd name="T13" fmla="*/ 154 h 154"/>
                <a:gd name="T14" fmla="*/ 100 w 199"/>
                <a:gd name="T15" fmla="*/ 154 h 154"/>
                <a:gd name="T16" fmla="*/ 199 w 199"/>
                <a:gd name="T17" fmla="*/ 99 h 154"/>
                <a:gd name="T18" fmla="*/ 134 w 199"/>
                <a:gd name="T19" fmla="*/ 0 h 154"/>
                <a:gd name="T20" fmla="*/ 129 w 199"/>
                <a:gd name="T21" fmla="*/ 116 h 154"/>
                <a:gd name="T22" fmla="*/ 105 w 199"/>
                <a:gd name="T23" fmla="*/ 123 h 154"/>
                <a:gd name="T24" fmla="*/ 105 w 199"/>
                <a:gd name="T25" fmla="*/ 129 h 154"/>
                <a:gd name="T26" fmla="*/ 103 w 199"/>
                <a:gd name="T27" fmla="*/ 131 h 154"/>
                <a:gd name="T28" fmla="*/ 94 w 199"/>
                <a:gd name="T29" fmla="*/ 131 h 154"/>
                <a:gd name="T30" fmla="*/ 91 w 199"/>
                <a:gd name="T31" fmla="*/ 129 h 154"/>
                <a:gd name="T32" fmla="*/ 91 w 199"/>
                <a:gd name="T33" fmla="*/ 122 h 154"/>
                <a:gd name="T34" fmla="*/ 62 w 199"/>
                <a:gd name="T35" fmla="*/ 109 h 154"/>
                <a:gd name="T36" fmla="*/ 73 w 199"/>
                <a:gd name="T37" fmla="*/ 101 h 154"/>
                <a:gd name="T38" fmla="*/ 74 w 199"/>
                <a:gd name="T39" fmla="*/ 102 h 154"/>
                <a:gd name="T40" fmla="*/ 74 w 199"/>
                <a:gd name="T41" fmla="*/ 102 h 154"/>
                <a:gd name="T42" fmla="*/ 76 w 199"/>
                <a:gd name="T43" fmla="*/ 103 h 154"/>
                <a:gd name="T44" fmla="*/ 86 w 199"/>
                <a:gd name="T45" fmla="*/ 109 h 154"/>
                <a:gd name="T46" fmla="*/ 91 w 199"/>
                <a:gd name="T47" fmla="*/ 110 h 154"/>
                <a:gd name="T48" fmla="*/ 91 w 199"/>
                <a:gd name="T49" fmla="*/ 79 h 154"/>
                <a:gd name="T50" fmla="*/ 75 w 199"/>
                <a:gd name="T51" fmla="*/ 72 h 154"/>
                <a:gd name="T52" fmla="*/ 65 w 199"/>
                <a:gd name="T53" fmla="*/ 62 h 154"/>
                <a:gd name="T54" fmla="*/ 71 w 199"/>
                <a:gd name="T55" fmla="*/ 36 h 154"/>
                <a:gd name="T56" fmla="*/ 91 w 199"/>
                <a:gd name="T57" fmla="*/ 28 h 154"/>
                <a:gd name="T58" fmla="*/ 91 w 199"/>
                <a:gd name="T59" fmla="*/ 21 h 154"/>
                <a:gd name="T60" fmla="*/ 94 w 199"/>
                <a:gd name="T61" fmla="*/ 18 h 154"/>
                <a:gd name="T62" fmla="*/ 103 w 199"/>
                <a:gd name="T63" fmla="*/ 18 h 154"/>
                <a:gd name="T64" fmla="*/ 105 w 199"/>
                <a:gd name="T65" fmla="*/ 21 h 154"/>
                <a:gd name="T66" fmla="*/ 105 w 199"/>
                <a:gd name="T67" fmla="*/ 28 h 154"/>
                <a:gd name="T68" fmla="*/ 113 w 199"/>
                <a:gd name="T69" fmla="*/ 29 h 154"/>
                <a:gd name="T70" fmla="*/ 134 w 199"/>
                <a:gd name="T71" fmla="*/ 41 h 154"/>
                <a:gd name="T72" fmla="*/ 122 w 199"/>
                <a:gd name="T73" fmla="*/ 49 h 154"/>
                <a:gd name="T74" fmla="*/ 122 w 199"/>
                <a:gd name="T75" fmla="*/ 48 h 154"/>
                <a:gd name="T76" fmla="*/ 121 w 199"/>
                <a:gd name="T77" fmla="*/ 47 h 154"/>
                <a:gd name="T78" fmla="*/ 120 w 199"/>
                <a:gd name="T79" fmla="*/ 46 h 154"/>
                <a:gd name="T80" fmla="*/ 109 w 199"/>
                <a:gd name="T81" fmla="*/ 40 h 154"/>
                <a:gd name="T82" fmla="*/ 105 w 199"/>
                <a:gd name="T83" fmla="*/ 39 h 154"/>
                <a:gd name="T84" fmla="*/ 105 w 199"/>
                <a:gd name="T85" fmla="*/ 71 h 154"/>
                <a:gd name="T86" fmla="*/ 137 w 199"/>
                <a:gd name="T87" fmla="*/ 90 h 154"/>
                <a:gd name="T88" fmla="*/ 129 w 199"/>
                <a:gd name="T89" fmla="*/ 1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9" h="154">
                  <a:moveTo>
                    <a:pt x="134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5" y="20"/>
                    <a:pt x="0" y="43"/>
                    <a:pt x="1" y="99"/>
                  </a:cubicBezTo>
                  <a:cubicBezTo>
                    <a:pt x="1" y="146"/>
                    <a:pt x="41" y="154"/>
                    <a:pt x="100" y="154"/>
                  </a:cubicBezTo>
                  <a:cubicBezTo>
                    <a:pt x="100" y="154"/>
                    <a:pt x="100" y="154"/>
                    <a:pt x="100" y="154"/>
                  </a:cubicBezTo>
                  <a:cubicBezTo>
                    <a:pt x="100" y="154"/>
                    <a:pt x="100" y="154"/>
                    <a:pt x="100" y="154"/>
                  </a:cubicBezTo>
                  <a:cubicBezTo>
                    <a:pt x="159" y="154"/>
                    <a:pt x="199" y="146"/>
                    <a:pt x="199" y="99"/>
                  </a:cubicBezTo>
                  <a:cubicBezTo>
                    <a:pt x="199" y="43"/>
                    <a:pt x="144" y="20"/>
                    <a:pt x="134" y="0"/>
                  </a:cubicBezTo>
                  <a:close/>
                  <a:moveTo>
                    <a:pt x="129" y="116"/>
                  </a:moveTo>
                  <a:cubicBezTo>
                    <a:pt x="123" y="120"/>
                    <a:pt x="115" y="122"/>
                    <a:pt x="105" y="123"/>
                  </a:cubicBezTo>
                  <a:cubicBezTo>
                    <a:pt x="105" y="129"/>
                    <a:pt x="105" y="129"/>
                    <a:pt x="105" y="129"/>
                  </a:cubicBezTo>
                  <a:cubicBezTo>
                    <a:pt x="105" y="130"/>
                    <a:pt x="104" y="131"/>
                    <a:pt x="103" y="13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2" y="131"/>
                    <a:pt x="91" y="130"/>
                    <a:pt x="91" y="129"/>
                  </a:cubicBezTo>
                  <a:cubicBezTo>
                    <a:pt x="91" y="122"/>
                    <a:pt x="91" y="122"/>
                    <a:pt x="91" y="122"/>
                  </a:cubicBezTo>
                  <a:cubicBezTo>
                    <a:pt x="79" y="120"/>
                    <a:pt x="67" y="116"/>
                    <a:pt x="62" y="109"/>
                  </a:cubicBezTo>
                  <a:cubicBezTo>
                    <a:pt x="58" y="104"/>
                    <a:pt x="69" y="96"/>
                    <a:pt x="73" y="101"/>
                  </a:cubicBezTo>
                  <a:cubicBezTo>
                    <a:pt x="73" y="101"/>
                    <a:pt x="74" y="102"/>
                    <a:pt x="74" y="102"/>
                  </a:cubicBezTo>
                  <a:cubicBezTo>
                    <a:pt x="74" y="102"/>
                    <a:pt x="73" y="102"/>
                    <a:pt x="74" y="102"/>
                  </a:cubicBezTo>
                  <a:cubicBezTo>
                    <a:pt x="75" y="103"/>
                    <a:pt x="75" y="103"/>
                    <a:pt x="76" y="103"/>
                  </a:cubicBezTo>
                  <a:cubicBezTo>
                    <a:pt x="78" y="105"/>
                    <a:pt x="83" y="108"/>
                    <a:pt x="86" y="109"/>
                  </a:cubicBezTo>
                  <a:cubicBezTo>
                    <a:pt x="88" y="109"/>
                    <a:pt x="89" y="110"/>
                    <a:pt x="91" y="110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84" y="76"/>
                    <a:pt x="77" y="73"/>
                    <a:pt x="75" y="72"/>
                  </a:cubicBezTo>
                  <a:cubicBezTo>
                    <a:pt x="70" y="70"/>
                    <a:pt x="67" y="66"/>
                    <a:pt x="65" y="62"/>
                  </a:cubicBezTo>
                  <a:cubicBezTo>
                    <a:pt x="60" y="54"/>
                    <a:pt x="62" y="43"/>
                    <a:pt x="71" y="36"/>
                  </a:cubicBezTo>
                  <a:cubicBezTo>
                    <a:pt x="76" y="32"/>
                    <a:pt x="83" y="29"/>
                    <a:pt x="91" y="28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0"/>
                    <a:pt x="92" y="18"/>
                    <a:pt x="94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4" y="18"/>
                    <a:pt x="105" y="20"/>
                    <a:pt x="105" y="21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8" y="28"/>
                    <a:pt x="110" y="28"/>
                    <a:pt x="113" y="29"/>
                  </a:cubicBezTo>
                  <a:cubicBezTo>
                    <a:pt x="120" y="31"/>
                    <a:pt x="130" y="36"/>
                    <a:pt x="134" y="41"/>
                  </a:cubicBezTo>
                  <a:cubicBezTo>
                    <a:pt x="137" y="46"/>
                    <a:pt x="126" y="54"/>
                    <a:pt x="122" y="4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1" y="47"/>
                    <a:pt x="122" y="48"/>
                    <a:pt x="121" y="47"/>
                  </a:cubicBezTo>
                  <a:cubicBezTo>
                    <a:pt x="121" y="47"/>
                    <a:pt x="120" y="47"/>
                    <a:pt x="120" y="46"/>
                  </a:cubicBezTo>
                  <a:cubicBezTo>
                    <a:pt x="117" y="44"/>
                    <a:pt x="112" y="41"/>
                    <a:pt x="109" y="40"/>
                  </a:cubicBezTo>
                  <a:cubicBezTo>
                    <a:pt x="108" y="40"/>
                    <a:pt x="107" y="40"/>
                    <a:pt x="105" y="39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17" y="75"/>
                    <a:pt x="133" y="81"/>
                    <a:pt x="137" y="90"/>
                  </a:cubicBezTo>
                  <a:cubicBezTo>
                    <a:pt x="141" y="99"/>
                    <a:pt x="137" y="109"/>
                    <a:pt x="129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33" name="Freeform 114"/>
            <p:cNvSpPr/>
            <p:nvPr/>
          </p:nvSpPr>
          <p:spPr bwMode="auto">
            <a:xfrm>
              <a:off x="3984625" y="2322513"/>
              <a:ext cx="106362" cy="85725"/>
            </a:xfrm>
            <a:custGeom>
              <a:avLst/>
              <a:gdLst>
                <a:gd name="T0" fmla="*/ 40 w 42"/>
                <a:gd name="T1" fmla="*/ 5 h 34"/>
                <a:gd name="T2" fmla="*/ 23 w 42"/>
                <a:gd name="T3" fmla="*/ 0 h 34"/>
                <a:gd name="T4" fmla="*/ 2 w 42"/>
                <a:gd name="T5" fmla="*/ 6 h 34"/>
                <a:gd name="T6" fmla="*/ 0 w 42"/>
                <a:gd name="T7" fmla="*/ 8 h 34"/>
                <a:gd name="T8" fmla="*/ 0 w 42"/>
                <a:gd name="T9" fmla="*/ 16 h 34"/>
                <a:gd name="T10" fmla="*/ 1 w 42"/>
                <a:gd name="T11" fmla="*/ 17 h 34"/>
                <a:gd name="T12" fmla="*/ 15 w 42"/>
                <a:gd name="T13" fmla="*/ 25 h 34"/>
                <a:gd name="T14" fmla="*/ 22 w 42"/>
                <a:gd name="T15" fmla="*/ 29 h 34"/>
                <a:gd name="T16" fmla="*/ 24 w 42"/>
                <a:gd name="T17" fmla="*/ 31 h 34"/>
                <a:gd name="T18" fmla="*/ 24 w 42"/>
                <a:gd name="T19" fmla="*/ 31 h 34"/>
                <a:gd name="T20" fmla="*/ 24 w 42"/>
                <a:gd name="T21" fmla="*/ 31 h 34"/>
                <a:gd name="T22" fmla="*/ 24 w 42"/>
                <a:gd name="T23" fmla="*/ 31 h 34"/>
                <a:gd name="T24" fmla="*/ 30 w 42"/>
                <a:gd name="T25" fmla="*/ 32 h 34"/>
                <a:gd name="T26" fmla="*/ 31 w 42"/>
                <a:gd name="T27" fmla="*/ 27 h 34"/>
                <a:gd name="T28" fmla="*/ 28 w 42"/>
                <a:gd name="T29" fmla="*/ 23 h 34"/>
                <a:gd name="T30" fmla="*/ 17 w 42"/>
                <a:gd name="T31" fmla="*/ 17 h 34"/>
                <a:gd name="T32" fmla="*/ 9 w 42"/>
                <a:gd name="T33" fmla="*/ 14 h 34"/>
                <a:gd name="T34" fmla="*/ 7 w 42"/>
                <a:gd name="T35" fmla="*/ 13 h 34"/>
                <a:gd name="T36" fmla="*/ 7 w 42"/>
                <a:gd name="T37" fmla="*/ 12 h 34"/>
                <a:gd name="T38" fmla="*/ 7 w 42"/>
                <a:gd name="T39" fmla="*/ 12 h 34"/>
                <a:gd name="T40" fmla="*/ 7 w 42"/>
                <a:gd name="T41" fmla="*/ 12 h 34"/>
                <a:gd name="T42" fmla="*/ 7 w 42"/>
                <a:gd name="T43" fmla="*/ 12 h 34"/>
                <a:gd name="T44" fmla="*/ 23 w 42"/>
                <a:gd name="T45" fmla="*/ 8 h 34"/>
                <a:gd name="T46" fmla="*/ 36 w 42"/>
                <a:gd name="T47" fmla="*/ 11 h 34"/>
                <a:gd name="T48" fmla="*/ 41 w 42"/>
                <a:gd name="T49" fmla="*/ 10 h 34"/>
                <a:gd name="T50" fmla="*/ 40 w 42"/>
                <a:gd name="T5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34">
                  <a:moveTo>
                    <a:pt x="40" y="5"/>
                  </a:moveTo>
                  <a:cubicBezTo>
                    <a:pt x="34" y="1"/>
                    <a:pt x="29" y="0"/>
                    <a:pt x="23" y="0"/>
                  </a:cubicBezTo>
                  <a:cubicBezTo>
                    <a:pt x="11" y="0"/>
                    <a:pt x="2" y="6"/>
                    <a:pt x="2" y="6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2" y="10"/>
                    <a:pt x="2" y="14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5" y="23"/>
                    <a:pt x="15" y="25"/>
                  </a:cubicBezTo>
                  <a:cubicBezTo>
                    <a:pt x="18" y="26"/>
                    <a:pt x="21" y="28"/>
                    <a:pt x="22" y="29"/>
                  </a:cubicBezTo>
                  <a:cubicBezTo>
                    <a:pt x="23" y="30"/>
                    <a:pt x="24" y="30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6" y="33"/>
                    <a:pt x="28" y="34"/>
                    <a:pt x="30" y="32"/>
                  </a:cubicBezTo>
                  <a:cubicBezTo>
                    <a:pt x="32" y="31"/>
                    <a:pt x="32" y="29"/>
                    <a:pt x="31" y="27"/>
                  </a:cubicBezTo>
                  <a:cubicBezTo>
                    <a:pt x="31" y="27"/>
                    <a:pt x="30" y="25"/>
                    <a:pt x="28" y="23"/>
                  </a:cubicBezTo>
                  <a:cubicBezTo>
                    <a:pt x="25" y="21"/>
                    <a:pt x="22" y="19"/>
                    <a:pt x="17" y="17"/>
                  </a:cubicBezTo>
                  <a:cubicBezTo>
                    <a:pt x="13" y="16"/>
                    <a:pt x="10" y="15"/>
                    <a:pt x="9" y="14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1"/>
                    <a:pt x="16" y="8"/>
                    <a:pt x="23" y="8"/>
                  </a:cubicBezTo>
                  <a:cubicBezTo>
                    <a:pt x="27" y="8"/>
                    <a:pt x="32" y="9"/>
                    <a:pt x="36" y="11"/>
                  </a:cubicBezTo>
                  <a:cubicBezTo>
                    <a:pt x="38" y="12"/>
                    <a:pt x="40" y="12"/>
                    <a:pt x="41" y="10"/>
                  </a:cubicBezTo>
                  <a:cubicBezTo>
                    <a:pt x="42" y="8"/>
                    <a:pt x="42" y="6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9761547">
            <a:off x="3446595" y="1247041"/>
            <a:ext cx="525400" cy="614864"/>
            <a:chOff x="7567613" y="3465512"/>
            <a:chExt cx="512763" cy="600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Freeform 46"/>
            <p:cNvSpPr/>
            <p:nvPr/>
          </p:nvSpPr>
          <p:spPr bwMode="auto">
            <a:xfrm>
              <a:off x="7939088" y="3530600"/>
              <a:ext cx="71437" cy="74612"/>
            </a:xfrm>
            <a:custGeom>
              <a:avLst/>
              <a:gdLst>
                <a:gd name="T0" fmla="*/ 9 w 28"/>
                <a:gd name="T1" fmla="*/ 29 h 29"/>
                <a:gd name="T2" fmla="*/ 26 w 28"/>
                <a:gd name="T3" fmla="*/ 13 h 29"/>
                <a:gd name="T4" fmla="*/ 26 w 28"/>
                <a:gd name="T5" fmla="*/ 3 h 29"/>
                <a:gd name="T6" fmla="*/ 16 w 28"/>
                <a:gd name="T7" fmla="*/ 3 h 29"/>
                <a:gd name="T8" fmla="*/ 0 w 28"/>
                <a:gd name="T9" fmla="*/ 20 h 29"/>
                <a:gd name="T10" fmla="*/ 9 w 28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9">
                  <a:moveTo>
                    <a:pt x="9" y="29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8" y="10"/>
                    <a:pt x="28" y="6"/>
                    <a:pt x="26" y="3"/>
                  </a:cubicBezTo>
                  <a:cubicBezTo>
                    <a:pt x="23" y="0"/>
                    <a:pt x="19" y="0"/>
                    <a:pt x="16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3"/>
                    <a:pt x="6" y="26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17" name="Freeform 47"/>
            <p:cNvSpPr/>
            <p:nvPr/>
          </p:nvSpPr>
          <p:spPr bwMode="auto">
            <a:xfrm>
              <a:off x="7807326" y="3465512"/>
              <a:ext cx="33337" cy="73025"/>
            </a:xfrm>
            <a:custGeom>
              <a:avLst/>
              <a:gdLst>
                <a:gd name="T0" fmla="*/ 7 w 13"/>
                <a:gd name="T1" fmla="*/ 29 h 29"/>
                <a:gd name="T2" fmla="*/ 7 w 13"/>
                <a:gd name="T3" fmla="*/ 29 h 29"/>
                <a:gd name="T4" fmla="*/ 13 w 13"/>
                <a:gd name="T5" fmla="*/ 29 h 29"/>
                <a:gd name="T6" fmla="*/ 13 w 13"/>
                <a:gd name="T7" fmla="*/ 6 h 29"/>
                <a:gd name="T8" fmla="*/ 7 w 13"/>
                <a:gd name="T9" fmla="*/ 0 h 29"/>
                <a:gd name="T10" fmla="*/ 0 w 13"/>
                <a:gd name="T11" fmla="*/ 6 h 29"/>
                <a:gd name="T12" fmla="*/ 0 w 13"/>
                <a:gd name="T13" fmla="*/ 29 h 29"/>
                <a:gd name="T14" fmla="*/ 6 w 13"/>
                <a:gd name="T15" fmla="*/ 29 h 29"/>
                <a:gd name="T16" fmla="*/ 7 w 13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9">
                  <a:moveTo>
                    <a:pt x="7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9"/>
                    <a:pt x="11" y="29"/>
                    <a:pt x="13" y="2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29"/>
                    <a:pt x="4" y="29"/>
                    <a:pt x="6" y="29"/>
                  </a:cubicBezTo>
                  <a:cubicBezTo>
                    <a:pt x="6" y="29"/>
                    <a:pt x="7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18" name="Freeform 48"/>
            <p:cNvSpPr/>
            <p:nvPr/>
          </p:nvSpPr>
          <p:spPr bwMode="auto">
            <a:xfrm>
              <a:off x="7635876" y="3530600"/>
              <a:ext cx="74612" cy="74612"/>
            </a:xfrm>
            <a:custGeom>
              <a:avLst/>
              <a:gdLst>
                <a:gd name="T0" fmla="*/ 19 w 29"/>
                <a:gd name="T1" fmla="*/ 29 h 29"/>
                <a:gd name="T2" fmla="*/ 29 w 29"/>
                <a:gd name="T3" fmla="*/ 20 h 29"/>
                <a:gd name="T4" fmla="*/ 12 w 29"/>
                <a:gd name="T5" fmla="*/ 3 h 29"/>
                <a:gd name="T6" fmla="*/ 2 w 29"/>
                <a:gd name="T7" fmla="*/ 3 h 29"/>
                <a:gd name="T8" fmla="*/ 2 w 29"/>
                <a:gd name="T9" fmla="*/ 13 h 29"/>
                <a:gd name="T10" fmla="*/ 19 w 29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9">
                  <a:moveTo>
                    <a:pt x="19" y="29"/>
                  </a:moveTo>
                  <a:cubicBezTo>
                    <a:pt x="22" y="26"/>
                    <a:pt x="25" y="23"/>
                    <a:pt x="29" y="2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0"/>
                    <a:pt x="5" y="0"/>
                    <a:pt x="2" y="3"/>
                  </a:cubicBezTo>
                  <a:cubicBezTo>
                    <a:pt x="0" y="6"/>
                    <a:pt x="0" y="10"/>
                    <a:pt x="2" y="13"/>
                  </a:cubicBezTo>
                  <a:lnTo>
                    <a:pt x="19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19" name="Freeform 49"/>
            <p:cNvSpPr/>
            <p:nvPr/>
          </p:nvSpPr>
          <p:spPr bwMode="auto">
            <a:xfrm>
              <a:off x="7567613" y="3705225"/>
              <a:ext cx="76200" cy="33337"/>
            </a:xfrm>
            <a:custGeom>
              <a:avLst/>
              <a:gdLst>
                <a:gd name="T0" fmla="*/ 30 w 30"/>
                <a:gd name="T1" fmla="*/ 9 h 13"/>
                <a:gd name="T2" fmla="*/ 30 w 30"/>
                <a:gd name="T3" fmla="*/ 0 h 13"/>
                <a:gd name="T4" fmla="*/ 7 w 30"/>
                <a:gd name="T5" fmla="*/ 0 h 13"/>
                <a:gd name="T6" fmla="*/ 0 w 30"/>
                <a:gd name="T7" fmla="*/ 6 h 13"/>
                <a:gd name="T8" fmla="*/ 7 w 30"/>
                <a:gd name="T9" fmla="*/ 13 h 13"/>
                <a:gd name="T10" fmla="*/ 30 w 30"/>
                <a:gd name="T11" fmla="*/ 13 h 13"/>
                <a:gd name="T12" fmla="*/ 30 w 30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3">
                  <a:moveTo>
                    <a:pt x="30" y="9"/>
                  </a:moveTo>
                  <a:cubicBezTo>
                    <a:pt x="30" y="6"/>
                    <a:pt x="30" y="3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30" y="10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0" name="Freeform 50"/>
            <p:cNvSpPr/>
            <p:nvPr/>
          </p:nvSpPr>
          <p:spPr bwMode="auto">
            <a:xfrm>
              <a:off x="7635876" y="3844925"/>
              <a:ext cx="61912" cy="63500"/>
            </a:xfrm>
            <a:custGeom>
              <a:avLst/>
              <a:gdLst>
                <a:gd name="T0" fmla="*/ 2 w 24"/>
                <a:gd name="T1" fmla="*/ 13 h 25"/>
                <a:gd name="T2" fmla="*/ 2 w 24"/>
                <a:gd name="T3" fmla="*/ 23 h 25"/>
                <a:gd name="T4" fmla="*/ 12 w 24"/>
                <a:gd name="T5" fmla="*/ 23 h 25"/>
                <a:gd name="T6" fmla="*/ 24 w 24"/>
                <a:gd name="T7" fmla="*/ 10 h 25"/>
                <a:gd name="T8" fmla="*/ 16 w 24"/>
                <a:gd name="T9" fmla="*/ 0 h 25"/>
                <a:gd name="T10" fmla="*/ 2 w 24"/>
                <a:gd name="T11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5">
                  <a:moveTo>
                    <a:pt x="2" y="13"/>
                  </a:moveTo>
                  <a:cubicBezTo>
                    <a:pt x="0" y="16"/>
                    <a:pt x="0" y="20"/>
                    <a:pt x="2" y="23"/>
                  </a:cubicBezTo>
                  <a:cubicBezTo>
                    <a:pt x="5" y="25"/>
                    <a:pt x="9" y="25"/>
                    <a:pt x="12" y="23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1" y="7"/>
                    <a:pt x="19" y="4"/>
                    <a:pt x="16" y="0"/>
                  </a:cubicBez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1" name="Freeform 51"/>
            <p:cNvSpPr/>
            <p:nvPr/>
          </p:nvSpPr>
          <p:spPr bwMode="auto">
            <a:xfrm>
              <a:off x="7786688" y="4046537"/>
              <a:ext cx="74612" cy="19050"/>
            </a:xfrm>
            <a:custGeom>
              <a:avLst/>
              <a:gdLst>
                <a:gd name="T0" fmla="*/ 18 w 29"/>
                <a:gd name="T1" fmla="*/ 0 h 7"/>
                <a:gd name="T2" fmla="*/ 12 w 29"/>
                <a:gd name="T3" fmla="*/ 0 h 7"/>
                <a:gd name="T4" fmla="*/ 0 w 29"/>
                <a:gd name="T5" fmla="*/ 0 h 7"/>
                <a:gd name="T6" fmla="*/ 0 w 29"/>
                <a:gd name="T7" fmla="*/ 1 h 7"/>
                <a:gd name="T8" fmla="*/ 10 w 29"/>
                <a:gd name="T9" fmla="*/ 7 h 7"/>
                <a:gd name="T10" fmla="*/ 11 w 29"/>
                <a:gd name="T11" fmla="*/ 7 h 7"/>
                <a:gd name="T12" fmla="*/ 18 w 29"/>
                <a:gd name="T13" fmla="*/ 7 h 7"/>
                <a:gd name="T14" fmla="*/ 19 w 29"/>
                <a:gd name="T15" fmla="*/ 7 h 7"/>
                <a:gd name="T16" fmla="*/ 29 w 29"/>
                <a:gd name="T17" fmla="*/ 1 h 7"/>
                <a:gd name="T18" fmla="*/ 29 w 29"/>
                <a:gd name="T19" fmla="*/ 0 h 7"/>
                <a:gd name="T20" fmla="*/ 18 w 29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7">
                  <a:moveTo>
                    <a:pt x="1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5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4" y="7"/>
                    <a:pt x="29" y="5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2" name="Freeform 52"/>
            <p:cNvSpPr/>
            <p:nvPr/>
          </p:nvSpPr>
          <p:spPr bwMode="auto">
            <a:xfrm>
              <a:off x="7762876" y="4006850"/>
              <a:ext cx="120650" cy="31750"/>
            </a:xfrm>
            <a:custGeom>
              <a:avLst/>
              <a:gdLst>
                <a:gd name="T0" fmla="*/ 41 w 47"/>
                <a:gd name="T1" fmla="*/ 0 h 13"/>
                <a:gd name="T2" fmla="*/ 7 w 47"/>
                <a:gd name="T3" fmla="*/ 0 h 13"/>
                <a:gd name="T4" fmla="*/ 0 w 47"/>
                <a:gd name="T5" fmla="*/ 7 h 13"/>
                <a:gd name="T6" fmla="*/ 7 w 47"/>
                <a:gd name="T7" fmla="*/ 13 h 13"/>
                <a:gd name="T8" fmla="*/ 41 w 47"/>
                <a:gd name="T9" fmla="*/ 13 h 13"/>
                <a:gd name="T10" fmla="*/ 47 w 47"/>
                <a:gd name="T11" fmla="*/ 7 h 13"/>
                <a:gd name="T12" fmla="*/ 41 w 4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3">
                  <a:moveTo>
                    <a:pt x="4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4" y="13"/>
                    <a:pt x="47" y="10"/>
                    <a:pt x="47" y="7"/>
                  </a:cubicBezTo>
                  <a:cubicBezTo>
                    <a:pt x="47" y="3"/>
                    <a:pt x="4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3" name="Freeform 53"/>
            <p:cNvSpPr/>
            <p:nvPr/>
          </p:nvSpPr>
          <p:spPr bwMode="auto">
            <a:xfrm>
              <a:off x="7762876" y="3965575"/>
              <a:ext cx="120650" cy="33337"/>
            </a:xfrm>
            <a:custGeom>
              <a:avLst/>
              <a:gdLst>
                <a:gd name="T0" fmla="*/ 41 w 47"/>
                <a:gd name="T1" fmla="*/ 0 h 13"/>
                <a:gd name="T2" fmla="*/ 7 w 47"/>
                <a:gd name="T3" fmla="*/ 0 h 13"/>
                <a:gd name="T4" fmla="*/ 0 w 47"/>
                <a:gd name="T5" fmla="*/ 6 h 13"/>
                <a:gd name="T6" fmla="*/ 7 w 47"/>
                <a:gd name="T7" fmla="*/ 13 h 13"/>
                <a:gd name="T8" fmla="*/ 41 w 47"/>
                <a:gd name="T9" fmla="*/ 13 h 13"/>
                <a:gd name="T10" fmla="*/ 47 w 47"/>
                <a:gd name="T11" fmla="*/ 6 h 13"/>
                <a:gd name="T12" fmla="*/ 41 w 4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3">
                  <a:moveTo>
                    <a:pt x="4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4" y="13"/>
                    <a:pt x="47" y="10"/>
                    <a:pt x="47" y="6"/>
                  </a:cubicBezTo>
                  <a:cubicBezTo>
                    <a:pt x="47" y="3"/>
                    <a:pt x="4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4" name="Freeform 54"/>
            <p:cNvSpPr>
              <a:spLocks noEditPoints="1"/>
            </p:cNvSpPr>
            <p:nvPr/>
          </p:nvSpPr>
          <p:spPr bwMode="auto">
            <a:xfrm>
              <a:off x="7666038" y="3568700"/>
              <a:ext cx="314325" cy="385762"/>
            </a:xfrm>
            <a:custGeom>
              <a:avLst/>
              <a:gdLst>
                <a:gd name="T0" fmla="*/ 123 w 123"/>
                <a:gd name="T1" fmla="*/ 62 h 151"/>
                <a:gd name="T2" fmla="*/ 111 w 123"/>
                <a:gd name="T3" fmla="*/ 25 h 151"/>
                <a:gd name="T4" fmla="*/ 84 w 123"/>
                <a:gd name="T5" fmla="*/ 5 h 151"/>
                <a:gd name="T6" fmla="*/ 84 w 123"/>
                <a:gd name="T7" fmla="*/ 4 h 151"/>
                <a:gd name="T8" fmla="*/ 79 w 123"/>
                <a:gd name="T9" fmla="*/ 3 h 151"/>
                <a:gd name="T10" fmla="*/ 68 w 123"/>
                <a:gd name="T11" fmla="*/ 1 h 151"/>
                <a:gd name="T12" fmla="*/ 68 w 123"/>
                <a:gd name="T13" fmla="*/ 1 h 151"/>
                <a:gd name="T14" fmla="*/ 68 w 123"/>
                <a:gd name="T15" fmla="*/ 1 h 151"/>
                <a:gd name="T16" fmla="*/ 68 w 123"/>
                <a:gd name="T17" fmla="*/ 1 h 151"/>
                <a:gd name="T18" fmla="*/ 62 w 123"/>
                <a:gd name="T19" fmla="*/ 0 h 151"/>
                <a:gd name="T20" fmla="*/ 62 w 123"/>
                <a:gd name="T21" fmla="*/ 0 h 151"/>
                <a:gd name="T22" fmla="*/ 62 w 123"/>
                <a:gd name="T23" fmla="*/ 0 h 151"/>
                <a:gd name="T24" fmla="*/ 61 w 123"/>
                <a:gd name="T25" fmla="*/ 0 h 151"/>
                <a:gd name="T26" fmla="*/ 56 w 123"/>
                <a:gd name="T27" fmla="*/ 1 h 151"/>
                <a:gd name="T28" fmla="*/ 56 w 123"/>
                <a:gd name="T29" fmla="*/ 1 h 151"/>
                <a:gd name="T30" fmla="*/ 55 w 123"/>
                <a:gd name="T31" fmla="*/ 1 h 151"/>
                <a:gd name="T32" fmla="*/ 44 w 123"/>
                <a:gd name="T33" fmla="*/ 3 h 151"/>
                <a:gd name="T34" fmla="*/ 40 w 123"/>
                <a:gd name="T35" fmla="*/ 4 h 151"/>
                <a:gd name="T36" fmla="*/ 40 w 123"/>
                <a:gd name="T37" fmla="*/ 5 h 151"/>
                <a:gd name="T38" fmla="*/ 13 w 123"/>
                <a:gd name="T39" fmla="*/ 25 h 151"/>
                <a:gd name="T40" fmla="*/ 0 w 123"/>
                <a:gd name="T41" fmla="*/ 62 h 151"/>
                <a:gd name="T42" fmla="*/ 5 w 123"/>
                <a:gd name="T43" fmla="*/ 87 h 151"/>
                <a:gd name="T44" fmla="*/ 20 w 123"/>
                <a:gd name="T45" fmla="*/ 109 h 151"/>
                <a:gd name="T46" fmla="*/ 26 w 123"/>
                <a:gd name="T47" fmla="*/ 116 h 151"/>
                <a:gd name="T48" fmla="*/ 28 w 123"/>
                <a:gd name="T49" fmla="*/ 121 h 151"/>
                <a:gd name="T50" fmla="*/ 29 w 123"/>
                <a:gd name="T51" fmla="*/ 135 h 151"/>
                <a:gd name="T52" fmla="*/ 29 w 123"/>
                <a:gd name="T53" fmla="*/ 136 h 151"/>
                <a:gd name="T54" fmla="*/ 29 w 123"/>
                <a:gd name="T55" fmla="*/ 136 h 151"/>
                <a:gd name="T56" fmla="*/ 29 w 123"/>
                <a:gd name="T57" fmla="*/ 136 h 151"/>
                <a:gd name="T58" fmla="*/ 29 w 123"/>
                <a:gd name="T59" fmla="*/ 136 h 151"/>
                <a:gd name="T60" fmla="*/ 44 w 123"/>
                <a:gd name="T61" fmla="*/ 151 h 151"/>
                <a:gd name="T62" fmla="*/ 79 w 123"/>
                <a:gd name="T63" fmla="*/ 151 h 151"/>
                <a:gd name="T64" fmla="*/ 94 w 123"/>
                <a:gd name="T65" fmla="*/ 136 h 151"/>
                <a:gd name="T66" fmla="*/ 94 w 123"/>
                <a:gd name="T67" fmla="*/ 136 h 151"/>
                <a:gd name="T68" fmla="*/ 94 w 123"/>
                <a:gd name="T69" fmla="*/ 136 h 151"/>
                <a:gd name="T70" fmla="*/ 94 w 123"/>
                <a:gd name="T71" fmla="*/ 136 h 151"/>
                <a:gd name="T72" fmla="*/ 94 w 123"/>
                <a:gd name="T73" fmla="*/ 135 h 151"/>
                <a:gd name="T74" fmla="*/ 95 w 123"/>
                <a:gd name="T75" fmla="*/ 121 h 151"/>
                <a:gd name="T76" fmla="*/ 96 w 123"/>
                <a:gd name="T77" fmla="*/ 118 h 151"/>
                <a:gd name="T78" fmla="*/ 102 w 123"/>
                <a:gd name="T79" fmla="*/ 111 h 151"/>
                <a:gd name="T80" fmla="*/ 116 w 123"/>
                <a:gd name="T81" fmla="*/ 93 h 151"/>
                <a:gd name="T82" fmla="*/ 123 w 123"/>
                <a:gd name="T83" fmla="*/ 62 h 151"/>
                <a:gd name="T84" fmla="*/ 58 w 123"/>
                <a:gd name="T85" fmla="*/ 27 h 151"/>
                <a:gd name="T86" fmla="*/ 41 w 123"/>
                <a:gd name="T87" fmla="*/ 32 h 151"/>
                <a:gd name="T88" fmla="*/ 32 w 123"/>
                <a:gd name="T89" fmla="*/ 43 h 151"/>
                <a:gd name="T90" fmla="*/ 28 w 123"/>
                <a:gd name="T91" fmla="*/ 61 h 151"/>
                <a:gd name="T92" fmla="*/ 28 w 123"/>
                <a:gd name="T93" fmla="*/ 61 h 151"/>
                <a:gd name="T94" fmla="*/ 21 w 123"/>
                <a:gd name="T95" fmla="*/ 68 h 151"/>
                <a:gd name="T96" fmla="*/ 14 w 123"/>
                <a:gd name="T97" fmla="*/ 61 h 151"/>
                <a:gd name="T98" fmla="*/ 15 w 123"/>
                <a:gd name="T99" fmla="*/ 52 h 151"/>
                <a:gd name="T100" fmla="*/ 22 w 123"/>
                <a:gd name="T101" fmla="*/ 34 h 151"/>
                <a:gd name="T102" fmla="*/ 32 w 123"/>
                <a:gd name="T103" fmla="*/ 22 h 151"/>
                <a:gd name="T104" fmla="*/ 58 w 123"/>
                <a:gd name="T105" fmla="*/ 13 h 151"/>
                <a:gd name="T106" fmla="*/ 65 w 123"/>
                <a:gd name="T107" fmla="*/ 20 h 151"/>
                <a:gd name="T108" fmla="*/ 58 w 123"/>
                <a:gd name="T109" fmla="*/ 2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3" h="151">
                  <a:moveTo>
                    <a:pt x="123" y="62"/>
                  </a:moveTo>
                  <a:cubicBezTo>
                    <a:pt x="123" y="48"/>
                    <a:pt x="118" y="35"/>
                    <a:pt x="111" y="25"/>
                  </a:cubicBezTo>
                  <a:cubicBezTo>
                    <a:pt x="104" y="16"/>
                    <a:pt x="94" y="9"/>
                    <a:pt x="84" y="5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6" y="2"/>
                    <a:pt x="72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6" y="1"/>
                    <a:pt x="64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9" y="0"/>
                    <a:pt x="58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1" y="1"/>
                    <a:pt x="48" y="2"/>
                    <a:pt x="44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9" y="9"/>
                    <a:pt x="19" y="16"/>
                    <a:pt x="13" y="25"/>
                  </a:cubicBezTo>
                  <a:cubicBezTo>
                    <a:pt x="5" y="35"/>
                    <a:pt x="0" y="48"/>
                    <a:pt x="0" y="62"/>
                  </a:cubicBezTo>
                  <a:cubicBezTo>
                    <a:pt x="0" y="72"/>
                    <a:pt x="2" y="80"/>
                    <a:pt x="5" y="87"/>
                  </a:cubicBezTo>
                  <a:cubicBezTo>
                    <a:pt x="9" y="97"/>
                    <a:pt x="15" y="104"/>
                    <a:pt x="20" y="109"/>
                  </a:cubicBezTo>
                  <a:cubicBezTo>
                    <a:pt x="22" y="112"/>
                    <a:pt x="24" y="114"/>
                    <a:pt x="26" y="116"/>
                  </a:cubicBezTo>
                  <a:cubicBezTo>
                    <a:pt x="27" y="118"/>
                    <a:pt x="28" y="120"/>
                    <a:pt x="28" y="121"/>
                  </a:cubicBezTo>
                  <a:cubicBezTo>
                    <a:pt x="29" y="126"/>
                    <a:pt x="29" y="134"/>
                    <a:pt x="29" y="135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44"/>
                    <a:pt x="36" y="151"/>
                    <a:pt x="44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87" y="151"/>
                    <a:pt x="94" y="144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4" y="134"/>
                    <a:pt x="94" y="126"/>
                    <a:pt x="95" y="121"/>
                  </a:cubicBezTo>
                  <a:cubicBezTo>
                    <a:pt x="95" y="120"/>
                    <a:pt x="95" y="119"/>
                    <a:pt x="96" y="118"/>
                  </a:cubicBezTo>
                  <a:cubicBezTo>
                    <a:pt x="97" y="116"/>
                    <a:pt x="100" y="114"/>
                    <a:pt x="102" y="111"/>
                  </a:cubicBezTo>
                  <a:cubicBezTo>
                    <a:pt x="106" y="106"/>
                    <a:pt x="112" y="101"/>
                    <a:pt x="116" y="93"/>
                  </a:cubicBezTo>
                  <a:cubicBezTo>
                    <a:pt x="120" y="85"/>
                    <a:pt x="123" y="75"/>
                    <a:pt x="123" y="62"/>
                  </a:cubicBezTo>
                  <a:close/>
                  <a:moveTo>
                    <a:pt x="58" y="27"/>
                  </a:moveTo>
                  <a:cubicBezTo>
                    <a:pt x="50" y="27"/>
                    <a:pt x="45" y="29"/>
                    <a:pt x="41" y="32"/>
                  </a:cubicBezTo>
                  <a:cubicBezTo>
                    <a:pt x="37" y="35"/>
                    <a:pt x="34" y="39"/>
                    <a:pt x="32" y="43"/>
                  </a:cubicBezTo>
                  <a:cubicBezTo>
                    <a:pt x="28" y="51"/>
                    <a:pt x="28" y="60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5"/>
                    <a:pt x="25" y="68"/>
                    <a:pt x="21" y="68"/>
                  </a:cubicBezTo>
                  <a:cubicBezTo>
                    <a:pt x="17" y="68"/>
                    <a:pt x="14" y="65"/>
                    <a:pt x="14" y="61"/>
                  </a:cubicBezTo>
                  <a:cubicBezTo>
                    <a:pt x="14" y="61"/>
                    <a:pt x="14" y="57"/>
                    <a:pt x="15" y="52"/>
                  </a:cubicBezTo>
                  <a:cubicBezTo>
                    <a:pt x="16" y="47"/>
                    <a:pt x="18" y="40"/>
                    <a:pt x="22" y="34"/>
                  </a:cubicBezTo>
                  <a:cubicBezTo>
                    <a:pt x="24" y="29"/>
                    <a:pt x="28" y="25"/>
                    <a:pt x="32" y="22"/>
                  </a:cubicBezTo>
                  <a:cubicBezTo>
                    <a:pt x="39" y="17"/>
                    <a:pt x="47" y="14"/>
                    <a:pt x="58" y="13"/>
                  </a:cubicBezTo>
                  <a:cubicBezTo>
                    <a:pt x="62" y="13"/>
                    <a:pt x="65" y="16"/>
                    <a:pt x="65" y="20"/>
                  </a:cubicBezTo>
                  <a:cubicBezTo>
                    <a:pt x="65" y="24"/>
                    <a:pt x="62" y="27"/>
                    <a:pt x="5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5" name="Freeform 55"/>
            <p:cNvSpPr/>
            <p:nvPr/>
          </p:nvSpPr>
          <p:spPr bwMode="auto">
            <a:xfrm>
              <a:off x="7950201" y="3844925"/>
              <a:ext cx="60325" cy="63500"/>
            </a:xfrm>
            <a:custGeom>
              <a:avLst/>
              <a:gdLst>
                <a:gd name="T0" fmla="*/ 8 w 24"/>
                <a:gd name="T1" fmla="*/ 0 h 25"/>
                <a:gd name="T2" fmla="*/ 0 w 24"/>
                <a:gd name="T3" fmla="*/ 10 h 25"/>
                <a:gd name="T4" fmla="*/ 12 w 24"/>
                <a:gd name="T5" fmla="*/ 23 h 25"/>
                <a:gd name="T6" fmla="*/ 22 w 24"/>
                <a:gd name="T7" fmla="*/ 23 h 25"/>
                <a:gd name="T8" fmla="*/ 22 w 24"/>
                <a:gd name="T9" fmla="*/ 13 h 25"/>
                <a:gd name="T10" fmla="*/ 8 w 2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5">
                  <a:moveTo>
                    <a:pt x="8" y="0"/>
                  </a:moveTo>
                  <a:cubicBezTo>
                    <a:pt x="6" y="4"/>
                    <a:pt x="3" y="7"/>
                    <a:pt x="0" y="1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5" y="25"/>
                    <a:pt x="19" y="25"/>
                    <a:pt x="22" y="23"/>
                  </a:cubicBezTo>
                  <a:cubicBezTo>
                    <a:pt x="24" y="20"/>
                    <a:pt x="24" y="16"/>
                    <a:pt x="22" y="13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6" name="Freeform 56"/>
            <p:cNvSpPr/>
            <p:nvPr/>
          </p:nvSpPr>
          <p:spPr bwMode="auto">
            <a:xfrm>
              <a:off x="8004176" y="3705225"/>
              <a:ext cx="76200" cy="33337"/>
            </a:xfrm>
            <a:custGeom>
              <a:avLst/>
              <a:gdLst>
                <a:gd name="T0" fmla="*/ 24 w 30"/>
                <a:gd name="T1" fmla="*/ 0 h 13"/>
                <a:gd name="T2" fmla="*/ 0 w 30"/>
                <a:gd name="T3" fmla="*/ 0 h 13"/>
                <a:gd name="T4" fmla="*/ 0 w 30"/>
                <a:gd name="T5" fmla="*/ 9 h 13"/>
                <a:gd name="T6" fmla="*/ 0 w 30"/>
                <a:gd name="T7" fmla="*/ 13 h 13"/>
                <a:gd name="T8" fmla="*/ 24 w 30"/>
                <a:gd name="T9" fmla="*/ 13 h 13"/>
                <a:gd name="T10" fmla="*/ 30 w 30"/>
                <a:gd name="T11" fmla="*/ 6 h 13"/>
                <a:gd name="T12" fmla="*/ 24 w 3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3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7" y="13"/>
                    <a:pt x="30" y="10"/>
                    <a:pt x="30" y="6"/>
                  </a:cubicBezTo>
                  <a:cubicBezTo>
                    <a:pt x="30" y="3"/>
                    <a:pt x="2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 rot="1902839">
            <a:off x="3019551" y="1518027"/>
            <a:ext cx="956454" cy="400149"/>
            <a:chOff x="1150938" y="1535113"/>
            <a:chExt cx="933449" cy="390525"/>
          </a:xfrm>
          <a:solidFill>
            <a:srgbClr val="A6A6A6"/>
          </a:solidFill>
        </p:grpSpPr>
        <p:sp>
          <p:nvSpPr>
            <p:cNvPr id="55" name="Freeform 66"/>
            <p:cNvSpPr/>
            <p:nvPr/>
          </p:nvSpPr>
          <p:spPr bwMode="auto">
            <a:xfrm>
              <a:off x="1150938" y="1677988"/>
              <a:ext cx="293687" cy="247650"/>
            </a:xfrm>
            <a:custGeom>
              <a:avLst/>
              <a:gdLst>
                <a:gd name="T0" fmla="*/ 0 w 115"/>
                <a:gd name="T1" fmla="*/ 30 h 97"/>
                <a:gd name="T2" fmla="*/ 72 w 115"/>
                <a:gd name="T3" fmla="*/ 97 h 97"/>
                <a:gd name="T4" fmla="*/ 115 w 115"/>
                <a:gd name="T5" fmla="*/ 65 h 97"/>
                <a:gd name="T6" fmla="*/ 39 w 115"/>
                <a:gd name="T7" fmla="*/ 0 h 97"/>
                <a:gd name="T8" fmla="*/ 0 w 115"/>
                <a:gd name="T9" fmla="*/ 3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7">
                  <a:moveTo>
                    <a:pt x="0" y="3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94" y="80"/>
                    <a:pt x="115" y="6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1" y="20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56" name="Freeform 67"/>
            <p:cNvSpPr/>
            <p:nvPr/>
          </p:nvSpPr>
          <p:spPr bwMode="auto">
            <a:xfrm>
              <a:off x="1295400" y="1535113"/>
              <a:ext cx="788987" cy="292100"/>
            </a:xfrm>
            <a:custGeom>
              <a:avLst/>
              <a:gdLst>
                <a:gd name="T0" fmla="*/ 261 w 309"/>
                <a:gd name="T1" fmla="*/ 33 h 114"/>
                <a:gd name="T2" fmla="*/ 205 w 309"/>
                <a:gd name="T3" fmla="*/ 64 h 114"/>
                <a:gd name="T4" fmla="*/ 125 w 309"/>
                <a:gd name="T5" fmla="*/ 55 h 114"/>
                <a:gd name="T6" fmla="*/ 176 w 309"/>
                <a:gd name="T7" fmla="*/ 48 h 114"/>
                <a:gd name="T8" fmla="*/ 217 w 309"/>
                <a:gd name="T9" fmla="*/ 19 h 114"/>
                <a:gd name="T10" fmla="*/ 140 w 309"/>
                <a:gd name="T11" fmla="*/ 14 h 114"/>
                <a:gd name="T12" fmla="*/ 66 w 309"/>
                <a:gd name="T13" fmla="*/ 14 h 114"/>
                <a:gd name="T14" fmla="*/ 0 w 309"/>
                <a:gd name="T15" fmla="*/ 54 h 114"/>
                <a:gd name="T16" fmla="*/ 68 w 309"/>
                <a:gd name="T17" fmla="*/ 114 h 114"/>
                <a:gd name="T18" fmla="*/ 91 w 309"/>
                <a:gd name="T19" fmla="*/ 102 h 114"/>
                <a:gd name="T20" fmla="*/ 205 w 309"/>
                <a:gd name="T21" fmla="*/ 102 h 114"/>
                <a:gd name="T22" fmla="*/ 309 w 309"/>
                <a:gd name="T23" fmla="*/ 19 h 114"/>
                <a:gd name="T24" fmla="*/ 261 w 309"/>
                <a:gd name="T25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114">
                  <a:moveTo>
                    <a:pt x="261" y="33"/>
                  </a:moveTo>
                  <a:cubicBezTo>
                    <a:pt x="243" y="49"/>
                    <a:pt x="227" y="60"/>
                    <a:pt x="205" y="64"/>
                  </a:cubicBezTo>
                  <a:cubicBezTo>
                    <a:pt x="170" y="70"/>
                    <a:pt x="135" y="62"/>
                    <a:pt x="125" y="55"/>
                  </a:cubicBezTo>
                  <a:cubicBezTo>
                    <a:pt x="108" y="44"/>
                    <a:pt x="126" y="51"/>
                    <a:pt x="176" y="48"/>
                  </a:cubicBezTo>
                  <a:cubicBezTo>
                    <a:pt x="227" y="45"/>
                    <a:pt x="217" y="19"/>
                    <a:pt x="217" y="19"/>
                  </a:cubicBezTo>
                  <a:cubicBezTo>
                    <a:pt x="206" y="17"/>
                    <a:pt x="193" y="16"/>
                    <a:pt x="140" y="14"/>
                  </a:cubicBezTo>
                  <a:cubicBezTo>
                    <a:pt x="121" y="14"/>
                    <a:pt x="84" y="10"/>
                    <a:pt x="66" y="14"/>
                  </a:cubicBezTo>
                  <a:cubicBezTo>
                    <a:pt x="46" y="18"/>
                    <a:pt x="28" y="35"/>
                    <a:pt x="0" y="5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79" y="107"/>
                    <a:pt x="87" y="102"/>
                    <a:pt x="91" y="102"/>
                  </a:cubicBezTo>
                  <a:cubicBezTo>
                    <a:pt x="112" y="102"/>
                    <a:pt x="166" y="107"/>
                    <a:pt x="205" y="102"/>
                  </a:cubicBezTo>
                  <a:cubicBezTo>
                    <a:pt x="282" y="64"/>
                    <a:pt x="309" y="19"/>
                    <a:pt x="309" y="19"/>
                  </a:cubicBezTo>
                  <a:cubicBezTo>
                    <a:pt x="309" y="19"/>
                    <a:pt x="288" y="0"/>
                    <a:pt x="26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718448" y="2459392"/>
            <a:ext cx="490293" cy="414267"/>
            <a:chOff x="8507413" y="4900613"/>
            <a:chExt cx="706438" cy="5969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2" name="Oval 188"/>
            <p:cNvSpPr>
              <a:spLocks noChangeArrowheads="1"/>
            </p:cNvSpPr>
            <p:nvPr/>
          </p:nvSpPr>
          <p:spPr bwMode="auto">
            <a:xfrm>
              <a:off x="8759826" y="4967288"/>
              <a:ext cx="203200" cy="203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43" name="Freeform 189"/>
            <p:cNvSpPr/>
            <p:nvPr/>
          </p:nvSpPr>
          <p:spPr bwMode="auto">
            <a:xfrm>
              <a:off x="8683626" y="5189538"/>
              <a:ext cx="357188" cy="307975"/>
            </a:xfrm>
            <a:custGeom>
              <a:avLst/>
              <a:gdLst>
                <a:gd name="T0" fmla="*/ 65 w 95"/>
                <a:gd name="T1" fmla="*/ 0 h 82"/>
                <a:gd name="T2" fmla="*/ 48 w 95"/>
                <a:gd name="T3" fmla="*/ 20 h 82"/>
                <a:gd name="T4" fmla="*/ 31 w 95"/>
                <a:gd name="T5" fmla="*/ 0 h 82"/>
                <a:gd name="T6" fmla="*/ 0 w 95"/>
                <a:gd name="T7" fmla="*/ 51 h 82"/>
                <a:gd name="T8" fmla="*/ 1 w 95"/>
                <a:gd name="T9" fmla="*/ 61 h 82"/>
                <a:gd name="T10" fmla="*/ 48 w 95"/>
                <a:gd name="T11" fmla="*/ 82 h 82"/>
                <a:gd name="T12" fmla="*/ 94 w 95"/>
                <a:gd name="T13" fmla="*/ 61 h 82"/>
                <a:gd name="T14" fmla="*/ 95 w 95"/>
                <a:gd name="T15" fmla="*/ 51 h 82"/>
                <a:gd name="T16" fmla="*/ 65 w 95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82">
                  <a:moveTo>
                    <a:pt x="65" y="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3" y="8"/>
                    <a:pt x="0" y="28"/>
                    <a:pt x="0" y="51"/>
                  </a:cubicBezTo>
                  <a:cubicBezTo>
                    <a:pt x="0" y="54"/>
                    <a:pt x="1" y="57"/>
                    <a:pt x="1" y="61"/>
                  </a:cubicBezTo>
                  <a:cubicBezTo>
                    <a:pt x="11" y="73"/>
                    <a:pt x="28" y="82"/>
                    <a:pt x="48" y="82"/>
                  </a:cubicBezTo>
                  <a:cubicBezTo>
                    <a:pt x="67" y="82"/>
                    <a:pt x="84" y="73"/>
                    <a:pt x="94" y="61"/>
                  </a:cubicBezTo>
                  <a:cubicBezTo>
                    <a:pt x="95" y="57"/>
                    <a:pt x="95" y="54"/>
                    <a:pt x="95" y="51"/>
                  </a:cubicBezTo>
                  <a:cubicBezTo>
                    <a:pt x="95" y="28"/>
                    <a:pt x="82" y="7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44" name="Freeform 190"/>
            <p:cNvSpPr/>
            <p:nvPr/>
          </p:nvSpPr>
          <p:spPr bwMode="auto">
            <a:xfrm>
              <a:off x="8958263" y="4900613"/>
              <a:ext cx="184150" cy="187325"/>
            </a:xfrm>
            <a:custGeom>
              <a:avLst/>
              <a:gdLst>
                <a:gd name="T0" fmla="*/ 24 w 49"/>
                <a:gd name="T1" fmla="*/ 0 h 50"/>
                <a:gd name="T2" fmla="*/ 0 w 49"/>
                <a:gd name="T3" fmla="*/ 18 h 50"/>
                <a:gd name="T4" fmla="*/ 11 w 49"/>
                <a:gd name="T5" fmla="*/ 45 h 50"/>
                <a:gd name="T6" fmla="*/ 11 w 49"/>
                <a:gd name="T7" fmla="*/ 46 h 50"/>
                <a:gd name="T8" fmla="*/ 24 w 49"/>
                <a:gd name="T9" fmla="*/ 50 h 50"/>
                <a:gd name="T10" fmla="*/ 49 w 49"/>
                <a:gd name="T11" fmla="*/ 25 h 50"/>
                <a:gd name="T12" fmla="*/ 24 w 4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0">
                  <a:moveTo>
                    <a:pt x="24" y="0"/>
                  </a:moveTo>
                  <a:cubicBezTo>
                    <a:pt x="12" y="0"/>
                    <a:pt x="2" y="8"/>
                    <a:pt x="0" y="18"/>
                  </a:cubicBezTo>
                  <a:cubicBezTo>
                    <a:pt x="6" y="25"/>
                    <a:pt x="11" y="34"/>
                    <a:pt x="11" y="45"/>
                  </a:cubicBezTo>
                  <a:cubicBezTo>
                    <a:pt x="11" y="45"/>
                    <a:pt x="11" y="46"/>
                    <a:pt x="11" y="46"/>
                  </a:cubicBezTo>
                  <a:cubicBezTo>
                    <a:pt x="14" y="49"/>
                    <a:pt x="19" y="50"/>
                    <a:pt x="24" y="50"/>
                  </a:cubicBezTo>
                  <a:cubicBezTo>
                    <a:pt x="37" y="50"/>
                    <a:pt x="49" y="39"/>
                    <a:pt x="49" y="25"/>
                  </a:cubicBezTo>
                  <a:cubicBezTo>
                    <a:pt x="49" y="11"/>
                    <a:pt x="3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45" name="Freeform 191"/>
            <p:cNvSpPr/>
            <p:nvPr/>
          </p:nvSpPr>
          <p:spPr bwMode="auto">
            <a:xfrm>
              <a:off x="8575676" y="4900613"/>
              <a:ext cx="187325" cy="187325"/>
            </a:xfrm>
            <a:custGeom>
              <a:avLst/>
              <a:gdLst>
                <a:gd name="T0" fmla="*/ 40 w 50"/>
                <a:gd name="T1" fmla="*/ 45 h 50"/>
                <a:gd name="T2" fmla="*/ 50 w 50"/>
                <a:gd name="T3" fmla="*/ 20 h 50"/>
                <a:gd name="T4" fmla="*/ 25 w 50"/>
                <a:gd name="T5" fmla="*/ 0 h 50"/>
                <a:gd name="T6" fmla="*/ 0 w 50"/>
                <a:gd name="T7" fmla="*/ 25 h 50"/>
                <a:gd name="T8" fmla="*/ 25 w 50"/>
                <a:gd name="T9" fmla="*/ 50 h 50"/>
                <a:gd name="T10" fmla="*/ 40 w 50"/>
                <a:gd name="T11" fmla="*/ 45 h 50"/>
                <a:gd name="T12" fmla="*/ 40 w 50"/>
                <a:gd name="T13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0">
                  <a:moveTo>
                    <a:pt x="40" y="45"/>
                  </a:moveTo>
                  <a:cubicBezTo>
                    <a:pt x="40" y="35"/>
                    <a:pt x="44" y="26"/>
                    <a:pt x="50" y="20"/>
                  </a:cubicBezTo>
                  <a:cubicBezTo>
                    <a:pt x="48" y="8"/>
                    <a:pt x="37" y="0"/>
                    <a:pt x="25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0"/>
                    <a:pt x="25" y="50"/>
                  </a:cubicBezTo>
                  <a:cubicBezTo>
                    <a:pt x="31" y="50"/>
                    <a:pt x="36" y="48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46" name="Freeform 192"/>
            <p:cNvSpPr/>
            <p:nvPr/>
          </p:nvSpPr>
          <p:spPr bwMode="auto">
            <a:xfrm>
              <a:off x="8958263" y="5103813"/>
              <a:ext cx="255588" cy="285750"/>
            </a:xfrm>
            <a:custGeom>
              <a:avLst/>
              <a:gdLst>
                <a:gd name="T0" fmla="*/ 40 w 68"/>
                <a:gd name="T1" fmla="*/ 0 h 76"/>
                <a:gd name="T2" fmla="*/ 24 w 68"/>
                <a:gd name="T3" fmla="*/ 19 h 76"/>
                <a:gd name="T4" fmla="*/ 9 w 68"/>
                <a:gd name="T5" fmla="*/ 2 h 76"/>
                <a:gd name="T6" fmla="*/ 0 w 68"/>
                <a:gd name="T7" fmla="*/ 16 h 76"/>
                <a:gd name="T8" fmla="*/ 32 w 68"/>
                <a:gd name="T9" fmla="*/ 74 h 76"/>
                <a:gd name="T10" fmla="*/ 31 w 68"/>
                <a:gd name="T11" fmla="*/ 76 h 76"/>
                <a:gd name="T12" fmla="*/ 67 w 68"/>
                <a:gd name="T13" fmla="*/ 57 h 76"/>
                <a:gd name="T14" fmla="*/ 68 w 68"/>
                <a:gd name="T15" fmla="*/ 48 h 76"/>
                <a:gd name="T16" fmla="*/ 40 w 6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76">
                  <a:moveTo>
                    <a:pt x="40" y="0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7"/>
                    <a:pt x="4" y="12"/>
                    <a:pt x="0" y="16"/>
                  </a:cubicBezTo>
                  <a:cubicBezTo>
                    <a:pt x="19" y="27"/>
                    <a:pt x="32" y="49"/>
                    <a:pt x="32" y="74"/>
                  </a:cubicBezTo>
                  <a:cubicBezTo>
                    <a:pt x="32" y="75"/>
                    <a:pt x="31" y="75"/>
                    <a:pt x="31" y="76"/>
                  </a:cubicBezTo>
                  <a:cubicBezTo>
                    <a:pt x="46" y="74"/>
                    <a:pt x="59" y="67"/>
                    <a:pt x="67" y="57"/>
                  </a:cubicBezTo>
                  <a:cubicBezTo>
                    <a:pt x="68" y="54"/>
                    <a:pt x="68" y="51"/>
                    <a:pt x="68" y="48"/>
                  </a:cubicBezTo>
                  <a:cubicBezTo>
                    <a:pt x="68" y="26"/>
                    <a:pt x="56" y="8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47" name="Freeform 193"/>
            <p:cNvSpPr/>
            <p:nvPr/>
          </p:nvSpPr>
          <p:spPr bwMode="auto">
            <a:xfrm>
              <a:off x="8507413" y="5103813"/>
              <a:ext cx="258763" cy="285750"/>
            </a:xfrm>
            <a:custGeom>
              <a:avLst/>
              <a:gdLst>
                <a:gd name="T0" fmla="*/ 38 w 69"/>
                <a:gd name="T1" fmla="*/ 74 h 76"/>
                <a:gd name="T2" fmla="*/ 69 w 69"/>
                <a:gd name="T3" fmla="*/ 17 h 76"/>
                <a:gd name="T4" fmla="*/ 59 w 69"/>
                <a:gd name="T5" fmla="*/ 0 h 76"/>
                <a:gd name="T6" fmla="*/ 59 w 69"/>
                <a:gd name="T7" fmla="*/ 0 h 76"/>
                <a:gd name="T8" fmla="*/ 44 w 69"/>
                <a:gd name="T9" fmla="*/ 19 h 76"/>
                <a:gd name="T10" fmla="*/ 28 w 69"/>
                <a:gd name="T11" fmla="*/ 1 h 76"/>
                <a:gd name="T12" fmla="*/ 0 w 69"/>
                <a:gd name="T13" fmla="*/ 48 h 76"/>
                <a:gd name="T14" fmla="*/ 0 w 69"/>
                <a:gd name="T15" fmla="*/ 57 h 76"/>
                <a:gd name="T16" fmla="*/ 38 w 69"/>
                <a:gd name="T17" fmla="*/ 76 h 76"/>
                <a:gd name="T18" fmla="*/ 38 w 69"/>
                <a:gd name="T1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6">
                  <a:moveTo>
                    <a:pt x="38" y="74"/>
                  </a:moveTo>
                  <a:cubicBezTo>
                    <a:pt x="38" y="49"/>
                    <a:pt x="50" y="28"/>
                    <a:pt x="69" y="17"/>
                  </a:cubicBezTo>
                  <a:cubicBezTo>
                    <a:pt x="65" y="12"/>
                    <a:pt x="61" y="7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12" y="8"/>
                    <a:pt x="0" y="26"/>
                    <a:pt x="0" y="48"/>
                  </a:cubicBezTo>
                  <a:cubicBezTo>
                    <a:pt x="0" y="51"/>
                    <a:pt x="0" y="54"/>
                    <a:pt x="0" y="57"/>
                  </a:cubicBezTo>
                  <a:cubicBezTo>
                    <a:pt x="9" y="67"/>
                    <a:pt x="22" y="75"/>
                    <a:pt x="38" y="76"/>
                  </a:cubicBezTo>
                  <a:cubicBezTo>
                    <a:pt x="38" y="75"/>
                    <a:pt x="38" y="75"/>
                    <a:pt x="3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rot="20210485" flipH="1">
            <a:off x="4799224" y="2689343"/>
            <a:ext cx="795539" cy="354740"/>
            <a:chOff x="1150938" y="1535113"/>
            <a:chExt cx="933449" cy="390525"/>
          </a:xfrm>
          <a:solidFill>
            <a:srgbClr val="A6A6A6"/>
          </a:solidFill>
        </p:grpSpPr>
        <p:sp>
          <p:nvSpPr>
            <p:cNvPr id="64" name="Freeform 66"/>
            <p:cNvSpPr/>
            <p:nvPr/>
          </p:nvSpPr>
          <p:spPr bwMode="auto">
            <a:xfrm>
              <a:off x="1150938" y="1677988"/>
              <a:ext cx="293687" cy="247650"/>
            </a:xfrm>
            <a:custGeom>
              <a:avLst/>
              <a:gdLst>
                <a:gd name="T0" fmla="*/ 0 w 115"/>
                <a:gd name="T1" fmla="*/ 30 h 97"/>
                <a:gd name="T2" fmla="*/ 72 w 115"/>
                <a:gd name="T3" fmla="*/ 97 h 97"/>
                <a:gd name="T4" fmla="*/ 115 w 115"/>
                <a:gd name="T5" fmla="*/ 65 h 97"/>
                <a:gd name="T6" fmla="*/ 39 w 115"/>
                <a:gd name="T7" fmla="*/ 0 h 97"/>
                <a:gd name="T8" fmla="*/ 0 w 115"/>
                <a:gd name="T9" fmla="*/ 3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7">
                  <a:moveTo>
                    <a:pt x="0" y="3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94" y="80"/>
                    <a:pt x="115" y="6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1" y="20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65" name="Freeform 67"/>
            <p:cNvSpPr/>
            <p:nvPr/>
          </p:nvSpPr>
          <p:spPr bwMode="auto">
            <a:xfrm>
              <a:off x="1295400" y="1535113"/>
              <a:ext cx="788987" cy="292100"/>
            </a:xfrm>
            <a:custGeom>
              <a:avLst/>
              <a:gdLst>
                <a:gd name="T0" fmla="*/ 261 w 309"/>
                <a:gd name="T1" fmla="*/ 33 h 114"/>
                <a:gd name="T2" fmla="*/ 205 w 309"/>
                <a:gd name="T3" fmla="*/ 64 h 114"/>
                <a:gd name="T4" fmla="*/ 125 w 309"/>
                <a:gd name="T5" fmla="*/ 55 h 114"/>
                <a:gd name="T6" fmla="*/ 176 w 309"/>
                <a:gd name="T7" fmla="*/ 48 h 114"/>
                <a:gd name="T8" fmla="*/ 217 w 309"/>
                <a:gd name="T9" fmla="*/ 19 h 114"/>
                <a:gd name="T10" fmla="*/ 140 w 309"/>
                <a:gd name="T11" fmla="*/ 14 h 114"/>
                <a:gd name="T12" fmla="*/ 66 w 309"/>
                <a:gd name="T13" fmla="*/ 14 h 114"/>
                <a:gd name="T14" fmla="*/ 0 w 309"/>
                <a:gd name="T15" fmla="*/ 54 h 114"/>
                <a:gd name="T16" fmla="*/ 68 w 309"/>
                <a:gd name="T17" fmla="*/ 114 h 114"/>
                <a:gd name="T18" fmla="*/ 91 w 309"/>
                <a:gd name="T19" fmla="*/ 102 h 114"/>
                <a:gd name="T20" fmla="*/ 205 w 309"/>
                <a:gd name="T21" fmla="*/ 102 h 114"/>
                <a:gd name="T22" fmla="*/ 309 w 309"/>
                <a:gd name="T23" fmla="*/ 19 h 114"/>
                <a:gd name="T24" fmla="*/ 261 w 309"/>
                <a:gd name="T25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114">
                  <a:moveTo>
                    <a:pt x="261" y="33"/>
                  </a:moveTo>
                  <a:cubicBezTo>
                    <a:pt x="243" y="49"/>
                    <a:pt x="227" y="60"/>
                    <a:pt x="205" y="64"/>
                  </a:cubicBezTo>
                  <a:cubicBezTo>
                    <a:pt x="170" y="70"/>
                    <a:pt x="135" y="62"/>
                    <a:pt x="125" y="55"/>
                  </a:cubicBezTo>
                  <a:cubicBezTo>
                    <a:pt x="108" y="44"/>
                    <a:pt x="126" y="51"/>
                    <a:pt x="176" y="48"/>
                  </a:cubicBezTo>
                  <a:cubicBezTo>
                    <a:pt x="227" y="45"/>
                    <a:pt x="217" y="19"/>
                    <a:pt x="217" y="19"/>
                  </a:cubicBezTo>
                  <a:cubicBezTo>
                    <a:pt x="206" y="17"/>
                    <a:pt x="193" y="16"/>
                    <a:pt x="140" y="14"/>
                  </a:cubicBezTo>
                  <a:cubicBezTo>
                    <a:pt x="121" y="14"/>
                    <a:pt x="84" y="10"/>
                    <a:pt x="66" y="14"/>
                  </a:cubicBezTo>
                  <a:cubicBezTo>
                    <a:pt x="46" y="18"/>
                    <a:pt x="28" y="35"/>
                    <a:pt x="0" y="5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79" y="107"/>
                    <a:pt x="87" y="102"/>
                    <a:pt x="91" y="102"/>
                  </a:cubicBezTo>
                  <a:cubicBezTo>
                    <a:pt x="112" y="102"/>
                    <a:pt x="166" y="107"/>
                    <a:pt x="205" y="102"/>
                  </a:cubicBezTo>
                  <a:cubicBezTo>
                    <a:pt x="282" y="64"/>
                    <a:pt x="309" y="19"/>
                    <a:pt x="309" y="19"/>
                  </a:cubicBezTo>
                  <a:cubicBezTo>
                    <a:pt x="309" y="19"/>
                    <a:pt x="288" y="0"/>
                    <a:pt x="26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</p:grpSp>
      <p:cxnSp>
        <p:nvCxnSpPr>
          <p:cNvPr id="66" name="直接连接符 65"/>
          <p:cNvCxnSpPr>
            <a:cxnSpLocks/>
          </p:cNvCxnSpPr>
          <p:nvPr/>
        </p:nvCxnSpPr>
        <p:spPr>
          <a:xfrm>
            <a:off x="1050447" y="398728"/>
            <a:ext cx="19360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"/>
          <p:cNvSpPr txBox="1">
            <a:spLocks noChangeArrowheads="1"/>
          </p:cNvSpPr>
          <p:nvPr/>
        </p:nvSpPr>
        <p:spPr bwMode="auto">
          <a:xfrm>
            <a:off x="234413" y="434492"/>
            <a:ext cx="2639255" cy="489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1. </a:t>
            </a:r>
            <a:r>
              <a:rPr lang="zh-CN" altLang="en-US" sz="1399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可拓展性：</a:t>
            </a:r>
            <a:r>
              <a:rPr lang="zh-CN" altLang="en-US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为</a:t>
            </a:r>
            <a:r>
              <a:rPr lang="en-US" altLang="zh-CN" sz="1399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Iot</a:t>
            </a:r>
            <a:r>
              <a:rPr lang="zh-CN" altLang="en-US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而设计，   </a:t>
            </a:r>
            <a:endParaRPr lang="en-US" altLang="zh-CN" sz="139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   </a:t>
            </a:r>
            <a:r>
              <a:rPr lang="zh-CN" altLang="en-US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具有极强的可拓展性</a:t>
            </a:r>
            <a:endParaRPr lang="en-US" altLang="zh-CN" sz="139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2. </a:t>
            </a:r>
            <a:r>
              <a:rPr lang="zh-CN" altLang="en-US" sz="1399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学习资料丰富：</a:t>
            </a:r>
            <a:r>
              <a:rPr sz="1399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能够在</a:t>
            </a:r>
            <a:endParaRPr lang="en-US" sz="139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   </a:t>
            </a:r>
            <a:r>
              <a:rPr sz="1399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短时间内学会并完成</a:t>
            </a:r>
            <a:r>
              <a:rPr lang="zh-CN" altLang="en-US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搭建</a:t>
            </a:r>
            <a:endParaRPr sz="139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3</a:t>
            </a:r>
            <a:r>
              <a:rPr lang="en-US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. </a:t>
            </a:r>
            <a:r>
              <a:rPr lang="zh-CN" altLang="en-US" sz="1399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可安装操作系统：</a:t>
            </a:r>
            <a:r>
              <a:rPr lang="zh-CN" altLang="en-US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从而可以调用各种</a:t>
            </a:r>
            <a:r>
              <a:rPr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库，</a:t>
            </a:r>
            <a:r>
              <a:rPr lang="zh-CN" altLang="en-US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大量减少</a:t>
            </a:r>
            <a:r>
              <a:rPr lang="en-US" altLang="zh-CN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CV</a:t>
            </a:r>
            <a:r>
              <a:rPr lang="zh-CN" altLang="en-US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算法的重复劳动</a:t>
            </a:r>
            <a:endParaRPr lang="en-US" altLang="zh-CN" sz="139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4. </a:t>
            </a:r>
            <a:r>
              <a:rPr lang="zh-CN" altLang="en-US" sz="1399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可移植性：</a:t>
            </a:r>
            <a:r>
              <a:rPr lang="zh-CN" altLang="en-US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控制程序可以移植到其他基于</a:t>
            </a:r>
            <a:r>
              <a:rPr lang="en-US" altLang="zh-CN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Linux</a:t>
            </a:r>
            <a:r>
              <a:rPr lang="zh-CN" altLang="en-US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系统的硬件平台</a:t>
            </a:r>
            <a:endParaRPr lang="en-US" altLang="zh-CN" sz="139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5. </a:t>
            </a:r>
            <a:r>
              <a:rPr lang="zh-CN" altLang="en-US" sz="1399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交互性强：</a:t>
            </a:r>
            <a:r>
              <a:rPr lang="zh-CN" altLang="en-US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树莓派本身可以搭建一部完整的个人电脑，在测试时对树莓派的联网通信可以实时查看路况采集信息</a:t>
            </a:r>
            <a:endParaRPr lang="zh-CN" altLang="en-US" sz="1399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39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730187" y="2840823"/>
            <a:ext cx="163688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/>
          <p:cNvSpPr txBox="1">
            <a:spLocks noChangeArrowheads="1"/>
          </p:cNvSpPr>
          <p:nvPr/>
        </p:nvSpPr>
        <p:spPr bwMode="auto">
          <a:xfrm>
            <a:off x="5709329" y="1999322"/>
            <a:ext cx="2670624" cy="70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一般采用</a:t>
            </a:r>
            <a:r>
              <a:rPr lang="en-US" altLang="zh-CN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进行开发</a:t>
            </a:r>
            <a:endParaRPr lang="en-US" altLang="zh-CN" sz="139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而</a:t>
            </a:r>
            <a:r>
              <a:rPr lang="en-US" altLang="zh-CN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本身的运行速度较慢</a:t>
            </a:r>
            <a:endParaRPr sz="139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" name="等腰三角形 1"/>
          <p:cNvSpPr/>
          <p:nvPr/>
        </p:nvSpPr>
        <p:spPr>
          <a:xfrm rot="16200000">
            <a:off x="4229992" y="1108048"/>
            <a:ext cx="177222" cy="165100"/>
          </a:xfrm>
          <a:prstGeom prst="triangl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</a:endParaRPr>
          </a:p>
        </p:txBody>
      </p:sp>
      <p:sp>
        <p:nvSpPr>
          <p:cNvPr id="48" name="等腰三角形 47"/>
          <p:cNvSpPr/>
          <p:nvPr/>
        </p:nvSpPr>
        <p:spPr>
          <a:xfrm rot="5400000">
            <a:off x="4257184" y="3065968"/>
            <a:ext cx="162686" cy="165100"/>
          </a:xfrm>
          <a:prstGeom prst="triangl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3035" y="35728"/>
            <a:ext cx="654471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1" dirty="0">
                <a:solidFill>
                  <a:schemeClr val="accent2"/>
                </a:solidFill>
                <a:cs typeface="+mn-ea"/>
              </a:rPr>
              <a:t>优点</a:t>
            </a:r>
          </a:p>
        </p:txBody>
      </p:sp>
      <p:sp>
        <p:nvSpPr>
          <p:cNvPr id="51" name="矩形 50"/>
          <p:cNvSpPr/>
          <p:nvPr/>
        </p:nvSpPr>
        <p:spPr>
          <a:xfrm>
            <a:off x="5619628" y="2851909"/>
            <a:ext cx="595035" cy="338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缺点</a:t>
            </a:r>
          </a:p>
        </p:txBody>
      </p:sp>
      <p:sp>
        <p:nvSpPr>
          <p:cNvPr id="50" name="TextBox 6"/>
          <p:cNvSpPr txBox="1">
            <a:spLocks noChangeArrowheads="1"/>
          </p:cNvSpPr>
          <p:nvPr/>
        </p:nvSpPr>
        <p:spPr bwMode="auto">
          <a:xfrm>
            <a:off x="3473784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为什么选择树莓派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67" grpId="0"/>
      <p:bldP spid="71" grpId="0"/>
      <p:bldP spid="2" grpId="0" bldLvl="0" animBg="1"/>
      <p:bldP spid="48" grpId="0" bldLvl="0" animBg="1"/>
      <p:bldP spid="6" grpId="0"/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 noChangeAspect="1"/>
          </p:cNvSpPr>
          <p:nvPr/>
        </p:nvSpPr>
        <p:spPr>
          <a:xfrm>
            <a:off x="5264944" y="2460307"/>
            <a:ext cx="1623060" cy="1557338"/>
          </a:xfrm>
          <a:custGeom>
            <a:avLst/>
            <a:gdLst>
              <a:gd name="connsiteX0" fmla="*/ 973472 w 3097546"/>
              <a:gd name="connsiteY0" fmla="*/ 2971324 h 2971325"/>
              <a:gd name="connsiteX1" fmla="*/ 973615 w 3097546"/>
              <a:gd name="connsiteY1" fmla="*/ 2971324 h 2971325"/>
              <a:gd name="connsiteX2" fmla="*/ 973472 w 3097546"/>
              <a:gd name="connsiteY2" fmla="*/ 2971325 h 2971325"/>
              <a:gd name="connsiteX3" fmla="*/ 497241 w 3097546"/>
              <a:gd name="connsiteY3" fmla="*/ 0 h 2971325"/>
              <a:gd name="connsiteX4" fmla="*/ 1945450 w 3097546"/>
              <a:gd name="connsiteY4" fmla="*/ 0 h 2971325"/>
              <a:gd name="connsiteX5" fmla="*/ 2101907 w 3097546"/>
              <a:gd name="connsiteY5" fmla="*/ 31587 h 2971325"/>
              <a:gd name="connsiteX6" fmla="*/ 2144325 w 3097546"/>
              <a:gd name="connsiteY6" fmla="*/ 54612 h 2971325"/>
              <a:gd name="connsiteX7" fmla="*/ 2148708 w 3097546"/>
              <a:gd name="connsiteY7" fmla="*/ 56247 h 2971325"/>
              <a:gd name="connsiteX8" fmla="*/ 2159283 w 3097546"/>
              <a:gd name="connsiteY8" fmla="*/ 62729 h 2971325"/>
              <a:gd name="connsiteX9" fmla="*/ 2170183 w 3097546"/>
              <a:gd name="connsiteY9" fmla="*/ 68647 h 2971325"/>
              <a:gd name="connsiteX10" fmla="*/ 2173792 w 3097546"/>
              <a:gd name="connsiteY10" fmla="*/ 71624 h 2971325"/>
              <a:gd name="connsiteX11" fmla="*/ 2214942 w 3097546"/>
              <a:gd name="connsiteY11" fmla="*/ 96847 h 2971325"/>
              <a:gd name="connsiteX12" fmla="*/ 2320524 w 3097546"/>
              <a:gd name="connsiteY12" fmla="*/ 216549 h 2971325"/>
              <a:gd name="connsiteX13" fmla="*/ 3044629 w 3097546"/>
              <a:gd name="connsiteY13" fmla="*/ 1470735 h 2971325"/>
              <a:gd name="connsiteX14" fmla="*/ 3095503 w 3097546"/>
              <a:gd name="connsiteY14" fmla="*/ 1622024 h 2971325"/>
              <a:gd name="connsiteX15" fmla="*/ 3096771 w 3097546"/>
              <a:gd name="connsiteY15" fmla="*/ 1670269 h 2971325"/>
              <a:gd name="connsiteX16" fmla="*/ 3097546 w 3097546"/>
              <a:gd name="connsiteY16" fmla="*/ 1674884 h 2971325"/>
              <a:gd name="connsiteX17" fmla="*/ 3097220 w 3097546"/>
              <a:gd name="connsiteY17" fmla="*/ 1687291 h 2971325"/>
              <a:gd name="connsiteX18" fmla="*/ 3097546 w 3097546"/>
              <a:gd name="connsiteY18" fmla="*/ 1699683 h 2971325"/>
              <a:gd name="connsiteX19" fmla="*/ 3096773 w 3097546"/>
              <a:gd name="connsiteY19" fmla="*/ 1704294 h 2971325"/>
              <a:gd name="connsiteX20" fmla="*/ 3095503 w 3097546"/>
              <a:gd name="connsiteY20" fmla="*/ 1752543 h 2971325"/>
              <a:gd name="connsiteX21" fmla="*/ 3044630 w 3097546"/>
              <a:gd name="connsiteY21" fmla="*/ 1903833 h 2971325"/>
              <a:gd name="connsiteX22" fmla="*/ 2436415 w 3097546"/>
              <a:gd name="connsiteY22" fmla="*/ 2957292 h 2971325"/>
              <a:gd name="connsiteX23" fmla="*/ 1821328 w 3097546"/>
              <a:gd name="connsiteY23" fmla="*/ 2963192 h 2971325"/>
              <a:gd name="connsiteX24" fmla="*/ 1871821 w 3097546"/>
              <a:gd name="connsiteY24" fmla="*/ 2947519 h 2971325"/>
              <a:gd name="connsiteX25" fmla="*/ 1903787 w 3097546"/>
              <a:gd name="connsiteY25" fmla="*/ 2930168 h 2971325"/>
              <a:gd name="connsiteX26" fmla="*/ 1907091 w 3097546"/>
              <a:gd name="connsiteY26" fmla="*/ 2928933 h 2971325"/>
              <a:gd name="connsiteX27" fmla="*/ 1915066 w 3097546"/>
              <a:gd name="connsiteY27" fmla="*/ 2924047 h 2971325"/>
              <a:gd name="connsiteX28" fmla="*/ 1923276 w 3097546"/>
              <a:gd name="connsiteY28" fmla="*/ 2919589 h 2971325"/>
              <a:gd name="connsiteX29" fmla="*/ 1925994 w 3097546"/>
              <a:gd name="connsiteY29" fmla="*/ 2917347 h 2971325"/>
              <a:gd name="connsiteX30" fmla="*/ 1957007 w 3097546"/>
              <a:gd name="connsiteY30" fmla="*/ 2898336 h 2971325"/>
              <a:gd name="connsiteX31" fmla="*/ 2036578 w 3097546"/>
              <a:gd name="connsiteY31" fmla="*/ 2808126 h 2971325"/>
              <a:gd name="connsiteX32" fmla="*/ 2582285 w 3097546"/>
              <a:gd name="connsiteY32" fmla="*/ 1862935 h 2971325"/>
              <a:gd name="connsiteX33" fmla="*/ 2620624 w 3097546"/>
              <a:gd name="connsiteY33" fmla="*/ 1748918 h 2971325"/>
              <a:gd name="connsiteX34" fmla="*/ 2621582 w 3097546"/>
              <a:gd name="connsiteY34" fmla="*/ 1712556 h 2971325"/>
              <a:gd name="connsiteX35" fmla="*/ 2622164 w 3097546"/>
              <a:gd name="connsiteY35" fmla="*/ 1709081 h 2971325"/>
              <a:gd name="connsiteX36" fmla="*/ 2621918 w 3097546"/>
              <a:gd name="connsiteY36" fmla="*/ 1699742 h 2971325"/>
              <a:gd name="connsiteX37" fmla="*/ 2622164 w 3097546"/>
              <a:gd name="connsiteY37" fmla="*/ 1690392 h 2971325"/>
              <a:gd name="connsiteX38" fmla="*/ 2621580 w 3097546"/>
              <a:gd name="connsiteY38" fmla="*/ 1686914 h 2971325"/>
              <a:gd name="connsiteX39" fmla="*/ 2620624 w 3097546"/>
              <a:gd name="connsiteY39" fmla="*/ 1650555 h 2971325"/>
              <a:gd name="connsiteX40" fmla="*/ 2582284 w 3097546"/>
              <a:gd name="connsiteY40" fmla="*/ 1536539 h 2971325"/>
              <a:gd name="connsiteX41" fmla="*/ 2516496 w 3097546"/>
              <a:gd name="connsiteY41" fmla="*/ 1422591 h 2971325"/>
              <a:gd name="connsiteX42" fmla="*/ 2463411 w 3097546"/>
              <a:gd name="connsiteY42" fmla="*/ 1451404 h 2971325"/>
              <a:gd name="connsiteX43" fmla="*/ 2293796 w 3097546"/>
              <a:gd name="connsiteY43" fmla="*/ 1485648 h 2971325"/>
              <a:gd name="connsiteX44" fmla="*/ 1858042 w 3097546"/>
              <a:gd name="connsiteY44" fmla="*/ 1049894 h 2971325"/>
              <a:gd name="connsiteX45" fmla="*/ 2050162 w 3097546"/>
              <a:gd name="connsiteY45" fmla="*/ 688560 h 2971325"/>
              <a:gd name="connsiteX46" fmla="*/ 2082553 w 3097546"/>
              <a:gd name="connsiteY46" fmla="*/ 670979 h 2971325"/>
              <a:gd name="connsiteX47" fmla="*/ 2036577 w 3097546"/>
              <a:gd name="connsiteY47" fmla="*/ 591347 h 2971325"/>
              <a:gd name="connsiteX48" fmla="*/ 1957007 w 3097546"/>
              <a:gd name="connsiteY48" fmla="*/ 501136 h 2971325"/>
              <a:gd name="connsiteX49" fmla="*/ 1925995 w 3097546"/>
              <a:gd name="connsiteY49" fmla="*/ 482127 h 2971325"/>
              <a:gd name="connsiteX50" fmla="*/ 1923276 w 3097546"/>
              <a:gd name="connsiteY50" fmla="*/ 479883 h 2971325"/>
              <a:gd name="connsiteX51" fmla="*/ 1915061 w 3097546"/>
              <a:gd name="connsiteY51" fmla="*/ 475424 h 2971325"/>
              <a:gd name="connsiteX52" fmla="*/ 1907091 w 3097546"/>
              <a:gd name="connsiteY52" fmla="*/ 470538 h 2971325"/>
              <a:gd name="connsiteX53" fmla="*/ 1903788 w 3097546"/>
              <a:gd name="connsiteY53" fmla="*/ 469306 h 2971325"/>
              <a:gd name="connsiteX54" fmla="*/ 1871821 w 3097546"/>
              <a:gd name="connsiteY54" fmla="*/ 451954 h 2971325"/>
              <a:gd name="connsiteX55" fmla="*/ 1753910 w 3097546"/>
              <a:gd name="connsiteY55" fmla="*/ 428149 h 2971325"/>
              <a:gd name="connsiteX56" fmla="*/ 662496 w 3097546"/>
              <a:gd name="connsiteY56" fmla="*/ 428149 h 2971325"/>
              <a:gd name="connsiteX57" fmla="*/ 662486 w 3097546"/>
              <a:gd name="connsiteY57" fmla="*/ 428150 h 2971325"/>
              <a:gd name="connsiteX58" fmla="*/ 0 w 3097546"/>
              <a:gd name="connsiteY58" fmla="*/ 428150 h 2971325"/>
              <a:gd name="connsiteX59" fmla="*/ 122168 w 3097546"/>
              <a:gd name="connsiteY59" fmla="*/ 216549 h 2971325"/>
              <a:gd name="connsiteX60" fmla="*/ 227751 w 3097546"/>
              <a:gd name="connsiteY60" fmla="*/ 96847 h 2971325"/>
              <a:gd name="connsiteX61" fmla="*/ 268903 w 3097546"/>
              <a:gd name="connsiteY61" fmla="*/ 71622 h 2971325"/>
              <a:gd name="connsiteX62" fmla="*/ 272508 w 3097546"/>
              <a:gd name="connsiteY62" fmla="*/ 68647 h 2971325"/>
              <a:gd name="connsiteX63" fmla="*/ 283400 w 3097546"/>
              <a:gd name="connsiteY63" fmla="*/ 62735 h 2971325"/>
              <a:gd name="connsiteX64" fmla="*/ 293983 w 3097546"/>
              <a:gd name="connsiteY64" fmla="*/ 56247 h 2971325"/>
              <a:gd name="connsiteX65" fmla="*/ 298370 w 3097546"/>
              <a:gd name="connsiteY65" fmla="*/ 54610 h 2971325"/>
              <a:gd name="connsiteX66" fmla="*/ 340784 w 3097546"/>
              <a:gd name="connsiteY66" fmla="*/ 31587 h 2971325"/>
              <a:gd name="connsiteX67" fmla="*/ 497241 w 3097546"/>
              <a:gd name="connsiteY67" fmla="*/ 0 h 297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097546" h="2971325">
                <a:moveTo>
                  <a:pt x="973472" y="2971324"/>
                </a:moveTo>
                <a:lnTo>
                  <a:pt x="973615" y="2971324"/>
                </a:lnTo>
                <a:lnTo>
                  <a:pt x="973472" y="2971325"/>
                </a:lnTo>
                <a:close/>
                <a:moveTo>
                  <a:pt x="497241" y="0"/>
                </a:moveTo>
                <a:lnTo>
                  <a:pt x="1945450" y="0"/>
                </a:lnTo>
                <a:cubicBezTo>
                  <a:pt x="2000947" y="0"/>
                  <a:pt x="2053818" y="11248"/>
                  <a:pt x="2101907" y="31587"/>
                </a:cubicBezTo>
                <a:lnTo>
                  <a:pt x="2144325" y="54612"/>
                </a:lnTo>
                <a:lnTo>
                  <a:pt x="2148708" y="56247"/>
                </a:lnTo>
                <a:lnTo>
                  <a:pt x="2159283" y="62729"/>
                </a:lnTo>
                <a:lnTo>
                  <a:pt x="2170183" y="68647"/>
                </a:lnTo>
                <a:lnTo>
                  <a:pt x="2173792" y="71624"/>
                </a:lnTo>
                <a:lnTo>
                  <a:pt x="2214942" y="96847"/>
                </a:lnTo>
                <a:cubicBezTo>
                  <a:pt x="2256599" y="128322"/>
                  <a:pt x="2292775" y="168488"/>
                  <a:pt x="2320524" y="216549"/>
                </a:cubicBezTo>
                <a:lnTo>
                  <a:pt x="3044629" y="1470735"/>
                </a:lnTo>
                <a:cubicBezTo>
                  <a:pt x="3072379" y="1518798"/>
                  <a:pt x="3089073" y="1570208"/>
                  <a:pt x="3095503" y="1622024"/>
                </a:cubicBezTo>
                <a:lnTo>
                  <a:pt x="3096771" y="1670269"/>
                </a:lnTo>
                <a:lnTo>
                  <a:pt x="3097546" y="1674884"/>
                </a:lnTo>
                <a:lnTo>
                  <a:pt x="3097220" y="1687291"/>
                </a:lnTo>
                <a:lnTo>
                  <a:pt x="3097546" y="1699683"/>
                </a:lnTo>
                <a:lnTo>
                  <a:pt x="3096773" y="1704294"/>
                </a:lnTo>
                <a:lnTo>
                  <a:pt x="3095503" y="1752543"/>
                </a:lnTo>
                <a:cubicBezTo>
                  <a:pt x="3089073" y="1804360"/>
                  <a:pt x="3072379" y="1855770"/>
                  <a:pt x="3044630" y="1903833"/>
                </a:cubicBezTo>
                <a:lnTo>
                  <a:pt x="2436415" y="2957292"/>
                </a:lnTo>
                <a:lnTo>
                  <a:pt x="1821328" y="2963192"/>
                </a:lnTo>
                <a:lnTo>
                  <a:pt x="1871821" y="2947519"/>
                </a:lnTo>
                <a:lnTo>
                  <a:pt x="1903787" y="2930168"/>
                </a:lnTo>
                <a:lnTo>
                  <a:pt x="1907091" y="2928933"/>
                </a:lnTo>
                <a:lnTo>
                  <a:pt x="1915066" y="2924047"/>
                </a:lnTo>
                <a:lnTo>
                  <a:pt x="1923276" y="2919589"/>
                </a:lnTo>
                <a:lnTo>
                  <a:pt x="1925994" y="2917347"/>
                </a:lnTo>
                <a:lnTo>
                  <a:pt x="1957007" y="2898336"/>
                </a:lnTo>
                <a:cubicBezTo>
                  <a:pt x="1988402" y="2874615"/>
                  <a:pt x="2015665" y="2844347"/>
                  <a:pt x="2036578" y="2808126"/>
                </a:cubicBezTo>
                <a:lnTo>
                  <a:pt x="2582285" y="1862935"/>
                </a:lnTo>
                <a:cubicBezTo>
                  <a:pt x="2603197" y="1826713"/>
                  <a:pt x="2615778" y="1787969"/>
                  <a:pt x="2620624" y="1748918"/>
                </a:cubicBezTo>
                <a:lnTo>
                  <a:pt x="2621582" y="1712556"/>
                </a:lnTo>
                <a:lnTo>
                  <a:pt x="2622164" y="1709081"/>
                </a:lnTo>
                <a:lnTo>
                  <a:pt x="2621918" y="1699742"/>
                </a:lnTo>
                <a:lnTo>
                  <a:pt x="2622164" y="1690392"/>
                </a:lnTo>
                <a:lnTo>
                  <a:pt x="2621580" y="1686914"/>
                </a:lnTo>
                <a:lnTo>
                  <a:pt x="2620624" y="1650555"/>
                </a:lnTo>
                <a:cubicBezTo>
                  <a:pt x="2615778" y="1611505"/>
                  <a:pt x="2603197" y="1572761"/>
                  <a:pt x="2582284" y="1536539"/>
                </a:cubicBezTo>
                <a:lnTo>
                  <a:pt x="2516496" y="1422591"/>
                </a:lnTo>
                <a:lnTo>
                  <a:pt x="2463411" y="1451404"/>
                </a:lnTo>
                <a:cubicBezTo>
                  <a:pt x="2411278" y="1473455"/>
                  <a:pt x="2353961" y="1485648"/>
                  <a:pt x="2293796" y="1485648"/>
                </a:cubicBezTo>
                <a:cubicBezTo>
                  <a:pt x="2053136" y="1485648"/>
                  <a:pt x="1858042" y="1290554"/>
                  <a:pt x="1858042" y="1049894"/>
                </a:cubicBezTo>
                <a:cubicBezTo>
                  <a:pt x="1858042" y="899482"/>
                  <a:pt x="1934251" y="766868"/>
                  <a:pt x="2050162" y="688560"/>
                </a:cubicBezTo>
                <a:lnTo>
                  <a:pt x="2082553" y="670979"/>
                </a:lnTo>
                <a:lnTo>
                  <a:pt x="2036577" y="591347"/>
                </a:lnTo>
                <a:cubicBezTo>
                  <a:pt x="2015665" y="555126"/>
                  <a:pt x="1988401" y="524857"/>
                  <a:pt x="1957007" y="501136"/>
                </a:cubicBezTo>
                <a:lnTo>
                  <a:pt x="1925995" y="482127"/>
                </a:lnTo>
                <a:lnTo>
                  <a:pt x="1923276" y="479883"/>
                </a:lnTo>
                <a:lnTo>
                  <a:pt x="1915061" y="475424"/>
                </a:lnTo>
                <a:lnTo>
                  <a:pt x="1907091" y="470538"/>
                </a:lnTo>
                <a:lnTo>
                  <a:pt x="1903788" y="469306"/>
                </a:lnTo>
                <a:lnTo>
                  <a:pt x="1871821" y="451954"/>
                </a:lnTo>
                <a:cubicBezTo>
                  <a:pt x="1835579" y="436626"/>
                  <a:pt x="1795734" y="428149"/>
                  <a:pt x="1753910" y="428149"/>
                </a:cubicBezTo>
                <a:lnTo>
                  <a:pt x="662496" y="428149"/>
                </a:lnTo>
                <a:lnTo>
                  <a:pt x="662486" y="428150"/>
                </a:lnTo>
                <a:lnTo>
                  <a:pt x="0" y="428150"/>
                </a:lnTo>
                <a:lnTo>
                  <a:pt x="122168" y="216549"/>
                </a:lnTo>
                <a:cubicBezTo>
                  <a:pt x="149916" y="168486"/>
                  <a:pt x="186091" y="128322"/>
                  <a:pt x="227751" y="96847"/>
                </a:cubicBezTo>
                <a:lnTo>
                  <a:pt x="268903" y="71622"/>
                </a:lnTo>
                <a:lnTo>
                  <a:pt x="272508" y="68647"/>
                </a:lnTo>
                <a:lnTo>
                  <a:pt x="283400" y="62735"/>
                </a:lnTo>
                <a:lnTo>
                  <a:pt x="293983" y="56247"/>
                </a:lnTo>
                <a:lnTo>
                  <a:pt x="298370" y="54610"/>
                </a:lnTo>
                <a:lnTo>
                  <a:pt x="340784" y="31587"/>
                </a:lnTo>
                <a:cubicBezTo>
                  <a:pt x="388872" y="11248"/>
                  <a:pt x="441744" y="0"/>
                  <a:pt x="49724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cs typeface="+mn-ea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6073140" y="2805589"/>
            <a:ext cx="78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18" name="任意多边形 17"/>
          <p:cNvSpPr>
            <a:spLocks noChangeAspect="1"/>
          </p:cNvSpPr>
          <p:nvPr/>
        </p:nvSpPr>
        <p:spPr>
          <a:xfrm>
            <a:off x="4908709" y="2693194"/>
            <a:ext cx="1620203" cy="1544479"/>
          </a:xfrm>
          <a:custGeom>
            <a:avLst/>
            <a:gdLst>
              <a:gd name="connsiteX0" fmla="*/ 654855 w 3091270"/>
              <a:gd name="connsiteY0" fmla="*/ 0 h 2946417"/>
              <a:gd name="connsiteX1" fmla="*/ 1317341 w 3091270"/>
              <a:gd name="connsiteY1" fmla="*/ 0 h 2946417"/>
              <a:gd name="connsiteX2" fmla="*/ 1256302 w 3091270"/>
              <a:gd name="connsiteY2" fmla="*/ 6154 h 2946417"/>
              <a:gd name="connsiteX3" fmla="*/ 1199441 w 3091270"/>
              <a:gd name="connsiteY3" fmla="*/ 23804 h 2946417"/>
              <a:gd name="connsiteX4" fmla="*/ 1167476 w 3091270"/>
              <a:gd name="connsiteY4" fmla="*/ 41155 h 2946417"/>
              <a:gd name="connsiteX5" fmla="*/ 1164170 w 3091270"/>
              <a:gd name="connsiteY5" fmla="*/ 42388 h 2946417"/>
              <a:gd name="connsiteX6" fmla="*/ 1156194 w 3091270"/>
              <a:gd name="connsiteY6" fmla="*/ 47278 h 2946417"/>
              <a:gd name="connsiteX7" fmla="*/ 1147985 w 3091270"/>
              <a:gd name="connsiteY7" fmla="*/ 51733 h 2946417"/>
              <a:gd name="connsiteX8" fmla="*/ 1145269 w 3091270"/>
              <a:gd name="connsiteY8" fmla="*/ 53975 h 2946417"/>
              <a:gd name="connsiteX9" fmla="*/ 1114256 w 3091270"/>
              <a:gd name="connsiteY9" fmla="*/ 72986 h 2946417"/>
              <a:gd name="connsiteX10" fmla="*/ 1034685 w 3091270"/>
              <a:gd name="connsiteY10" fmla="*/ 163197 h 2946417"/>
              <a:gd name="connsiteX11" fmla="*/ 488977 w 3091270"/>
              <a:gd name="connsiteY11" fmla="*/ 1108389 h 2946417"/>
              <a:gd name="connsiteX12" fmla="*/ 450638 w 3091270"/>
              <a:gd name="connsiteY12" fmla="*/ 1222404 h 2946417"/>
              <a:gd name="connsiteX13" fmla="*/ 449681 w 3091270"/>
              <a:gd name="connsiteY13" fmla="*/ 1258768 h 2946417"/>
              <a:gd name="connsiteX14" fmla="*/ 449097 w 3091270"/>
              <a:gd name="connsiteY14" fmla="*/ 1262242 h 2946417"/>
              <a:gd name="connsiteX15" fmla="*/ 449343 w 3091270"/>
              <a:gd name="connsiteY15" fmla="*/ 1271579 h 2946417"/>
              <a:gd name="connsiteX16" fmla="*/ 449097 w 3091270"/>
              <a:gd name="connsiteY16" fmla="*/ 1280930 h 2946417"/>
              <a:gd name="connsiteX17" fmla="*/ 449681 w 3091270"/>
              <a:gd name="connsiteY17" fmla="*/ 1284410 h 2946417"/>
              <a:gd name="connsiteX18" fmla="*/ 450638 w 3091270"/>
              <a:gd name="connsiteY18" fmla="*/ 1320768 h 2946417"/>
              <a:gd name="connsiteX19" fmla="*/ 488977 w 3091270"/>
              <a:gd name="connsiteY19" fmla="*/ 1434783 h 2946417"/>
              <a:gd name="connsiteX20" fmla="*/ 550718 w 3091270"/>
              <a:gd name="connsiteY20" fmla="*/ 1541722 h 2946417"/>
              <a:gd name="connsiteX21" fmla="*/ 566649 w 3091270"/>
              <a:gd name="connsiteY21" fmla="*/ 1528578 h 2946417"/>
              <a:gd name="connsiteX22" fmla="*/ 810283 w 3091270"/>
              <a:gd name="connsiteY22" fmla="*/ 1454158 h 2946417"/>
              <a:gd name="connsiteX23" fmla="*/ 1246037 w 3091270"/>
              <a:gd name="connsiteY23" fmla="*/ 1889912 h 2946417"/>
              <a:gd name="connsiteX24" fmla="*/ 1053917 w 3091270"/>
              <a:gd name="connsiteY24" fmla="*/ 2251246 h 2946417"/>
              <a:gd name="connsiteX25" fmla="*/ 982685 w 3091270"/>
              <a:gd name="connsiteY25" fmla="*/ 2289910 h 2946417"/>
              <a:gd name="connsiteX26" fmla="*/ 1034685 w 3091270"/>
              <a:gd name="connsiteY26" fmla="*/ 2379976 h 2946417"/>
              <a:gd name="connsiteX27" fmla="*/ 1114256 w 3091270"/>
              <a:gd name="connsiteY27" fmla="*/ 2470186 h 2946417"/>
              <a:gd name="connsiteX28" fmla="*/ 1138054 w 3091270"/>
              <a:gd name="connsiteY28" fmla="*/ 2483246 h 2946417"/>
              <a:gd name="connsiteX29" fmla="*/ 1147985 w 3091270"/>
              <a:gd name="connsiteY29" fmla="*/ 2491439 h 2946417"/>
              <a:gd name="connsiteX30" fmla="*/ 1317351 w 3091270"/>
              <a:gd name="connsiteY30" fmla="*/ 2543174 h 2946417"/>
              <a:gd name="connsiteX31" fmla="*/ 1628326 w 3091270"/>
              <a:gd name="connsiteY31" fmla="*/ 2543174 h 2946417"/>
              <a:gd name="connsiteX32" fmla="*/ 1628327 w 3091270"/>
              <a:gd name="connsiteY32" fmla="*/ 2543175 h 2946417"/>
              <a:gd name="connsiteX33" fmla="*/ 1628470 w 3091270"/>
              <a:gd name="connsiteY33" fmla="*/ 2543174 h 2946417"/>
              <a:gd name="connsiteX34" fmla="*/ 2408765 w 3091270"/>
              <a:gd name="connsiteY34" fmla="*/ 2543173 h 2946417"/>
              <a:gd name="connsiteX35" fmla="*/ 2469815 w 3091270"/>
              <a:gd name="connsiteY35" fmla="*/ 2537019 h 2946417"/>
              <a:gd name="connsiteX36" fmla="*/ 2476183 w 3091270"/>
              <a:gd name="connsiteY36" fmla="*/ 2535042 h 2946417"/>
              <a:gd name="connsiteX37" fmla="*/ 3091270 w 3091270"/>
              <a:gd name="connsiteY37" fmla="*/ 2529142 h 2946417"/>
              <a:gd name="connsiteX38" fmla="*/ 2975380 w 3091270"/>
              <a:gd name="connsiteY38" fmla="*/ 2729868 h 2946417"/>
              <a:gd name="connsiteX39" fmla="*/ 2869797 w 3091270"/>
              <a:gd name="connsiteY39" fmla="*/ 2849569 h 2946417"/>
              <a:gd name="connsiteX40" fmla="*/ 2828645 w 3091270"/>
              <a:gd name="connsiteY40" fmla="*/ 2874794 h 2946417"/>
              <a:gd name="connsiteX41" fmla="*/ 2825038 w 3091270"/>
              <a:gd name="connsiteY41" fmla="*/ 2877769 h 2946417"/>
              <a:gd name="connsiteX42" fmla="*/ 2814145 w 3091270"/>
              <a:gd name="connsiteY42" fmla="*/ 2883684 h 2946417"/>
              <a:gd name="connsiteX43" fmla="*/ 2803563 w 3091270"/>
              <a:gd name="connsiteY43" fmla="*/ 2890168 h 2946417"/>
              <a:gd name="connsiteX44" fmla="*/ 2799178 w 3091270"/>
              <a:gd name="connsiteY44" fmla="*/ 2891807 h 2946417"/>
              <a:gd name="connsiteX45" fmla="*/ 2756762 w 3091270"/>
              <a:gd name="connsiteY45" fmla="*/ 2914830 h 2946417"/>
              <a:gd name="connsiteX46" fmla="*/ 2600305 w 3091270"/>
              <a:gd name="connsiteY46" fmla="*/ 2946415 h 2946417"/>
              <a:gd name="connsiteX47" fmla="*/ 1152096 w 3091270"/>
              <a:gd name="connsiteY47" fmla="*/ 2946417 h 2946417"/>
              <a:gd name="connsiteX48" fmla="*/ 927363 w 3091270"/>
              <a:gd name="connsiteY48" fmla="*/ 2877769 h 2946417"/>
              <a:gd name="connsiteX49" fmla="*/ 914185 w 3091270"/>
              <a:gd name="connsiteY49" fmla="*/ 2866898 h 2946417"/>
              <a:gd name="connsiteX50" fmla="*/ 882606 w 3091270"/>
              <a:gd name="connsiteY50" fmla="*/ 2849569 h 2946417"/>
              <a:gd name="connsiteX51" fmla="*/ 777023 w 3091270"/>
              <a:gd name="connsiteY51" fmla="*/ 2729868 h 2946417"/>
              <a:gd name="connsiteX52" fmla="*/ 52918 w 3091270"/>
              <a:gd name="connsiteY52" fmla="*/ 1475681 h 2946417"/>
              <a:gd name="connsiteX53" fmla="*/ 2045 w 3091270"/>
              <a:gd name="connsiteY53" fmla="*/ 1324393 h 2946417"/>
              <a:gd name="connsiteX54" fmla="*/ 775 w 3091270"/>
              <a:gd name="connsiteY54" fmla="*/ 1276149 h 2946417"/>
              <a:gd name="connsiteX55" fmla="*/ 0 w 3091270"/>
              <a:gd name="connsiteY55" fmla="*/ 1271532 h 2946417"/>
              <a:gd name="connsiteX56" fmla="*/ 326 w 3091270"/>
              <a:gd name="connsiteY56" fmla="*/ 1259123 h 2946417"/>
              <a:gd name="connsiteX57" fmla="*/ 0 w 3091270"/>
              <a:gd name="connsiteY57" fmla="*/ 1246734 h 2946417"/>
              <a:gd name="connsiteX58" fmla="*/ 775 w 3091270"/>
              <a:gd name="connsiteY58" fmla="*/ 1242124 h 2946417"/>
              <a:gd name="connsiteX59" fmla="*/ 2045 w 3091270"/>
              <a:gd name="connsiteY59" fmla="*/ 1193872 h 2946417"/>
              <a:gd name="connsiteX60" fmla="*/ 52918 w 3091270"/>
              <a:gd name="connsiteY60" fmla="*/ 1042585 h 294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1270" h="2946417">
                <a:moveTo>
                  <a:pt x="654855" y="0"/>
                </a:moveTo>
                <a:lnTo>
                  <a:pt x="1317341" y="0"/>
                </a:lnTo>
                <a:lnTo>
                  <a:pt x="1256302" y="6154"/>
                </a:lnTo>
                <a:cubicBezTo>
                  <a:pt x="1236583" y="10189"/>
                  <a:pt x="1217561" y="16140"/>
                  <a:pt x="1199441" y="23804"/>
                </a:cubicBezTo>
                <a:lnTo>
                  <a:pt x="1167476" y="41155"/>
                </a:lnTo>
                <a:lnTo>
                  <a:pt x="1164170" y="42388"/>
                </a:lnTo>
                <a:lnTo>
                  <a:pt x="1156194" y="47278"/>
                </a:lnTo>
                <a:lnTo>
                  <a:pt x="1147985" y="51733"/>
                </a:lnTo>
                <a:lnTo>
                  <a:pt x="1145269" y="53975"/>
                </a:lnTo>
                <a:lnTo>
                  <a:pt x="1114256" y="72986"/>
                </a:lnTo>
                <a:cubicBezTo>
                  <a:pt x="1082859" y="96707"/>
                  <a:pt x="1055597" y="126975"/>
                  <a:pt x="1034685" y="163197"/>
                </a:cubicBezTo>
                <a:lnTo>
                  <a:pt x="488977" y="1108389"/>
                </a:lnTo>
                <a:cubicBezTo>
                  <a:pt x="468064" y="1144609"/>
                  <a:pt x="455483" y="1183355"/>
                  <a:pt x="450638" y="1222404"/>
                </a:cubicBezTo>
                <a:lnTo>
                  <a:pt x="449681" y="1258768"/>
                </a:lnTo>
                <a:lnTo>
                  <a:pt x="449097" y="1262242"/>
                </a:lnTo>
                <a:lnTo>
                  <a:pt x="449343" y="1271579"/>
                </a:lnTo>
                <a:lnTo>
                  <a:pt x="449097" y="1280930"/>
                </a:lnTo>
                <a:lnTo>
                  <a:pt x="449681" y="1284410"/>
                </a:lnTo>
                <a:lnTo>
                  <a:pt x="450638" y="1320768"/>
                </a:lnTo>
                <a:cubicBezTo>
                  <a:pt x="455483" y="1359817"/>
                  <a:pt x="468065" y="1398563"/>
                  <a:pt x="488977" y="1434783"/>
                </a:cubicBezTo>
                <a:lnTo>
                  <a:pt x="550718" y="1541722"/>
                </a:lnTo>
                <a:lnTo>
                  <a:pt x="566649" y="1528578"/>
                </a:lnTo>
                <a:cubicBezTo>
                  <a:pt x="636196" y="1481593"/>
                  <a:pt x="720036" y="1454158"/>
                  <a:pt x="810283" y="1454158"/>
                </a:cubicBezTo>
                <a:cubicBezTo>
                  <a:pt x="1050943" y="1454158"/>
                  <a:pt x="1246037" y="1649252"/>
                  <a:pt x="1246037" y="1889912"/>
                </a:cubicBezTo>
                <a:cubicBezTo>
                  <a:pt x="1246037" y="2040325"/>
                  <a:pt x="1169829" y="2172938"/>
                  <a:pt x="1053917" y="2251246"/>
                </a:cubicBezTo>
                <a:lnTo>
                  <a:pt x="982685" y="2289910"/>
                </a:lnTo>
                <a:lnTo>
                  <a:pt x="1034685" y="2379976"/>
                </a:lnTo>
                <a:cubicBezTo>
                  <a:pt x="1055597" y="2416197"/>
                  <a:pt x="1082860" y="2446465"/>
                  <a:pt x="1114256" y="2470186"/>
                </a:cubicBezTo>
                <a:lnTo>
                  <a:pt x="1138054" y="2483246"/>
                </a:lnTo>
                <a:lnTo>
                  <a:pt x="1147985" y="2491439"/>
                </a:lnTo>
                <a:cubicBezTo>
                  <a:pt x="1196332" y="2524102"/>
                  <a:pt x="1254615" y="2543174"/>
                  <a:pt x="1317351" y="2543174"/>
                </a:cubicBezTo>
                <a:lnTo>
                  <a:pt x="1628326" y="2543174"/>
                </a:lnTo>
                <a:lnTo>
                  <a:pt x="1628327" y="2543175"/>
                </a:lnTo>
                <a:lnTo>
                  <a:pt x="1628470" y="2543174"/>
                </a:lnTo>
                <a:lnTo>
                  <a:pt x="2408765" y="2543173"/>
                </a:lnTo>
                <a:cubicBezTo>
                  <a:pt x="2429678" y="2543173"/>
                  <a:pt x="2450095" y="2541054"/>
                  <a:pt x="2469815" y="2537019"/>
                </a:cubicBezTo>
                <a:lnTo>
                  <a:pt x="2476183" y="2535042"/>
                </a:lnTo>
                <a:lnTo>
                  <a:pt x="3091270" y="2529142"/>
                </a:lnTo>
                <a:lnTo>
                  <a:pt x="2975380" y="2729868"/>
                </a:lnTo>
                <a:cubicBezTo>
                  <a:pt x="2947630" y="2777929"/>
                  <a:pt x="2911456" y="2818093"/>
                  <a:pt x="2869797" y="2849569"/>
                </a:cubicBezTo>
                <a:lnTo>
                  <a:pt x="2828645" y="2874794"/>
                </a:lnTo>
                <a:lnTo>
                  <a:pt x="2825038" y="2877769"/>
                </a:lnTo>
                <a:lnTo>
                  <a:pt x="2814145" y="2883684"/>
                </a:lnTo>
                <a:lnTo>
                  <a:pt x="2803563" y="2890168"/>
                </a:lnTo>
                <a:lnTo>
                  <a:pt x="2799178" y="2891807"/>
                </a:lnTo>
                <a:lnTo>
                  <a:pt x="2756762" y="2914830"/>
                </a:lnTo>
                <a:cubicBezTo>
                  <a:pt x="2708674" y="2935169"/>
                  <a:pt x="2655804" y="2946415"/>
                  <a:pt x="2600305" y="2946415"/>
                </a:cubicBezTo>
                <a:lnTo>
                  <a:pt x="1152096" y="2946417"/>
                </a:lnTo>
                <a:cubicBezTo>
                  <a:pt x="1068851" y="2946417"/>
                  <a:pt x="991514" y="2921110"/>
                  <a:pt x="927363" y="2877769"/>
                </a:cubicBezTo>
                <a:lnTo>
                  <a:pt x="914185" y="2866898"/>
                </a:lnTo>
                <a:lnTo>
                  <a:pt x="882606" y="2849569"/>
                </a:lnTo>
                <a:cubicBezTo>
                  <a:pt x="840947" y="2818093"/>
                  <a:pt x="804771" y="2777929"/>
                  <a:pt x="777023" y="2729868"/>
                </a:cubicBezTo>
                <a:lnTo>
                  <a:pt x="52918" y="1475681"/>
                </a:lnTo>
                <a:cubicBezTo>
                  <a:pt x="25169" y="1427620"/>
                  <a:pt x="8474" y="1376208"/>
                  <a:pt x="2045" y="1324393"/>
                </a:cubicBezTo>
                <a:lnTo>
                  <a:pt x="775" y="1276149"/>
                </a:lnTo>
                <a:lnTo>
                  <a:pt x="0" y="1271532"/>
                </a:lnTo>
                <a:lnTo>
                  <a:pt x="326" y="1259123"/>
                </a:lnTo>
                <a:lnTo>
                  <a:pt x="0" y="1246734"/>
                </a:lnTo>
                <a:lnTo>
                  <a:pt x="775" y="1242124"/>
                </a:lnTo>
                <a:lnTo>
                  <a:pt x="2045" y="1193872"/>
                </a:lnTo>
                <a:cubicBezTo>
                  <a:pt x="8474" y="1142058"/>
                  <a:pt x="25168" y="1090646"/>
                  <a:pt x="52918" y="10425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cs typeface="+mn-ea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4908709" y="3491389"/>
            <a:ext cx="78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476399" y="2951798"/>
            <a:ext cx="838676" cy="637699"/>
            <a:chOff x="6096001" y="3492500"/>
            <a:chExt cx="766762" cy="582612"/>
          </a:xfrm>
        </p:grpSpPr>
        <p:sp>
          <p:nvSpPr>
            <p:cNvPr id="23" name="Freeform 103"/>
            <p:cNvSpPr>
              <a:spLocks noEditPoints="1"/>
            </p:cNvSpPr>
            <p:nvPr/>
          </p:nvSpPr>
          <p:spPr bwMode="auto">
            <a:xfrm>
              <a:off x="6453188" y="3556000"/>
              <a:ext cx="50800" cy="85725"/>
            </a:xfrm>
            <a:custGeom>
              <a:avLst/>
              <a:gdLst>
                <a:gd name="T0" fmla="*/ 20 w 20"/>
                <a:gd name="T1" fmla="*/ 0 h 33"/>
                <a:gd name="T2" fmla="*/ 0 w 20"/>
                <a:gd name="T3" fmla="*/ 0 h 33"/>
                <a:gd name="T4" fmla="*/ 0 w 20"/>
                <a:gd name="T5" fmla="*/ 33 h 33"/>
                <a:gd name="T6" fmla="*/ 20 w 20"/>
                <a:gd name="T7" fmla="*/ 33 h 33"/>
                <a:gd name="T8" fmla="*/ 20 w 20"/>
                <a:gd name="T9" fmla="*/ 0 h 33"/>
                <a:gd name="T10" fmla="*/ 10 w 20"/>
                <a:gd name="T11" fmla="*/ 20 h 33"/>
                <a:gd name="T12" fmla="*/ 5 w 20"/>
                <a:gd name="T13" fmla="*/ 15 h 33"/>
                <a:gd name="T14" fmla="*/ 10 w 20"/>
                <a:gd name="T15" fmla="*/ 10 h 33"/>
                <a:gd name="T16" fmla="*/ 15 w 20"/>
                <a:gd name="T17" fmla="*/ 15 h 33"/>
                <a:gd name="T18" fmla="*/ 10 w 20"/>
                <a:gd name="T19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3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33"/>
                    <a:pt x="20" y="33"/>
                    <a:pt x="20" y="33"/>
                  </a:cubicBezTo>
                  <a:lnTo>
                    <a:pt x="20" y="0"/>
                  </a:lnTo>
                  <a:close/>
                  <a:moveTo>
                    <a:pt x="10" y="20"/>
                  </a:moveTo>
                  <a:cubicBezTo>
                    <a:pt x="7" y="20"/>
                    <a:pt x="5" y="18"/>
                    <a:pt x="5" y="15"/>
                  </a:cubicBezTo>
                  <a:cubicBezTo>
                    <a:pt x="5" y="12"/>
                    <a:pt x="7" y="10"/>
                    <a:pt x="10" y="10"/>
                  </a:cubicBezTo>
                  <a:cubicBezTo>
                    <a:pt x="13" y="10"/>
                    <a:pt x="15" y="12"/>
                    <a:pt x="15" y="15"/>
                  </a:cubicBezTo>
                  <a:cubicBezTo>
                    <a:pt x="15" y="18"/>
                    <a:pt x="13" y="20"/>
                    <a:pt x="10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4" name="Rectangle 104"/>
            <p:cNvSpPr>
              <a:spLocks noChangeArrowheads="1"/>
            </p:cNvSpPr>
            <p:nvPr/>
          </p:nvSpPr>
          <p:spPr bwMode="auto">
            <a:xfrm>
              <a:off x="6461126" y="3651250"/>
              <a:ext cx="36512" cy="138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5" name="Rectangle 105"/>
            <p:cNvSpPr>
              <a:spLocks noChangeArrowheads="1"/>
            </p:cNvSpPr>
            <p:nvPr/>
          </p:nvSpPr>
          <p:spPr bwMode="auto">
            <a:xfrm>
              <a:off x="6372226" y="4054475"/>
              <a:ext cx="214312" cy="206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6" name="Freeform 106"/>
            <p:cNvSpPr/>
            <p:nvPr/>
          </p:nvSpPr>
          <p:spPr bwMode="auto">
            <a:xfrm>
              <a:off x="6400801" y="3995737"/>
              <a:ext cx="157162" cy="46037"/>
            </a:xfrm>
            <a:custGeom>
              <a:avLst/>
              <a:gdLst>
                <a:gd name="T0" fmla="*/ 0 w 62"/>
                <a:gd name="T1" fmla="*/ 18 h 18"/>
                <a:gd name="T2" fmla="*/ 62 w 62"/>
                <a:gd name="T3" fmla="*/ 18 h 18"/>
                <a:gd name="T4" fmla="*/ 62 w 62"/>
                <a:gd name="T5" fmla="*/ 13 h 18"/>
                <a:gd name="T6" fmla="*/ 41 w 62"/>
                <a:gd name="T7" fmla="*/ 0 h 18"/>
                <a:gd name="T8" fmla="*/ 22 w 62"/>
                <a:gd name="T9" fmla="*/ 0 h 18"/>
                <a:gd name="T10" fmla="*/ 0 w 62"/>
                <a:gd name="T11" fmla="*/ 13 h 18"/>
                <a:gd name="T12" fmla="*/ 0 w 62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8">
                  <a:moveTo>
                    <a:pt x="0" y="18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51" y="8"/>
                    <a:pt x="4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8"/>
                    <a:pt x="0" y="13"/>
                    <a:pt x="0" y="13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7" name="Freeform 107"/>
            <p:cNvSpPr/>
            <p:nvPr/>
          </p:nvSpPr>
          <p:spPr bwMode="auto">
            <a:xfrm>
              <a:off x="6453188" y="3803650"/>
              <a:ext cx="50800" cy="179387"/>
            </a:xfrm>
            <a:custGeom>
              <a:avLst/>
              <a:gdLst>
                <a:gd name="T0" fmla="*/ 0 w 20"/>
                <a:gd name="T1" fmla="*/ 6 h 70"/>
                <a:gd name="T2" fmla="*/ 0 w 20"/>
                <a:gd name="T3" fmla="*/ 7 h 70"/>
                <a:gd name="T4" fmla="*/ 0 w 20"/>
                <a:gd name="T5" fmla="*/ 7 h 70"/>
                <a:gd name="T6" fmla="*/ 2 w 20"/>
                <a:gd name="T7" fmla="*/ 70 h 70"/>
                <a:gd name="T8" fmla="*/ 18 w 20"/>
                <a:gd name="T9" fmla="*/ 70 h 70"/>
                <a:gd name="T10" fmla="*/ 20 w 20"/>
                <a:gd name="T11" fmla="*/ 7 h 70"/>
                <a:gd name="T12" fmla="*/ 20 w 20"/>
                <a:gd name="T13" fmla="*/ 7 h 70"/>
                <a:gd name="T14" fmla="*/ 20 w 20"/>
                <a:gd name="T15" fmla="*/ 6 h 70"/>
                <a:gd name="T16" fmla="*/ 17 w 20"/>
                <a:gd name="T17" fmla="*/ 0 h 70"/>
                <a:gd name="T18" fmla="*/ 3 w 20"/>
                <a:gd name="T19" fmla="*/ 0 h 70"/>
                <a:gd name="T20" fmla="*/ 0 w 20"/>
                <a:gd name="T21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70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3"/>
                    <a:pt x="1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3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8" name="Freeform 108"/>
            <p:cNvSpPr/>
            <p:nvPr/>
          </p:nvSpPr>
          <p:spPr bwMode="auto">
            <a:xfrm>
              <a:off x="6456363" y="3492500"/>
              <a:ext cx="42862" cy="57150"/>
            </a:xfrm>
            <a:custGeom>
              <a:avLst/>
              <a:gdLst>
                <a:gd name="T0" fmla="*/ 3 w 17"/>
                <a:gd name="T1" fmla="*/ 22 h 22"/>
                <a:gd name="T2" fmla="*/ 8 w 17"/>
                <a:gd name="T3" fmla="*/ 22 h 22"/>
                <a:gd name="T4" fmla="*/ 9 w 17"/>
                <a:gd name="T5" fmla="*/ 22 h 22"/>
                <a:gd name="T6" fmla="*/ 14 w 17"/>
                <a:gd name="T7" fmla="*/ 22 h 22"/>
                <a:gd name="T8" fmla="*/ 17 w 17"/>
                <a:gd name="T9" fmla="*/ 7 h 22"/>
                <a:gd name="T10" fmla="*/ 17 w 17"/>
                <a:gd name="T11" fmla="*/ 3 h 22"/>
                <a:gd name="T12" fmla="*/ 17 w 17"/>
                <a:gd name="T13" fmla="*/ 3 h 22"/>
                <a:gd name="T14" fmla="*/ 13 w 17"/>
                <a:gd name="T15" fmla="*/ 0 h 22"/>
                <a:gd name="T16" fmla="*/ 9 w 17"/>
                <a:gd name="T17" fmla="*/ 0 h 22"/>
                <a:gd name="T18" fmla="*/ 8 w 17"/>
                <a:gd name="T19" fmla="*/ 0 h 22"/>
                <a:gd name="T20" fmla="*/ 5 w 17"/>
                <a:gd name="T21" fmla="*/ 0 h 22"/>
                <a:gd name="T22" fmla="*/ 0 w 17"/>
                <a:gd name="T23" fmla="*/ 3 h 22"/>
                <a:gd name="T24" fmla="*/ 0 w 17"/>
                <a:gd name="T25" fmla="*/ 3 h 22"/>
                <a:gd name="T26" fmla="*/ 0 w 17"/>
                <a:gd name="T27" fmla="*/ 7 h 22"/>
                <a:gd name="T28" fmla="*/ 3 w 17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2">
                  <a:moveTo>
                    <a:pt x="3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9"/>
                    <a:pt x="17" y="7"/>
                    <a:pt x="17" y="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3" y="9"/>
                    <a:pt x="3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9" name="Freeform 109"/>
            <p:cNvSpPr>
              <a:spLocks noEditPoints="1"/>
            </p:cNvSpPr>
            <p:nvPr/>
          </p:nvSpPr>
          <p:spPr bwMode="auto">
            <a:xfrm>
              <a:off x="6096001" y="3576637"/>
              <a:ext cx="347662" cy="388937"/>
            </a:xfrm>
            <a:custGeom>
              <a:avLst/>
              <a:gdLst>
                <a:gd name="T0" fmla="*/ 90 w 136"/>
                <a:gd name="T1" fmla="*/ 133 h 152"/>
                <a:gd name="T2" fmla="*/ 90 w 136"/>
                <a:gd name="T3" fmla="*/ 131 h 152"/>
                <a:gd name="T4" fmla="*/ 50 w 136"/>
                <a:gd name="T5" fmla="*/ 33 h 152"/>
                <a:gd name="T6" fmla="*/ 50 w 136"/>
                <a:gd name="T7" fmla="*/ 33 h 152"/>
                <a:gd name="T8" fmla="*/ 59 w 136"/>
                <a:gd name="T9" fmla="*/ 26 h 152"/>
                <a:gd name="T10" fmla="*/ 136 w 136"/>
                <a:gd name="T11" fmla="*/ 15 h 152"/>
                <a:gd name="T12" fmla="*/ 136 w 136"/>
                <a:gd name="T13" fmla="*/ 0 h 152"/>
                <a:gd name="T14" fmla="*/ 56 w 136"/>
                <a:gd name="T15" fmla="*/ 21 h 152"/>
                <a:gd name="T16" fmla="*/ 49 w 136"/>
                <a:gd name="T17" fmla="*/ 27 h 152"/>
                <a:gd name="T18" fmla="*/ 49 w 136"/>
                <a:gd name="T19" fmla="*/ 27 h 152"/>
                <a:gd name="T20" fmla="*/ 46 w 136"/>
                <a:gd name="T21" fmla="*/ 24 h 152"/>
                <a:gd name="T22" fmla="*/ 44 w 136"/>
                <a:gd name="T23" fmla="*/ 27 h 152"/>
                <a:gd name="T24" fmla="*/ 44 w 136"/>
                <a:gd name="T25" fmla="*/ 27 h 152"/>
                <a:gd name="T26" fmla="*/ 39 w 136"/>
                <a:gd name="T27" fmla="*/ 22 h 152"/>
                <a:gd name="T28" fmla="*/ 36 w 136"/>
                <a:gd name="T29" fmla="*/ 23 h 152"/>
                <a:gd name="T30" fmla="*/ 43 w 136"/>
                <a:gd name="T31" fmla="*/ 33 h 152"/>
                <a:gd name="T32" fmla="*/ 43 w 136"/>
                <a:gd name="T33" fmla="*/ 33 h 152"/>
                <a:gd name="T34" fmla="*/ 3 w 136"/>
                <a:gd name="T35" fmla="*/ 131 h 152"/>
                <a:gd name="T36" fmla="*/ 3 w 136"/>
                <a:gd name="T37" fmla="*/ 133 h 152"/>
                <a:gd name="T38" fmla="*/ 2 w 136"/>
                <a:gd name="T39" fmla="*/ 133 h 152"/>
                <a:gd name="T40" fmla="*/ 1 w 136"/>
                <a:gd name="T41" fmla="*/ 135 h 152"/>
                <a:gd name="T42" fmla="*/ 14 w 136"/>
                <a:gd name="T43" fmla="*/ 148 h 152"/>
                <a:gd name="T44" fmla="*/ 47 w 136"/>
                <a:gd name="T45" fmla="*/ 152 h 152"/>
                <a:gd name="T46" fmla="*/ 79 w 136"/>
                <a:gd name="T47" fmla="*/ 148 h 152"/>
                <a:gd name="T48" fmla="*/ 92 w 136"/>
                <a:gd name="T49" fmla="*/ 135 h 152"/>
                <a:gd name="T50" fmla="*/ 91 w 136"/>
                <a:gd name="T51" fmla="*/ 133 h 152"/>
                <a:gd name="T52" fmla="*/ 90 w 136"/>
                <a:gd name="T53" fmla="*/ 133 h 152"/>
                <a:gd name="T54" fmla="*/ 51 w 136"/>
                <a:gd name="T55" fmla="*/ 133 h 152"/>
                <a:gd name="T56" fmla="*/ 46 w 136"/>
                <a:gd name="T57" fmla="*/ 133 h 152"/>
                <a:gd name="T58" fmla="*/ 42 w 136"/>
                <a:gd name="T59" fmla="*/ 133 h 152"/>
                <a:gd name="T60" fmla="*/ 10 w 136"/>
                <a:gd name="T61" fmla="*/ 133 h 152"/>
                <a:gd name="T62" fmla="*/ 46 w 136"/>
                <a:gd name="T63" fmla="*/ 44 h 152"/>
                <a:gd name="T64" fmla="*/ 82 w 136"/>
                <a:gd name="T65" fmla="*/ 133 h 152"/>
                <a:gd name="T66" fmla="*/ 51 w 136"/>
                <a:gd name="T67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52">
                  <a:moveTo>
                    <a:pt x="90" y="133"/>
                  </a:moveTo>
                  <a:cubicBezTo>
                    <a:pt x="90" y="132"/>
                    <a:pt x="90" y="132"/>
                    <a:pt x="90" y="131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7" y="32"/>
                    <a:pt x="59" y="26"/>
                    <a:pt x="59" y="26"/>
                  </a:cubicBezTo>
                  <a:cubicBezTo>
                    <a:pt x="59" y="26"/>
                    <a:pt x="66" y="16"/>
                    <a:pt x="136" y="15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19" y="1"/>
                    <a:pt x="87" y="5"/>
                    <a:pt x="56" y="21"/>
                  </a:cubicBezTo>
                  <a:cubicBezTo>
                    <a:pt x="56" y="21"/>
                    <a:pt x="54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6"/>
                    <a:pt x="48" y="24"/>
                    <a:pt x="46" y="24"/>
                  </a:cubicBezTo>
                  <a:cubicBezTo>
                    <a:pt x="45" y="24"/>
                    <a:pt x="44" y="26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0" y="26"/>
                    <a:pt x="39" y="22"/>
                    <a:pt x="39" y="22"/>
                  </a:cubicBezTo>
                  <a:cubicBezTo>
                    <a:pt x="39" y="22"/>
                    <a:pt x="37" y="21"/>
                    <a:pt x="36" y="23"/>
                  </a:cubicBezTo>
                  <a:cubicBezTo>
                    <a:pt x="36" y="25"/>
                    <a:pt x="37" y="31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2"/>
                    <a:pt x="3" y="132"/>
                    <a:pt x="3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0" y="133"/>
                    <a:pt x="0" y="134"/>
                    <a:pt x="1" y="135"/>
                  </a:cubicBezTo>
                  <a:cubicBezTo>
                    <a:pt x="1" y="135"/>
                    <a:pt x="12" y="147"/>
                    <a:pt x="14" y="148"/>
                  </a:cubicBezTo>
                  <a:cubicBezTo>
                    <a:pt x="14" y="148"/>
                    <a:pt x="18" y="152"/>
                    <a:pt x="47" y="152"/>
                  </a:cubicBezTo>
                  <a:cubicBezTo>
                    <a:pt x="76" y="152"/>
                    <a:pt x="79" y="148"/>
                    <a:pt x="79" y="148"/>
                  </a:cubicBezTo>
                  <a:cubicBezTo>
                    <a:pt x="80" y="147"/>
                    <a:pt x="92" y="135"/>
                    <a:pt x="92" y="135"/>
                  </a:cubicBezTo>
                  <a:cubicBezTo>
                    <a:pt x="93" y="134"/>
                    <a:pt x="93" y="133"/>
                    <a:pt x="91" y="133"/>
                  </a:cubicBezTo>
                  <a:lnTo>
                    <a:pt x="90" y="133"/>
                  </a:lnTo>
                  <a:close/>
                  <a:moveTo>
                    <a:pt x="51" y="133"/>
                  </a:moveTo>
                  <a:cubicBezTo>
                    <a:pt x="49" y="133"/>
                    <a:pt x="47" y="133"/>
                    <a:pt x="46" y="133"/>
                  </a:cubicBezTo>
                  <a:cubicBezTo>
                    <a:pt x="46" y="133"/>
                    <a:pt x="44" y="133"/>
                    <a:pt x="42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82" y="133"/>
                    <a:pt x="82" y="133"/>
                    <a:pt x="82" y="133"/>
                  </a:cubicBezTo>
                  <a:lnTo>
                    <a:pt x="51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30" name="Freeform 110"/>
            <p:cNvSpPr>
              <a:spLocks noEditPoints="1"/>
            </p:cNvSpPr>
            <p:nvPr/>
          </p:nvSpPr>
          <p:spPr bwMode="auto">
            <a:xfrm>
              <a:off x="6515101" y="3576637"/>
              <a:ext cx="347662" cy="388937"/>
            </a:xfrm>
            <a:custGeom>
              <a:avLst/>
              <a:gdLst>
                <a:gd name="T0" fmla="*/ 134 w 136"/>
                <a:gd name="T1" fmla="*/ 133 h 152"/>
                <a:gd name="T2" fmla="*/ 133 w 136"/>
                <a:gd name="T3" fmla="*/ 133 h 152"/>
                <a:gd name="T4" fmla="*/ 133 w 136"/>
                <a:gd name="T5" fmla="*/ 131 h 152"/>
                <a:gd name="T6" fmla="*/ 93 w 136"/>
                <a:gd name="T7" fmla="*/ 33 h 152"/>
                <a:gd name="T8" fmla="*/ 93 w 136"/>
                <a:gd name="T9" fmla="*/ 33 h 152"/>
                <a:gd name="T10" fmla="*/ 100 w 136"/>
                <a:gd name="T11" fmla="*/ 23 h 152"/>
                <a:gd name="T12" fmla="*/ 97 w 136"/>
                <a:gd name="T13" fmla="*/ 22 h 152"/>
                <a:gd name="T14" fmla="*/ 92 w 136"/>
                <a:gd name="T15" fmla="*/ 27 h 152"/>
                <a:gd name="T16" fmla="*/ 92 w 136"/>
                <a:gd name="T17" fmla="*/ 27 h 152"/>
                <a:gd name="T18" fmla="*/ 90 w 136"/>
                <a:gd name="T19" fmla="*/ 24 h 152"/>
                <a:gd name="T20" fmla="*/ 87 w 136"/>
                <a:gd name="T21" fmla="*/ 27 h 152"/>
                <a:gd name="T22" fmla="*/ 87 w 136"/>
                <a:gd name="T23" fmla="*/ 27 h 152"/>
                <a:gd name="T24" fmla="*/ 80 w 136"/>
                <a:gd name="T25" fmla="*/ 21 h 152"/>
                <a:gd name="T26" fmla="*/ 0 w 136"/>
                <a:gd name="T27" fmla="*/ 0 h 152"/>
                <a:gd name="T28" fmla="*/ 0 w 136"/>
                <a:gd name="T29" fmla="*/ 15 h 152"/>
                <a:gd name="T30" fmla="*/ 77 w 136"/>
                <a:gd name="T31" fmla="*/ 26 h 152"/>
                <a:gd name="T32" fmla="*/ 86 w 136"/>
                <a:gd name="T33" fmla="*/ 33 h 152"/>
                <a:gd name="T34" fmla="*/ 86 w 136"/>
                <a:gd name="T35" fmla="*/ 33 h 152"/>
                <a:gd name="T36" fmla="*/ 46 w 136"/>
                <a:gd name="T37" fmla="*/ 131 h 152"/>
                <a:gd name="T38" fmla="*/ 46 w 136"/>
                <a:gd name="T39" fmla="*/ 133 h 152"/>
                <a:gd name="T40" fmla="*/ 45 w 136"/>
                <a:gd name="T41" fmla="*/ 133 h 152"/>
                <a:gd name="T42" fmla="*/ 44 w 136"/>
                <a:gd name="T43" fmla="*/ 135 h 152"/>
                <a:gd name="T44" fmla="*/ 57 w 136"/>
                <a:gd name="T45" fmla="*/ 148 h 152"/>
                <a:gd name="T46" fmla="*/ 89 w 136"/>
                <a:gd name="T47" fmla="*/ 152 h 152"/>
                <a:gd name="T48" fmla="*/ 122 w 136"/>
                <a:gd name="T49" fmla="*/ 148 h 152"/>
                <a:gd name="T50" fmla="*/ 135 w 136"/>
                <a:gd name="T51" fmla="*/ 135 h 152"/>
                <a:gd name="T52" fmla="*/ 134 w 136"/>
                <a:gd name="T53" fmla="*/ 133 h 152"/>
                <a:gd name="T54" fmla="*/ 94 w 136"/>
                <a:gd name="T55" fmla="*/ 133 h 152"/>
                <a:gd name="T56" fmla="*/ 90 w 136"/>
                <a:gd name="T57" fmla="*/ 133 h 152"/>
                <a:gd name="T58" fmla="*/ 85 w 136"/>
                <a:gd name="T59" fmla="*/ 133 h 152"/>
                <a:gd name="T60" fmla="*/ 54 w 136"/>
                <a:gd name="T61" fmla="*/ 133 h 152"/>
                <a:gd name="T62" fmla="*/ 90 w 136"/>
                <a:gd name="T63" fmla="*/ 44 h 152"/>
                <a:gd name="T64" fmla="*/ 126 w 136"/>
                <a:gd name="T65" fmla="*/ 133 h 152"/>
                <a:gd name="T66" fmla="*/ 94 w 136"/>
                <a:gd name="T67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52">
                  <a:moveTo>
                    <a:pt x="134" y="133"/>
                  </a:moveTo>
                  <a:cubicBezTo>
                    <a:pt x="133" y="133"/>
                    <a:pt x="133" y="133"/>
                    <a:pt x="133" y="133"/>
                  </a:cubicBezTo>
                  <a:cubicBezTo>
                    <a:pt x="133" y="132"/>
                    <a:pt x="133" y="132"/>
                    <a:pt x="133" y="131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9" y="31"/>
                    <a:pt x="100" y="25"/>
                    <a:pt x="100" y="23"/>
                  </a:cubicBezTo>
                  <a:cubicBezTo>
                    <a:pt x="99" y="21"/>
                    <a:pt x="97" y="22"/>
                    <a:pt x="97" y="22"/>
                  </a:cubicBezTo>
                  <a:cubicBezTo>
                    <a:pt x="97" y="22"/>
                    <a:pt x="96" y="26"/>
                    <a:pt x="92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2" y="26"/>
                    <a:pt x="91" y="24"/>
                    <a:pt x="90" y="24"/>
                  </a:cubicBezTo>
                  <a:cubicBezTo>
                    <a:pt x="88" y="24"/>
                    <a:pt x="87" y="26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2" y="26"/>
                    <a:pt x="80" y="21"/>
                    <a:pt x="80" y="21"/>
                  </a:cubicBezTo>
                  <a:cubicBezTo>
                    <a:pt x="49" y="5"/>
                    <a:pt x="17" y="1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1" y="16"/>
                    <a:pt x="77" y="26"/>
                    <a:pt x="77" y="26"/>
                  </a:cubicBezTo>
                  <a:cubicBezTo>
                    <a:pt x="77" y="26"/>
                    <a:pt x="80" y="32"/>
                    <a:pt x="86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6" y="132"/>
                    <a:pt x="46" y="132"/>
                    <a:pt x="46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43" y="133"/>
                    <a:pt x="43" y="134"/>
                    <a:pt x="44" y="135"/>
                  </a:cubicBezTo>
                  <a:cubicBezTo>
                    <a:pt x="44" y="135"/>
                    <a:pt x="56" y="147"/>
                    <a:pt x="57" y="148"/>
                  </a:cubicBezTo>
                  <a:cubicBezTo>
                    <a:pt x="57" y="148"/>
                    <a:pt x="60" y="152"/>
                    <a:pt x="89" y="152"/>
                  </a:cubicBezTo>
                  <a:cubicBezTo>
                    <a:pt x="118" y="152"/>
                    <a:pt x="122" y="148"/>
                    <a:pt x="122" y="148"/>
                  </a:cubicBezTo>
                  <a:cubicBezTo>
                    <a:pt x="124" y="147"/>
                    <a:pt x="135" y="135"/>
                    <a:pt x="135" y="135"/>
                  </a:cubicBezTo>
                  <a:cubicBezTo>
                    <a:pt x="136" y="134"/>
                    <a:pt x="136" y="133"/>
                    <a:pt x="134" y="133"/>
                  </a:cubicBezTo>
                  <a:close/>
                  <a:moveTo>
                    <a:pt x="94" y="133"/>
                  </a:moveTo>
                  <a:cubicBezTo>
                    <a:pt x="92" y="133"/>
                    <a:pt x="90" y="133"/>
                    <a:pt x="90" y="133"/>
                  </a:cubicBezTo>
                  <a:cubicBezTo>
                    <a:pt x="89" y="133"/>
                    <a:pt x="87" y="133"/>
                    <a:pt x="85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126" y="133"/>
                    <a:pt x="126" y="133"/>
                    <a:pt x="126" y="133"/>
                  </a:cubicBezTo>
                  <a:lnTo>
                    <a:pt x="94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5597359" y="1433725"/>
            <a:ext cx="18711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5514689" y="1393267"/>
            <a:ext cx="3075504" cy="70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1. </a:t>
            </a:r>
            <a:r>
              <a:rPr lang="zh-CN" altLang="zh-CN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广角尽量保证看到双边车道线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2. </a:t>
            </a:r>
            <a:r>
              <a:rPr lang="zh-CN" altLang="zh-CN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无畸变保证图像处理准确度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3465163" y="4237797"/>
            <a:ext cx="18711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476112" y="1069417"/>
            <a:ext cx="1744028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1" dirty="0">
                <a:solidFill>
                  <a:schemeClr val="accent2"/>
                </a:solidFill>
                <a:cs typeface="+mn-ea"/>
              </a:rPr>
              <a:t>摄像头优点</a:t>
            </a: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473784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摄像头</a:t>
            </a:r>
          </a:p>
        </p:txBody>
      </p:sp>
      <p:sp>
        <p:nvSpPr>
          <p:cNvPr id="49" name="TextBox 6"/>
          <p:cNvSpPr txBox="1">
            <a:spLocks noChangeArrowheads="1"/>
          </p:cNvSpPr>
          <p:nvPr/>
        </p:nvSpPr>
        <p:spPr bwMode="auto">
          <a:xfrm>
            <a:off x="294323" y="213361"/>
            <a:ext cx="2322195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99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02    </a:t>
            </a:r>
            <a:r>
              <a:rPr lang="zh-CN" altLang="en-US" sz="1999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硬件和传感器</a:t>
            </a:r>
          </a:p>
        </p:txBody>
      </p:sp>
      <p:pic>
        <p:nvPicPr>
          <p:cNvPr id="2" name="图片 1" descr="844d5099298f88b646dfeb892a45d556_TB2PBH9nL9TBuNjy1zbXXXpepXa_!!7849256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" y="1423988"/>
            <a:ext cx="4849654" cy="274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bldLvl="0" animBg="1"/>
          <p:bldP spid="19" grpId="0"/>
          <p:bldP spid="18" grpId="0" bldLvl="0" animBg="1"/>
          <p:bldP spid="20" grpId="0"/>
          <p:bldP spid="33" grpId="0"/>
          <p:bldP spid="3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bldLvl="0" animBg="1"/>
          <p:bldP spid="19" grpId="0"/>
          <p:bldP spid="18" grpId="0" bldLvl="0" animBg="1"/>
          <p:bldP spid="20" grpId="0"/>
          <p:bldP spid="33" grpId="0"/>
          <p:bldP spid="35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5330" y="1252740"/>
            <a:ext cx="5087259" cy="3038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-15330" y="1217670"/>
            <a:ext cx="9159330" cy="2368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-41725" y="4295488"/>
            <a:ext cx="9185725" cy="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5214673" y="2289496"/>
            <a:ext cx="963357" cy="963357"/>
            <a:chOff x="7381679" y="3413269"/>
            <a:chExt cx="1181100" cy="1181100"/>
          </a:xfrm>
        </p:grpSpPr>
        <p:sp>
          <p:nvSpPr>
            <p:cNvPr id="8" name="椭圆 7"/>
            <p:cNvSpPr/>
            <p:nvPr/>
          </p:nvSpPr>
          <p:spPr>
            <a:xfrm>
              <a:off x="738167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7703446" y="3689322"/>
              <a:ext cx="617894" cy="628994"/>
            </a:xfrm>
            <a:custGeom>
              <a:avLst/>
              <a:gdLst>
                <a:gd name="T0" fmla="*/ 241 w 667"/>
                <a:gd name="T1" fmla="*/ 15 h 680"/>
                <a:gd name="T2" fmla="*/ 305 w 667"/>
                <a:gd name="T3" fmla="*/ 94 h 680"/>
                <a:gd name="T4" fmla="*/ 360 w 667"/>
                <a:gd name="T5" fmla="*/ 96 h 680"/>
                <a:gd name="T6" fmla="*/ 372 w 667"/>
                <a:gd name="T7" fmla="*/ 108 h 680"/>
                <a:gd name="T8" fmla="*/ 370 w 667"/>
                <a:gd name="T9" fmla="*/ 126 h 680"/>
                <a:gd name="T10" fmla="*/ 353 w 667"/>
                <a:gd name="T11" fmla="*/ 132 h 680"/>
                <a:gd name="T12" fmla="*/ 402 w 667"/>
                <a:gd name="T13" fmla="*/ 189 h 680"/>
                <a:gd name="T14" fmla="*/ 442 w 667"/>
                <a:gd name="T15" fmla="*/ 208 h 680"/>
                <a:gd name="T16" fmla="*/ 434 w 667"/>
                <a:gd name="T17" fmla="*/ 225 h 680"/>
                <a:gd name="T18" fmla="*/ 404 w 667"/>
                <a:gd name="T19" fmla="*/ 227 h 680"/>
                <a:gd name="T20" fmla="*/ 574 w 667"/>
                <a:gd name="T21" fmla="*/ 306 h 680"/>
                <a:gd name="T22" fmla="*/ 646 w 667"/>
                <a:gd name="T23" fmla="*/ 322 h 680"/>
                <a:gd name="T24" fmla="*/ 661 w 667"/>
                <a:gd name="T25" fmla="*/ 352 h 680"/>
                <a:gd name="T26" fmla="*/ 597 w 667"/>
                <a:gd name="T27" fmla="*/ 375 h 680"/>
                <a:gd name="T28" fmla="*/ 404 w 667"/>
                <a:gd name="T29" fmla="*/ 454 h 680"/>
                <a:gd name="T30" fmla="*/ 434 w 667"/>
                <a:gd name="T31" fmla="*/ 456 h 680"/>
                <a:gd name="T32" fmla="*/ 442 w 667"/>
                <a:gd name="T33" fmla="*/ 471 h 680"/>
                <a:gd name="T34" fmla="*/ 402 w 667"/>
                <a:gd name="T35" fmla="*/ 492 h 680"/>
                <a:gd name="T36" fmla="*/ 353 w 667"/>
                <a:gd name="T37" fmla="*/ 547 h 680"/>
                <a:gd name="T38" fmla="*/ 370 w 667"/>
                <a:gd name="T39" fmla="*/ 555 h 680"/>
                <a:gd name="T40" fmla="*/ 372 w 667"/>
                <a:gd name="T41" fmla="*/ 572 h 680"/>
                <a:gd name="T42" fmla="*/ 360 w 667"/>
                <a:gd name="T43" fmla="*/ 585 h 680"/>
                <a:gd name="T44" fmla="*/ 305 w 667"/>
                <a:gd name="T45" fmla="*/ 587 h 680"/>
                <a:gd name="T46" fmla="*/ 241 w 667"/>
                <a:gd name="T47" fmla="*/ 665 h 680"/>
                <a:gd name="T48" fmla="*/ 212 w 667"/>
                <a:gd name="T49" fmla="*/ 680 h 680"/>
                <a:gd name="T50" fmla="*/ 193 w 667"/>
                <a:gd name="T51" fmla="*/ 668 h 680"/>
                <a:gd name="T52" fmla="*/ 192 w 667"/>
                <a:gd name="T53" fmla="*/ 651 h 680"/>
                <a:gd name="T54" fmla="*/ 222 w 667"/>
                <a:gd name="T55" fmla="*/ 598 h 680"/>
                <a:gd name="T56" fmla="*/ 271 w 667"/>
                <a:gd name="T57" fmla="*/ 498 h 680"/>
                <a:gd name="T58" fmla="*/ 309 w 667"/>
                <a:gd name="T59" fmla="*/ 403 h 680"/>
                <a:gd name="T60" fmla="*/ 307 w 667"/>
                <a:gd name="T61" fmla="*/ 382 h 680"/>
                <a:gd name="T62" fmla="*/ 264 w 667"/>
                <a:gd name="T63" fmla="*/ 377 h 680"/>
                <a:gd name="T64" fmla="*/ 108 w 667"/>
                <a:gd name="T65" fmla="*/ 365 h 680"/>
                <a:gd name="T66" fmla="*/ 78 w 667"/>
                <a:gd name="T67" fmla="*/ 403 h 680"/>
                <a:gd name="T68" fmla="*/ 46 w 667"/>
                <a:gd name="T69" fmla="*/ 443 h 680"/>
                <a:gd name="T70" fmla="*/ 8 w 667"/>
                <a:gd name="T71" fmla="*/ 449 h 680"/>
                <a:gd name="T72" fmla="*/ 2 w 667"/>
                <a:gd name="T73" fmla="*/ 430 h 680"/>
                <a:gd name="T74" fmla="*/ 34 w 667"/>
                <a:gd name="T75" fmla="*/ 341 h 680"/>
                <a:gd name="T76" fmla="*/ 2 w 667"/>
                <a:gd name="T77" fmla="*/ 248 h 680"/>
                <a:gd name="T78" fmla="*/ 8 w 667"/>
                <a:gd name="T79" fmla="*/ 233 h 680"/>
                <a:gd name="T80" fmla="*/ 46 w 667"/>
                <a:gd name="T81" fmla="*/ 238 h 680"/>
                <a:gd name="T82" fmla="*/ 78 w 667"/>
                <a:gd name="T83" fmla="*/ 278 h 680"/>
                <a:gd name="T84" fmla="*/ 108 w 667"/>
                <a:gd name="T85" fmla="*/ 316 h 680"/>
                <a:gd name="T86" fmla="*/ 222 w 667"/>
                <a:gd name="T87" fmla="*/ 305 h 680"/>
                <a:gd name="T88" fmla="*/ 307 w 667"/>
                <a:gd name="T89" fmla="*/ 297 h 680"/>
                <a:gd name="T90" fmla="*/ 301 w 667"/>
                <a:gd name="T91" fmla="*/ 255 h 680"/>
                <a:gd name="T92" fmla="*/ 252 w 667"/>
                <a:gd name="T93" fmla="*/ 142 h 680"/>
                <a:gd name="T94" fmla="*/ 210 w 667"/>
                <a:gd name="T95" fmla="*/ 62 h 680"/>
                <a:gd name="T96" fmla="*/ 190 w 667"/>
                <a:gd name="T97" fmla="*/ 22 h 680"/>
                <a:gd name="T98" fmla="*/ 199 w 667"/>
                <a:gd name="T99" fmla="*/ 7 h 680"/>
                <a:gd name="T100" fmla="*/ 218 w 667"/>
                <a:gd name="T10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7" h="680">
                  <a:moveTo>
                    <a:pt x="218" y="0"/>
                  </a:moveTo>
                  <a:lnTo>
                    <a:pt x="228" y="3"/>
                  </a:lnTo>
                  <a:lnTo>
                    <a:pt x="241" y="15"/>
                  </a:lnTo>
                  <a:lnTo>
                    <a:pt x="258" y="34"/>
                  </a:lnTo>
                  <a:lnTo>
                    <a:pt x="279" y="60"/>
                  </a:lnTo>
                  <a:lnTo>
                    <a:pt x="305" y="94"/>
                  </a:lnTo>
                  <a:lnTo>
                    <a:pt x="345" y="94"/>
                  </a:lnTo>
                  <a:lnTo>
                    <a:pt x="354" y="94"/>
                  </a:lnTo>
                  <a:lnTo>
                    <a:pt x="360" y="96"/>
                  </a:lnTo>
                  <a:lnTo>
                    <a:pt x="366" y="98"/>
                  </a:lnTo>
                  <a:lnTo>
                    <a:pt x="370" y="104"/>
                  </a:lnTo>
                  <a:lnTo>
                    <a:pt x="372" y="108"/>
                  </a:lnTo>
                  <a:lnTo>
                    <a:pt x="373" y="115"/>
                  </a:lnTo>
                  <a:lnTo>
                    <a:pt x="372" y="121"/>
                  </a:lnTo>
                  <a:lnTo>
                    <a:pt x="370" y="126"/>
                  </a:lnTo>
                  <a:lnTo>
                    <a:pt x="366" y="130"/>
                  </a:lnTo>
                  <a:lnTo>
                    <a:pt x="360" y="132"/>
                  </a:lnTo>
                  <a:lnTo>
                    <a:pt x="353" y="132"/>
                  </a:lnTo>
                  <a:lnTo>
                    <a:pt x="334" y="132"/>
                  </a:lnTo>
                  <a:lnTo>
                    <a:pt x="375" y="189"/>
                  </a:lnTo>
                  <a:lnTo>
                    <a:pt x="402" y="189"/>
                  </a:lnTo>
                  <a:lnTo>
                    <a:pt x="425" y="191"/>
                  </a:lnTo>
                  <a:lnTo>
                    <a:pt x="438" y="197"/>
                  </a:lnTo>
                  <a:lnTo>
                    <a:pt x="442" y="208"/>
                  </a:lnTo>
                  <a:lnTo>
                    <a:pt x="442" y="216"/>
                  </a:lnTo>
                  <a:lnTo>
                    <a:pt x="438" y="221"/>
                  </a:lnTo>
                  <a:lnTo>
                    <a:pt x="434" y="225"/>
                  </a:lnTo>
                  <a:lnTo>
                    <a:pt x="428" y="227"/>
                  </a:lnTo>
                  <a:lnTo>
                    <a:pt x="421" y="227"/>
                  </a:lnTo>
                  <a:lnTo>
                    <a:pt x="404" y="227"/>
                  </a:lnTo>
                  <a:lnTo>
                    <a:pt x="470" y="305"/>
                  </a:lnTo>
                  <a:lnTo>
                    <a:pt x="557" y="305"/>
                  </a:lnTo>
                  <a:lnTo>
                    <a:pt x="574" y="306"/>
                  </a:lnTo>
                  <a:lnTo>
                    <a:pt x="595" y="310"/>
                  </a:lnTo>
                  <a:lnTo>
                    <a:pt x="622" y="314"/>
                  </a:lnTo>
                  <a:lnTo>
                    <a:pt x="646" y="322"/>
                  </a:lnTo>
                  <a:lnTo>
                    <a:pt x="661" y="329"/>
                  </a:lnTo>
                  <a:lnTo>
                    <a:pt x="667" y="339"/>
                  </a:lnTo>
                  <a:lnTo>
                    <a:pt x="661" y="352"/>
                  </a:lnTo>
                  <a:lnTo>
                    <a:pt x="650" y="361"/>
                  </a:lnTo>
                  <a:lnTo>
                    <a:pt x="627" y="369"/>
                  </a:lnTo>
                  <a:lnTo>
                    <a:pt x="597" y="375"/>
                  </a:lnTo>
                  <a:lnTo>
                    <a:pt x="557" y="375"/>
                  </a:lnTo>
                  <a:lnTo>
                    <a:pt x="470" y="375"/>
                  </a:lnTo>
                  <a:lnTo>
                    <a:pt x="404" y="454"/>
                  </a:lnTo>
                  <a:lnTo>
                    <a:pt x="421" y="454"/>
                  </a:lnTo>
                  <a:lnTo>
                    <a:pt x="428" y="454"/>
                  </a:lnTo>
                  <a:lnTo>
                    <a:pt x="434" y="456"/>
                  </a:lnTo>
                  <a:lnTo>
                    <a:pt x="438" y="460"/>
                  </a:lnTo>
                  <a:lnTo>
                    <a:pt x="442" y="466"/>
                  </a:lnTo>
                  <a:lnTo>
                    <a:pt x="442" y="471"/>
                  </a:lnTo>
                  <a:lnTo>
                    <a:pt x="438" y="483"/>
                  </a:lnTo>
                  <a:lnTo>
                    <a:pt x="425" y="490"/>
                  </a:lnTo>
                  <a:lnTo>
                    <a:pt x="402" y="492"/>
                  </a:lnTo>
                  <a:lnTo>
                    <a:pt x="375" y="492"/>
                  </a:lnTo>
                  <a:lnTo>
                    <a:pt x="334" y="547"/>
                  </a:lnTo>
                  <a:lnTo>
                    <a:pt x="353" y="547"/>
                  </a:lnTo>
                  <a:lnTo>
                    <a:pt x="360" y="549"/>
                  </a:lnTo>
                  <a:lnTo>
                    <a:pt x="366" y="551"/>
                  </a:lnTo>
                  <a:lnTo>
                    <a:pt x="370" y="555"/>
                  </a:lnTo>
                  <a:lnTo>
                    <a:pt x="372" y="560"/>
                  </a:lnTo>
                  <a:lnTo>
                    <a:pt x="373" y="566"/>
                  </a:lnTo>
                  <a:lnTo>
                    <a:pt x="372" y="572"/>
                  </a:lnTo>
                  <a:lnTo>
                    <a:pt x="370" y="577"/>
                  </a:lnTo>
                  <a:lnTo>
                    <a:pt x="366" y="581"/>
                  </a:lnTo>
                  <a:lnTo>
                    <a:pt x="360" y="585"/>
                  </a:lnTo>
                  <a:lnTo>
                    <a:pt x="354" y="587"/>
                  </a:lnTo>
                  <a:lnTo>
                    <a:pt x="345" y="587"/>
                  </a:lnTo>
                  <a:lnTo>
                    <a:pt x="305" y="587"/>
                  </a:lnTo>
                  <a:lnTo>
                    <a:pt x="279" y="621"/>
                  </a:lnTo>
                  <a:lnTo>
                    <a:pt x="258" y="648"/>
                  </a:lnTo>
                  <a:lnTo>
                    <a:pt x="241" y="665"/>
                  </a:lnTo>
                  <a:lnTo>
                    <a:pt x="228" y="676"/>
                  </a:lnTo>
                  <a:lnTo>
                    <a:pt x="218" y="680"/>
                  </a:lnTo>
                  <a:lnTo>
                    <a:pt x="212" y="680"/>
                  </a:lnTo>
                  <a:lnTo>
                    <a:pt x="205" y="678"/>
                  </a:lnTo>
                  <a:lnTo>
                    <a:pt x="199" y="674"/>
                  </a:lnTo>
                  <a:lnTo>
                    <a:pt x="193" y="668"/>
                  </a:lnTo>
                  <a:lnTo>
                    <a:pt x="190" y="665"/>
                  </a:lnTo>
                  <a:lnTo>
                    <a:pt x="190" y="659"/>
                  </a:lnTo>
                  <a:lnTo>
                    <a:pt x="192" y="651"/>
                  </a:lnTo>
                  <a:lnTo>
                    <a:pt x="199" y="638"/>
                  </a:lnTo>
                  <a:lnTo>
                    <a:pt x="210" y="619"/>
                  </a:lnTo>
                  <a:lnTo>
                    <a:pt x="222" y="598"/>
                  </a:lnTo>
                  <a:lnTo>
                    <a:pt x="237" y="572"/>
                  </a:lnTo>
                  <a:lnTo>
                    <a:pt x="252" y="538"/>
                  </a:lnTo>
                  <a:lnTo>
                    <a:pt x="271" y="498"/>
                  </a:lnTo>
                  <a:lnTo>
                    <a:pt x="288" y="456"/>
                  </a:lnTo>
                  <a:lnTo>
                    <a:pt x="301" y="426"/>
                  </a:lnTo>
                  <a:lnTo>
                    <a:pt x="309" y="403"/>
                  </a:lnTo>
                  <a:lnTo>
                    <a:pt x="311" y="390"/>
                  </a:lnTo>
                  <a:lnTo>
                    <a:pt x="311" y="386"/>
                  </a:lnTo>
                  <a:lnTo>
                    <a:pt x="307" y="382"/>
                  </a:lnTo>
                  <a:lnTo>
                    <a:pt x="301" y="380"/>
                  </a:lnTo>
                  <a:lnTo>
                    <a:pt x="288" y="378"/>
                  </a:lnTo>
                  <a:lnTo>
                    <a:pt x="264" y="377"/>
                  </a:lnTo>
                  <a:lnTo>
                    <a:pt x="226" y="377"/>
                  </a:lnTo>
                  <a:lnTo>
                    <a:pt x="163" y="373"/>
                  </a:lnTo>
                  <a:lnTo>
                    <a:pt x="108" y="365"/>
                  </a:lnTo>
                  <a:lnTo>
                    <a:pt x="101" y="373"/>
                  </a:lnTo>
                  <a:lnTo>
                    <a:pt x="91" y="384"/>
                  </a:lnTo>
                  <a:lnTo>
                    <a:pt x="78" y="403"/>
                  </a:lnTo>
                  <a:lnTo>
                    <a:pt x="65" y="422"/>
                  </a:lnTo>
                  <a:lnTo>
                    <a:pt x="53" y="435"/>
                  </a:lnTo>
                  <a:lnTo>
                    <a:pt x="46" y="443"/>
                  </a:lnTo>
                  <a:lnTo>
                    <a:pt x="34" y="447"/>
                  </a:lnTo>
                  <a:lnTo>
                    <a:pt x="15" y="449"/>
                  </a:lnTo>
                  <a:lnTo>
                    <a:pt x="8" y="449"/>
                  </a:lnTo>
                  <a:lnTo>
                    <a:pt x="2" y="447"/>
                  </a:lnTo>
                  <a:lnTo>
                    <a:pt x="0" y="445"/>
                  </a:lnTo>
                  <a:lnTo>
                    <a:pt x="2" y="430"/>
                  </a:lnTo>
                  <a:lnTo>
                    <a:pt x="8" y="407"/>
                  </a:lnTo>
                  <a:lnTo>
                    <a:pt x="19" y="378"/>
                  </a:lnTo>
                  <a:lnTo>
                    <a:pt x="34" y="341"/>
                  </a:lnTo>
                  <a:lnTo>
                    <a:pt x="19" y="301"/>
                  </a:lnTo>
                  <a:lnTo>
                    <a:pt x="8" y="269"/>
                  </a:lnTo>
                  <a:lnTo>
                    <a:pt x="2" y="248"/>
                  </a:lnTo>
                  <a:lnTo>
                    <a:pt x="0" y="236"/>
                  </a:lnTo>
                  <a:lnTo>
                    <a:pt x="2" y="234"/>
                  </a:lnTo>
                  <a:lnTo>
                    <a:pt x="8" y="233"/>
                  </a:lnTo>
                  <a:lnTo>
                    <a:pt x="15" y="233"/>
                  </a:lnTo>
                  <a:lnTo>
                    <a:pt x="34" y="234"/>
                  </a:lnTo>
                  <a:lnTo>
                    <a:pt x="46" y="238"/>
                  </a:lnTo>
                  <a:lnTo>
                    <a:pt x="53" y="246"/>
                  </a:lnTo>
                  <a:lnTo>
                    <a:pt x="65" y="259"/>
                  </a:lnTo>
                  <a:lnTo>
                    <a:pt x="78" y="278"/>
                  </a:lnTo>
                  <a:lnTo>
                    <a:pt x="91" y="297"/>
                  </a:lnTo>
                  <a:lnTo>
                    <a:pt x="101" y="308"/>
                  </a:lnTo>
                  <a:lnTo>
                    <a:pt x="108" y="316"/>
                  </a:lnTo>
                  <a:lnTo>
                    <a:pt x="137" y="310"/>
                  </a:lnTo>
                  <a:lnTo>
                    <a:pt x="174" y="306"/>
                  </a:lnTo>
                  <a:lnTo>
                    <a:pt x="222" y="305"/>
                  </a:lnTo>
                  <a:lnTo>
                    <a:pt x="275" y="305"/>
                  </a:lnTo>
                  <a:lnTo>
                    <a:pt x="296" y="303"/>
                  </a:lnTo>
                  <a:lnTo>
                    <a:pt x="307" y="297"/>
                  </a:lnTo>
                  <a:lnTo>
                    <a:pt x="311" y="291"/>
                  </a:lnTo>
                  <a:lnTo>
                    <a:pt x="309" y="278"/>
                  </a:lnTo>
                  <a:lnTo>
                    <a:pt x="301" y="255"/>
                  </a:lnTo>
                  <a:lnTo>
                    <a:pt x="288" y="223"/>
                  </a:lnTo>
                  <a:lnTo>
                    <a:pt x="271" y="183"/>
                  </a:lnTo>
                  <a:lnTo>
                    <a:pt x="252" y="142"/>
                  </a:lnTo>
                  <a:lnTo>
                    <a:pt x="237" y="109"/>
                  </a:lnTo>
                  <a:lnTo>
                    <a:pt x="222" y="81"/>
                  </a:lnTo>
                  <a:lnTo>
                    <a:pt x="210" y="62"/>
                  </a:lnTo>
                  <a:lnTo>
                    <a:pt x="199" y="43"/>
                  </a:lnTo>
                  <a:lnTo>
                    <a:pt x="192" y="30"/>
                  </a:lnTo>
                  <a:lnTo>
                    <a:pt x="190" y="22"/>
                  </a:lnTo>
                  <a:lnTo>
                    <a:pt x="190" y="17"/>
                  </a:lnTo>
                  <a:lnTo>
                    <a:pt x="193" y="11"/>
                  </a:lnTo>
                  <a:lnTo>
                    <a:pt x="199" y="7"/>
                  </a:lnTo>
                  <a:lnTo>
                    <a:pt x="205" y="3"/>
                  </a:lnTo>
                  <a:lnTo>
                    <a:pt x="212" y="1"/>
                  </a:lnTo>
                  <a:lnTo>
                    <a:pt x="21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30983" y="2290131"/>
            <a:ext cx="963357" cy="963357"/>
            <a:chOff x="8797989" y="3413269"/>
            <a:chExt cx="1181100" cy="1181100"/>
          </a:xfrm>
        </p:grpSpPr>
        <p:sp>
          <p:nvSpPr>
            <p:cNvPr id="11" name="椭圆 10"/>
            <p:cNvSpPr/>
            <p:nvPr/>
          </p:nvSpPr>
          <p:spPr>
            <a:xfrm>
              <a:off x="879798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9160642" y="3766549"/>
              <a:ext cx="526286" cy="507206"/>
            </a:xfrm>
            <a:custGeom>
              <a:avLst/>
              <a:gdLst>
                <a:gd name="T0" fmla="*/ 532 w 661"/>
                <a:gd name="T1" fmla="*/ 544 h 639"/>
                <a:gd name="T2" fmla="*/ 549 w 661"/>
                <a:gd name="T3" fmla="*/ 604 h 639"/>
                <a:gd name="T4" fmla="*/ 593 w 661"/>
                <a:gd name="T5" fmla="*/ 563 h 639"/>
                <a:gd name="T6" fmla="*/ 420 w 661"/>
                <a:gd name="T7" fmla="*/ 337 h 639"/>
                <a:gd name="T8" fmla="*/ 619 w 661"/>
                <a:gd name="T9" fmla="*/ 542 h 639"/>
                <a:gd name="T10" fmla="*/ 627 w 661"/>
                <a:gd name="T11" fmla="*/ 582 h 639"/>
                <a:gd name="T12" fmla="*/ 608 w 661"/>
                <a:gd name="T13" fmla="*/ 618 h 639"/>
                <a:gd name="T14" fmla="*/ 577 w 661"/>
                <a:gd name="T15" fmla="*/ 635 h 639"/>
                <a:gd name="T16" fmla="*/ 543 w 661"/>
                <a:gd name="T17" fmla="*/ 635 h 639"/>
                <a:gd name="T18" fmla="*/ 513 w 661"/>
                <a:gd name="T19" fmla="*/ 618 h 639"/>
                <a:gd name="T20" fmla="*/ 325 w 661"/>
                <a:gd name="T21" fmla="*/ 385 h 639"/>
                <a:gd name="T22" fmla="*/ 373 w 661"/>
                <a:gd name="T23" fmla="*/ 409 h 639"/>
                <a:gd name="T24" fmla="*/ 420 w 661"/>
                <a:gd name="T25" fmla="*/ 362 h 639"/>
                <a:gd name="T26" fmla="*/ 420 w 661"/>
                <a:gd name="T27" fmla="*/ 347 h 639"/>
                <a:gd name="T28" fmla="*/ 140 w 661"/>
                <a:gd name="T29" fmla="*/ 15 h 639"/>
                <a:gd name="T30" fmla="*/ 210 w 661"/>
                <a:gd name="T31" fmla="*/ 34 h 639"/>
                <a:gd name="T32" fmla="*/ 259 w 661"/>
                <a:gd name="T33" fmla="*/ 80 h 639"/>
                <a:gd name="T34" fmla="*/ 280 w 661"/>
                <a:gd name="T35" fmla="*/ 136 h 639"/>
                <a:gd name="T36" fmla="*/ 276 w 661"/>
                <a:gd name="T37" fmla="*/ 193 h 639"/>
                <a:gd name="T38" fmla="*/ 322 w 661"/>
                <a:gd name="T39" fmla="*/ 239 h 639"/>
                <a:gd name="T40" fmla="*/ 305 w 661"/>
                <a:gd name="T41" fmla="*/ 241 h 639"/>
                <a:gd name="T42" fmla="*/ 238 w 661"/>
                <a:gd name="T43" fmla="*/ 297 h 639"/>
                <a:gd name="T44" fmla="*/ 274 w 661"/>
                <a:gd name="T45" fmla="*/ 333 h 639"/>
                <a:gd name="T46" fmla="*/ 185 w 661"/>
                <a:gd name="T47" fmla="*/ 290 h 639"/>
                <a:gd name="T48" fmla="*/ 155 w 661"/>
                <a:gd name="T49" fmla="*/ 296 h 639"/>
                <a:gd name="T50" fmla="*/ 94 w 661"/>
                <a:gd name="T51" fmla="*/ 288 h 639"/>
                <a:gd name="T52" fmla="*/ 41 w 661"/>
                <a:gd name="T53" fmla="*/ 256 h 639"/>
                <a:gd name="T54" fmla="*/ 5 w 661"/>
                <a:gd name="T55" fmla="*/ 191 h 639"/>
                <a:gd name="T56" fmla="*/ 5 w 661"/>
                <a:gd name="T57" fmla="*/ 119 h 639"/>
                <a:gd name="T58" fmla="*/ 162 w 661"/>
                <a:gd name="T59" fmla="*/ 178 h 639"/>
                <a:gd name="T60" fmla="*/ 104 w 661"/>
                <a:gd name="T61" fmla="*/ 21 h 639"/>
                <a:gd name="T62" fmla="*/ 558 w 661"/>
                <a:gd name="T63" fmla="*/ 0 h 639"/>
                <a:gd name="T64" fmla="*/ 481 w 661"/>
                <a:gd name="T65" fmla="*/ 280 h 639"/>
                <a:gd name="T66" fmla="*/ 441 w 661"/>
                <a:gd name="T67" fmla="*/ 288 h 639"/>
                <a:gd name="T68" fmla="*/ 411 w 661"/>
                <a:gd name="T69" fmla="*/ 318 h 639"/>
                <a:gd name="T70" fmla="*/ 403 w 661"/>
                <a:gd name="T71" fmla="*/ 356 h 639"/>
                <a:gd name="T72" fmla="*/ 325 w 661"/>
                <a:gd name="T73" fmla="*/ 362 h 639"/>
                <a:gd name="T74" fmla="*/ 155 w 661"/>
                <a:gd name="T75" fmla="*/ 548 h 639"/>
                <a:gd name="T76" fmla="*/ 36 w 661"/>
                <a:gd name="T77" fmla="*/ 639 h 639"/>
                <a:gd name="T78" fmla="*/ 79 w 661"/>
                <a:gd name="T79" fmla="*/ 532 h 639"/>
                <a:gd name="T80" fmla="*/ 119 w 661"/>
                <a:gd name="T81" fmla="*/ 512 h 639"/>
                <a:gd name="T82" fmla="*/ 261 w 661"/>
                <a:gd name="T83" fmla="*/ 297 h 639"/>
                <a:gd name="T84" fmla="*/ 324 w 661"/>
                <a:gd name="T85" fmla="*/ 256 h 639"/>
                <a:gd name="T86" fmla="*/ 360 w 661"/>
                <a:gd name="T87" fmla="*/ 237 h 639"/>
                <a:gd name="T88" fmla="*/ 378 w 661"/>
                <a:gd name="T89" fmla="*/ 201 h 639"/>
                <a:gd name="T90" fmla="*/ 558 w 661"/>
                <a:gd name="T91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1" h="639">
                  <a:moveTo>
                    <a:pt x="564" y="536"/>
                  </a:moveTo>
                  <a:lnTo>
                    <a:pt x="532" y="544"/>
                  </a:lnTo>
                  <a:lnTo>
                    <a:pt x="522" y="578"/>
                  </a:lnTo>
                  <a:lnTo>
                    <a:pt x="549" y="604"/>
                  </a:lnTo>
                  <a:lnTo>
                    <a:pt x="583" y="597"/>
                  </a:lnTo>
                  <a:lnTo>
                    <a:pt x="593" y="563"/>
                  </a:lnTo>
                  <a:lnTo>
                    <a:pt x="564" y="536"/>
                  </a:lnTo>
                  <a:close/>
                  <a:moveTo>
                    <a:pt x="420" y="337"/>
                  </a:moveTo>
                  <a:lnTo>
                    <a:pt x="608" y="525"/>
                  </a:lnTo>
                  <a:lnTo>
                    <a:pt x="619" y="542"/>
                  </a:lnTo>
                  <a:lnTo>
                    <a:pt x="627" y="561"/>
                  </a:lnTo>
                  <a:lnTo>
                    <a:pt x="627" y="582"/>
                  </a:lnTo>
                  <a:lnTo>
                    <a:pt x="619" y="601"/>
                  </a:lnTo>
                  <a:lnTo>
                    <a:pt x="608" y="618"/>
                  </a:lnTo>
                  <a:lnTo>
                    <a:pt x="593" y="629"/>
                  </a:lnTo>
                  <a:lnTo>
                    <a:pt x="577" y="635"/>
                  </a:lnTo>
                  <a:lnTo>
                    <a:pt x="560" y="637"/>
                  </a:lnTo>
                  <a:lnTo>
                    <a:pt x="543" y="635"/>
                  </a:lnTo>
                  <a:lnTo>
                    <a:pt x="528" y="629"/>
                  </a:lnTo>
                  <a:lnTo>
                    <a:pt x="513" y="618"/>
                  </a:lnTo>
                  <a:lnTo>
                    <a:pt x="303" y="407"/>
                  </a:lnTo>
                  <a:lnTo>
                    <a:pt x="325" y="385"/>
                  </a:lnTo>
                  <a:lnTo>
                    <a:pt x="361" y="421"/>
                  </a:lnTo>
                  <a:lnTo>
                    <a:pt x="373" y="409"/>
                  </a:lnTo>
                  <a:lnTo>
                    <a:pt x="414" y="368"/>
                  </a:lnTo>
                  <a:lnTo>
                    <a:pt x="420" y="362"/>
                  </a:lnTo>
                  <a:lnTo>
                    <a:pt x="420" y="354"/>
                  </a:lnTo>
                  <a:lnTo>
                    <a:pt x="420" y="347"/>
                  </a:lnTo>
                  <a:lnTo>
                    <a:pt x="420" y="337"/>
                  </a:lnTo>
                  <a:close/>
                  <a:moveTo>
                    <a:pt x="140" y="15"/>
                  </a:moveTo>
                  <a:lnTo>
                    <a:pt x="176" y="19"/>
                  </a:lnTo>
                  <a:lnTo>
                    <a:pt x="210" y="34"/>
                  </a:lnTo>
                  <a:lnTo>
                    <a:pt x="240" y="57"/>
                  </a:lnTo>
                  <a:lnTo>
                    <a:pt x="259" y="80"/>
                  </a:lnTo>
                  <a:lnTo>
                    <a:pt x="272" y="108"/>
                  </a:lnTo>
                  <a:lnTo>
                    <a:pt x="280" y="136"/>
                  </a:lnTo>
                  <a:lnTo>
                    <a:pt x="282" y="165"/>
                  </a:lnTo>
                  <a:lnTo>
                    <a:pt x="276" y="193"/>
                  </a:lnTo>
                  <a:lnTo>
                    <a:pt x="280" y="197"/>
                  </a:lnTo>
                  <a:lnTo>
                    <a:pt x="322" y="239"/>
                  </a:lnTo>
                  <a:lnTo>
                    <a:pt x="310" y="241"/>
                  </a:lnTo>
                  <a:lnTo>
                    <a:pt x="305" y="241"/>
                  </a:lnTo>
                  <a:lnTo>
                    <a:pt x="297" y="239"/>
                  </a:lnTo>
                  <a:lnTo>
                    <a:pt x="238" y="297"/>
                  </a:lnTo>
                  <a:lnTo>
                    <a:pt x="250" y="309"/>
                  </a:lnTo>
                  <a:lnTo>
                    <a:pt x="274" y="333"/>
                  </a:lnTo>
                  <a:lnTo>
                    <a:pt x="252" y="356"/>
                  </a:lnTo>
                  <a:lnTo>
                    <a:pt x="185" y="290"/>
                  </a:lnTo>
                  <a:lnTo>
                    <a:pt x="185" y="290"/>
                  </a:lnTo>
                  <a:lnTo>
                    <a:pt x="155" y="296"/>
                  </a:lnTo>
                  <a:lnTo>
                    <a:pt x="125" y="296"/>
                  </a:lnTo>
                  <a:lnTo>
                    <a:pt x="94" y="288"/>
                  </a:lnTo>
                  <a:lnTo>
                    <a:pt x="66" y="275"/>
                  </a:lnTo>
                  <a:lnTo>
                    <a:pt x="41" y="256"/>
                  </a:lnTo>
                  <a:lnTo>
                    <a:pt x="18" y="225"/>
                  </a:lnTo>
                  <a:lnTo>
                    <a:pt x="5" y="191"/>
                  </a:lnTo>
                  <a:lnTo>
                    <a:pt x="0" y="155"/>
                  </a:lnTo>
                  <a:lnTo>
                    <a:pt x="5" y="119"/>
                  </a:lnTo>
                  <a:lnTo>
                    <a:pt x="85" y="199"/>
                  </a:lnTo>
                  <a:lnTo>
                    <a:pt x="162" y="178"/>
                  </a:lnTo>
                  <a:lnTo>
                    <a:pt x="183" y="100"/>
                  </a:lnTo>
                  <a:lnTo>
                    <a:pt x="104" y="21"/>
                  </a:lnTo>
                  <a:lnTo>
                    <a:pt x="140" y="15"/>
                  </a:lnTo>
                  <a:close/>
                  <a:moveTo>
                    <a:pt x="558" y="0"/>
                  </a:moveTo>
                  <a:lnTo>
                    <a:pt x="661" y="100"/>
                  </a:lnTo>
                  <a:lnTo>
                    <a:pt x="481" y="280"/>
                  </a:lnTo>
                  <a:lnTo>
                    <a:pt x="460" y="282"/>
                  </a:lnTo>
                  <a:lnTo>
                    <a:pt x="441" y="288"/>
                  </a:lnTo>
                  <a:lnTo>
                    <a:pt x="424" y="301"/>
                  </a:lnTo>
                  <a:lnTo>
                    <a:pt x="411" y="318"/>
                  </a:lnTo>
                  <a:lnTo>
                    <a:pt x="405" y="337"/>
                  </a:lnTo>
                  <a:lnTo>
                    <a:pt x="403" y="356"/>
                  </a:lnTo>
                  <a:lnTo>
                    <a:pt x="363" y="398"/>
                  </a:lnTo>
                  <a:lnTo>
                    <a:pt x="325" y="362"/>
                  </a:lnTo>
                  <a:lnTo>
                    <a:pt x="147" y="540"/>
                  </a:lnTo>
                  <a:lnTo>
                    <a:pt x="155" y="548"/>
                  </a:lnTo>
                  <a:lnTo>
                    <a:pt x="126" y="582"/>
                  </a:lnTo>
                  <a:lnTo>
                    <a:pt x="36" y="639"/>
                  </a:lnTo>
                  <a:lnTo>
                    <a:pt x="22" y="623"/>
                  </a:lnTo>
                  <a:lnTo>
                    <a:pt x="79" y="532"/>
                  </a:lnTo>
                  <a:lnTo>
                    <a:pt x="113" y="506"/>
                  </a:lnTo>
                  <a:lnTo>
                    <a:pt x="119" y="512"/>
                  </a:lnTo>
                  <a:lnTo>
                    <a:pt x="297" y="333"/>
                  </a:lnTo>
                  <a:lnTo>
                    <a:pt x="261" y="297"/>
                  </a:lnTo>
                  <a:lnTo>
                    <a:pt x="303" y="256"/>
                  </a:lnTo>
                  <a:lnTo>
                    <a:pt x="324" y="256"/>
                  </a:lnTo>
                  <a:lnTo>
                    <a:pt x="342" y="248"/>
                  </a:lnTo>
                  <a:lnTo>
                    <a:pt x="360" y="237"/>
                  </a:lnTo>
                  <a:lnTo>
                    <a:pt x="371" y="220"/>
                  </a:lnTo>
                  <a:lnTo>
                    <a:pt x="378" y="201"/>
                  </a:lnTo>
                  <a:lnTo>
                    <a:pt x="378" y="180"/>
                  </a:lnTo>
                  <a:lnTo>
                    <a:pt x="55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047293" y="2290131"/>
            <a:ext cx="963357" cy="963357"/>
            <a:chOff x="10214299" y="3413269"/>
            <a:chExt cx="1181100" cy="1181100"/>
          </a:xfrm>
        </p:grpSpPr>
        <p:sp>
          <p:nvSpPr>
            <p:cNvPr id="14" name="椭圆 13"/>
            <p:cNvSpPr/>
            <p:nvPr/>
          </p:nvSpPr>
          <p:spPr>
            <a:xfrm>
              <a:off x="1021429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2"/>
                </a:solidFill>
                <a:cs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0570555" y="3741149"/>
              <a:ext cx="468587" cy="506255"/>
              <a:chOff x="5432426" y="298451"/>
              <a:chExt cx="493712" cy="533400"/>
            </a:xfrm>
            <a:noFill/>
          </p:grpSpPr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5432426" y="298451"/>
                <a:ext cx="381000" cy="382588"/>
              </a:xfrm>
              <a:custGeom>
                <a:avLst/>
                <a:gdLst>
                  <a:gd name="T0" fmla="*/ 178 w 479"/>
                  <a:gd name="T1" fmla="*/ 157 h 481"/>
                  <a:gd name="T2" fmla="*/ 134 w 479"/>
                  <a:gd name="T3" fmla="*/ 241 h 481"/>
                  <a:gd name="T4" fmla="*/ 178 w 479"/>
                  <a:gd name="T5" fmla="*/ 324 h 481"/>
                  <a:gd name="T6" fmla="*/ 272 w 479"/>
                  <a:gd name="T7" fmla="*/ 339 h 481"/>
                  <a:gd name="T8" fmla="*/ 337 w 479"/>
                  <a:gd name="T9" fmla="*/ 273 h 481"/>
                  <a:gd name="T10" fmla="*/ 324 w 479"/>
                  <a:gd name="T11" fmla="*/ 180 h 481"/>
                  <a:gd name="T12" fmla="*/ 238 w 479"/>
                  <a:gd name="T13" fmla="*/ 137 h 481"/>
                  <a:gd name="T14" fmla="*/ 263 w 479"/>
                  <a:gd name="T15" fmla="*/ 2 h 481"/>
                  <a:gd name="T16" fmla="*/ 278 w 479"/>
                  <a:gd name="T17" fmla="*/ 17 h 481"/>
                  <a:gd name="T18" fmla="*/ 284 w 479"/>
                  <a:gd name="T19" fmla="*/ 51 h 481"/>
                  <a:gd name="T20" fmla="*/ 316 w 479"/>
                  <a:gd name="T21" fmla="*/ 80 h 481"/>
                  <a:gd name="T22" fmla="*/ 352 w 479"/>
                  <a:gd name="T23" fmla="*/ 72 h 481"/>
                  <a:gd name="T24" fmla="*/ 386 w 479"/>
                  <a:gd name="T25" fmla="*/ 53 h 481"/>
                  <a:gd name="T26" fmla="*/ 426 w 479"/>
                  <a:gd name="T27" fmla="*/ 93 h 481"/>
                  <a:gd name="T28" fmla="*/ 409 w 479"/>
                  <a:gd name="T29" fmla="*/ 129 h 481"/>
                  <a:gd name="T30" fmla="*/ 405 w 479"/>
                  <a:gd name="T31" fmla="*/ 171 h 481"/>
                  <a:gd name="T32" fmla="*/ 416 w 479"/>
                  <a:gd name="T33" fmla="*/ 193 h 481"/>
                  <a:gd name="T34" fmla="*/ 437 w 479"/>
                  <a:gd name="T35" fmla="*/ 201 h 481"/>
                  <a:gd name="T36" fmla="*/ 470 w 479"/>
                  <a:gd name="T37" fmla="*/ 205 h 481"/>
                  <a:gd name="T38" fmla="*/ 479 w 479"/>
                  <a:gd name="T39" fmla="*/ 226 h 481"/>
                  <a:gd name="T40" fmla="*/ 473 w 479"/>
                  <a:gd name="T41" fmla="*/ 271 h 481"/>
                  <a:gd name="T42" fmla="*/ 454 w 479"/>
                  <a:gd name="T43" fmla="*/ 281 h 481"/>
                  <a:gd name="T44" fmla="*/ 416 w 479"/>
                  <a:gd name="T45" fmla="*/ 296 h 481"/>
                  <a:gd name="T46" fmla="*/ 398 w 479"/>
                  <a:gd name="T47" fmla="*/ 330 h 481"/>
                  <a:gd name="T48" fmla="*/ 420 w 479"/>
                  <a:gd name="T49" fmla="*/ 366 h 481"/>
                  <a:gd name="T50" fmla="*/ 420 w 479"/>
                  <a:gd name="T51" fmla="*/ 400 h 481"/>
                  <a:gd name="T52" fmla="*/ 375 w 479"/>
                  <a:gd name="T53" fmla="*/ 428 h 481"/>
                  <a:gd name="T54" fmla="*/ 341 w 479"/>
                  <a:gd name="T55" fmla="*/ 406 h 481"/>
                  <a:gd name="T56" fmla="*/ 299 w 479"/>
                  <a:gd name="T57" fmla="*/ 409 h 481"/>
                  <a:gd name="T58" fmla="*/ 282 w 479"/>
                  <a:gd name="T59" fmla="*/ 425 h 481"/>
                  <a:gd name="T60" fmla="*/ 278 w 479"/>
                  <a:gd name="T61" fmla="*/ 457 h 481"/>
                  <a:gd name="T62" fmla="*/ 269 w 479"/>
                  <a:gd name="T63" fmla="*/ 476 h 481"/>
                  <a:gd name="T64" fmla="*/ 223 w 479"/>
                  <a:gd name="T65" fmla="*/ 481 h 481"/>
                  <a:gd name="T66" fmla="*/ 204 w 479"/>
                  <a:gd name="T67" fmla="*/ 470 h 481"/>
                  <a:gd name="T68" fmla="*/ 199 w 479"/>
                  <a:gd name="T69" fmla="*/ 440 h 481"/>
                  <a:gd name="T70" fmla="*/ 172 w 479"/>
                  <a:gd name="T71" fmla="*/ 407 h 481"/>
                  <a:gd name="T72" fmla="*/ 138 w 479"/>
                  <a:gd name="T73" fmla="*/ 402 h 481"/>
                  <a:gd name="T74" fmla="*/ 104 w 479"/>
                  <a:gd name="T75" fmla="*/ 428 h 481"/>
                  <a:gd name="T76" fmla="*/ 58 w 479"/>
                  <a:gd name="T77" fmla="*/ 400 h 481"/>
                  <a:gd name="T78" fmla="*/ 58 w 479"/>
                  <a:gd name="T79" fmla="*/ 366 h 481"/>
                  <a:gd name="T80" fmla="*/ 75 w 479"/>
                  <a:gd name="T81" fmla="*/ 328 h 481"/>
                  <a:gd name="T82" fmla="*/ 66 w 479"/>
                  <a:gd name="T83" fmla="*/ 294 h 481"/>
                  <a:gd name="T84" fmla="*/ 47 w 479"/>
                  <a:gd name="T85" fmla="*/ 282 h 481"/>
                  <a:gd name="T86" fmla="*/ 15 w 479"/>
                  <a:gd name="T87" fmla="*/ 279 h 481"/>
                  <a:gd name="T88" fmla="*/ 0 w 479"/>
                  <a:gd name="T89" fmla="*/ 263 h 481"/>
                  <a:gd name="T90" fmla="*/ 0 w 479"/>
                  <a:gd name="T91" fmla="*/ 218 h 481"/>
                  <a:gd name="T92" fmla="*/ 15 w 479"/>
                  <a:gd name="T93" fmla="*/ 203 h 481"/>
                  <a:gd name="T94" fmla="*/ 51 w 479"/>
                  <a:gd name="T95" fmla="*/ 195 h 481"/>
                  <a:gd name="T96" fmla="*/ 77 w 479"/>
                  <a:gd name="T97" fmla="*/ 163 h 481"/>
                  <a:gd name="T98" fmla="*/ 70 w 479"/>
                  <a:gd name="T99" fmla="*/ 129 h 481"/>
                  <a:gd name="T100" fmla="*/ 53 w 479"/>
                  <a:gd name="T101" fmla="*/ 93 h 481"/>
                  <a:gd name="T102" fmla="*/ 91 w 479"/>
                  <a:gd name="T103" fmla="*/ 53 h 481"/>
                  <a:gd name="T104" fmla="*/ 127 w 479"/>
                  <a:gd name="T105" fmla="*/ 72 h 481"/>
                  <a:gd name="T106" fmla="*/ 168 w 479"/>
                  <a:gd name="T107" fmla="*/ 74 h 481"/>
                  <a:gd name="T108" fmla="*/ 191 w 479"/>
                  <a:gd name="T109" fmla="*/ 63 h 481"/>
                  <a:gd name="T110" fmla="*/ 199 w 479"/>
                  <a:gd name="T111" fmla="*/ 42 h 481"/>
                  <a:gd name="T112" fmla="*/ 204 w 479"/>
                  <a:gd name="T113" fmla="*/ 11 h 481"/>
                  <a:gd name="T114" fmla="*/ 223 w 479"/>
                  <a:gd name="T115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79" h="481">
                    <a:moveTo>
                      <a:pt x="238" y="137"/>
                    </a:moveTo>
                    <a:lnTo>
                      <a:pt x="206" y="142"/>
                    </a:lnTo>
                    <a:lnTo>
                      <a:pt x="178" y="157"/>
                    </a:lnTo>
                    <a:lnTo>
                      <a:pt x="155" y="180"/>
                    </a:lnTo>
                    <a:lnTo>
                      <a:pt x="140" y="209"/>
                    </a:lnTo>
                    <a:lnTo>
                      <a:pt x="134" y="241"/>
                    </a:lnTo>
                    <a:lnTo>
                      <a:pt x="140" y="273"/>
                    </a:lnTo>
                    <a:lnTo>
                      <a:pt x="155" y="301"/>
                    </a:lnTo>
                    <a:lnTo>
                      <a:pt x="178" y="324"/>
                    </a:lnTo>
                    <a:lnTo>
                      <a:pt x="206" y="339"/>
                    </a:lnTo>
                    <a:lnTo>
                      <a:pt x="238" y="345"/>
                    </a:lnTo>
                    <a:lnTo>
                      <a:pt x="272" y="339"/>
                    </a:lnTo>
                    <a:lnTo>
                      <a:pt x="301" y="324"/>
                    </a:lnTo>
                    <a:lnTo>
                      <a:pt x="324" y="301"/>
                    </a:lnTo>
                    <a:lnTo>
                      <a:pt x="337" y="273"/>
                    </a:lnTo>
                    <a:lnTo>
                      <a:pt x="343" y="241"/>
                    </a:lnTo>
                    <a:lnTo>
                      <a:pt x="337" y="209"/>
                    </a:lnTo>
                    <a:lnTo>
                      <a:pt x="324" y="180"/>
                    </a:lnTo>
                    <a:lnTo>
                      <a:pt x="301" y="157"/>
                    </a:lnTo>
                    <a:lnTo>
                      <a:pt x="272" y="142"/>
                    </a:lnTo>
                    <a:lnTo>
                      <a:pt x="238" y="137"/>
                    </a:lnTo>
                    <a:close/>
                    <a:moveTo>
                      <a:pt x="223" y="0"/>
                    </a:moveTo>
                    <a:lnTo>
                      <a:pt x="255" y="0"/>
                    </a:lnTo>
                    <a:lnTo>
                      <a:pt x="263" y="2"/>
                    </a:lnTo>
                    <a:lnTo>
                      <a:pt x="269" y="6"/>
                    </a:lnTo>
                    <a:lnTo>
                      <a:pt x="274" y="11"/>
                    </a:lnTo>
                    <a:lnTo>
                      <a:pt x="278" y="17"/>
                    </a:lnTo>
                    <a:lnTo>
                      <a:pt x="278" y="25"/>
                    </a:lnTo>
                    <a:lnTo>
                      <a:pt x="278" y="42"/>
                    </a:lnTo>
                    <a:lnTo>
                      <a:pt x="284" y="51"/>
                    </a:lnTo>
                    <a:lnTo>
                      <a:pt x="293" y="63"/>
                    </a:lnTo>
                    <a:lnTo>
                      <a:pt x="307" y="72"/>
                    </a:lnTo>
                    <a:lnTo>
                      <a:pt x="316" y="80"/>
                    </a:lnTo>
                    <a:lnTo>
                      <a:pt x="327" y="82"/>
                    </a:lnTo>
                    <a:lnTo>
                      <a:pt x="341" y="80"/>
                    </a:lnTo>
                    <a:lnTo>
                      <a:pt x="352" y="72"/>
                    </a:lnTo>
                    <a:lnTo>
                      <a:pt x="363" y="61"/>
                    </a:lnTo>
                    <a:lnTo>
                      <a:pt x="375" y="53"/>
                    </a:lnTo>
                    <a:lnTo>
                      <a:pt x="386" y="53"/>
                    </a:lnTo>
                    <a:lnTo>
                      <a:pt x="398" y="61"/>
                    </a:lnTo>
                    <a:lnTo>
                      <a:pt x="420" y="82"/>
                    </a:lnTo>
                    <a:lnTo>
                      <a:pt x="426" y="93"/>
                    </a:lnTo>
                    <a:lnTo>
                      <a:pt x="426" y="106"/>
                    </a:lnTo>
                    <a:lnTo>
                      <a:pt x="420" y="116"/>
                    </a:lnTo>
                    <a:lnTo>
                      <a:pt x="409" y="129"/>
                    </a:lnTo>
                    <a:lnTo>
                      <a:pt x="403" y="138"/>
                    </a:lnTo>
                    <a:lnTo>
                      <a:pt x="403" y="154"/>
                    </a:lnTo>
                    <a:lnTo>
                      <a:pt x="405" y="171"/>
                    </a:lnTo>
                    <a:lnTo>
                      <a:pt x="409" y="182"/>
                    </a:lnTo>
                    <a:lnTo>
                      <a:pt x="411" y="188"/>
                    </a:lnTo>
                    <a:lnTo>
                      <a:pt x="416" y="193"/>
                    </a:lnTo>
                    <a:lnTo>
                      <a:pt x="422" y="197"/>
                    </a:lnTo>
                    <a:lnTo>
                      <a:pt x="430" y="199"/>
                    </a:lnTo>
                    <a:lnTo>
                      <a:pt x="437" y="201"/>
                    </a:lnTo>
                    <a:lnTo>
                      <a:pt x="454" y="201"/>
                    </a:lnTo>
                    <a:lnTo>
                      <a:pt x="462" y="203"/>
                    </a:lnTo>
                    <a:lnTo>
                      <a:pt x="470" y="205"/>
                    </a:lnTo>
                    <a:lnTo>
                      <a:pt x="473" y="210"/>
                    </a:lnTo>
                    <a:lnTo>
                      <a:pt x="477" y="218"/>
                    </a:lnTo>
                    <a:lnTo>
                      <a:pt x="479" y="226"/>
                    </a:lnTo>
                    <a:lnTo>
                      <a:pt x="479" y="256"/>
                    </a:lnTo>
                    <a:lnTo>
                      <a:pt x="477" y="263"/>
                    </a:lnTo>
                    <a:lnTo>
                      <a:pt x="473" y="271"/>
                    </a:lnTo>
                    <a:lnTo>
                      <a:pt x="470" y="277"/>
                    </a:lnTo>
                    <a:lnTo>
                      <a:pt x="462" y="279"/>
                    </a:lnTo>
                    <a:lnTo>
                      <a:pt x="454" y="281"/>
                    </a:lnTo>
                    <a:lnTo>
                      <a:pt x="437" y="281"/>
                    </a:lnTo>
                    <a:lnTo>
                      <a:pt x="428" y="284"/>
                    </a:lnTo>
                    <a:lnTo>
                      <a:pt x="416" y="296"/>
                    </a:lnTo>
                    <a:lnTo>
                      <a:pt x="407" y="309"/>
                    </a:lnTo>
                    <a:lnTo>
                      <a:pt x="401" y="318"/>
                    </a:lnTo>
                    <a:lnTo>
                      <a:pt x="398" y="330"/>
                    </a:lnTo>
                    <a:lnTo>
                      <a:pt x="401" y="343"/>
                    </a:lnTo>
                    <a:lnTo>
                      <a:pt x="409" y="353"/>
                    </a:lnTo>
                    <a:lnTo>
                      <a:pt x="420" y="366"/>
                    </a:lnTo>
                    <a:lnTo>
                      <a:pt x="426" y="375"/>
                    </a:lnTo>
                    <a:lnTo>
                      <a:pt x="426" y="389"/>
                    </a:lnTo>
                    <a:lnTo>
                      <a:pt x="420" y="400"/>
                    </a:lnTo>
                    <a:lnTo>
                      <a:pt x="398" y="421"/>
                    </a:lnTo>
                    <a:lnTo>
                      <a:pt x="386" y="428"/>
                    </a:lnTo>
                    <a:lnTo>
                      <a:pt x="375" y="428"/>
                    </a:lnTo>
                    <a:lnTo>
                      <a:pt x="363" y="421"/>
                    </a:lnTo>
                    <a:lnTo>
                      <a:pt x="352" y="409"/>
                    </a:lnTo>
                    <a:lnTo>
                      <a:pt x="341" y="406"/>
                    </a:lnTo>
                    <a:lnTo>
                      <a:pt x="326" y="406"/>
                    </a:lnTo>
                    <a:lnTo>
                      <a:pt x="310" y="407"/>
                    </a:lnTo>
                    <a:lnTo>
                      <a:pt x="299" y="409"/>
                    </a:lnTo>
                    <a:lnTo>
                      <a:pt x="291" y="413"/>
                    </a:lnTo>
                    <a:lnTo>
                      <a:pt x="288" y="419"/>
                    </a:lnTo>
                    <a:lnTo>
                      <a:pt x="282" y="425"/>
                    </a:lnTo>
                    <a:lnTo>
                      <a:pt x="280" y="432"/>
                    </a:lnTo>
                    <a:lnTo>
                      <a:pt x="278" y="440"/>
                    </a:lnTo>
                    <a:lnTo>
                      <a:pt x="278" y="457"/>
                    </a:lnTo>
                    <a:lnTo>
                      <a:pt x="278" y="464"/>
                    </a:lnTo>
                    <a:lnTo>
                      <a:pt x="274" y="470"/>
                    </a:lnTo>
                    <a:lnTo>
                      <a:pt x="269" y="476"/>
                    </a:lnTo>
                    <a:lnTo>
                      <a:pt x="263" y="479"/>
                    </a:lnTo>
                    <a:lnTo>
                      <a:pt x="255" y="481"/>
                    </a:lnTo>
                    <a:lnTo>
                      <a:pt x="223" y="481"/>
                    </a:lnTo>
                    <a:lnTo>
                      <a:pt x="216" y="479"/>
                    </a:lnTo>
                    <a:lnTo>
                      <a:pt x="208" y="476"/>
                    </a:lnTo>
                    <a:lnTo>
                      <a:pt x="204" y="470"/>
                    </a:lnTo>
                    <a:lnTo>
                      <a:pt x="201" y="464"/>
                    </a:lnTo>
                    <a:lnTo>
                      <a:pt x="199" y="457"/>
                    </a:lnTo>
                    <a:lnTo>
                      <a:pt x="199" y="440"/>
                    </a:lnTo>
                    <a:lnTo>
                      <a:pt x="195" y="428"/>
                    </a:lnTo>
                    <a:lnTo>
                      <a:pt x="183" y="419"/>
                    </a:lnTo>
                    <a:lnTo>
                      <a:pt x="172" y="407"/>
                    </a:lnTo>
                    <a:lnTo>
                      <a:pt x="161" y="402"/>
                    </a:lnTo>
                    <a:lnTo>
                      <a:pt x="149" y="400"/>
                    </a:lnTo>
                    <a:lnTo>
                      <a:pt x="138" y="402"/>
                    </a:lnTo>
                    <a:lnTo>
                      <a:pt x="127" y="409"/>
                    </a:lnTo>
                    <a:lnTo>
                      <a:pt x="115" y="421"/>
                    </a:lnTo>
                    <a:lnTo>
                      <a:pt x="104" y="428"/>
                    </a:lnTo>
                    <a:lnTo>
                      <a:pt x="91" y="428"/>
                    </a:lnTo>
                    <a:lnTo>
                      <a:pt x="81" y="421"/>
                    </a:lnTo>
                    <a:lnTo>
                      <a:pt x="58" y="400"/>
                    </a:lnTo>
                    <a:lnTo>
                      <a:pt x="53" y="389"/>
                    </a:lnTo>
                    <a:lnTo>
                      <a:pt x="53" y="375"/>
                    </a:lnTo>
                    <a:lnTo>
                      <a:pt x="58" y="366"/>
                    </a:lnTo>
                    <a:lnTo>
                      <a:pt x="70" y="353"/>
                    </a:lnTo>
                    <a:lnTo>
                      <a:pt x="74" y="343"/>
                    </a:lnTo>
                    <a:lnTo>
                      <a:pt x="75" y="328"/>
                    </a:lnTo>
                    <a:lnTo>
                      <a:pt x="74" y="311"/>
                    </a:lnTo>
                    <a:lnTo>
                      <a:pt x="70" y="299"/>
                    </a:lnTo>
                    <a:lnTo>
                      <a:pt x="66" y="294"/>
                    </a:lnTo>
                    <a:lnTo>
                      <a:pt x="62" y="288"/>
                    </a:lnTo>
                    <a:lnTo>
                      <a:pt x="55" y="284"/>
                    </a:lnTo>
                    <a:lnTo>
                      <a:pt x="47" y="282"/>
                    </a:lnTo>
                    <a:lnTo>
                      <a:pt x="39" y="281"/>
                    </a:lnTo>
                    <a:lnTo>
                      <a:pt x="22" y="281"/>
                    </a:lnTo>
                    <a:lnTo>
                      <a:pt x="15" y="279"/>
                    </a:lnTo>
                    <a:lnTo>
                      <a:pt x="9" y="277"/>
                    </a:lnTo>
                    <a:lnTo>
                      <a:pt x="3" y="271"/>
                    </a:lnTo>
                    <a:lnTo>
                      <a:pt x="0" y="263"/>
                    </a:lnTo>
                    <a:lnTo>
                      <a:pt x="0" y="256"/>
                    </a:lnTo>
                    <a:lnTo>
                      <a:pt x="0" y="226"/>
                    </a:lnTo>
                    <a:lnTo>
                      <a:pt x="0" y="218"/>
                    </a:lnTo>
                    <a:lnTo>
                      <a:pt x="3" y="210"/>
                    </a:lnTo>
                    <a:lnTo>
                      <a:pt x="9" y="205"/>
                    </a:lnTo>
                    <a:lnTo>
                      <a:pt x="15" y="203"/>
                    </a:lnTo>
                    <a:lnTo>
                      <a:pt x="22" y="201"/>
                    </a:lnTo>
                    <a:lnTo>
                      <a:pt x="39" y="201"/>
                    </a:lnTo>
                    <a:lnTo>
                      <a:pt x="51" y="195"/>
                    </a:lnTo>
                    <a:lnTo>
                      <a:pt x="62" y="186"/>
                    </a:lnTo>
                    <a:lnTo>
                      <a:pt x="72" y="173"/>
                    </a:lnTo>
                    <a:lnTo>
                      <a:pt x="77" y="163"/>
                    </a:lnTo>
                    <a:lnTo>
                      <a:pt x="79" y="152"/>
                    </a:lnTo>
                    <a:lnTo>
                      <a:pt x="77" y="138"/>
                    </a:lnTo>
                    <a:lnTo>
                      <a:pt x="70" y="129"/>
                    </a:lnTo>
                    <a:lnTo>
                      <a:pt x="58" y="116"/>
                    </a:lnTo>
                    <a:lnTo>
                      <a:pt x="53" y="106"/>
                    </a:lnTo>
                    <a:lnTo>
                      <a:pt x="53" y="93"/>
                    </a:lnTo>
                    <a:lnTo>
                      <a:pt x="58" y="82"/>
                    </a:lnTo>
                    <a:lnTo>
                      <a:pt x="81" y="59"/>
                    </a:lnTo>
                    <a:lnTo>
                      <a:pt x="91" y="53"/>
                    </a:lnTo>
                    <a:lnTo>
                      <a:pt x="104" y="53"/>
                    </a:lnTo>
                    <a:lnTo>
                      <a:pt x="115" y="59"/>
                    </a:lnTo>
                    <a:lnTo>
                      <a:pt x="127" y="72"/>
                    </a:lnTo>
                    <a:lnTo>
                      <a:pt x="138" y="76"/>
                    </a:lnTo>
                    <a:lnTo>
                      <a:pt x="153" y="76"/>
                    </a:lnTo>
                    <a:lnTo>
                      <a:pt x="168" y="74"/>
                    </a:lnTo>
                    <a:lnTo>
                      <a:pt x="180" y="72"/>
                    </a:lnTo>
                    <a:lnTo>
                      <a:pt x="185" y="68"/>
                    </a:lnTo>
                    <a:lnTo>
                      <a:pt x="191" y="63"/>
                    </a:lnTo>
                    <a:lnTo>
                      <a:pt x="195" y="57"/>
                    </a:lnTo>
                    <a:lnTo>
                      <a:pt x="199" y="49"/>
                    </a:lnTo>
                    <a:lnTo>
                      <a:pt x="199" y="42"/>
                    </a:lnTo>
                    <a:lnTo>
                      <a:pt x="199" y="25"/>
                    </a:lnTo>
                    <a:lnTo>
                      <a:pt x="201" y="17"/>
                    </a:lnTo>
                    <a:lnTo>
                      <a:pt x="204" y="11"/>
                    </a:lnTo>
                    <a:lnTo>
                      <a:pt x="208" y="6"/>
                    </a:lnTo>
                    <a:lnTo>
                      <a:pt x="216" y="2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cs typeface="+mn-ea"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5735638" y="641351"/>
                <a:ext cx="190500" cy="190500"/>
              </a:xfrm>
              <a:custGeom>
                <a:avLst/>
                <a:gdLst>
                  <a:gd name="T0" fmla="*/ 86 w 241"/>
                  <a:gd name="T1" fmla="*/ 101 h 241"/>
                  <a:gd name="T2" fmla="*/ 101 w 241"/>
                  <a:gd name="T3" fmla="*/ 155 h 241"/>
                  <a:gd name="T4" fmla="*/ 156 w 241"/>
                  <a:gd name="T5" fmla="*/ 140 h 241"/>
                  <a:gd name="T6" fmla="*/ 141 w 241"/>
                  <a:gd name="T7" fmla="*/ 85 h 241"/>
                  <a:gd name="T8" fmla="*/ 129 w 241"/>
                  <a:gd name="T9" fmla="*/ 0 h 241"/>
                  <a:gd name="T10" fmla="*/ 141 w 241"/>
                  <a:gd name="T11" fmla="*/ 8 h 241"/>
                  <a:gd name="T12" fmla="*/ 142 w 241"/>
                  <a:gd name="T13" fmla="*/ 25 h 241"/>
                  <a:gd name="T14" fmla="*/ 152 w 241"/>
                  <a:gd name="T15" fmla="*/ 36 h 241"/>
                  <a:gd name="T16" fmla="*/ 163 w 241"/>
                  <a:gd name="T17" fmla="*/ 42 h 241"/>
                  <a:gd name="T18" fmla="*/ 177 w 241"/>
                  <a:gd name="T19" fmla="*/ 36 h 241"/>
                  <a:gd name="T20" fmla="*/ 192 w 241"/>
                  <a:gd name="T21" fmla="*/ 27 h 241"/>
                  <a:gd name="T22" fmla="*/ 211 w 241"/>
                  <a:gd name="T23" fmla="*/ 42 h 241"/>
                  <a:gd name="T24" fmla="*/ 214 w 241"/>
                  <a:gd name="T25" fmla="*/ 55 h 241"/>
                  <a:gd name="T26" fmla="*/ 203 w 241"/>
                  <a:gd name="T27" fmla="*/ 68 h 241"/>
                  <a:gd name="T28" fmla="*/ 203 w 241"/>
                  <a:gd name="T29" fmla="*/ 83 h 241"/>
                  <a:gd name="T30" fmla="*/ 207 w 241"/>
                  <a:gd name="T31" fmla="*/ 95 h 241"/>
                  <a:gd name="T32" fmla="*/ 220 w 241"/>
                  <a:gd name="T33" fmla="*/ 101 h 241"/>
                  <a:gd name="T34" fmla="*/ 237 w 241"/>
                  <a:gd name="T35" fmla="*/ 104 h 241"/>
                  <a:gd name="T36" fmla="*/ 241 w 241"/>
                  <a:gd name="T37" fmla="*/ 129 h 241"/>
                  <a:gd name="T38" fmla="*/ 233 w 241"/>
                  <a:gd name="T39" fmla="*/ 140 h 241"/>
                  <a:gd name="T40" fmla="*/ 216 w 241"/>
                  <a:gd name="T41" fmla="*/ 142 h 241"/>
                  <a:gd name="T42" fmla="*/ 207 w 241"/>
                  <a:gd name="T43" fmla="*/ 152 h 241"/>
                  <a:gd name="T44" fmla="*/ 201 w 241"/>
                  <a:gd name="T45" fmla="*/ 163 h 241"/>
                  <a:gd name="T46" fmla="*/ 205 w 241"/>
                  <a:gd name="T47" fmla="*/ 176 h 241"/>
                  <a:gd name="T48" fmla="*/ 214 w 241"/>
                  <a:gd name="T49" fmla="*/ 191 h 241"/>
                  <a:gd name="T50" fmla="*/ 199 w 241"/>
                  <a:gd name="T51" fmla="*/ 210 h 241"/>
                  <a:gd name="T52" fmla="*/ 186 w 241"/>
                  <a:gd name="T53" fmla="*/ 214 h 241"/>
                  <a:gd name="T54" fmla="*/ 175 w 241"/>
                  <a:gd name="T55" fmla="*/ 203 h 241"/>
                  <a:gd name="T56" fmla="*/ 160 w 241"/>
                  <a:gd name="T57" fmla="*/ 203 h 241"/>
                  <a:gd name="T58" fmla="*/ 146 w 241"/>
                  <a:gd name="T59" fmla="*/ 207 h 241"/>
                  <a:gd name="T60" fmla="*/ 141 w 241"/>
                  <a:gd name="T61" fmla="*/ 220 h 241"/>
                  <a:gd name="T62" fmla="*/ 137 w 241"/>
                  <a:gd name="T63" fmla="*/ 237 h 241"/>
                  <a:gd name="T64" fmla="*/ 112 w 241"/>
                  <a:gd name="T65" fmla="*/ 241 h 241"/>
                  <a:gd name="T66" fmla="*/ 101 w 241"/>
                  <a:gd name="T67" fmla="*/ 233 h 241"/>
                  <a:gd name="T68" fmla="*/ 99 w 241"/>
                  <a:gd name="T69" fmla="*/ 216 h 241"/>
                  <a:gd name="T70" fmla="*/ 89 w 241"/>
                  <a:gd name="T71" fmla="*/ 207 h 241"/>
                  <a:gd name="T72" fmla="*/ 78 w 241"/>
                  <a:gd name="T73" fmla="*/ 201 h 241"/>
                  <a:gd name="T74" fmla="*/ 65 w 241"/>
                  <a:gd name="T75" fmla="*/ 205 h 241"/>
                  <a:gd name="T76" fmla="*/ 50 w 241"/>
                  <a:gd name="T77" fmla="*/ 214 h 241"/>
                  <a:gd name="T78" fmla="*/ 31 w 241"/>
                  <a:gd name="T79" fmla="*/ 199 h 241"/>
                  <a:gd name="T80" fmla="*/ 27 w 241"/>
                  <a:gd name="T81" fmla="*/ 186 h 241"/>
                  <a:gd name="T82" fmla="*/ 38 w 241"/>
                  <a:gd name="T83" fmla="*/ 174 h 241"/>
                  <a:gd name="T84" fmla="*/ 38 w 241"/>
                  <a:gd name="T85" fmla="*/ 159 h 241"/>
                  <a:gd name="T86" fmla="*/ 34 w 241"/>
                  <a:gd name="T87" fmla="*/ 146 h 241"/>
                  <a:gd name="T88" fmla="*/ 21 w 241"/>
                  <a:gd name="T89" fmla="*/ 140 h 241"/>
                  <a:gd name="T90" fmla="*/ 4 w 241"/>
                  <a:gd name="T91" fmla="*/ 137 h 241"/>
                  <a:gd name="T92" fmla="*/ 0 w 241"/>
                  <a:gd name="T93" fmla="*/ 112 h 241"/>
                  <a:gd name="T94" fmla="*/ 8 w 241"/>
                  <a:gd name="T95" fmla="*/ 101 h 241"/>
                  <a:gd name="T96" fmla="*/ 25 w 241"/>
                  <a:gd name="T97" fmla="*/ 99 h 241"/>
                  <a:gd name="T98" fmla="*/ 36 w 241"/>
                  <a:gd name="T99" fmla="*/ 89 h 241"/>
                  <a:gd name="T100" fmla="*/ 42 w 241"/>
                  <a:gd name="T101" fmla="*/ 78 h 241"/>
                  <a:gd name="T102" fmla="*/ 36 w 241"/>
                  <a:gd name="T103" fmla="*/ 65 h 241"/>
                  <a:gd name="T104" fmla="*/ 27 w 241"/>
                  <a:gd name="T105" fmla="*/ 49 h 241"/>
                  <a:gd name="T106" fmla="*/ 42 w 241"/>
                  <a:gd name="T107" fmla="*/ 30 h 241"/>
                  <a:gd name="T108" fmla="*/ 55 w 241"/>
                  <a:gd name="T109" fmla="*/ 27 h 241"/>
                  <a:gd name="T110" fmla="*/ 69 w 241"/>
                  <a:gd name="T111" fmla="*/ 38 h 241"/>
                  <a:gd name="T112" fmla="*/ 84 w 241"/>
                  <a:gd name="T113" fmla="*/ 38 h 241"/>
                  <a:gd name="T114" fmla="*/ 95 w 241"/>
                  <a:gd name="T115" fmla="*/ 34 h 241"/>
                  <a:gd name="T116" fmla="*/ 101 w 241"/>
                  <a:gd name="T117" fmla="*/ 21 h 241"/>
                  <a:gd name="T118" fmla="*/ 105 w 241"/>
                  <a:gd name="T119" fmla="*/ 4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41" h="241">
                    <a:moveTo>
                      <a:pt x="122" y="80"/>
                    </a:moveTo>
                    <a:lnTo>
                      <a:pt x="101" y="85"/>
                    </a:lnTo>
                    <a:lnTo>
                      <a:pt x="86" y="101"/>
                    </a:lnTo>
                    <a:lnTo>
                      <a:pt x="80" y="121"/>
                    </a:lnTo>
                    <a:lnTo>
                      <a:pt x="86" y="140"/>
                    </a:lnTo>
                    <a:lnTo>
                      <a:pt x="101" y="155"/>
                    </a:lnTo>
                    <a:lnTo>
                      <a:pt x="122" y="161"/>
                    </a:lnTo>
                    <a:lnTo>
                      <a:pt x="141" y="155"/>
                    </a:lnTo>
                    <a:lnTo>
                      <a:pt x="156" y="140"/>
                    </a:lnTo>
                    <a:lnTo>
                      <a:pt x="161" y="121"/>
                    </a:lnTo>
                    <a:lnTo>
                      <a:pt x="156" y="101"/>
                    </a:lnTo>
                    <a:lnTo>
                      <a:pt x="141" y="85"/>
                    </a:lnTo>
                    <a:lnTo>
                      <a:pt x="122" y="80"/>
                    </a:lnTo>
                    <a:close/>
                    <a:moveTo>
                      <a:pt x="112" y="0"/>
                    </a:moveTo>
                    <a:lnTo>
                      <a:pt x="129" y="0"/>
                    </a:lnTo>
                    <a:lnTo>
                      <a:pt x="133" y="2"/>
                    </a:lnTo>
                    <a:lnTo>
                      <a:pt x="137" y="4"/>
                    </a:lnTo>
                    <a:lnTo>
                      <a:pt x="141" y="8"/>
                    </a:lnTo>
                    <a:lnTo>
                      <a:pt x="141" y="13"/>
                    </a:lnTo>
                    <a:lnTo>
                      <a:pt x="141" y="21"/>
                    </a:lnTo>
                    <a:lnTo>
                      <a:pt x="142" y="25"/>
                    </a:lnTo>
                    <a:lnTo>
                      <a:pt x="144" y="29"/>
                    </a:lnTo>
                    <a:lnTo>
                      <a:pt x="148" y="32"/>
                    </a:lnTo>
                    <a:lnTo>
                      <a:pt x="152" y="36"/>
                    </a:lnTo>
                    <a:lnTo>
                      <a:pt x="156" y="38"/>
                    </a:lnTo>
                    <a:lnTo>
                      <a:pt x="160" y="40"/>
                    </a:lnTo>
                    <a:lnTo>
                      <a:pt x="163" y="42"/>
                    </a:lnTo>
                    <a:lnTo>
                      <a:pt x="169" y="40"/>
                    </a:lnTo>
                    <a:lnTo>
                      <a:pt x="173" y="38"/>
                    </a:lnTo>
                    <a:lnTo>
                      <a:pt x="177" y="36"/>
                    </a:lnTo>
                    <a:lnTo>
                      <a:pt x="182" y="30"/>
                    </a:lnTo>
                    <a:lnTo>
                      <a:pt x="186" y="27"/>
                    </a:lnTo>
                    <a:lnTo>
                      <a:pt x="192" y="27"/>
                    </a:lnTo>
                    <a:lnTo>
                      <a:pt x="196" y="27"/>
                    </a:lnTo>
                    <a:lnTo>
                      <a:pt x="199" y="30"/>
                    </a:lnTo>
                    <a:lnTo>
                      <a:pt x="211" y="42"/>
                    </a:lnTo>
                    <a:lnTo>
                      <a:pt x="214" y="46"/>
                    </a:lnTo>
                    <a:lnTo>
                      <a:pt x="214" y="49"/>
                    </a:lnTo>
                    <a:lnTo>
                      <a:pt x="214" y="55"/>
                    </a:lnTo>
                    <a:lnTo>
                      <a:pt x="211" y="59"/>
                    </a:lnTo>
                    <a:lnTo>
                      <a:pt x="205" y="65"/>
                    </a:lnTo>
                    <a:lnTo>
                      <a:pt x="203" y="68"/>
                    </a:lnTo>
                    <a:lnTo>
                      <a:pt x="203" y="72"/>
                    </a:lnTo>
                    <a:lnTo>
                      <a:pt x="203" y="78"/>
                    </a:lnTo>
                    <a:lnTo>
                      <a:pt x="203" y="83"/>
                    </a:lnTo>
                    <a:lnTo>
                      <a:pt x="205" y="87"/>
                    </a:lnTo>
                    <a:lnTo>
                      <a:pt x="205" y="91"/>
                    </a:lnTo>
                    <a:lnTo>
                      <a:pt x="207" y="95"/>
                    </a:lnTo>
                    <a:lnTo>
                      <a:pt x="211" y="97"/>
                    </a:lnTo>
                    <a:lnTo>
                      <a:pt x="216" y="101"/>
                    </a:lnTo>
                    <a:lnTo>
                      <a:pt x="220" y="101"/>
                    </a:lnTo>
                    <a:lnTo>
                      <a:pt x="230" y="101"/>
                    </a:lnTo>
                    <a:lnTo>
                      <a:pt x="233" y="101"/>
                    </a:lnTo>
                    <a:lnTo>
                      <a:pt x="237" y="104"/>
                    </a:lnTo>
                    <a:lnTo>
                      <a:pt x="239" y="108"/>
                    </a:lnTo>
                    <a:lnTo>
                      <a:pt x="241" y="112"/>
                    </a:lnTo>
                    <a:lnTo>
                      <a:pt x="241" y="129"/>
                    </a:lnTo>
                    <a:lnTo>
                      <a:pt x="239" y="133"/>
                    </a:lnTo>
                    <a:lnTo>
                      <a:pt x="237" y="137"/>
                    </a:lnTo>
                    <a:lnTo>
                      <a:pt x="233" y="140"/>
                    </a:lnTo>
                    <a:lnTo>
                      <a:pt x="230" y="140"/>
                    </a:lnTo>
                    <a:lnTo>
                      <a:pt x="220" y="140"/>
                    </a:lnTo>
                    <a:lnTo>
                      <a:pt x="216" y="142"/>
                    </a:lnTo>
                    <a:lnTo>
                      <a:pt x="213" y="144"/>
                    </a:lnTo>
                    <a:lnTo>
                      <a:pt x="209" y="148"/>
                    </a:lnTo>
                    <a:lnTo>
                      <a:pt x="207" y="152"/>
                    </a:lnTo>
                    <a:lnTo>
                      <a:pt x="203" y="155"/>
                    </a:lnTo>
                    <a:lnTo>
                      <a:pt x="201" y="159"/>
                    </a:lnTo>
                    <a:lnTo>
                      <a:pt x="201" y="163"/>
                    </a:lnTo>
                    <a:lnTo>
                      <a:pt x="201" y="169"/>
                    </a:lnTo>
                    <a:lnTo>
                      <a:pt x="203" y="173"/>
                    </a:lnTo>
                    <a:lnTo>
                      <a:pt x="205" y="176"/>
                    </a:lnTo>
                    <a:lnTo>
                      <a:pt x="211" y="182"/>
                    </a:lnTo>
                    <a:lnTo>
                      <a:pt x="214" y="186"/>
                    </a:lnTo>
                    <a:lnTo>
                      <a:pt x="214" y="191"/>
                    </a:lnTo>
                    <a:lnTo>
                      <a:pt x="214" y="195"/>
                    </a:lnTo>
                    <a:lnTo>
                      <a:pt x="211" y="199"/>
                    </a:lnTo>
                    <a:lnTo>
                      <a:pt x="199" y="210"/>
                    </a:lnTo>
                    <a:lnTo>
                      <a:pt x="196" y="214"/>
                    </a:lnTo>
                    <a:lnTo>
                      <a:pt x="192" y="214"/>
                    </a:lnTo>
                    <a:lnTo>
                      <a:pt x="186" y="214"/>
                    </a:lnTo>
                    <a:lnTo>
                      <a:pt x="182" y="210"/>
                    </a:lnTo>
                    <a:lnTo>
                      <a:pt x="177" y="205"/>
                    </a:lnTo>
                    <a:lnTo>
                      <a:pt x="175" y="203"/>
                    </a:lnTo>
                    <a:lnTo>
                      <a:pt x="169" y="203"/>
                    </a:lnTo>
                    <a:lnTo>
                      <a:pt x="163" y="203"/>
                    </a:lnTo>
                    <a:lnTo>
                      <a:pt x="160" y="203"/>
                    </a:lnTo>
                    <a:lnTo>
                      <a:pt x="154" y="205"/>
                    </a:lnTo>
                    <a:lnTo>
                      <a:pt x="150" y="205"/>
                    </a:lnTo>
                    <a:lnTo>
                      <a:pt x="146" y="207"/>
                    </a:lnTo>
                    <a:lnTo>
                      <a:pt x="144" y="210"/>
                    </a:lnTo>
                    <a:lnTo>
                      <a:pt x="142" y="216"/>
                    </a:lnTo>
                    <a:lnTo>
                      <a:pt x="141" y="220"/>
                    </a:lnTo>
                    <a:lnTo>
                      <a:pt x="141" y="229"/>
                    </a:lnTo>
                    <a:lnTo>
                      <a:pt x="141" y="233"/>
                    </a:lnTo>
                    <a:lnTo>
                      <a:pt x="137" y="237"/>
                    </a:lnTo>
                    <a:lnTo>
                      <a:pt x="133" y="239"/>
                    </a:lnTo>
                    <a:lnTo>
                      <a:pt x="129" y="241"/>
                    </a:lnTo>
                    <a:lnTo>
                      <a:pt x="112" y="241"/>
                    </a:lnTo>
                    <a:lnTo>
                      <a:pt x="108" y="239"/>
                    </a:lnTo>
                    <a:lnTo>
                      <a:pt x="105" y="237"/>
                    </a:lnTo>
                    <a:lnTo>
                      <a:pt x="101" y="233"/>
                    </a:lnTo>
                    <a:lnTo>
                      <a:pt x="101" y="229"/>
                    </a:lnTo>
                    <a:lnTo>
                      <a:pt x="101" y="220"/>
                    </a:lnTo>
                    <a:lnTo>
                      <a:pt x="99" y="216"/>
                    </a:lnTo>
                    <a:lnTo>
                      <a:pt x="97" y="212"/>
                    </a:lnTo>
                    <a:lnTo>
                      <a:pt x="93" y="209"/>
                    </a:lnTo>
                    <a:lnTo>
                      <a:pt x="89" y="207"/>
                    </a:lnTo>
                    <a:lnTo>
                      <a:pt x="86" y="203"/>
                    </a:lnTo>
                    <a:lnTo>
                      <a:pt x="82" y="201"/>
                    </a:lnTo>
                    <a:lnTo>
                      <a:pt x="78" y="201"/>
                    </a:lnTo>
                    <a:lnTo>
                      <a:pt x="72" y="201"/>
                    </a:lnTo>
                    <a:lnTo>
                      <a:pt x="69" y="203"/>
                    </a:lnTo>
                    <a:lnTo>
                      <a:pt x="65" y="205"/>
                    </a:lnTo>
                    <a:lnTo>
                      <a:pt x="59" y="210"/>
                    </a:lnTo>
                    <a:lnTo>
                      <a:pt x="55" y="214"/>
                    </a:lnTo>
                    <a:lnTo>
                      <a:pt x="50" y="214"/>
                    </a:lnTo>
                    <a:lnTo>
                      <a:pt x="46" y="214"/>
                    </a:lnTo>
                    <a:lnTo>
                      <a:pt x="42" y="210"/>
                    </a:lnTo>
                    <a:lnTo>
                      <a:pt x="31" y="199"/>
                    </a:lnTo>
                    <a:lnTo>
                      <a:pt x="27" y="195"/>
                    </a:lnTo>
                    <a:lnTo>
                      <a:pt x="27" y="191"/>
                    </a:lnTo>
                    <a:lnTo>
                      <a:pt x="27" y="186"/>
                    </a:lnTo>
                    <a:lnTo>
                      <a:pt x="31" y="182"/>
                    </a:lnTo>
                    <a:lnTo>
                      <a:pt x="36" y="176"/>
                    </a:lnTo>
                    <a:lnTo>
                      <a:pt x="38" y="174"/>
                    </a:lnTo>
                    <a:lnTo>
                      <a:pt x="38" y="169"/>
                    </a:lnTo>
                    <a:lnTo>
                      <a:pt x="38" y="163"/>
                    </a:lnTo>
                    <a:lnTo>
                      <a:pt x="38" y="159"/>
                    </a:lnTo>
                    <a:lnTo>
                      <a:pt x="36" y="154"/>
                    </a:lnTo>
                    <a:lnTo>
                      <a:pt x="36" y="150"/>
                    </a:lnTo>
                    <a:lnTo>
                      <a:pt x="34" y="146"/>
                    </a:lnTo>
                    <a:lnTo>
                      <a:pt x="31" y="144"/>
                    </a:lnTo>
                    <a:lnTo>
                      <a:pt x="27" y="140"/>
                    </a:lnTo>
                    <a:lnTo>
                      <a:pt x="21" y="140"/>
                    </a:lnTo>
                    <a:lnTo>
                      <a:pt x="14" y="140"/>
                    </a:lnTo>
                    <a:lnTo>
                      <a:pt x="8" y="140"/>
                    </a:lnTo>
                    <a:lnTo>
                      <a:pt x="4" y="137"/>
                    </a:lnTo>
                    <a:lnTo>
                      <a:pt x="2" y="133"/>
                    </a:lnTo>
                    <a:lnTo>
                      <a:pt x="0" y="129"/>
                    </a:lnTo>
                    <a:lnTo>
                      <a:pt x="0" y="112"/>
                    </a:lnTo>
                    <a:lnTo>
                      <a:pt x="2" y="108"/>
                    </a:lnTo>
                    <a:lnTo>
                      <a:pt x="4" y="104"/>
                    </a:lnTo>
                    <a:lnTo>
                      <a:pt x="8" y="101"/>
                    </a:lnTo>
                    <a:lnTo>
                      <a:pt x="14" y="101"/>
                    </a:lnTo>
                    <a:lnTo>
                      <a:pt x="21" y="101"/>
                    </a:lnTo>
                    <a:lnTo>
                      <a:pt x="25" y="99"/>
                    </a:lnTo>
                    <a:lnTo>
                      <a:pt x="29" y="97"/>
                    </a:lnTo>
                    <a:lnTo>
                      <a:pt x="33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2"/>
                    </a:lnTo>
                    <a:lnTo>
                      <a:pt x="42" y="78"/>
                    </a:lnTo>
                    <a:lnTo>
                      <a:pt x="40" y="72"/>
                    </a:lnTo>
                    <a:lnTo>
                      <a:pt x="38" y="68"/>
                    </a:lnTo>
                    <a:lnTo>
                      <a:pt x="36" y="65"/>
                    </a:lnTo>
                    <a:lnTo>
                      <a:pt x="31" y="59"/>
                    </a:lnTo>
                    <a:lnTo>
                      <a:pt x="27" y="55"/>
                    </a:lnTo>
                    <a:lnTo>
                      <a:pt x="27" y="49"/>
                    </a:lnTo>
                    <a:lnTo>
                      <a:pt x="27" y="46"/>
                    </a:lnTo>
                    <a:lnTo>
                      <a:pt x="31" y="42"/>
                    </a:lnTo>
                    <a:lnTo>
                      <a:pt x="42" y="30"/>
                    </a:lnTo>
                    <a:lnTo>
                      <a:pt x="46" y="27"/>
                    </a:lnTo>
                    <a:lnTo>
                      <a:pt x="50" y="27"/>
                    </a:lnTo>
                    <a:lnTo>
                      <a:pt x="55" y="27"/>
                    </a:lnTo>
                    <a:lnTo>
                      <a:pt x="59" y="30"/>
                    </a:lnTo>
                    <a:lnTo>
                      <a:pt x="65" y="36"/>
                    </a:lnTo>
                    <a:lnTo>
                      <a:pt x="69" y="38"/>
                    </a:lnTo>
                    <a:lnTo>
                      <a:pt x="72" y="38"/>
                    </a:lnTo>
                    <a:lnTo>
                      <a:pt x="78" y="38"/>
                    </a:lnTo>
                    <a:lnTo>
                      <a:pt x="84" y="38"/>
                    </a:lnTo>
                    <a:lnTo>
                      <a:pt x="88" y="36"/>
                    </a:lnTo>
                    <a:lnTo>
                      <a:pt x="91" y="36"/>
                    </a:lnTo>
                    <a:lnTo>
                      <a:pt x="95" y="34"/>
                    </a:lnTo>
                    <a:lnTo>
                      <a:pt x="99" y="30"/>
                    </a:lnTo>
                    <a:lnTo>
                      <a:pt x="101" y="27"/>
                    </a:lnTo>
                    <a:lnTo>
                      <a:pt x="101" y="21"/>
                    </a:lnTo>
                    <a:lnTo>
                      <a:pt x="101" y="13"/>
                    </a:lnTo>
                    <a:lnTo>
                      <a:pt x="103" y="8"/>
                    </a:lnTo>
                    <a:lnTo>
                      <a:pt x="105" y="4"/>
                    </a:lnTo>
                    <a:lnTo>
                      <a:pt x="108" y="2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cs typeface="+mn-ea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 flipV="1">
            <a:off x="5097807" y="1252740"/>
            <a:ext cx="0" cy="3038142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94423" y="1776132"/>
            <a:ext cx="1707739" cy="1898944"/>
            <a:chOff x="294423" y="1614206"/>
            <a:chExt cx="1707739" cy="1898944"/>
          </a:xfrm>
        </p:grpSpPr>
        <p:sp>
          <p:nvSpPr>
            <p:cNvPr id="30" name="任意多边形 29"/>
            <p:cNvSpPr/>
            <p:nvPr/>
          </p:nvSpPr>
          <p:spPr>
            <a:xfrm rot="5400000">
              <a:off x="198820" y="1709808"/>
              <a:ext cx="1898944" cy="1707739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</a:endParaRPr>
            </a:p>
          </p:txBody>
        </p:sp>
        <p:pic>
          <p:nvPicPr>
            <p:cNvPr id="31" name="图片 30" descr="C:\Users\43804\Desktop\LUEWTOY)9E`QFK8G$FQ%W(V.pngLUEWTOY)9E`QFK8G$FQ%W(V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09722" y="1855971"/>
              <a:ext cx="1477142" cy="1415415"/>
            </a:xfrm>
            <a:custGeom>
              <a:avLst/>
              <a:gdLst>
                <a:gd name="connsiteX0" fmla="*/ 582318 w 1149320"/>
                <a:gd name="connsiteY0" fmla="*/ 0 h 1267937"/>
                <a:gd name="connsiteX1" fmla="*/ 586501 w 1149320"/>
                <a:gd name="connsiteY1" fmla="*/ 188 h 1267937"/>
                <a:gd name="connsiteX2" fmla="*/ 590696 w 1149320"/>
                <a:gd name="connsiteY2" fmla="*/ 156 h 1267937"/>
                <a:gd name="connsiteX3" fmla="*/ 592251 w 1149320"/>
                <a:gd name="connsiteY3" fmla="*/ 447 h 1267937"/>
                <a:gd name="connsiteX4" fmla="*/ 608543 w 1149320"/>
                <a:gd name="connsiteY4" fmla="*/ 1180 h 1267937"/>
                <a:gd name="connsiteX5" fmla="*/ 659336 w 1149320"/>
                <a:gd name="connsiteY5" fmla="*/ 19323 h 1267937"/>
                <a:gd name="connsiteX6" fmla="*/ 1078501 w 1149320"/>
                <a:gd name="connsiteY6" fmla="*/ 271887 h 1267937"/>
                <a:gd name="connsiteX7" fmla="*/ 1118277 w 1149320"/>
                <a:gd name="connsiteY7" fmla="*/ 308315 h 1267937"/>
                <a:gd name="connsiteX8" fmla="*/ 1126539 w 1149320"/>
                <a:gd name="connsiteY8" fmla="*/ 322377 h 1267937"/>
                <a:gd name="connsiteX9" fmla="*/ 1127522 w 1149320"/>
                <a:gd name="connsiteY9" fmla="*/ 323615 h 1267937"/>
                <a:gd name="connsiteX10" fmla="*/ 1129452 w 1149320"/>
                <a:gd name="connsiteY10" fmla="*/ 327335 h 1267937"/>
                <a:gd name="connsiteX11" fmla="*/ 1131575 w 1149320"/>
                <a:gd name="connsiteY11" fmla="*/ 330949 h 1267937"/>
                <a:gd name="connsiteX12" fmla="*/ 1132101 w 1149320"/>
                <a:gd name="connsiteY12" fmla="*/ 332440 h 1267937"/>
                <a:gd name="connsiteX13" fmla="*/ 1139612 w 1149320"/>
                <a:gd name="connsiteY13" fmla="*/ 346917 h 1267937"/>
                <a:gd name="connsiteX14" fmla="*/ 1149296 w 1149320"/>
                <a:gd name="connsiteY14" fmla="*/ 399977 h 1267937"/>
                <a:gd name="connsiteX15" fmla="*/ 1140152 w 1149320"/>
                <a:gd name="connsiteY15" fmla="*/ 889267 h 1267937"/>
                <a:gd name="connsiteX16" fmla="*/ 1128492 w 1149320"/>
                <a:gd name="connsiteY16" fmla="*/ 941928 h 1267937"/>
                <a:gd name="connsiteX17" fmla="*/ 1120445 w 1149320"/>
                <a:gd name="connsiteY17" fmla="*/ 956113 h 1267937"/>
                <a:gd name="connsiteX18" fmla="*/ 1119865 w 1149320"/>
                <a:gd name="connsiteY18" fmla="*/ 957584 h 1267937"/>
                <a:gd name="connsiteX19" fmla="*/ 1117607 w 1149320"/>
                <a:gd name="connsiteY19" fmla="*/ 961118 h 1267937"/>
                <a:gd name="connsiteX20" fmla="*/ 1115540 w 1149320"/>
                <a:gd name="connsiteY20" fmla="*/ 964762 h 1267937"/>
                <a:gd name="connsiteX21" fmla="*/ 1114512 w 1149320"/>
                <a:gd name="connsiteY21" fmla="*/ 965961 h 1267937"/>
                <a:gd name="connsiteX22" fmla="*/ 1105730 w 1149320"/>
                <a:gd name="connsiteY22" fmla="*/ 979705 h 1267937"/>
                <a:gd name="connsiteX23" fmla="*/ 1064621 w 1149320"/>
                <a:gd name="connsiteY23" fmla="*/ 1014622 h 1267937"/>
                <a:gd name="connsiteX24" fmla="*/ 636311 w 1149320"/>
                <a:gd name="connsiteY24" fmla="*/ 1251348 h 1267937"/>
                <a:gd name="connsiteX25" fmla="*/ 584876 w 1149320"/>
                <a:gd name="connsiteY25" fmla="*/ 1267581 h 1267937"/>
                <a:gd name="connsiteX26" fmla="*/ 568566 w 1149320"/>
                <a:gd name="connsiteY26" fmla="*/ 1267705 h 1267937"/>
                <a:gd name="connsiteX27" fmla="*/ 567003 w 1149320"/>
                <a:gd name="connsiteY27" fmla="*/ 1267937 h 1267937"/>
                <a:gd name="connsiteX28" fmla="*/ 562818 w 1149320"/>
                <a:gd name="connsiteY28" fmla="*/ 1267749 h 1267937"/>
                <a:gd name="connsiteX29" fmla="*/ 558625 w 1149320"/>
                <a:gd name="connsiteY29" fmla="*/ 1267781 h 1267937"/>
                <a:gd name="connsiteX30" fmla="*/ 557070 w 1149320"/>
                <a:gd name="connsiteY30" fmla="*/ 1267490 h 1267937"/>
                <a:gd name="connsiteX31" fmla="*/ 540778 w 1149320"/>
                <a:gd name="connsiteY31" fmla="*/ 1266757 h 1267937"/>
                <a:gd name="connsiteX32" fmla="*/ 489985 w 1149320"/>
                <a:gd name="connsiteY32" fmla="*/ 1248613 h 1267937"/>
                <a:gd name="connsiteX33" fmla="*/ 70819 w 1149320"/>
                <a:gd name="connsiteY33" fmla="*/ 996050 h 1267937"/>
                <a:gd name="connsiteX34" fmla="*/ 17745 w 1149320"/>
                <a:gd name="connsiteY34" fmla="*/ 936988 h 1267937"/>
                <a:gd name="connsiteX35" fmla="*/ 15827 w 1149320"/>
                <a:gd name="connsiteY35" fmla="*/ 931543 h 1267937"/>
                <a:gd name="connsiteX36" fmla="*/ 9709 w 1149320"/>
                <a:gd name="connsiteY36" fmla="*/ 921020 h 1267937"/>
                <a:gd name="connsiteX37" fmla="*/ 25 w 1149320"/>
                <a:gd name="connsiteY37" fmla="*/ 867961 h 1267937"/>
                <a:gd name="connsiteX38" fmla="*/ 9169 w 1149320"/>
                <a:gd name="connsiteY38" fmla="*/ 378670 h 1267937"/>
                <a:gd name="connsiteX39" fmla="*/ 20829 w 1149320"/>
                <a:gd name="connsiteY39" fmla="*/ 326009 h 1267937"/>
                <a:gd name="connsiteX40" fmla="*/ 28875 w 1149320"/>
                <a:gd name="connsiteY40" fmla="*/ 311824 h 1267937"/>
                <a:gd name="connsiteX41" fmla="*/ 29456 w 1149320"/>
                <a:gd name="connsiteY41" fmla="*/ 310353 h 1267937"/>
                <a:gd name="connsiteX42" fmla="*/ 31715 w 1149320"/>
                <a:gd name="connsiteY42" fmla="*/ 306818 h 1267937"/>
                <a:gd name="connsiteX43" fmla="*/ 33781 w 1149320"/>
                <a:gd name="connsiteY43" fmla="*/ 303175 h 1267937"/>
                <a:gd name="connsiteX44" fmla="*/ 34809 w 1149320"/>
                <a:gd name="connsiteY44" fmla="*/ 301976 h 1267937"/>
                <a:gd name="connsiteX45" fmla="*/ 43592 w 1149320"/>
                <a:gd name="connsiteY45" fmla="*/ 288232 h 1267937"/>
                <a:gd name="connsiteX46" fmla="*/ 84700 w 1149320"/>
                <a:gd name="connsiteY46" fmla="*/ 253315 h 1267937"/>
                <a:gd name="connsiteX47" fmla="*/ 513010 w 1149320"/>
                <a:gd name="connsiteY47" fmla="*/ 16589 h 1267937"/>
                <a:gd name="connsiteX48" fmla="*/ 564446 w 1149320"/>
                <a:gd name="connsiteY48" fmla="*/ 356 h 1267937"/>
                <a:gd name="connsiteX49" fmla="*/ 580755 w 1149320"/>
                <a:gd name="connsiteY49" fmla="*/ 232 h 126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320" h="1267937">
                  <a:moveTo>
                    <a:pt x="582318" y="0"/>
                  </a:moveTo>
                  <a:lnTo>
                    <a:pt x="586501" y="188"/>
                  </a:lnTo>
                  <a:lnTo>
                    <a:pt x="590696" y="156"/>
                  </a:lnTo>
                  <a:lnTo>
                    <a:pt x="592251" y="447"/>
                  </a:lnTo>
                  <a:lnTo>
                    <a:pt x="608543" y="1180"/>
                  </a:lnTo>
                  <a:cubicBezTo>
                    <a:pt x="626008" y="3680"/>
                    <a:pt x="643273" y="9645"/>
                    <a:pt x="659336" y="19323"/>
                  </a:cubicBezTo>
                  <a:lnTo>
                    <a:pt x="1078501" y="271887"/>
                  </a:lnTo>
                  <a:cubicBezTo>
                    <a:pt x="1094564" y="281566"/>
                    <a:pt x="1107905" y="294042"/>
                    <a:pt x="1118277" y="308315"/>
                  </a:cubicBezTo>
                  <a:lnTo>
                    <a:pt x="1126539" y="322377"/>
                  </a:lnTo>
                  <a:lnTo>
                    <a:pt x="1127522" y="323615"/>
                  </a:lnTo>
                  <a:lnTo>
                    <a:pt x="1129452" y="327335"/>
                  </a:lnTo>
                  <a:lnTo>
                    <a:pt x="1131575" y="330949"/>
                  </a:lnTo>
                  <a:lnTo>
                    <a:pt x="1132101" y="332440"/>
                  </a:lnTo>
                  <a:lnTo>
                    <a:pt x="1139612" y="346917"/>
                  </a:lnTo>
                  <a:cubicBezTo>
                    <a:pt x="1146180" y="363292"/>
                    <a:pt x="1149646" y="381227"/>
                    <a:pt x="1149296" y="399977"/>
                  </a:cubicBezTo>
                  <a:lnTo>
                    <a:pt x="1140152" y="889267"/>
                  </a:lnTo>
                  <a:cubicBezTo>
                    <a:pt x="1139801" y="908018"/>
                    <a:pt x="1135667" y="925809"/>
                    <a:pt x="1128492" y="941928"/>
                  </a:cubicBezTo>
                  <a:lnTo>
                    <a:pt x="1120445" y="956113"/>
                  </a:lnTo>
                  <a:lnTo>
                    <a:pt x="1119865" y="957584"/>
                  </a:lnTo>
                  <a:lnTo>
                    <a:pt x="1117607" y="961118"/>
                  </a:lnTo>
                  <a:lnTo>
                    <a:pt x="1115540" y="964762"/>
                  </a:lnTo>
                  <a:lnTo>
                    <a:pt x="1114512" y="965961"/>
                  </a:lnTo>
                  <a:lnTo>
                    <a:pt x="1105730" y="979705"/>
                  </a:lnTo>
                  <a:cubicBezTo>
                    <a:pt x="1094832" y="993581"/>
                    <a:pt x="1081034" y="1005550"/>
                    <a:pt x="1064621" y="1014622"/>
                  </a:cubicBezTo>
                  <a:lnTo>
                    <a:pt x="636311" y="1251348"/>
                  </a:lnTo>
                  <a:cubicBezTo>
                    <a:pt x="619897" y="1260420"/>
                    <a:pt x="602423" y="1265736"/>
                    <a:pt x="584876" y="1267581"/>
                  </a:cubicBezTo>
                  <a:lnTo>
                    <a:pt x="568566" y="1267705"/>
                  </a:lnTo>
                  <a:lnTo>
                    <a:pt x="567003" y="1267937"/>
                  </a:lnTo>
                  <a:lnTo>
                    <a:pt x="562818" y="1267749"/>
                  </a:lnTo>
                  <a:lnTo>
                    <a:pt x="558625" y="1267781"/>
                  </a:lnTo>
                  <a:lnTo>
                    <a:pt x="557070" y="1267490"/>
                  </a:lnTo>
                  <a:lnTo>
                    <a:pt x="540778" y="1266757"/>
                  </a:lnTo>
                  <a:cubicBezTo>
                    <a:pt x="523312" y="1264257"/>
                    <a:pt x="506048" y="1258292"/>
                    <a:pt x="489985" y="1248613"/>
                  </a:cubicBezTo>
                  <a:lnTo>
                    <a:pt x="70819" y="996050"/>
                  </a:lnTo>
                  <a:cubicBezTo>
                    <a:pt x="46725" y="981532"/>
                    <a:pt x="28755" y="960720"/>
                    <a:pt x="17745" y="936988"/>
                  </a:cubicBezTo>
                  <a:lnTo>
                    <a:pt x="15827" y="931543"/>
                  </a:lnTo>
                  <a:lnTo>
                    <a:pt x="9709" y="921020"/>
                  </a:lnTo>
                  <a:cubicBezTo>
                    <a:pt x="3141" y="904645"/>
                    <a:pt x="-326" y="886711"/>
                    <a:pt x="25" y="867961"/>
                  </a:cubicBezTo>
                  <a:lnTo>
                    <a:pt x="9169" y="378670"/>
                  </a:lnTo>
                  <a:cubicBezTo>
                    <a:pt x="9520" y="359920"/>
                    <a:pt x="13653" y="342128"/>
                    <a:pt x="20829" y="326009"/>
                  </a:cubicBezTo>
                  <a:lnTo>
                    <a:pt x="28875" y="311824"/>
                  </a:lnTo>
                  <a:lnTo>
                    <a:pt x="29456" y="310353"/>
                  </a:lnTo>
                  <a:lnTo>
                    <a:pt x="31715" y="306818"/>
                  </a:lnTo>
                  <a:lnTo>
                    <a:pt x="33781" y="303175"/>
                  </a:lnTo>
                  <a:lnTo>
                    <a:pt x="34809" y="301976"/>
                  </a:lnTo>
                  <a:lnTo>
                    <a:pt x="43592" y="288232"/>
                  </a:lnTo>
                  <a:cubicBezTo>
                    <a:pt x="54489" y="274356"/>
                    <a:pt x="68287" y="262387"/>
                    <a:pt x="84700" y="253315"/>
                  </a:cubicBezTo>
                  <a:lnTo>
                    <a:pt x="513010" y="16589"/>
                  </a:lnTo>
                  <a:cubicBezTo>
                    <a:pt x="529423" y="7517"/>
                    <a:pt x="546898" y="2201"/>
                    <a:pt x="564446" y="356"/>
                  </a:cubicBezTo>
                  <a:lnTo>
                    <a:pt x="580755" y="232"/>
                  </a:lnTo>
                  <a:close/>
                </a:path>
              </a:pathLst>
            </a:custGeom>
          </p:spPr>
        </p:pic>
      </p:grp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3473784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电源板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154" y="1828800"/>
            <a:ext cx="2413635" cy="1845945"/>
          </a:xfrm>
          <a:prstGeom prst="rect">
            <a:avLst/>
          </a:prstGeom>
        </p:spPr>
      </p:pic>
      <p:sp>
        <p:nvSpPr>
          <p:cNvPr id="49" name="TextBox 6"/>
          <p:cNvSpPr txBox="1">
            <a:spLocks noChangeArrowheads="1"/>
          </p:cNvSpPr>
          <p:nvPr/>
        </p:nvSpPr>
        <p:spPr bwMode="auto">
          <a:xfrm>
            <a:off x="271463" y="213361"/>
            <a:ext cx="2322195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99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02    </a:t>
            </a:r>
            <a:r>
              <a:rPr lang="zh-CN" altLang="en-US" sz="1999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硬件和传感器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57372" y="0"/>
            <a:ext cx="368662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 rot="20803316">
            <a:off x="531844" y="-216239"/>
            <a:ext cx="1757205" cy="748152"/>
          </a:xfrm>
          <a:custGeom>
            <a:avLst/>
            <a:gdLst>
              <a:gd name="connsiteX0" fmla="*/ 0 w 2369189"/>
              <a:gd name="connsiteY0" fmla="*/ 0 h 1008712"/>
              <a:gd name="connsiteX1" fmla="*/ 2369189 w 2369189"/>
              <a:gd name="connsiteY1" fmla="*/ 559095 h 1008712"/>
              <a:gd name="connsiteX2" fmla="*/ 2207606 w 2369189"/>
              <a:gd name="connsiteY2" fmla="*/ 838965 h 1008712"/>
              <a:gd name="connsiteX3" fmla="*/ 2124842 w 2369189"/>
              <a:gd name="connsiteY3" fmla="*/ 932795 h 1008712"/>
              <a:gd name="connsiteX4" fmla="*/ 2092584 w 2369189"/>
              <a:gd name="connsiteY4" fmla="*/ 952568 h 1008712"/>
              <a:gd name="connsiteX5" fmla="*/ 2089757 w 2369189"/>
              <a:gd name="connsiteY5" fmla="*/ 954901 h 1008712"/>
              <a:gd name="connsiteX6" fmla="*/ 2081217 w 2369189"/>
              <a:gd name="connsiteY6" fmla="*/ 959538 h 1008712"/>
              <a:gd name="connsiteX7" fmla="*/ 2072923 w 2369189"/>
              <a:gd name="connsiteY7" fmla="*/ 964620 h 1008712"/>
              <a:gd name="connsiteX8" fmla="*/ 2069486 w 2369189"/>
              <a:gd name="connsiteY8" fmla="*/ 965905 h 1008712"/>
              <a:gd name="connsiteX9" fmla="*/ 2036237 w 2369189"/>
              <a:gd name="connsiteY9" fmla="*/ 983952 h 1008712"/>
              <a:gd name="connsiteX10" fmla="*/ 1913595 w 2369189"/>
              <a:gd name="connsiteY10" fmla="*/ 1008711 h 1008712"/>
              <a:gd name="connsiteX11" fmla="*/ 778385 w 2369189"/>
              <a:gd name="connsiteY11" fmla="*/ 1008712 h 1008712"/>
              <a:gd name="connsiteX12" fmla="*/ 602223 w 2369189"/>
              <a:gd name="connsiteY12" fmla="*/ 954901 h 1008712"/>
              <a:gd name="connsiteX13" fmla="*/ 591893 w 2369189"/>
              <a:gd name="connsiteY13" fmla="*/ 946379 h 1008712"/>
              <a:gd name="connsiteX14" fmla="*/ 567140 w 2369189"/>
              <a:gd name="connsiteY14" fmla="*/ 932795 h 1008712"/>
              <a:gd name="connsiteX15" fmla="*/ 484376 w 2369189"/>
              <a:gd name="connsiteY15" fmla="*/ 838965 h 100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69189" h="1008712">
                <a:moveTo>
                  <a:pt x="0" y="0"/>
                </a:moveTo>
                <a:lnTo>
                  <a:pt x="2369189" y="559095"/>
                </a:lnTo>
                <a:lnTo>
                  <a:pt x="2207606" y="838965"/>
                </a:lnTo>
                <a:cubicBezTo>
                  <a:pt x="2185854" y="876639"/>
                  <a:pt x="2157497" y="908122"/>
                  <a:pt x="2124842" y="932795"/>
                </a:cubicBezTo>
                <a:lnTo>
                  <a:pt x="2092584" y="952568"/>
                </a:lnTo>
                <a:lnTo>
                  <a:pt x="2089757" y="954901"/>
                </a:lnTo>
                <a:lnTo>
                  <a:pt x="2081217" y="959538"/>
                </a:lnTo>
                <a:lnTo>
                  <a:pt x="2072923" y="964620"/>
                </a:lnTo>
                <a:lnTo>
                  <a:pt x="2069486" y="965905"/>
                </a:lnTo>
                <a:lnTo>
                  <a:pt x="2036237" y="983952"/>
                </a:lnTo>
                <a:cubicBezTo>
                  <a:pt x="1998542" y="999895"/>
                  <a:pt x="1957099" y="1008711"/>
                  <a:pt x="1913595" y="1008711"/>
                </a:cubicBezTo>
                <a:lnTo>
                  <a:pt x="778385" y="1008712"/>
                </a:lnTo>
                <a:cubicBezTo>
                  <a:pt x="713132" y="1008712"/>
                  <a:pt x="652510" y="988875"/>
                  <a:pt x="602223" y="954901"/>
                </a:cubicBezTo>
                <a:lnTo>
                  <a:pt x="591893" y="946379"/>
                </a:lnTo>
                <a:lnTo>
                  <a:pt x="567140" y="932795"/>
                </a:lnTo>
                <a:cubicBezTo>
                  <a:pt x="534485" y="908122"/>
                  <a:pt x="506127" y="876639"/>
                  <a:pt x="484376" y="838965"/>
                </a:cubicBezTo>
                <a:close/>
              </a:path>
            </a:pathLst>
          </a:cu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89007" y="12489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参数表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22599" y="34383"/>
            <a:ext cx="808507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99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02</a:t>
            </a:r>
            <a:endParaRPr lang="zh-CN" altLang="en-US" sz="1999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" y="914400"/>
            <a:ext cx="4089559" cy="3712845"/>
          </a:xfrm>
          <a:prstGeom prst="rect">
            <a:avLst/>
          </a:prstGeom>
        </p:spPr>
      </p:pic>
      <p:pic>
        <p:nvPicPr>
          <p:cNvPr id="9" name="图片 8" descr="LUEWTOY)9E`QFK8G$FQ%W(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372" y="1749267"/>
            <a:ext cx="2679383" cy="2877979"/>
          </a:xfrm>
          <a:prstGeom prst="rect">
            <a:avLst/>
          </a:prstGeom>
        </p:spPr>
      </p:pic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3473784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主板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>
            <a:spLocks noChangeAspect="1"/>
          </p:cNvSpPr>
          <p:nvPr/>
        </p:nvSpPr>
        <p:spPr>
          <a:xfrm rot="1800000">
            <a:off x="3100496" y="1273840"/>
            <a:ext cx="2960595" cy="2662489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311714" y="2104066"/>
            <a:ext cx="2597186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  <a:cs typeface="+mn-ea"/>
              </a:rPr>
              <a:t>谢谢聆听</a:t>
            </a:r>
            <a:r>
              <a:rPr lang="en-US" altLang="zh-CN" sz="4400" dirty="0">
                <a:solidFill>
                  <a:schemeClr val="bg1"/>
                </a:solidFill>
                <a:latin typeface="+mn-ea"/>
                <a:cs typeface="+mn-ea"/>
              </a:rPr>
              <a:t>!</a:t>
            </a:r>
            <a:endParaRPr lang="zh-CN" altLang="en-US" sz="44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74" name="TextBox 12"/>
          <p:cNvSpPr txBox="1"/>
          <p:nvPr/>
        </p:nvSpPr>
        <p:spPr>
          <a:xfrm>
            <a:off x="4069055" y="2755190"/>
            <a:ext cx="122846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HandelGotDLig" pitchFamily="34" charset="0"/>
                <a:cs typeface="+mn-ea"/>
              </a:rPr>
              <a:t>Thank you!</a:t>
            </a:r>
            <a:endParaRPr lang="zh-CN" altLang="en-US" sz="1200" dirty="0">
              <a:solidFill>
                <a:schemeClr val="bg1"/>
              </a:solidFill>
              <a:latin typeface="HandelGotDLig" pitchFamily="34" charset="0"/>
              <a:cs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91895" y="3976122"/>
            <a:ext cx="177800" cy="177800"/>
          </a:xfrm>
          <a:prstGeom prst="ellipse">
            <a:avLst/>
          </a:prstGeom>
          <a:solidFill>
            <a:srgbClr val="374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518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8" grpId="0"/>
      <p:bldP spid="7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AAAB11A1-7BA1-4721-B57D-BA403E1AB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07" y="3416188"/>
            <a:ext cx="2045063" cy="4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全局变量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预处理</a:t>
            </a:r>
            <a:endParaRPr lang="zh-CN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2411526A-FBB9-4FE2-BA43-82668234F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911" y="3416188"/>
            <a:ext cx="3705591" cy="181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进入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决策层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向控制层传递决策信号：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1.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是否入弯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2.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是否减速准备入弯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60B2D675-197B-4AC3-9088-5A9BBC816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255" y="921397"/>
            <a:ext cx="3010747" cy="250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进入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感知层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向决策层传递路况信息：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1.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行驶偏移量 </a:t>
            </a: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x_deviation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2.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转弯标志信息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</a:t>
            </a: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turn_flag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3.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转弯标志大小 </a:t>
            </a: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circle_width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F62EB69-8B08-4292-B369-8E24E74E3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0015" y="901091"/>
            <a:ext cx="3177064" cy="181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进入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控制层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1.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若入弯：根据经验进行入弯控制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2.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若准备入弯：减速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3.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其他情况：根据行驶偏移量 </a:t>
            </a: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x_deviation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进行动态调整</a:t>
            </a:r>
            <a:endParaRPr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0A547A8-868D-4B26-A327-D0D7DA9446EF}"/>
              </a:ext>
            </a:extLst>
          </p:cNvPr>
          <p:cNvCxnSpPr/>
          <p:nvPr/>
        </p:nvCxnSpPr>
        <p:spPr>
          <a:xfrm>
            <a:off x="786765" y="3474350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96A20D-18F1-451F-B0CD-65A54AD98E26}"/>
              </a:ext>
            </a:extLst>
          </p:cNvPr>
          <p:cNvCxnSpPr>
            <a:cxnSpLocks/>
          </p:cNvCxnSpPr>
          <p:nvPr/>
        </p:nvCxnSpPr>
        <p:spPr>
          <a:xfrm>
            <a:off x="786765" y="3474350"/>
            <a:ext cx="0" cy="3704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61014AF-B3CA-46A2-A988-AEF0B538C97E}"/>
              </a:ext>
            </a:extLst>
          </p:cNvPr>
          <p:cNvCxnSpPr/>
          <p:nvPr/>
        </p:nvCxnSpPr>
        <p:spPr>
          <a:xfrm flipV="1">
            <a:off x="1983370" y="3166282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27873EC-D5B2-4B96-B035-D73B3FBDAC0F}"/>
              </a:ext>
            </a:extLst>
          </p:cNvPr>
          <p:cNvCxnSpPr/>
          <p:nvPr/>
        </p:nvCxnSpPr>
        <p:spPr>
          <a:xfrm flipH="1" flipV="1">
            <a:off x="1983370" y="2858212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9A129FE-4CF9-473A-B230-944A3B1EE1F0}"/>
              </a:ext>
            </a:extLst>
          </p:cNvPr>
          <p:cNvCxnSpPr/>
          <p:nvPr/>
        </p:nvCxnSpPr>
        <p:spPr>
          <a:xfrm>
            <a:off x="2282718" y="2860655"/>
            <a:ext cx="10583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82F7EBF-F7DD-4827-9BFA-D8D81C8D69B5}"/>
              </a:ext>
            </a:extLst>
          </p:cNvPr>
          <p:cNvCxnSpPr/>
          <p:nvPr/>
        </p:nvCxnSpPr>
        <p:spPr>
          <a:xfrm flipV="1">
            <a:off x="3341023" y="3166282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E43934C-6EF5-4F0C-913D-6143BADC1F14}"/>
              </a:ext>
            </a:extLst>
          </p:cNvPr>
          <p:cNvCxnSpPr/>
          <p:nvPr/>
        </p:nvCxnSpPr>
        <p:spPr>
          <a:xfrm flipH="1" flipV="1">
            <a:off x="3341023" y="2858212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6C9864C-0CA8-483C-ADA4-B7CA63B5AC8D}"/>
              </a:ext>
            </a:extLst>
          </p:cNvPr>
          <p:cNvCxnSpPr>
            <a:cxnSpLocks/>
          </p:cNvCxnSpPr>
          <p:nvPr/>
        </p:nvCxnSpPr>
        <p:spPr>
          <a:xfrm>
            <a:off x="2265792" y="1133341"/>
            <a:ext cx="16926" cy="17248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C674530-002D-4B41-B254-05D4412427FF}"/>
              </a:ext>
            </a:extLst>
          </p:cNvPr>
          <p:cNvCxnSpPr/>
          <p:nvPr/>
        </p:nvCxnSpPr>
        <p:spPr>
          <a:xfrm>
            <a:off x="4246250" y="3427468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A5ED458-9D21-4825-827F-2FD8788971E5}"/>
              </a:ext>
            </a:extLst>
          </p:cNvPr>
          <p:cNvCxnSpPr>
            <a:cxnSpLocks/>
          </p:cNvCxnSpPr>
          <p:nvPr/>
        </p:nvCxnSpPr>
        <p:spPr>
          <a:xfrm>
            <a:off x="4246250" y="3429302"/>
            <a:ext cx="0" cy="14646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40CEA2E-9346-473D-8196-D083F78BC08D}"/>
              </a:ext>
            </a:extLst>
          </p:cNvPr>
          <p:cNvCxnSpPr/>
          <p:nvPr/>
        </p:nvCxnSpPr>
        <p:spPr>
          <a:xfrm flipV="1">
            <a:off x="5442855" y="3121234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ADA5A9B-9A0B-44E8-9674-18EA2B4347DF}"/>
              </a:ext>
            </a:extLst>
          </p:cNvPr>
          <p:cNvCxnSpPr/>
          <p:nvPr/>
        </p:nvCxnSpPr>
        <p:spPr>
          <a:xfrm flipH="1" flipV="1">
            <a:off x="5442855" y="2813164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35E22C4-4E0E-4B2D-A211-9E41B0C64C1D}"/>
              </a:ext>
            </a:extLst>
          </p:cNvPr>
          <p:cNvCxnSpPr/>
          <p:nvPr/>
        </p:nvCxnSpPr>
        <p:spPr>
          <a:xfrm>
            <a:off x="5920015" y="2783497"/>
            <a:ext cx="10583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72575F8-ED96-4FBE-9189-5F3AF9FF8965}"/>
              </a:ext>
            </a:extLst>
          </p:cNvPr>
          <p:cNvCxnSpPr/>
          <p:nvPr/>
        </p:nvCxnSpPr>
        <p:spPr>
          <a:xfrm flipV="1">
            <a:off x="6978319" y="3102237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A11BCD1-FB2D-4315-B2D9-7C0F0767A663}"/>
              </a:ext>
            </a:extLst>
          </p:cNvPr>
          <p:cNvCxnSpPr/>
          <p:nvPr/>
        </p:nvCxnSpPr>
        <p:spPr>
          <a:xfrm flipH="1" flipV="1">
            <a:off x="6978320" y="2794167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ACD5662-5435-44A6-BA7D-D78AAC7619C1}"/>
              </a:ext>
            </a:extLst>
          </p:cNvPr>
          <p:cNvCxnSpPr>
            <a:cxnSpLocks/>
          </p:cNvCxnSpPr>
          <p:nvPr/>
        </p:nvCxnSpPr>
        <p:spPr>
          <a:xfrm>
            <a:off x="5920015" y="1081825"/>
            <a:ext cx="1" cy="17123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C80FA5D-6485-45F9-9DAC-062179E12A4F}"/>
              </a:ext>
            </a:extLst>
          </p:cNvPr>
          <p:cNvGrpSpPr/>
          <p:nvPr/>
        </p:nvGrpSpPr>
        <p:grpSpPr>
          <a:xfrm>
            <a:off x="2875175" y="2916376"/>
            <a:ext cx="590343" cy="532131"/>
            <a:chOff x="2510551" y="2433232"/>
            <a:chExt cx="442757" cy="399098"/>
          </a:xfrm>
        </p:grpSpPr>
        <p:sp>
          <p:nvSpPr>
            <p:cNvPr id="23" name="任意多边形 11">
              <a:extLst>
                <a:ext uri="{FF2B5EF4-FFF2-40B4-BE49-F238E27FC236}">
                  <a16:creationId xmlns:a16="http://schemas.microsoft.com/office/drawing/2014/main" id="{340E33FE-C966-43EB-A44C-1E33E692B796}"/>
                </a:ext>
              </a:extLst>
            </p:cNvPr>
            <p:cNvSpPr/>
            <p:nvPr/>
          </p:nvSpPr>
          <p:spPr>
            <a:xfrm>
              <a:off x="2528050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4" name="TextBox 6">
              <a:extLst>
                <a:ext uri="{FF2B5EF4-FFF2-40B4-BE49-F238E27FC236}">
                  <a16:creationId xmlns:a16="http://schemas.microsoft.com/office/drawing/2014/main" id="{321E03F0-9A47-4571-B39D-FB59982AA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551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02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1710608-DD7B-4C54-8801-D0961AC2621D}"/>
              </a:ext>
            </a:extLst>
          </p:cNvPr>
          <p:cNvGrpSpPr/>
          <p:nvPr/>
        </p:nvGrpSpPr>
        <p:grpSpPr>
          <a:xfrm>
            <a:off x="1494166" y="2916376"/>
            <a:ext cx="590343" cy="532131"/>
            <a:chOff x="1474794" y="2433232"/>
            <a:chExt cx="442757" cy="399098"/>
          </a:xfrm>
        </p:grpSpPr>
        <p:sp>
          <p:nvSpPr>
            <p:cNvPr id="26" name="任意多边形 10">
              <a:extLst>
                <a:ext uri="{FF2B5EF4-FFF2-40B4-BE49-F238E27FC236}">
                  <a16:creationId xmlns:a16="http://schemas.microsoft.com/office/drawing/2014/main" id="{B3F879F7-C8A6-42F1-B56D-89AC3962E61D}"/>
                </a:ext>
              </a:extLst>
            </p:cNvPr>
            <p:cNvSpPr/>
            <p:nvPr/>
          </p:nvSpPr>
          <p:spPr>
            <a:xfrm>
              <a:off x="1513301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006F7580-B294-4DE3-B38F-9B33C7612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79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01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CDA5CD2-D215-4C0E-8175-BE43E2DC9746}"/>
              </a:ext>
            </a:extLst>
          </p:cNvPr>
          <p:cNvGrpSpPr/>
          <p:nvPr/>
        </p:nvGrpSpPr>
        <p:grpSpPr>
          <a:xfrm>
            <a:off x="4949473" y="2871328"/>
            <a:ext cx="590343" cy="532131"/>
            <a:chOff x="3499604" y="2433232"/>
            <a:chExt cx="442757" cy="399098"/>
          </a:xfrm>
        </p:grpSpPr>
        <p:sp>
          <p:nvSpPr>
            <p:cNvPr id="29" name="任意多边形 12">
              <a:extLst>
                <a:ext uri="{FF2B5EF4-FFF2-40B4-BE49-F238E27FC236}">
                  <a16:creationId xmlns:a16="http://schemas.microsoft.com/office/drawing/2014/main" id="{2B322CEB-E77D-48BB-AFF8-17E469994DB8}"/>
                </a:ext>
              </a:extLst>
            </p:cNvPr>
            <p:cNvSpPr/>
            <p:nvPr/>
          </p:nvSpPr>
          <p:spPr>
            <a:xfrm>
              <a:off x="3542799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DD425207-CC06-4C04-90E1-364E2DA99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960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03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2ED4937-E27F-4D4F-BF08-C307502653C1}"/>
              </a:ext>
            </a:extLst>
          </p:cNvPr>
          <p:cNvGrpSpPr/>
          <p:nvPr/>
        </p:nvGrpSpPr>
        <p:grpSpPr>
          <a:xfrm>
            <a:off x="6502742" y="2852331"/>
            <a:ext cx="590343" cy="532131"/>
            <a:chOff x="4535361" y="2433232"/>
            <a:chExt cx="442757" cy="399098"/>
          </a:xfrm>
        </p:grpSpPr>
        <p:sp>
          <p:nvSpPr>
            <p:cNvPr id="32" name="任意多边形 13">
              <a:extLst>
                <a:ext uri="{FF2B5EF4-FFF2-40B4-BE49-F238E27FC236}">
                  <a16:creationId xmlns:a16="http://schemas.microsoft.com/office/drawing/2014/main" id="{D2AFEFC1-2052-4FE1-A0A2-EF03C64326A6}"/>
                </a:ext>
              </a:extLst>
            </p:cNvPr>
            <p:cNvSpPr/>
            <p:nvPr/>
          </p:nvSpPr>
          <p:spPr>
            <a:xfrm>
              <a:off x="4557549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5EB7A517-7F77-4050-AEC2-465E72E04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5361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04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36" name="TextBox 6">
            <a:extLst>
              <a:ext uri="{FF2B5EF4-FFF2-40B4-BE49-F238E27FC236}">
                <a16:creationId xmlns:a16="http://schemas.microsoft.com/office/drawing/2014/main" id="{7989E774-4C2A-4389-BB99-89FD29C37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总控层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CEFDECD5-5195-4822-9F45-A61AEB235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General Layer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1D0294F2-092E-4C02-9B82-D03EC3882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2" y="34382"/>
            <a:ext cx="12625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总体设计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069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2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3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3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4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5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5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5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7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7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7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1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5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9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0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2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3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3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4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5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5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5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7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7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7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1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5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9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0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AAAB11A1-7BA1-4721-B57D-BA403E1AB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598" y="2168593"/>
            <a:ext cx="5182077" cy="250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寻迹模块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由近到远依次寻找道路左右边界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根据当前行的左右边界计算中点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检查是否在弯道，矫正中点坐标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拟合出道路中线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计算行驶偏移量 </a:t>
            </a: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x_deviation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60B2D675-197B-4AC3-9088-5A9BBC816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044" y="1313179"/>
            <a:ext cx="4374570" cy="319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标志识别模块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BGR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空间→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HSV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空间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根据蓝色的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HSV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经验值进行颜色分割得到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ROI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去噪：中值平滑、形态学处理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ROI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中寻找轮廓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验证轮廓区域是否符合交通标志的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3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个形态约束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计算箭头的特征向量，用特征向量判断入弯方向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0A547A8-868D-4B26-A327-D0D7DA9446EF}"/>
              </a:ext>
            </a:extLst>
          </p:cNvPr>
          <p:cNvCxnSpPr/>
          <p:nvPr/>
        </p:nvCxnSpPr>
        <p:spPr>
          <a:xfrm>
            <a:off x="942556" y="2226755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96A20D-18F1-451F-B0CD-65A54AD98E26}"/>
              </a:ext>
            </a:extLst>
          </p:cNvPr>
          <p:cNvCxnSpPr>
            <a:cxnSpLocks/>
          </p:cNvCxnSpPr>
          <p:nvPr/>
        </p:nvCxnSpPr>
        <p:spPr>
          <a:xfrm flipH="1">
            <a:off x="922598" y="2226755"/>
            <a:ext cx="19958" cy="19189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61014AF-B3CA-46A2-A988-AEF0B538C97E}"/>
              </a:ext>
            </a:extLst>
          </p:cNvPr>
          <p:cNvCxnSpPr/>
          <p:nvPr/>
        </p:nvCxnSpPr>
        <p:spPr>
          <a:xfrm flipV="1">
            <a:off x="2139161" y="1918687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27873EC-D5B2-4B96-B035-D73B3FBDAC0F}"/>
              </a:ext>
            </a:extLst>
          </p:cNvPr>
          <p:cNvCxnSpPr/>
          <p:nvPr/>
        </p:nvCxnSpPr>
        <p:spPr>
          <a:xfrm flipH="1" flipV="1">
            <a:off x="2139160" y="1597010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9A129FE-4CF9-473A-B230-944A3B1EE1F0}"/>
              </a:ext>
            </a:extLst>
          </p:cNvPr>
          <p:cNvCxnSpPr>
            <a:cxnSpLocks/>
          </p:cNvCxnSpPr>
          <p:nvPr/>
        </p:nvCxnSpPr>
        <p:spPr>
          <a:xfrm>
            <a:off x="4475152" y="3913931"/>
            <a:ext cx="11094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82F7EBF-F7DD-4827-9BFA-D8D81C8D69B5}"/>
              </a:ext>
            </a:extLst>
          </p:cNvPr>
          <p:cNvCxnSpPr>
            <a:cxnSpLocks/>
          </p:cNvCxnSpPr>
          <p:nvPr/>
        </p:nvCxnSpPr>
        <p:spPr>
          <a:xfrm flipV="1">
            <a:off x="5533457" y="4219559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E43934C-6EF5-4F0C-913D-6143BADC1F14}"/>
              </a:ext>
            </a:extLst>
          </p:cNvPr>
          <p:cNvCxnSpPr>
            <a:cxnSpLocks/>
          </p:cNvCxnSpPr>
          <p:nvPr/>
        </p:nvCxnSpPr>
        <p:spPr>
          <a:xfrm flipH="1" flipV="1">
            <a:off x="5533458" y="3911489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6C9864C-0CA8-483C-ADA4-B7CA63B5AC8D}"/>
              </a:ext>
            </a:extLst>
          </p:cNvPr>
          <p:cNvCxnSpPr>
            <a:cxnSpLocks/>
          </p:cNvCxnSpPr>
          <p:nvPr/>
        </p:nvCxnSpPr>
        <p:spPr>
          <a:xfrm>
            <a:off x="4475152" y="2216026"/>
            <a:ext cx="0" cy="16954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C80FA5D-6485-45F9-9DAC-062179E12A4F}"/>
              </a:ext>
            </a:extLst>
          </p:cNvPr>
          <p:cNvGrpSpPr/>
          <p:nvPr/>
        </p:nvGrpSpPr>
        <p:grpSpPr>
          <a:xfrm>
            <a:off x="5067609" y="3969652"/>
            <a:ext cx="618861" cy="532131"/>
            <a:chOff x="2510551" y="2433232"/>
            <a:chExt cx="442757" cy="399098"/>
          </a:xfrm>
        </p:grpSpPr>
        <p:sp>
          <p:nvSpPr>
            <p:cNvPr id="23" name="任意多边形 11">
              <a:extLst>
                <a:ext uri="{FF2B5EF4-FFF2-40B4-BE49-F238E27FC236}">
                  <a16:creationId xmlns:a16="http://schemas.microsoft.com/office/drawing/2014/main" id="{340E33FE-C966-43EB-A44C-1E33E692B796}"/>
                </a:ext>
              </a:extLst>
            </p:cNvPr>
            <p:cNvSpPr/>
            <p:nvPr/>
          </p:nvSpPr>
          <p:spPr>
            <a:xfrm>
              <a:off x="2528050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4" name="TextBox 6">
              <a:extLst>
                <a:ext uri="{FF2B5EF4-FFF2-40B4-BE49-F238E27FC236}">
                  <a16:creationId xmlns:a16="http://schemas.microsoft.com/office/drawing/2014/main" id="{321E03F0-9A47-4571-B39D-FB59982AA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551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02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1710608-DD7B-4C54-8801-D0961AC2621D}"/>
              </a:ext>
            </a:extLst>
          </p:cNvPr>
          <p:cNvGrpSpPr/>
          <p:nvPr/>
        </p:nvGrpSpPr>
        <p:grpSpPr>
          <a:xfrm>
            <a:off x="1649957" y="1668781"/>
            <a:ext cx="590343" cy="532131"/>
            <a:chOff x="1474794" y="2433232"/>
            <a:chExt cx="442757" cy="399098"/>
          </a:xfrm>
        </p:grpSpPr>
        <p:sp>
          <p:nvSpPr>
            <p:cNvPr id="26" name="任意多边形 10">
              <a:extLst>
                <a:ext uri="{FF2B5EF4-FFF2-40B4-BE49-F238E27FC236}">
                  <a16:creationId xmlns:a16="http://schemas.microsoft.com/office/drawing/2014/main" id="{B3F879F7-C8A6-42F1-B56D-89AC3962E61D}"/>
                </a:ext>
              </a:extLst>
            </p:cNvPr>
            <p:cNvSpPr/>
            <p:nvPr/>
          </p:nvSpPr>
          <p:spPr>
            <a:xfrm>
              <a:off x="1513301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006F7580-B294-4DE3-B38F-9B33C7612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79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01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36" name="TextBox 6">
            <a:extLst>
              <a:ext uri="{FF2B5EF4-FFF2-40B4-BE49-F238E27FC236}">
                <a16:creationId xmlns:a16="http://schemas.microsoft.com/office/drawing/2014/main" id="{7989E774-4C2A-4389-BB99-89FD29C37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783" y="430199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感知层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CEFDECD5-5195-4822-9F45-A61AEB235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Sensing Layer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72E2F284-E774-4F01-B9A4-4101B3FE6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2" y="34382"/>
            <a:ext cx="12625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总体设计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65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4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4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4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4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AAAB11A1-7BA1-4721-B57D-BA403E1AB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28" y="1812498"/>
            <a:ext cx="3327555" cy="250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感知层</a:t>
            </a:r>
            <a:r>
              <a:rPr lang="en-US" altLang="zh-CN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circle_width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：开始入弯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向控制层传递决策信号：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达到左入弯条件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</a:t>
            </a: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right_camera_flag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→ 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左入弯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达到右入弯条件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right_camera_flag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→ 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左入弯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60B2D675-197B-4AC3-9088-5A9BBC816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653" y="2740387"/>
            <a:ext cx="2898647" cy="181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感知层</a:t>
            </a:r>
            <a:r>
              <a:rPr lang="en-US" altLang="zh-CN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circle_width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：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即将入弯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向控制层传递决策信号：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根据标志牌大小进行动态减速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0A547A8-868D-4B26-A327-D0D7DA9446EF}"/>
              </a:ext>
            </a:extLst>
          </p:cNvPr>
          <p:cNvCxnSpPr/>
          <p:nvPr/>
        </p:nvCxnSpPr>
        <p:spPr>
          <a:xfrm>
            <a:off x="166186" y="1870660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96A20D-18F1-451F-B0CD-65A54AD98E26}"/>
              </a:ext>
            </a:extLst>
          </p:cNvPr>
          <p:cNvCxnSpPr>
            <a:cxnSpLocks/>
          </p:cNvCxnSpPr>
          <p:nvPr/>
        </p:nvCxnSpPr>
        <p:spPr>
          <a:xfrm flipH="1">
            <a:off x="146228" y="1870660"/>
            <a:ext cx="19958" cy="19189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61014AF-B3CA-46A2-A988-AEF0B538C97E}"/>
              </a:ext>
            </a:extLst>
          </p:cNvPr>
          <p:cNvCxnSpPr/>
          <p:nvPr/>
        </p:nvCxnSpPr>
        <p:spPr>
          <a:xfrm flipV="1">
            <a:off x="1362791" y="1562592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27873EC-D5B2-4B96-B035-D73B3FBDAC0F}"/>
              </a:ext>
            </a:extLst>
          </p:cNvPr>
          <p:cNvCxnSpPr/>
          <p:nvPr/>
        </p:nvCxnSpPr>
        <p:spPr>
          <a:xfrm flipH="1" flipV="1">
            <a:off x="1362790" y="1240915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9A129FE-4CF9-473A-B230-944A3B1EE1F0}"/>
              </a:ext>
            </a:extLst>
          </p:cNvPr>
          <p:cNvCxnSpPr>
            <a:cxnSpLocks/>
          </p:cNvCxnSpPr>
          <p:nvPr/>
        </p:nvCxnSpPr>
        <p:spPr>
          <a:xfrm>
            <a:off x="3762444" y="4359680"/>
            <a:ext cx="11094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82F7EBF-F7DD-4827-9BFA-D8D81C8D69B5}"/>
              </a:ext>
            </a:extLst>
          </p:cNvPr>
          <p:cNvCxnSpPr>
            <a:cxnSpLocks/>
          </p:cNvCxnSpPr>
          <p:nvPr/>
        </p:nvCxnSpPr>
        <p:spPr>
          <a:xfrm flipV="1">
            <a:off x="4820749" y="4665309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E43934C-6EF5-4F0C-913D-6143BADC1F14}"/>
              </a:ext>
            </a:extLst>
          </p:cNvPr>
          <p:cNvCxnSpPr>
            <a:cxnSpLocks/>
          </p:cNvCxnSpPr>
          <p:nvPr/>
        </p:nvCxnSpPr>
        <p:spPr>
          <a:xfrm flipH="1" flipV="1">
            <a:off x="4820750" y="4357238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6C9864C-0CA8-483C-ADA4-B7CA63B5AC8D}"/>
              </a:ext>
            </a:extLst>
          </p:cNvPr>
          <p:cNvCxnSpPr>
            <a:cxnSpLocks/>
          </p:cNvCxnSpPr>
          <p:nvPr/>
        </p:nvCxnSpPr>
        <p:spPr>
          <a:xfrm>
            <a:off x="3743336" y="2661775"/>
            <a:ext cx="0" cy="16954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C80FA5D-6485-45F9-9DAC-062179E12A4F}"/>
              </a:ext>
            </a:extLst>
          </p:cNvPr>
          <p:cNvGrpSpPr/>
          <p:nvPr/>
        </p:nvGrpSpPr>
        <p:grpSpPr>
          <a:xfrm>
            <a:off x="4332799" y="4399243"/>
            <a:ext cx="618861" cy="532131"/>
            <a:chOff x="2510552" y="2433232"/>
            <a:chExt cx="442757" cy="399098"/>
          </a:xfrm>
        </p:grpSpPr>
        <p:sp>
          <p:nvSpPr>
            <p:cNvPr id="23" name="任意多边形 11">
              <a:extLst>
                <a:ext uri="{FF2B5EF4-FFF2-40B4-BE49-F238E27FC236}">
                  <a16:creationId xmlns:a16="http://schemas.microsoft.com/office/drawing/2014/main" id="{340E33FE-C966-43EB-A44C-1E33E692B796}"/>
                </a:ext>
              </a:extLst>
            </p:cNvPr>
            <p:cNvSpPr/>
            <p:nvPr/>
          </p:nvSpPr>
          <p:spPr>
            <a:xfrm>
              <a:off x="2528050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4" name="TextBox 6">
              <a:extLst>
                <a:ext uri="{FF2B5EF4-FFF2-40B4-BE49-F238E27FC236}">
                  <a16:creationId xmlns:a16="http://schemas.microsoft.com/office/drawing/2014/main" id="{321E03F0-9A47-4571-B39D-FB59982AA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552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02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1710608-DD7B-4C54-8801-D0961AC2621D}"/>
              </a:ext>
            </a:extLst>
          </p:cNvPr>
          <p:cNvGrpSpPr/>
          <p:nvPr/>
        </p:nvGrpSpPr>
        <p:grpSpPr>
          <a:xfrm>
            <a:off x="873587" y="1312686"/>
            <a:ext cx="590343" cy="532131"/>
            <a:chOff x="1474794" y="2433232"/>
            <a:chExt cx="442757" cy="399098"/>
          </a:xfrm>
        </p:grpSpPr>
        <p:sp>
          <p:nvSpPr>
            <p:cNvPr id="26" name="任意多边形 10">
              <a:extLst>
                <a:ext uri="{FF2B5EF4-FFF2-40B4-BE49-F238E27FC236}">
                  <a16:creationId xmlns:a16="http://schemas.microsoft.com/office/drawing/2014/main" id="{B3F879F7-C8A6-42F1-B56D-89AC3962E61D}"/>
                </a:ext>
              </a:extLst>
            </p:cNvPr>
            <p:cNvSpPr/>
            <p:nvPr/>
          </p:nvSpPr>
          <p:spPr>
            <a:xfrm>
              <a:off x="1513301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006F7580-B294-4DE3-B38F-9B33C7612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79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01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36" name="TextBox 6">
            <a:extLst>
              <a:ext uri="{FF2B5EF4-FFF2-40B4-BE49-F238E27FC236}">
                <a16:creationId xmlns:a16="http://schemas.microsoft.com/office/drawing/2014/main" id="{7989E774-4C2A-4389-BB99-89FD29C37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783" y="425906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决策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层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CEFDECD5-5195-4822-9F45-A61AEB235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Decision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 Layer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7BB59DF-908A-427D-AA8F-CF5CB7870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706" y="1596752"/>
            <a:ext cx="3299165" cy="14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感知层</a:t>
            </a:r>
            <a:r>
              <a:rPr lang="en-US" altLang="zh-CN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circle_width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&lt; 20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：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未进入弯道区域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不向控制层发出控制信号干预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控制层继续执行寻迹逻辑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C66B001-C244-4733-AD0B-72083C6B981F}"/>
              </a:ext>
            </a:extLst>
          </p:cNvPr>
          <p:cNvCxnSpPr/>
          <p:nvPr/>
        </p:nvCxnSpPr>
        <p:spPr>
          <a:xfrm>
            <a:off x="6302664" y="1654914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5F7F4E1-2F85-4CC0-BA7C-D57A56C7027A}"/>
              </a:ext>
            </a:extLst>
          </p:cNvPr>
          <p:cNvCxnSpPr>
            <a:cxnSpLocks/>
          </p:cNvCxnSpPr>
          <p:nvPr/>
        </p:nvCxnSpPr>
        <p:spPr>
          <a:xfrm>
            <a:off x="6302664" y="1654914"/>
            <a:ext cx="0" cy="11415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8FD4304-456C-41FC-A1E6-47B62AA8FA31}"/>
              </a:ext>
            </a:extLst>
          </p:cNvPr>
          <p:cNvCxnSpPr/>
          <p:nvPr/>
        </p:nvCxnSpPr>
        <p:spPr>
          <a:xfrm flipV="1">
            <a:off x="7499269" y="1346846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FE72806-F9D3-446D-83A4-60906ABCAA19}"/>
              </a:ext>
            </a:extLst>
          </p:cNvPr>
          <p:cNvCxnSpPr/>
          <p:nvPr/>
        </p:nvCxnSpPr>
        <p:spPr>
          <a:xfrm flipH="1" flipV="1">
            <a:off x="7499268" y="1025169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D4ACA86-A55D-411B-A411-29393C6A77D8}"/>
              </a:ext>
            </a:extLst>
          </p:cNvPr>
          <p:cNvGrpSpPr/>
          <p:nvPr/>
        </p:nvGrpSpPr>
        <p:grpSpPr>
          <a:xfrm>
            <a:off x="7010065" y="1096940"/>
            <a:ext cx="590343" cy="532131"/>
            <a:chOff x="1474794" y="2433232"/>
            <a:chExt cx="442757" cy="399098"/>
          </a:xfrm>
        </p:grpSpPr>
        <p:sp>
          <p:nvSpPr>
            <p:cNvPr id="33" name="任意多边形 10">
              <a:extLst>
                <a:ext uri="{FF2B5EF4-FFF2-40B4-BE49-F238E27FC236}">
                  <a16:creationId xmlns:a16="http://schemas.microsoft.com/office/drawing/2014/main" id="{A57A6940-914A-48D7-AA0E-C152B8FF5004}"/>
                </a:ext>
              </a:extLst>
            </p:cNvPr>
            <p:cNvSpPr/>
            <p:nvPr/>
          </p:nvSpPr>
          <p:spPr>
            <a:xfrm>
              <a:off x="1513301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81440DDC-48C5-4D5F-8F99-A586CBE00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79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03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38" name="TextBox 6">
            <a:extLst>
              <a:ext uri="{FF2B5EF4-FFF2-40B4-BE49-F238E27FC236}">
                <a16:creationId xmlns:a16="http://schemas.microsoft.com/office/drawing/2014/main" id="{7EB4B284-3032-45D2-AB16-C429E6FA7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2" y="34382"/>
            <a:ext cx="12625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总体设计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9241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4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4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6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7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7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4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4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6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7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7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21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AAAB11A1-7BA1-4721-B57D-BA403E1AB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43" y="1684689"/>
            <a:ext cx="4322737" cy="14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决策层</a:t>
            </a:r>
            <a:r>
              <a:rPr lang="en-US" altLang="zh-CN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camera_flag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：执行入弯控制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根据测试阶段的入弯控制经验时序调节电机转速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入弯控制程序结束时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小车应当基本完成入弯回到正常道路</a:t>
            </a:r>
            <a:endParaRPr lang="zh-CN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60B2D675-197B-4AC3-9088-5A9BBC816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994" y="3480927"/>
            <a:ext cx="3373717" cy="112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决策层：减速信号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根据决策层的信号数值控制电机减速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0A547A8-868D-4B26-A327-D0D7DA9446EF}"/>
              </a:ext>
            </a:extLst>
          </p:cNvPr>
          <p:cNvCxnSpPr/>
          <p:nvPr/>
        </p:nvCxnSpPr>
        <p:spPr>
          <a:xfrm>
            <a:off x="217701" y="1742851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96A20D-18F1-451F-B0CD-65A54AD98E26}"/>
              </a:ext>
            </a:extLst>
          </p:cNvPr>
          <p:cNvCxnSpPr>
            <a:cxnSpLocks/>
          </p:cNvCxnSpPr>
          <p:nvPr/>
        </p:nvCxnSpPr>
        <p:spPr>
          <a:xfrm>
            <a:off x="217701" y="1742851"/>
            <a:ext cx="0" cy="14673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61014AF-B3CA-46A2-A988-AEF0B538C97E}"/>
              </a:ext>
            </a:extLst>
          </p:cNvPr>
          <p:cNvCxnSpPr/>
          <p:nvPr/>
        </p:nvCxnSpPr>
        <p:spPr>
          <a:xfrm flipV="1">
            <a:off x="1414306" y="1434783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27873EC-D5B2-4B96-B035-D73B3FBDAC0F}"/>
              </a:ext>
            </a:extLst>
          </p:cNvPr>
          <p:cNvCxnSpPr/>
          <p:nvPr/>
        </p:nvCxnSpPr>
        <p:spPr>
          <a:xfrm flipH="1" flipV="1">
            <a:off x="1414305" y="1113106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9A129FE-4CF9-473A-B230-944A3B1EE1F0}"/>
              </a:ext>
            </a:extLst>
          </p:cNvPr>
          <p:cNvCxnSpPr>
            <a:cxnSpLocks/>
          </p:cNvCxnSpPr>
          <p:nvPr/>
        </p:nvCxnSpPr>
        <p:spPr>
          <a:xfrm>
            <a:off x="3281632" y="4381796"/>
            <a:ext cx="11094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82F7EBF-F7DD-4827-9BFA-D8D81C8D69B5}"/>
              </a:ext>
            </a:extLst>
          </p:cNvPr>
          <p:cNvCxnSpPr>
            <a:cxnSpLocks/>
          </p:cNvCxnSpPr>
          <p:nvPr/>
        </p:nvCxnSpPr>
        <p:spPr>
          <a:xfrm flipV="1">
            <a:off x="4339937" y="4687425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E43934C-6EF5-4F0C-913D-6143BADC1F14}"/>
              </a:ext>
            </a:extLst>
          </p:cNvPr>
          <p:cNvCxnSpPr>
            <a:cxnSpLocks/>
          </p:cNvCxnSpPr>
          <p:nvPr/>
        </p:nvCxnSpPr>
        <p:spPr>
          <a:xfrm flipH="1" flipV="1">
            <a:off x="4339938" y="4379354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6C9864C-0CA8-483C-ADA4-B7CA63B5AC8D}"/>
              </a:ext>
            </a:extLst>
          </p:cNvPr>
          <p:cNvCxnSpPr>
            <a:cxnSpLocks/>
          </p:cNvCxnSpPr>
          <p:nvPr/>
        </p:nvCxnSpPr>
        <p:spPr>
          <a:xfrm>
            <a:off x="3262524" y="3480927"/>
            <a:ext cx="0" cy="8984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C80FA5D-6485-45F9-9DAC-062179E12A4F}"/>
              </a:ext>
            </a:extLst>
          </p:cNvPr>
          <p:cNvGrpSpPr/>
          <p:nvPr/>
        </p:nvGrpSpPr>
        <p:grpSpPr>
          <a:xfrm>
            <a:off x="3851987" y="4421359"/>
            <a:ext cx="618861" cy="532131"/>
            <a:chOff x="2510552" y="2433232"/>
            <a:chExt cx="442757" cy="399098"/>
          </a:xfrm>
        </p:grpSpPr>
        <p:sp>
          <p:nvSpPr>
            <p:cNvPr id="23" name="任意多边形 11">
              <a:extLst>
                <a:ext uri="{FF2B5EF4-FFF2-40B4-BE49-F238E27FC236}">
                  <a16:creationId xmlns:a16="http://schemas.microsoft.com/office/drawing/2014/main" id="{340E33FE-C966-43EB-A44C-1E33E692B796}"/>
                </a:ext>
              </a:extLst>
            </p:cNvPr>
            <p:cNvSpPr/>
            <p:nvPr/>
          </p:nvSpPr>
          <p:spPr>
            <a:xfrm>
              <a:off x="2528050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4" name="TextBox 6">
              <a:extLst>
                <a:ext uri="{FF2B5EF4-FFF2-40B4-BE49-F238E27FC236}">
                  <a16:creationId xmlns:a16="http://schemas.microsoft.com/office/drawing/2014/main" id="{321E03F0-9A47-4571-B39D-FB59982AA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552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02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1710608-DD7B-4C54-8801-D0961AC2621D}"/>
              </a:ext>
            </a:extLst>
          </p:cNvPr>
          <p:cNvGrpSpPr/>
          <p:nvPr/>
        </p:nvGrpSpPr>
        <p:grpSpPr>
          <a:xfrm>
            <a:off x="925102" y="1184877"/>
            <a:ext cx="590343" cy="532131"/>
            <a:chOff x="1474794" y="2433232"/>
            <a:chExt cx="442757" cy="399098"/>
          </a:xfrm>
        </p:grpSpPr>
        <p:sp>
          <p:nvSpPr>
            <p:cNvPr id="26" name="任意多边形 10">
              <a:extLst>
                <a:ext uri="{FF2B5EF4-FFF2-40B4-BE49-F238E27FC236}">
                  <a16:creationId xmlns:a16="http://schemas.microsoft.com/office/drawing/2014/main" id="{B3F879F7-C8A6-42F1-B56D-89AC3962E61D}"/>
                </a:ext>
              </a:extLst>
            </p:cNvPr>
            <p:cNvSpPr/>
            <p:nvPr/>
          </p:nvSpPr>
          <p:spPr>
            <a:xfrm>
              <a:off x="1513301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006F7580-B294-4DE3-B38F-9B33C7612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79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01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36" name="TextBox 6">
            <a:extLst>
              <a:ext uri="{FF2B5EF4-FFF2-40B4-BE49-F238E27FC236}">
                <a16:creationId xmlns:a16="http://schemas.microsoft.com/office/drawing/2014/main" id="{7989E774-4C2A-4389-BB99-89FD29C37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783" y="425906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控制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层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CEFDECD5-5195-4822-9F45-A61AEB235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Controlling Layer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7BB59DF-908A-427D-AA8F-CF5CB7870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9168" y="1601090"/>
            <a:ext cx="3299165" cy="181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决策层没有发出干预信号：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从感知层获取行驶偏移 </a:t>
            </a: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x_deviation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x_deviation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&gt; 20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→ 向右调整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x_deviation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∈ 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[-20,20]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→ 前进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x_deviation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&lt; -20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→ 向左调整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C66B001-C244-4733-AD0B-72083C6B981F}"/>
              </a:ext>
            </a:extLst>
          </p:cNvPr>
          <p:cNvCxnSpPr/>
          <p:nvPr/>
        </p:nvCxnSpPr>
        <p:spPr>
          <a:xfrm>
            <a:off x="5899126" y="1659252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5F7F4E1-2F85-4CC0-BA7C-D57A56C7027A}"/>
              </a:ext>
            </a:extLst>
          </p:cNvPr>
          <p:cNvCxnSpPr>
            <a:cxnSpLocks/>
          </p:cNvCxnSpPr>
          <p:nvPr/>
        </p:nvCxnSpPr>
        <p:spPr>
          <a:xfrm>
            <a:off x="5899126" y="1659252"/>
            <a:ext cx="0" cy="11415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8FD4304-456C-41FC-A1E6-47B62AA8FA31}"/>
              </a:ext>
            </a:extLst>
          </p:cNvPr>
          <p:cNvCxnSpPr/>
          <p:nvPr/>
        </p:nvCxnSpPr>
        <p:spPr>
          <a:xfrm flipV="1">
            <a:off x="7095731" y="1351184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FE72806-F9D3-446D-83A4-60906ABCAA19}"/>
              </a:ext>
            </a:extLst>
          </p:cNvPr>
          <p:cNvCxnSpPr/>
          <p:nvPr/>
        </p:nvCxnSpPr>
        <p:spPr>
          <a:xfrm flipH="1" flipV="1">
            <a:off x="7095730" y="1029507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D4ACA86-A55D-411B-A411-29393C6A77D8}"/>
              </a:ext>
            </a:extLst>
          </p:cNvPr>
          <p:cNvGrpSpPr/>
          <p:nvPr/>
        </p:nvGrpSpPr>
        <p:grpSpPr>
          <a:xfrm>
            <a:off x="6606527" y="1101278"/>
            <a:ext cx="590343" cy="532131"/>
            <a:chOff x="1474794" y="2433232"/>
            <a:chExt cx="442757" cy="399098"/>
          </a:xfrm>
        </p:grpSpPr>
        <p:sp>
          <p:nvSpPr>
            <p:cNvPr id="33" name="任意多边形 10">
              <a:extLst>
                <a:ext uri="{FF2B5EF4-FFF2-40B4-BE49-F238E27FC236}">
                  <a16:creationId xmlns:a16="http://schemas.microsoft.com/office/drawing/2014/main" id="{A57A6940-914A-48D7-AA0E-C152B8FF5004}"/>
                </a:ext>
              </a:extLst>
            </p:cNvPr>
            <p:cNvSpPr/>
            <p:nvPr/>
          </p:nvSpPr>
          <p:spPr>
            <a:xfrm>
              <a:off x="1513301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81440DDC-48C5-4D5F-8F99-A586CBE00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79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03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38" name="TextBox 6">
            <a:extLst>
              <a:ext uri="{FF2B5EF4-FFF2-40B4-BE49-F238E27FC236}">
                <a16:creationId xmlns:a16="http://schemas.microsoft.com/office/drawing/2014/main" id="{D836228F-1A37-4AF7-BBD1-C8972E7E6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2" y="34382"/>
            <a:ext cx="12625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总体设计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2793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4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4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6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7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7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4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4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6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7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7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21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2973" y="1342085"/>
            <a:ext cx="8853956" cy="2200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210206" y="1291456"/>
            <a:ext cx="2590845" cy="2489299"/>
            <a:chOff x="-1210206" y="1291456"/>
            <a:chExt cx="2590845" cy="2489299"/>
          </a:xfrm>
        </p:grpSpPr>
        <p:sp>
          <p:nvSpPr>
            <p:cNvPr id="13" name="任意多边形 12"/>
            <p:cNvSpPr/>
            <p:nvPr/>
          </p:nvSpPr>
          <p:spPr>
            <a:xfrm rot="17162525">
              <a:off x="-787423" y="1750258"/>
              <a:ext cx="2489299" cy="1571695"/>
            </a:xfrm>
            <a:custGeom>
              <a:avLst/>
              <a:gdLst>
                <a:gd name="connsiteX0" fmla="*/ 0 w 2550639"/>
                <a:gd name="connsiteY0" fmla="*/ 664829 h 1610425"/>
                <a:gd name="connsiteX1" fmla="*/ 2356714 w 2550639"/>
                <a:gd name="connsiteY1" fmla="*/ 0 h 1610425"/>
                <a:gd name="connsiteX2" fmla="*/ 2513421 w 2550639"/>
                <a:gd name="connsiteY2" fmla="*/ 271426 h 1610425"/>
                <a:gd name="connsiteX3" fmla="*/ 2549202 w 2550639"/>
                <a:gd name="connsiteY3" fmla="*/ 377831 h 1610425"/>
                <a:gd name="connsiteX4" fmla="*/ 2550094 w 2550639"/>
                <a:gd name="connsiteY4" fmla="*/ 411762 h 1610425"/>
                <a:gd name="connsiteX5" fmla="*/ 2550639 w 2550639"/>
                <a:gd name="connsiteY5" fmla="*/ 415008 h 1610425"/>
                <a:gd name="connsiteX6" fmla="*/ 2550410 w 2550639"/>
                <a:gd name="connsiteY6" fmla="*/ 423734 h 1610425"/>
                <a:gd name="connsiteX7" fmla="*/ 2550639 w 2550639"/>
                <a:gd name="connsiteY7" fmla="*/ 432450 h 1610425"/>
                <a:gd name="connsiteX8" fmla="*/ 2550095 w 2550639"/>
                <a:gd name="connsiteY8" fmla="*/ 435692 h 1610425"/>
                <a:gd name="connsiteX9" fmla="*/ 2549202 w 2550639"/>
                <a:gd name="connsiteY9" fmla="*/ 469627 h 1610425"/>
                <a:gd name="connsiteX10" fmla="*/ 2513423 w 2550639"/>
                <a:gd name="connsiteY10" fmla="*/ 576032 h 1610425"/>
                <a:gd name="connsiteX11" fmla="*/ 2004148 w 2550639"/>
                <a:gd name="connsiteY11" fmla="*/ 1458122 h 1610425"/>
                <a:gd name="connsiteX12" fmla="*/ 1929889 w 2550639"/>
                <a:gd name="connsiteY12" fmla="*/ 1542310 h 1610425"/>
                <a:gd name="connsiteX13" fmla="*/ 1900947 w 2550639"/>
                <a:gd name="connsiteY13" fmla="*/ 1560051 h 1610425"/>
                <a:gd name="connsiteX14" fmla="*/ 1898410 w 2550639"/>
                <a:gd name="connsiteY14" fmla="*/ 1562144 h 1610425"/>
                <a:gd name="connsiteX15" fmla="*/ 1890748 w 2550639"/>
                <a:gd name="connsiteY15" fmla="*/ 1566304 h 1610425"/>
                <a:gd name="connsiteX16" fmla="*/ 1883306 w 2550639"/>
                <a:gd name="connsiteY16" fmla="*/ 1570864 h 1610425"/>
                <a:gd name="connsiteX17" fmla="*/ 1880222 w 2550639"/>
                <a:gd name="connsiteY17" fmla="*/ 1572017 h 1610425"/>
                <a:gd name="connsiteX18" fmla="*/ 1850390 w 2550639"/>
                <a:gd name="connsiteY18" fmla="*/ 1588209 h 1610425"/>
                <a:gd name="connsiteX19" fmla="*/ 1740351 w 2550639"/>
                <a:gd name="connsiteY19" fmla="*/ 1610424 h 1610425"/>
                <a:gd name="connsiteX20" fmla="*/ 721802 w 2550639"/>
                <a:gd name="connsiteY20" fmla="*/ 1610425 h 1610425"/>
                <a:gd name="connsiteX21" fmla="*/ 563743 w 2550639"/>
                <a:gd name="connsiteY21" fmla="*/ 1562144 h 1610425"/>
                <a:gd name="connsiteX22" fmla="*/ 554475 w 2550639"/>
                <a:gd name="connsiteY22" fmla="*/ 1554498 h 1610425"/>
                <a:gd name="connsiteX23" fmla="*/ 532266 w 2550639"/>
                <a:gd name="connsiteY23" fmla="*/ 1542310 h 1610425"/>
                <a:gd name="connsiteX24" fmla="*/ 458007 w 2550639"/>
                <a:gd name="connsiteY24" fmla="*/ 1458122 h 161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50639" h="1610425">
                  <a:moveTo>
                    <a:pt x="0" y="664829"/>
                  </a:moveTo>
                  <a:lnTo>
                    <a:pt x="2356714" y="0"/>
                  </a:lnTo>
                  <a:lnTo>
                    <a:pt x="2513421" y="271426"/>
                  </a:lnTo>
                  <a:cubicBezTo>
                    <a:pt x="2532938" y="305230"/>
                    <a:pt x="2544680" y="341387"/>
                    <a:pt x="2549202" y="377831"/>
                  </a:cubicBezTo>
                  <a:lnTo>
                    <a:pt x="2550094" y="411762"/>
                  </a:lnTo>
                  <a:lnTo>
                    <a:pt x="2550639" y="415008"/>
                  </a:lnTo>
                  <a:lnTo>
                    <a:pt x="2550410" y="423734"/>
                  </a:lnTo>
                  <a:lnTo>
                    <a:pt x="2550639" y="432450"/>
                  </a:lnTo>
                  <a:lnTo>
                    <a:pt x="2550095" y="435692"/>
                  </a:lnTo>
                  <a:lnTo>
                    <a:pt x="2549202" y="469627"/>
                  </a:lnTo>
                  <a:cubicBezTo>
                    <a:pt x="2544680" y="506071"/>
                    <a:pt x="2532938" y="542228"/>
                    <a:pt x="2513423" y="576032"/>
                  </a:cubicBezTo>
                  <a:lnTo>
                    <a:pt x="2004148" y="1458122"/>
                  </a:lnTo>
                  <a:cubicBezTo>
                    <a:pt x="1984631" y="1491925"/>
                    <a:pt x="1959188" y="1520173"/>
                    <a:pt x="1929889" y="1542310"/>
                  </a:cubicBezTo>
                  <a:lnTo>
                    <a:pt x="1900947" y="1560051"/>
                  </a:lnTo>
                  <a:lnTo>
                    <a:pt x="1898410" y="1562144"/>
                  </a:lnTo>
                  <a:lnTo>
                    <a:pt x="1890748" y="1566304"/>
                  </a:lnTo>
                  <a:lnTo>
                    <a:pt x="1883306" y="1570864"/>
                  </a:lnTo>
                  <a:lnTo>
                    <a:pt x="1880222" y="1572017"/>
                  </a:lnTo>
                  <a:lnTo>
                    <a:pt x="1850390" y="1588209"/>
                  </a:lnTo>
                  <a:cubicBezTo>
                    <a:pt x="1816569" y="1602514"/>
                    <a:pt x="1779384" y="1610424"/>
                    <a:pt x="1740351" y="1610424"/>
                  </a:cubicBezTo>
                  <a:lnTo>
                    <a:pt x="721802" y="1610425"/>
                  </a:lnTo>
                  <a:cubicBezTo>
                    <a:pt x="663254" y="1610425"/>
                    <a:pt x="608862" y="1592626"/>
                    <a:pt x="563743" y="1562144"/>
                  </a:cubicBezTo>
                  <a:lnTo>
                    <a:pt x="554475" y="1554498"/>
                  </a:lnTo>
                  <a:lnTo>
                    <a:pt x="532266" y="1542310"/>
                  </a:lnTo>
                  <a:cubicBezTo>
                    <a:pt x="502966" y="1520173"/>
                    <a:pt x="477523" y="1491925"/>
                    <a:pt x="458007" y="1458122"/>
                  </a:cubicBezTo>
                  <a:close/>
                </a:path>
              </a:pathLst>
            </a:custGeom>
            <a:solidFill>
              <a:srgbClr val="577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 dirty="0">
                <a:cs typeface="+mn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20782534">
              <a:off x="-1210206" y="1316400"/>
              <a:ext cx="2590845" cy="2329974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</a:endParaRPr>
            </a:p>
          </p:txBody>
        </p:sp>
      </p:grp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168004" y="1571062"/>
            <a:ext cx="3045180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感知层 </a:t>
            </a:r>
            <a:r>
              <a:rPr lang="en-US" altLang="zh-CN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- </a:t>
            </a:r>
            <a:r>
              <a:rPr lang="zh-CN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寻迹模块</a:t>
            </a: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-96937" y="1992485"/>
            <a:ext cx="1316988" cy="70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b="1" dirty="0">
                <a:solidFill>
                  <a:schemeClr val="bg1"/>
                </a:solidFill>
                <a:latin typeface="+mn-ea"/>
                <a:cs typeface="+mn-ea"/>
              </a:rPr>
              <a:t>感知层</a:t>
            </a:r>
            <a:endParaRPr lang="en-US" altLang="zh-CN" sz="1999" b="1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b="1" dirty="0">
                <a:solidFill>
                  <a:schemeClr val="bg1"/>
                </a:solidFill>
                <a:latin typeface="+mn-ea"/>
                <a:cs typeface="+mn-ea"/>
              </a:rPr>
              <a:t>具体设计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87089" y="2039132"/>
            <a:ext cx="57281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6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62042" y="1531574"/>
            <a:ext cx="879404" cy="790857"/>
            <a:chOff x="3962042" y="1531574"/>
            <a:chExt cx="879404" cy="790857"/>
          </a:xfrm>
        </p:grpSpPr>
        <p:sp>
          <p:nvSpPr>
            <p:cNvPr id="11" name="任意多边形 10"/>
            <p:cNvSpPr/>
            <p:nvPr/>
          </p:nvSpPr>
          <p:spPr>
            <a:xfrm rot="1864238">
              <a:off x="3962042" y="1531574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4002810" y="1573060"/>
              <a:ext cx="8085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dirty="0">
                  <a:solidFill>
                    <a:schemeClr val="bg1"/>
                  </a:solidFill>
                  <a:latin typeface="Impact" pitchFamily="34" charset="0"/>
                  <a:cs typeface="+mn-ea"/>
                </a:rPr>
                <a:t>P</a:t>
              </a:r>
              <a:endParaRPr kumimoji="0" 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71616" y="2253398"/>
            <a:ext cx="879404" cy="790857"/>
            <a:chOff x="4371616" y="2253398"/>
            <a:chExt cx="879404" cy="790857"/>
          </a:xfrm>
        </p:grpSpPr>
        <p:sp>
          <p:nvSpPr>
            <p:cNvPr id="21" name="任意多边形 20"/>
            <p:cNvSpPr/>
            <p:nvPr/>
          </p:nvSpPr>
          <p:spPr>
            <a:xfrm rot="1864238">
              <a:off x="4371616" y="2253398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4407063" y="2308822"/>
              <a:ext cx="8085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cs typeface="+mn-ea"/>
                </a:rPr>
                <a:t>S</a:t>
              </a:r>
              <a:endParaRPr kumimoji="0" 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62040" y="2975222"/>
            <a:ext cx="879404" cy="790857"/>
            <a:chOff x="3962040" y="2975222"/>
            <a:chExt cx="879404" cy="790857"/>
          </a:xfrm>
        </p:grpSpPr>
        <p:sp>
          <p:nvSpPr>
            <p:cNvPr id="22" name="任意多边形 21"/>
            <p:cNvSpPr/>
            <p:nvPr/>
          </p:nvSpPr>
          <p:spPr>
            <a:xfrm rot="1864238">
              <a:off x="3962040" y="2975222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4002809" y="3016707"/>
              <a:ext cx="8085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dirty="0">
                  <a:solidFill>
                    <a:schemeClr val="bg1"/>
                  </a:solidFill>
                  <a:latin typeface="Impact" pitchFamily="34" charset="0"/>
                  <a:cs typeface="+mn-ea"/>
                </a:rPr>
                <a:t>F</a:t>
              </a:r>
              <a:endParaRPr kumimoji="0" 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71615" y="3697046"/>
            <a:ext cx="879404" cy="790857"/>
            <a:chOff x="4371615" y="3697046"/>
            <a:chExt cx="879404" cy="790857"/>
          </a:xfrm>
        </p:grpSpPr>
        <p:sp>
          <p:nvSpPr>
            <p:cNvPr id="23" name="任意多边形 22"/>
            <p:cNvSpPr/>
            <p:nvPr/>
          </p:nvSpPr>
          <p:spPr>
            <a:xfrm rot="1864238">
              <a:off x="4371615" y="3697046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4407062" y="3738532"/>
              <a:ext cx="8085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dirty="0">
                  <a:solidFill>
                    <a:schemeClr val="bg1"/>
                  </a:solidFill>
                  <a:latin typeface="Impact" pitchFamily="34" charset="0"/>
                  <a:cs typeface="+mn-ea"/>
                </a:rPr>
                <a:t>C</a:t>
              </a:r>
              <a:endParaRPr kumimoji="0" 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4727739" y="1745127"/>
            <a:ext cx="18834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Preparation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3009142" y="2456158"/>
            <a:ext cx="15182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Search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4742846" y="3163989"/>
            <a:ext cx="17401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Fitting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2623993" y="3917792"/>
            <a:ext cx="1927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Calculation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5268339" y="2492628"/>
            <a:ext cx="2790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隔行寻找赛道的中点</a:t>
            </a: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5268339" y="3929037"/>
            <a:ext cx="37691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利用拟合曲线算出小车与中心路线的横向偏差</a:t>
            </a: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837039" y="3175499"/>
            <a:ext cx="30748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对找到的中点进行拟合得到拟合曲线</a:t>
            </a: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2425474" y="1697690"/>
            <a:ext cx="2790095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测量取得校正数组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922598" y="34382"/>
            <a:ext cx="808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01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寻迹模块</a:t>
            </a: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整体思路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4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057525" y="2603517"/>
            <a:ext cx="2247900" cy="441236"/>
            <a:chOff x="3374286" y="3417423"/>
            <a:chExt cx="4026020" cy="590550"/>
          </a:xfrm>
          <a:solidFill>
            <a:schemeClr val="accent1"/>
          </a:solidFill>
        </p:grpSpPr>
        <p:sp>
          <p:nvSpPr>
            <p:cNvPr id="16" name="任意多边形 15"/>
            <p:cNvSpPr/>
            <p:nvPr/>
          </p:nvSpPr>
          <p:spPr>
            <a:xfrm rot="5400000">
              <a:off x="5092021" y="1699688"/>
              <a:ext cx="590550" cy="4026020"/>
            </a:xfrm>
            <a:custGeom>
              <a:avLst/>
              <a:gdLst>
                <a:gd name="connsiteX0" fmla="*/ 0 w 590550"/>
                <a:gd name="connsiteY0" fmla="*/ 3766462 h 4026020"/>
                <a:gd name="connsiteX1" fmla="*/ 1617 w 590550"/>
                <a:gd name="connsiteY1" fmla="*/ 3736178 h 4026020"/>
                <a:gd name="connsiteX2" fmla="*/ 1190 w 590550"/>
                <a:gd name="connsiteY2" fmla="*/ 3731935 h 4026020"/>
                <a:gd name="connsiteX3" fmla="*/ 2581 w 590550"/>
                <a:gd name="connsiteY3" fmla="*/ 3718132 h 4026020"/>
                <a:gd name="connsiteX4" fmla="*/ 154124 w 590550"/>
                <a:gd name="connsiteY4" fmla="*/ 880379 h 4026020"/>
                <a:gd name="connsiteX5" fmla="*/ 154125 w 590550"/>
                <a:gd name="connsiteY5" fmla="*/ 880379 h 4026020"/>
                <a:gd name="connsiteX6" fmla="*/ 195800 w 590550"/>
                <a:gd name="connsiteY6" fmla="*/ 99964 h 4026020"/>
                <a:gd name="connsiteX7" fmla="*/ 295275 w 590550"/>
                <a:gd name="connsiteY7" fmla="*/ 0 h 4026020"/>
                <a:gd name="connsiteX8" fmla="*/ 394752 w 590550"/>
                <a:gd name="connsiteY8" fmla="*/ 99966 h 4026020"/>
                <a:gd name="connsiteX9" fmla="*/ 436427 w 590550"/>
                <a:gd name="connsiteY9" fmla="*/ 880379 h 4026020"/>
                <a:gd name="connsiteX10" fmla="*/ 436427 w 590550"/>
                <a:gd name="connsiteY10" fmla="*/ 880379 h 4026020"/>
                <a:gd name="connsiteX11" fmla="*/ 587969 w 590550"/>
                <a:gd name="connsiteY11" fmla="*/ 3718132 h 4026020"/>
                <a:gd name="connsiteX12" fmla="*/ 589361 w 590550"/>
                <a:gd name="connsiteY12" fmla="*/ 3731935 h 4026020"/>
                <a:gd name="connsiteX13" fmla="*/ 588933 w 590550"/>
                <a:gd name="connsiteY13" fmla="*/ 3736178 h 4026020"/>
                <a:gd name="connsiteX14" fmla="*/ 590550 w 590550"/>
                <a:gd name="connsiteY14" fmla="*/ 3766462 h 4026020"/>
                <a:gd name="connsiteX15" fmla="*/ 585880 w 590550"/>
                <a:gd name="connsiteY15" fmla="*/ 3766462 h 4026020"/>
                <a:gd name="connsiteX16" fmla="*/ 583386 w 590550"/>
                <a:gd name="connsiteY16" fmla="*/ 3791203 h 4026020"/>
                <a:gd name="connsiteX17" fmla="*/ 295276 w 590550"/>
                <a:gd name="connsiteY17" fmla="*/ 4026020 h 4026020"/>
                <a:gd name="connsiteX18" fmla="*/ 7164 w 590550"/>
                <a:gd name="connsiteY18" fmla="*/ 3791203 h 4026020"/>
                <a:gd name="connsiteX19" fmla="*/ 4670 w 590550"/>
                <a:gd name="connsiteY19" fmla="*/ 3766462 h 402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0550" h="4026020">
                  <a:moveTo>
                    <a:pt x="0" y="3766462"/>
                  </a:moveTo>
                  <a:lnTo>
                    <a:pt x="1617" y="3736178"/>
                  </a:lnTo>
                  <a:lnTo>
                    <a:pt x="1190" y="3731935"/>
                  </a:lnTo>
                  <a:lnTo>
                    <a:pt x="2581" y="3718132"/>
                  </a:lnTo>
                  <a:lnTo>
                    <a:pt x="154124" y="880379"/>
                  </a:lnTo>
                  <a:lnTo>
                    <a:pt x="154125" y="880379"/>
                  </a:lnTo>
                  <a:lnTo>
                    <a:pt x="195800" y="99964"/>
                  </a:lnTo>
                  <a:lnTo>
                    <a:pt x="295275" y="0"/>
                  </a:lnTo>
                  <a:lnTo>
                    <a:pt x="394752" y="99966"/>
                  </a:lnTo>
                  <a:lnTo>
                    <a:pt x="436427" y="880379"/>
                  </a:lnTo>
                  <a:lnTo>
                    <a:pt x="436427" y="880379"/>
                  </a:lnTo>
                  <a:lnTo>
                    <a:pt x="587969" y="3718132"/>
                  </a:lnTo>
                  <a:lnTo>
                    <a:pt x="589361" y="3731935"/>
                  </a:lnTo>
                  <a:lnTo>
                    <a:pt x="588933" y="3736178"/>
                  </a:lnTo>
                  <a:lnTo>
                    <a:pt x="590550" y="3766462"/>
                  </a:lnTo>
                  <a:lnTo>
                    <a:pt x="585880" y="3766462"/>
                  </a:lnTo>
                  <a:lnTo>
                    <a:pt x="583386" y="3791203"/>
                  </a:lnTo>
                  <a:cubicBezTo>
                    <a:pt x="555964" y="3925213"/>
                    <a:pt x="437392" y="4026020"/>
                    <a:pt x="295276" y="4026020"/>
                  </a:cubicBezTo>
                  <a:cubicBezTo>
                    <a:pt x="153158" y="4026020"/>
                    <a:pt x="34587" y="3925213"/>
                    <a:pt x="7164" y="3791203"/>
                  </a:cubicBezTo>
                  <a:lnTo>
                    <a:pt x="4670" y="37664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551766" y="3524562"/>
              <a:ext cx="348460" cy="376271"/>
              <a:chOff x="5757863" y="3063875"/>
              <a:chExt cx="676275" cy="730250"/>
            </a:xfrm>
            <a:grpFill/>
          </p:grpSpPr>
          <p:sp>
            <p:nvSpPr>
              <p:cNvPr id="18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5757863" y="3063875"/>
                <a:ext cx="676275" cy="730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Freeform 10"/>
              <p:cNvSpPr>
                <a:spLocks noEditPoints="1"/>
              </p:cNvSpPr>
              <p:nvPr/>
            </p:nvSpPr>
            <p:spPr bwMode="auto">
              <a:xfrm>
                <a:off x="5761038" y="3063875"/>
                <a:ext cx="673100" cy="730250"/>
              </a:xfrm>
              <a:custGeom>
                <a:avLst/>
                <a:gdLst>
                  <a:gd name="T0" fmla="*/ 164 w 176"/>
                  <a:gd name="T1" fmla="*/ 48 h 192"/>
                  <a:gd name="T2" fmla="*/ 160 w 176"/>
                  <a:gd name="T3" fmla="*/ 20 h 192"/>
                  <a:gd name="T4" fmla="*/ 140 w 176"/>
                  <a:gd name="T5" fmla="*/ 0 h 192"/>
                  <a:gd name="T6" fmla="*/ 0 w 176"/>
                  <a:gd name="T7" fmla="*/ 20 h 192"/>
                  <a:gd name="T8" fmla="*/ 24 w 176"/>
                  <a:gd name="T9" fmla="*/ 192 h 192"/>
                  <a:gd name="T10" fmla="*/ 160 w 176"/>
                  <a:gd name="T11" fmla="*/ 176 h 192"/>
                  <a:gd name="T12" fmla="*/ 176 w 176"/>
                  <a:gd name="T13" fmla="*/ 164 h 192"/>
                  <a:gd name="T14" fmla="*/ 173 w 176"/>
                  <a:gd name="T15" fmla="*/ 132 h 192"/>
                  <a:gd name="T16" fmla="*/ 176 w 176"/>
                  <a:gd name="T17" fmla="*/ 100 h 192"/>
                  <a:gd name="T18" fmla="*/ 176 w 176"/>
                  <a:gd name="T19" fmla="*/ 84 h 192"/>
                  <a:gd name="T20" fmla="*/ 164 w 176"/>
                  <a:gd name="T21" fmla="*/ 56 h 192"/>
                  <a:gd name="T22" fmla="*/ 168 w 176"/>
                  <a:gd name="T23" fmla="*/ 84 h 192"/>
                  <a:gd name="T24" fmla="*/ 160 w 176"/>
                  <a:gd name="T25" fmla="*/ 88 h 192"/>
                  <a:gd name="T26" fmla="*/ 164 w 176"/>
                  <a:gd name="T27" fmla="*/ 56 h 192"/>
                  <a:gd name="T28" fmla="*/ 168 w 176"/>
                  <a:gd name="T29" fmla="*/ 124 h 192"/>
                  <a:gd name="T30" fmla="*/ 160 w 176"/>
                  <a:gd name="T31" fmla="*/ 128 h 192"/>
                  <a:gd name="T32" fmla="*/ 164 w 176"/>
                  <a:gd name="T33" fmla="*/ 96 h 192"/>
                  <a:gd name="T34" fmla="*/ 20 w 176"/>
                  <a:gd name="T35" fmla="*/ 8 h 192"/>
                  <a:gd name="T36" fmla="*/ 140 w 176"/>
                  <a:gd name="T37" fmla="*/ 8 h 192"/>
                  <a:gd name="T38" fmla="*/ 152 w 176"/>
                  <a:gd name="T39" fmla="*/ 36 h 192"/>
                  <a:gd name="T40" fmla="*/ 144 w 176"/>
                  <a:gd name="T41" fmla="*/ 28 h 192"/>
                  <a:gd name="T42" fmla="*/ 9 w 176"/>
                  <a:gd name="T43" fmla="*/ 16 h 192"/>
                  <a:gd name="T44" fmla="*/ 20 w 176"/>
                  <a:gd name="T45" fmla="*/ 32 h 192"/>
                  <a:gd name="T46" fmla="*/ 132 w 176"/>
                  <a:gd name="T47" fmla="*/ 24 h 192"/>
                  <a:gd name="T48" fmla="*/ 136 w 176"/>
                  <a:gd name="T49" fmla="*/ 32 h 192"/>
                  <a:gd name="T50" fmla="*/ 120 w 176"/>
                  <a:gd name="T51" fmla="*/ 120 h 192"/>
                  <a:gd name="T52" fmla="*/ 100 w 176"/>
                  <a:gd name="T53" fmla="*/ 132 h 192"/>
                  <a:gd name="T54" fmla="*/ 76 w 176"/>
                  <a:gd name="T55" fmla="*/ 132 h 192"/>
                  <a:gd name="T56" fmla="*/ 76 w 176"/>
                  <a:gd name="T57" fmla="*/ 92 h 192"/>
                  <a:gd name="T58" fmla="*/ 92 w 176"/>
                  <a:gd name="T59" fmla="*/ 92 h 192"/>
                  <a:gd name="T60" fmla="*/ 96 w 176"/>
                  <a:gd name="T61" fmla="*/ 112 h 192"/>
                  <a:gd name="T62" fmla="*/ 100 w 176"/>
                  <a:gd name="T63" fmla="*/ 124 h 192"/>
                  <a:gd name="T64" fmla="*/ 112 w 176"/>
                  <a:gd name="T65" fmla="*/ 120 h 192"/>
                  <a:gd name="T66" fmla="*/ 80 w 176"/>
                  <a:gd name="T67" fmla="*/ 80 h 192"/>
                  <a:gd name="T68" fmla="*/ 80 w 176"/>
                  <a:gd name="T69" fmla="*/ 144 h 192"/>
                  <a:gd name="T70" fmla="*/ 80 w 176"/>
                  <a:gd name="T71" fmla="*/ 152 h 192"/>
                  <a:gd name="T72" fmla="*/ 80 w 176"/>
                  <a:gd name="T73" fmla="*/ 72 h 192"/>
                  <a:gd name="T74" fmla="*/ 120 w 176"/>
                  <a:gd name="T75" fmla="*/ 120 h 192"/>
                  <a:gd name="T76" fmla="*/ 164 w 176"/>
                  <a:gd name="T77" fmla="*/ 168 h 192"/>
                  <a:gd name="T78" fmla="*/ 160 w 176"/>
                  <a:gd name="T79" fmla="*/ 136 h 192"/>
                  <a:gd name="T80" fmla="*/ 168 w 176"/>
                  <a:gd name="T81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6" h="192">
                    <a:moveTo>
                      <a:pt x="176" y="60"/>
                    </a:moveTo>
                    <a:cubicBezTo>
                      <a:pt x="176" y="53"/>
                      <a:pt x="171" y="48"/>
                      <a:pt x="164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0" y="9"/>
                      <a:pt x="151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40" y="192"/>
                      <a:pt x="140" y="192"/>
                      <a:pt x="140" y="192"/>
                    </a:cubicBezTo>
                    <a:cubicBezTo>
                      <a:pt x="150" y="192"/>
                      <a:pt x="158" y="185"/>
                      <a:pt x="160" y="176"/>
                    </a:cubicBezTo>
                    <a:cubicBezTo>
                      <a:pt x="164" y="176"/>
                      <a:pt x="164" y="176"/>
                      <a:pt x="164" y="176"/>
                    </a:cubicBezTo>
                    <a:cubicBezTo>
                      <a:pt x="171" y="176"/>
                      <a:pt x="176" y="171"/>
                      <a:pt x="176" y="164"/>
                    </a:cubicBezTo>
                    <a:cubicBezTo>
                      <a:pt x="176" y="140"/>
                      <a:pt x="176" y="140"/>
                      <a:pt x="176" y="140"/>
                    </a:cubicBezTo>
                    <a:cubicBezTo>
                      <a:pt x="176" y="137"/>
                      <a:pt x="175" y="134"/>
                      <a:pt x="173" y="132"/>
                    </a:cubicBezTo>
                    <a:cubicBezTo>
                      <a:pt x="175" y="130"/>
                      <a:pt x="176" y="127"/>
                      <a:pt x="176" y="124"/>
                    </a:cubicBezTo>
                    <a:cubicBezTo>
                      <a:pt x="176" y="100"/>
                      <a:pt x="176" y="100"/>
                      <a:pt x="176" y="100"/>
                    </a:cubicBezTo>
                    <a:cubicBezTo>
                      <a:pt x="176" y="97"/>
                      <a:pt x="175" y="94"/>
                      <a:pt x="173" y="92"/>
                    </a:cubicBezTo>
                    <a:cubicBezTo>
                      <a:pt x="175" y="90"/>
                      <a:pt x="176" y="87"/>
                      <a:pt x="176" y="84"/>
                    </a:cubicBezTo>
                    <a:lnTo>
                      <a:pt x="176" y="60"/>
                    </a:lnTo>
                    <a:close/>
                    <a:moveTo>
                      <a:pt x="164" y="56"/>
                    </a:moveTo>
                    <a:cubicBezTo>
                      <a:pt x="166" y="56"/>
                      <a:pt x="168" y="58"/>
                      <a:pt x="168" y="60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8" y="86"/>
                      <a:pt x="166" y="88"/>
                      <a:pt x="164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56"/>
                      <a:pt x="160" y="56"/>
                      <a:pt x="160" y="56"/>
                    </a:cubicBezTo>
                    <a:lnTo>
                      <a:pt x="164" y="56"/>
                    </a:lnTo>
                    <a:close/>
                    <a:moveTo>
                      <a:pt x="168" y="100"/>
                    </a:move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68" y="126"/>
                      <a:pt x="166" y="128"/>
                      <a:pt x="164" y="128"/>
                    </a:cubicBezTo>
                    <a:cubicBezTo>
                      <a:pt x="160" y="128"/>
                      <a:pt x="160" y="128"/>
                      <a:pt x="160" y="128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64" y="96"/>
                      <a:pt x="164" y="96"/>
                      <a:pt x="164" y="96"/>
                    </a:cubicBezTo>
                    <a:cubicBezTo>
                      <a:pt x="166" y="96"/>
                      <a:pt x="168" y="98"/>
                      <a:pt x="168" y="100"/>
                    </a:cubicBezTo>
                    <a:close/>
                    <a:moveTo>
                      <a:pt x="20" y="8"/>
                    </a:moveTo>
                    <a:cubicBezTo>
                      <a:pt x="140" y="8"/>
                      <a:pt x="140" y="8"/>
                      <a:pt x="140" y="8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147" y="8"/>
                      <a:pt x="152" y="13"/>
                      <a:pt x="152" y="20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0" y="34"/>
                      <a:pt x="147" y="33"/>
                      <a:pt x="144" y="32"/>
                    </a:cubicBezTo>
                    <a:cubicBezTo>
                      <a:pt x="144" y="28"/>
                      <a:pt x="144" y="28"/>
                      <a:pt x="144" y="28"/>
                    </a:cubicBezTo>
                    <a:cubicBezTo>
                      <a:pt x="144" y="21"/>
                      <a:pt x="139" y="16"/>
                      <a:pt x="132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1"/>
                      <a:pt x="15" y="8"/>
                      <a:pt x="20" y="8"/>
                    </a:cubicBezTo>
                    <a:close/>
                    <a:moveTo>
                      <a:pt x="20" y="32"/>
                    </a:moveTo>
                    <a:cubicBezTo>
                      <a:pt x="15" y="32"/>
                      <a:pt x="10" y="29"/>
                      <a:pt x="9" y="24"/>
                    </a:cubicBezTo>
                    <a:cubicBezTo>
                      <a:pt x="132" y="24"/>
                      <a:pt x="132" y="24"/>
                      <a:pt x="132" y="24"/>
                    </a:cubicBezTo>
                    <a:cubicBezTo>
                      <a:pt x="134" y="24"/>
                      <a:pt x="136" y="26"/>
                      <a:pt x="136" y="28"/>
                    </a:cubicBezTo>
                    <a:cubicBezTo>
                      <a:pt x="136" y="32"/>
                      <a:pt x="136" y="32"/>
                      <a:pt x="136" y="32"/>
                    </a:cubicBezTo>
                    <a:lnTo>
                      <a:pt x="20" y="32"/>
                    </a:lnTo>
                    <a:close/>
                    <a:moveTo>
                      <a:pt x="120" y="120"/>
                    </a:moveTo>
                    <a:cubicBezTo>
                      <a:pt x="120" y="127"/>
                      <a:pt x="115" y="132"/>
                      <a:pt x="108" y="132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96" y="132"/>
                      <a:pt x="92" y="130"/>
                      <a:pt x="90" y="126"/>
                    </a:cubicBezTo>
                    <a:cubicBezTo>
                      <a:pt x="86" y="130"/>
                      <a:pt x="81" y="132"/>
                      <a:pt x="76" y="132"/>
                    </a:cubicBezTo>
                    <a:cubicBezTo>
                      <a:pt x="65" y="132"/>
                      <a:pt x="56" y="123"/>
                      <a:pt x="56" y="112"/>
                    </a:cubicBezTo>
                    <a:cubicBezTo>
                      <a:pt x="56" y="101"/>
                      <a:pt x="65" y="92"/>
                      <a:pt x="76" y="92"/>
                    </a:cubicBezTo>
                    <a:cubicBezTo>
                      <a:pt x="81" y="92"/>
                      <a:pt x="85" y="93"/>
                      <a:pt x="88" y="96"/>
                    </a:cubicBezTo>
                    <a:cubicBezTo>
                      <a:pt x="88" y="94"/>
                      <a:pt x="90" y="92"/>
                      <a:pt x="92" y="92"/>
                    </a:cubicBezTo>
                    <a:cubicBezTo>
                      <a:pt x="94" y="92"/>
                      <a:pt x="96" y="94"/>
                      <a:pt x="96" y="96"/>
                    </a:cubicBezTo>
                    <a:cubicBezTo>
                      <a:pt x="96" y="112"/>
                      <a:pt x="96" y="112"/>
                      <a:pt x="96" y="11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96" y="122"/>
                      <a:pt x="98" y="124"/>
                      <a:pt x="100" y="124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10" y="124"/>
                      <a:pt x="112" y="122"/>
                      <a:pt x="112" y="120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2" y="94"/>
                      <a:pt x="98" y="80"/>
                      <a:pt x="80" y="80"/>
                    </a:cubicBezTo>
                    <a:cubicBezTo>
                      <a:pt x="62" y="80"/>
                      <a:pt x="48" y="94"/>
                      <a:pt x="48" y="112"/>
                    </a:cubicBezTo>
                    <a:cubicBezTo>
                      <a:pt x="48" y="130"/>
                      <a:pt x="62" y="144"/>
                      <a:pt x="80" y="144"/>
                    </a:cubicBezTo>
                    <a:cubicBezTo>
                      <a:pt x="82" y="144"/>
                      <a:pt x="84" y="146"/>
                      <a:pt x="84" y="148"/>
                    </a:cubicBezTo>
                    <a:cubicBezTo>
                      <a:pt x="84" y="150"/>
                      <a:pt x="82" y="152"/>
                      <a:pt x="80" y="152"/>
                    </a:cubicBezTo>
                    <a:cubicBezTo>
                      <a:pt x="58" y="152"/>
                      <a:pt x="40" y="134"/>
                      <a:pt x="40" y="112"/>
                    </a:cubicBezTo>
                    <a:cubicBezTo>
                      <a:pt x="40" y="90"/>
                      <a:pt x="58" y="72"/>
                      <a:pt x="80" y="72"/>
                    </a:cubicBezTo>
                    <a:cubicBezTo>
                      <a:pt x="102" y="72"/>
                      <a:pt x="120" y="90"/>
                      <a:pt x="120" y="112"/>
                    </a:cubicBezTo>
                    <a:lnTo>
                      <a:pt x="120" y="120"/>
                    </a:lnTo>
                    <a:close/>
                    <a:moveTo>
                      <a:pt x="168" y="164"/>
                    </a:moveTo>
                    <a:cubicBezTo>
                      <a:pt x="168" y="166"/>
                      <a:pt x="166" y="168"/>
                      <a:pt x="164" y="168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160" y="136"/>
                      <a:pt x="160" y="136"/>
                      <a:pt x="160" y="136"/>
                    </a:cubicBezTo>
                    <a:cubicBezTo>
                      <a:pt x="164" y="136"/>
                      <a:pt x="164" y="136"/>
                      <a:pt x="164" y="136"/>
                    </a:cubicBezTo>
                    <a:cubicBezTo>
                      <a:pt x="166" y="136"/>
                      <a:pt x="168" y="138"/>
                      <a:pt x="168" y="140"/>
                    </a:cubicBezTo>
                    <a:lnTo>
                      <a:pt x="168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6005513" y="3444875"/>
                <a:ext cx="92075" cy="904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5" name="TextBox 37"/>
          <p:cNvSpPr txBox="1"/>
          <p:nvPr/>
        </p:nvSpPr>
        <p:spPr>
          <a:xfrm>
            <a:off x="5791190" y="3811262"/>
            <a:ext cx="2543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-150" dirty="0">
                <a:solidFill>
                  <a:srgbClr val="6D6F71"/>
                </a:solidFill>
                <a:latin typeface="Arial"/>
                <a:cs typeface="+mn-ea"/>
              </a:rPr>
              <a:t>将图片二值化，隔行计算图像中赛道宽度得到校正数组</a:t>
            </a:r>
          </a:p>
        </p:txBody>
      </p:sp>
      <p:sp>
        <p:nvSpPr>
          <p:cNvPr id="46" name="TextBox 6"/>
          <p:cNvSpPr txBox="1">
            <a:spLocks noChangeArrowheads="1"/>
          </p:cNvSpPr>
          <p:nvPr/>
        </p:nvSpPr>
        <p:spPr bwMode="auto">
          <a:xfrm>
            <a:off x="922598" y="34382"/>
            <a:ext cx="808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01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47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准备工作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48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Preparation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1992" y="1365652"/>
            <a:ext cx="4894797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600" spc="-150" dirty="0">
                <a:solidFill>
                  <a:srgbClr val="6D6F71"/>
                </a:solidFill>
                <a:latin typeface="Arial"/>
                <a:cs typeface="+mn-ea"/>
              </a:rPr>
              <a:t>将小车放在直线赛道中心，朝向正前方</a:t>
            </a:r>
            <a:endParaRPr lang="en-US" altLang="zh-CN" sz="1600" spc="-150" dirty="0">
              <a:solidFill>
                <a:srgbClr val="6D6F71"/>
              </a:solidFill>
              <a:latin typeface="Arial"/>
              <a:cs typeface="+mn-ea"/>
            </a:endParaRPr>
          </a:p>
          <a:p>
            <a:pPr algn="ctr"/>
            <a:r>
              <a:rPr lang="zh-CN" altLang="zh-CN" sz="1600" spc="-150" dirty="0">
                <a:solidFill>
                  <a:srgbClr val="6D6F71"/>
                </a:solidFill>
                <a:latin typeface="Arial"/>
                <a:cs typeface="+mn-ea"/>
              </a:rPr>
              <a:t>将摄像头中的图像做二值化处理得到校正数组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96" y="2343959"/>
            <a:ext cx="2239017" cy="9725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337" y="2432288"/>
            <a:ext cx="3100882" cy="830752"/>
          </a:xfrm>
          <a:prstGeom prst="rect">
            <a:avLst/>
          </a:prstGeom>
        </p:spPr>
      </p:pic>
      <p:sp>
        <p:nvSpPr>
          <p:cNvPr id="49" name="TextBox 37"/>
          <p:cNvSpPr txBox="1"/>
          <p:nvPr/>
        </p:nvSpPr>
        <p:spPr>
          <a:xfrm>
            <a:off x="859284" y="3811262"/>
            <a:ext cx="1743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-150" dirty="0">
                <a:solidFill>
                  <a:srgbClr val="6D6F71"/>
                </a:solidFill>
                <a:latin typeface="Arial"/>
                <a:cs typeface="+mn-ea"/>
              </a:rPr>
              <a:t>取得校正数组时摄像头拍摄的图片</a:t>
            </a:r>
          </a:p>
        </p:txBody>
      </p:sp>
    </p:spTree>
    <p:extLst>
      <p:ext uri="{BB962C8B-B14F-4D97-AF65-F5344CB8AC3E}">
        <p14:creationId xmlns:p14="http://schemas.microsoft.com/office/powerpoint/2010/main" val="4838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/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/>
          <p:bldP spid="49" grpId="0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1360</TotalTime>
  <Words>1359</Words>
  <Application>Microsoft Office PowerPoint</Application>
  <PresentationFormat>全屏显示(16:9)</PresentationFormat>
  <Paragraphs>230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HandelGotDLig</vt:lpstr>
      <vt:lpstr>Arial</vt:lpstr>
      <vt:lpstr>Agency FB</vt:lpstr>
      <vt:lpstr>Arial Narrow</vt:lpstr>
      <vt:lpstr>Cambria Math</vt:lpstr>
      <vt:lpstr>微软雅黑</vt:lpstr>
      <vt:lpstr>Arial Unicode MS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盘古PPT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盘古PPTQQ76735267</dc:creator>
  <cp:lastModifiedBy>Zhao Zifeng</cp:lastModifiedBy>
  <cp:revision>329</cp:revision>
  <dcterms:created xsi:type="dcterms:W3CDTF">2015-06-24T16:00:35Z</dcterms:created>
  <dcterms:modified xsi:type="dcterms:W3CDTF">2018-11-02T08:10:57Z</dcterms:modified>
</cp:coreProperties>
</file>