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57" r:id="rId3"/>
    <p:sldId id="258" r:id="rId4"/>
    <p:sldId id="259" r:id="rId5"/>
    <p:sldId id="261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0" y="175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725" y="1777999"/>
            <a:ext cx="11805275" cy="2933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13608" y="1721941"/>
            <a:ext cx="3454460" cy="3319065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-275551" y="2900071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224005" y="2094749"/>
            <a:ext cx="406024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感知层</a:t>
            </a:r>
            <a:r>
              <a:rPr kumimoji="0" lang="en-US" altLang="zh-CN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-</a:t>
            </a: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标志识别模块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05941" y="2786293"/>
            <a:ext cx="6324567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标志识别是这次比赛图像识别部分的两个重点之一，在现实的智能驾驶中也有十分重大的意义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86488" y="2571815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49451" y="2718843"/>
            <a:ext cx="76375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771901" y="3955004"/>
            <a:ext cx="345909" cy="981849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650440" y="2792376"/>
            <a:ext cx="469496" cy="97328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32289" y="3493813"/>
            <a:ext cx="448395" cy="981192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2004923" y="4911703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3953040" y="4308760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5945811" y="3737891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478591" y="2158571"/>
            <a:ext cx="647507" cy="1062224"/>
            <a:chOff x="8472488" y="3105150"/>
            <a:chExt cx="525463" cy="862013"/>
          </a:xfrm>
          <a:solidFill>
            <a:schemeClr val="accent1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7850540" y="3171957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5555788" y="4135424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3564060" y="4717932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7499021" y="3554479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81015" y="4097045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太耗时，只能用来熟悉</a:t>
            </a:r>
            <a:r>
              <a:rPr lang="en-US" altLang="zh-CN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openCV</a:t>
            </a:r>
          </a:p>
        </p:txBody>
      </p:sp>
      <p:sp>
        <p:nvSpPr>
          <p:cNvPr id="109" name="TextBox 36"/>
          <p:cNvSpPr txBox="1"/>
          <p:nvPr/>
        </p:nvSpPr>
        <p:spPr>
          <a:xfrm>
            <a:off x="481015" y="3650517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直接进行模板匹配</a:t>
            </a:r>
          </a:p>
        </p:txBody>
      </p:sp>
      <p:cxnSp>
        <p:nvCxnSpPr>
          <p:cNvPr id="110" name="直接连接符 109"/>
          <p:cNvCxnSpPr/>
          <p:nvPr/>
        </p:nvCxnSpPr>
        <p:spPr>
          <a:xfrm>
            <a:off x="377856" y="4120220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3824703" y="2501493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太耗时，用作备选方案</a:t>
            </a:r>
          </a:p>
        </p:txBody>
      </p:sp>
      <p:sp>
        <p:nvSpPr>
          <p:cNvPr id="112" name="TextBox 36"/>
          <p:cNvSpPr txBox="1"/>
          <p:nvPr/>
        </p:nvSpPr>
        <p:spPr>
          <a:xfrm>
            <a:off x="3824703" y="2054965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霍夫变换分割圆</a:t>
            </a:r>
          </a:p>
        </p:txBody>
      </p:sp>
      <p:cxnSp>
        <p:nvCxnSpPr>
          <p:cNvPr id="113" name="直接连接符 112"/>
          <p:cNvCxnSpPr/>
          <p:nvPr/>
        </p:nvCxnSpPr>
        <p:spPr>
          <a:xfrm>
            <a:off x="3721544" y="2524668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6"/>
          <p:cNvSpPr txBox="1"/>
          <p:nvPr/>
        </p:nvSpPr>
        <p:spPr>
          <a:xfrm>
            <a:off x="6441473" y="4024057"/>
            <a:ext cx="2379783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将图片缩小至一半后处理</a:t>
            </a:r>
          </a:p>
        </p:txBody>
      </p:sp>
      <p:cxnSp>
        <p:nvCxnSpPr>
          <p:cNvPr id="116" name="直接连接符 115"/>
          <p:cNvCxnSpPr/>
          <p:nvPr/>
        </p:nvCxnSpPr>
        <p:spPr>
          <a:xfrm>
            <a:off x="6353554" y="4911589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9479915" y="2312670"/>
            <a:ext cx="2511425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最终方案：颜色分割</a:t>
            </a:r>
          </a:p>
        </p:txBody>
      </p:sp>
      <p:cxnSp>
        <p:nvCxnSpPr>
          <p:cNvPr id="119" name="直接连接符 118"/>
          <p:cNvCxnSpPr/>
          <p:nvPr/>
        </p:nvCxnSpPr>
        <p:spPr>
          <a:xfrm>
            <a:off x="9479663" y="2831705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方案改进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37"/>
          <p:cNvSpPr txBox="1"/>
          <p:nvPr/>
        </p:nvSpPr>
        <p:spPr>
          <a:xfrm>
            <a:off x="6441476" y="4911651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不稳定，检测结果易出错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00" grpId="0" bldLvl="0" animBg="1"/>
      <p:bldP spid="104" grpId="0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/>
      <p:bldP spid="109" grpId="0"/>
      <p:bldP spid="111" grpId="0"/>
      <p:bldP spid="112" grpId="0"/>
      <p:bldP spid="115" grpId="0"/>
      <p:bldP spid="1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61438" y="3441511"/>
            <a:ext cx="4010781" cy="588315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1060" y="3960064"/>
            <a:ext cx="3716720" cy="838156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237223" y="2711926"/>
            <a:ext cx="3716719" cy="808983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TextBox 37"/>
          <p:cNvSpPr txBox="1"/>
          <p:nvPr/>
        </p:nvSpPr>
        <p:spPr>
          <a:xfrm>
            <a:off x="1805678" y="4461944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对图像进行中值滤波，腐蚀膨胀</a:t>
            </a:r>
          </a:p>
        </p:txBody>
      </p:sp>
      <p:sp>
        <p:nvSpPr>
          <p:cNvPr id="43" name="TextBox 37"/>
          <p:cNvSpPr txBox="1"/>
          <p:nvPr/>
        </p:nvSpPr>
        <p:spPr>
          <a:xfrm>
            <a:off x="1322216" y="3386330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颜色分割，返回二值化图片</a:t>
            </a:r>
          </a:p>
        </p:txBody>
      </p:sp>
      <p:sp>
        <p:nvSpPr>
          <p:cNvPr id="44" name="TextBox 37"/>
          <p:cNvSpPr txBox="1"/>
          <p:nvPr/>
        </p:nvSpPr>
        <p:spPr>
          <a:xfrm>
            <a:off x="1823256" y="2294275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将图片转换HSV颜色空间</a:t>
            </a: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颜色分割</a:t>
            </a: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10" y="2146935"/>
            <a:ext cx="2286000" cy="3177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spect="1"/>
          </p:cNvSpPr>
          <p:nvPr/>
        </p:nvSpPr>
        <p:spPr>
          <a:xfrm>
            <a:off x="0" y="0"/>
            <a:ext cx="3812929" cy="6857999"/>
          </a:xfrm>
          <a:custGeom>
            <a:avLst/>
            <a:gdLst>
              <a:gd name="connsiteX0" fmla="*/ 0 w 2859697"/>
              <a:gd name="connsiteY0" fmla="*/ 0 h 5143499"/>
              <a:gd name="connsiteX1" fmla="*/ 1103678 w 2859697"/>
              <a:gd name="connsiteY1" fmla="*/ 0 h 5143499"/>
              <a:gd name="connsiteX2" fmla="*/ 1342148 w 2859697"/>
              <a:gd name="connsiteY2" fmla="*/ 48145 h 5143499"/>
              <a:gd name="connsiteX3" fmla="*/ 1406801 w 2859697"/>
              <a:gd name="connsiteY3" fmla="*/ 83239 h 5143499"/>
              <a:gd name="connsiteX4" fmla="*/ 1413482 w 2859697"/>
              <a:gd name="connsiteY4" fmla="*/ 85731 h 5143499"/>
              <a:gd name="connsiteX5" fmla="*/ 1429600 w 2859697"/>
              <a:gd name="connsiteY5" fmla="*/ 95612 h 5143499"/>
              <a:gd name="connsiteX6" fmla="*/ 1446214 w 2859697"/>
              <a:gd name="connsiteY6" fmla="*/ 104631 h 5143499"/>
              <a:gd name="connsiteX7" fmla="*/ 1451715 w 2859697"/>
              <a:gd name="connsiteY7" fmla="*/ 109168 h 5143499"/>
              <a:gd name="connsiteX8" fmla="*/ 1514435 w 2859697"/>
              <a:gd name="connsiteY8" fmla="*/ 147613 h 5143499"/>
              <a:gd name="connsiteX9" fmla="*/ 1675362 w 2859697"/>
              <a:gd name="connsiteY9" fmla="*/ 330063 h 5143499"/>
              <a:gd name="connsiteX10" fmla="*/ 2779040 w 2859697"/>
              <a:gd name="connsiteY10" fmla="*/ 2241687 h 5143499"/>
              <a:gd name="connsiteX11" fmla="*/ 2856582 w 2859697"/>
              <a:gd name="connsiteY11" fmla="*/ 2472282 h 5143499"/>
              <a:gd name="connsiteX12" fmla="*/ 2858516 w 2859697"/>
              <a:gd name="connsiteY12" fmla="*/ 2545816 h 5143499"/>
              <a:gd name="connsiteX13" fmla="*/ 2859697 w 2859697"/>
              <a:gd name="connsiteY13" fmla="*/ 2552851 h 5143499"/>
              <a:gd name="connsiteX14" fmla="*/ 2859200 w 2859697"/>
              <a:gd name="connsiteY14" fmla="*/ 2571761 h 5143499"/>
              <a:gd name="connsiteX15" fmla="*/ 2859697 w 2859697"/>
              <a:gd name="connsiteY15" fmla="*/ 2590650 h 5143499"/>
              <a:gd name="connsiteX16" fmla="*/ 2858519 w 2859697"/>
              <a:gd name="connsiteY16" fmla="*/ 2597676 h 5143499"/>
              <a:gd name="connsiteX17" fmla="*/ 2856582 w 2859697"/>
              <a:gd name="connsiteY17" fmla="*/ 2671219 h 5143499"/>
              <a:gd name="connsiteX18" fmla="*/ 2779043 w 2859697"/>
              <a:gd name="connsiteY18" fmla="*/ 2901813 h 5143499"/>
              <a:gd name="connsiteX19" fmla="*/ 1675366 w 2859697"/>
              <a:gd name="connsiteY19" fmla="*/ 4813437 h 5143499"/>
              <a:gd name="connsiteX20" fmla="*/ 1514435 w 2859697"/>
              <a:gd name="connsiteY20" fmla="*/ 4995884 h 5143499"/>
              <a:gd name="connsiteX21" fmla="*/ 1451712 w 2859697"/>
              <a:gd name="connsiteY21" fmla="*/ 5034332 h 5143499"/>
              <a:gd name="connsiteX22" fmla="*/ 1446214 w 2859697"/>
              <a:gd name="connsiteY22" fmla="*/ 5038867 h 5143499"/>
              <a:gd name="connsiteX23" fmla="*/ 1429610 w 2859697"/>
              <a:gd name="connsiteY23" fmla="*/ 5047883 h 5143499"/>
              <a:gd name="connsiteX24" fmla="*/ 1413482 w 2859697"/>
              <a:gd name="connsiteY24" fmla="*/ 5057766 h 5143499"/>
              <a:gd name="connsiteX25" fmla="*/ 1406798 w 2859697"/>
              <a:gd name="connsiteY25" fmla="*/ 5060264 h 5143499"/>
              <a:gd name="connsiteX26" fmla="*/ 1342148 w 2859697"/>
              <a:gd name="connsiteY26" fmla="*/ 5095355 h 5143499"/>
              <a:gd name="connsiteX27" fmla="*/ 1103678 w 2859697"/>
              <a:gd name="connsiteY27" fmla="*/ 5143498 h 5143499"/>
              <a:gd name="connsiteX28" fmla="*/ 0 w 2859697"/>
              <a:gd name="connsiteY28" fmla="*/ 5143499 h 5143499"/>
              <a:gd name="connsiteX29" fmla="*/ 0 w 2859697"/>
              <a:gd name="connsiteY29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9697" h="5143499">
                <a:moveTo>
                  <a:pt x="0" y="0"/>
                </a:moveTo>
                <a:lnTo>
                  <a:pt x="1103678" y="0"/>
                </a:lnTo>
                <a:cubicBezTo>
                  <a:pt x="1188265" y="0"/>
                  <a:pt x="1268850" y="17144"/>
                  <a:pt x="1342148" y="48145"/>
                </a:cubicBezTo>
                <a:lnTo>
                  <a:pt x="1406801" y="83239"/>
                </a:lnTo>
                <a:lnTo>
                  <a:pt x="1413482" y="85731"/>
                </a:lnTo>
                <a:lnTo>
                  <a:pt x="1429600" y="95612"/>
                </a:lnTo>
                <a:lnTo>
                  <a:pt x="1446214" y="104631"/>
                </a:lnTo>
                <a:lnTo>
                  <a:pt x="1451715" y="109168"/>
                </a:lnTo>
                <a:lnTo>
                  <a:pt x="1514435" y="147613"/>
                </a:lnTo>
                <a:cubicBezTo>
                  <a:pt x="1577929" y="195588"/>
                  <a:pt x="1633069" y="256808"/>
                  <a:pt x="1675362" y="330063"/>
                </a:cubicBezTo>
                <a:lnTo>
                  <a:pt x="2779040" y="2241687"/>
                </a:lnTo>
                <a:cubicBezTo>
                  <a:pt x="2821337" y="2314945"/>
                  <a:pt x="2846782" y="2393303"/>
                  <a:pt x="2856582" y="2472282"/>
                </a:cubicBezTo>
                <a:lnTo>
                  <a:pt x="2858516" y="2545816"/>
                </a:lnTo>
                <a:lnTo>
                  <a:pt x="2859697" y="2552851"/>
                </a:lnTo>
                <a:lnTo>
                  <a:pt x="2859200" y="2571761"/>
                </a:lnTo>
                <a:lnTo>
                  <a:pt x="2859697" y="2590650"/>
                </a:lnTo>
                <a:lnTo>
                  <a:pt x="2858519" y="2597676"/>
                </a:lnTo>
                <a:lnTo>
                  <a:pt x="2856582" y="2671219"/>
                </a:lnTo>
                <a:cubicBezTo>
                  <a:pt x="2846782" y="2750197"/>
                  <a:pt x="2821337" y="2828556"/>
                  <a:pt x="2779043" y="2901813"/>
                </a:cubicBezTo>
                <a:lnTo>
                  <a:pt x="1675366" y="4813437"/>
                </a:lnTo>
                <a:cubicBezTo>
                  <a:pt x="1633069" y="4886692"/>
                  <a:pt x="1577932" y="4947909"/>
                  <a:pt x="1514435" y="4995884"/>
                </a:cubicBezTo>
                <a:lnTo>
                  <a:pt x="1451712" y="5034332"/>
                </a:lnTo>
                <a:lnTo>
                  <a:pt x="1446214" y="5038867"/>
                </a:lnTo>
                <a:lnTo>
                  <a:pt x="1429610" y="5047883"/>
                </a:lnTo>
                <a:lnTo>
                  <a:pt x="1413482" y="5057766"/>
                </a:lnTo>
                <a:lnTo>
                  <a:pt x="1406798" y="5060264"/>
                </a:lnTo>
                <a:lnTo>
                  <a:pt x="1342148" y="5095355"/>
                </a:lnTo>
                <a:cubicBezTo>
                  <a:pt x="1268853" y="5126356"/>
                  <a:pt x="1188268" y="5143498"/>
                  <a:pt x="1103678" y="5143498"/>
                </a:cubicBez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8076" y="2009936"/>
            <a:ext cx="1059908" cy="953187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7" name="Freeform 175"/>
              <p:cNvSpPr/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57180" y="2484839"/>
            <a:ext cx="1059908" cy="953187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/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0" name="Freeform 183"/>
              <p:cNvSpPr/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1" name="Freeform 184"/>
              <p:cNvSpPr/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2" name="Freeform 185"/>
              <p:cNvSpPr/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3" name="Freeform 186"/>
              <p:cNvSpPr/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4" name="Freeform 187"/>
              <p:cNvSpPr/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16284" y="2009935"/>
            <a:ext cx="1059908" cy="953187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/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75389" y="2484836"/>
            <a:ext cx="1059908" cy="953187"/>
            <a:chOff x="6761283" y="1596350"/>
            <a:chExt cx="794931" cy="714890"/>
          </a:xfrm>
        </p:grpSpPr>
        <p:grpSp>
          <p:nvGrpSpPr>
            <p:cNvPr id="18" name="组合 17"/>
            <p:cNvGrpSpPr/>
            <p:nvPr/>
          </p:nvGrpSpPr>
          <p:grpSpPr>
            <a:xfrm>
              <a:off x="6943083" y="1695449"/>
              <a:ext cx="451547" cy="444807"/>
              <a:chOff x="9793288" y="8491538"/>
              <a:chExt cx="638175" cy="6286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" name="Freeform 204"/>
              <p:cNvSpPr/>
              <p:nvPr/>
            </p:nvSpPr>
            <p:spPr bwMode="auto">
              <a:xfrm>
                <a:off x="9848851" y="8856663"/>
                <a:ext cx="249238" cy="247650"/>
              </a:xfrm>
              <a:custGeom>
                <a:avLst/>
                <a:gdLst>
                  <a:gd name="T0" fmla="*/ 83 w 157"/>
                  <a:gd name="T1" fmla="*/ 50 h 156"/>
                  <a:gd name="T2" fmla="*/ 55 w 157"/>
                  <a:gd name="T3" fmla="*/ 54 h 156"/>
                  <a:gd name="T4" fmla="*/ 0 w 157"/>
                  <a:gd name="T5" fmla="*/ 135 h 156"/>
                  <a:gd name="T6" fmla="*/ 22 w 157"/>
                  <a:gd name="T7" fmla="*/ 156 h 156"/>
                  <a:gd name="T8" fmla="*/ 102 w 157"/>
                  <a:gd name="T9" fmla="*/ 102 h 156"/>
                  <a:gd name="T10" fmla="*/ 107 w 157"/>
                  <a:gd name="T11" fmla="*/ 73 h 156"/>
                  <a:gd name="T12" fmla="*/ 157 w 157"/>
                  <a:gd name="T13" fmla="*/ 23 h 156"/>
                  <a:gd name="T14" fmla="*/ 133 w 157"/>
                  <a:gd name="T15" fmla="*/ 0 h 156"/>
                  <a:gd name="T16" fmla="*/ 83 w 157"/>
                  <a:gd name="T17" fmla="*/ 5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6">
                    <a:moveTo>
                      <a:pt x="83" y="50"/>
                    </a:moveTo>
                    <a:lnTo>
                      <a:pt x="55" y="54"/>
                    </a:lnTo>
                    <a:lnTo>
                      <a:pt x="0" y="135"/>
                    </a:lnTo>
                    <a:lnTo>
                      <a:pt x="22" y="156"/>
                    </a:lnTo>
                    <a:lnTo>
                      <a:pt x="102" y="102"/>
                    </a:lnTo>
                    <a:lnTo>
                      <a:pt x="107" y="73"/>
                    </a:lnTo>
                    <a:lnTo>
                      <a:pt x="157" y="23"/>
                    </a:lnTo>
                    <a:lnTo>
                      <a:pt x="133" y="0"/>
                    </a:lnTo>
                    <a:lnTo>
                      <a:pt x="8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0" name="Freeform 205"/>
              <p:cNvSpPr>
                <a:spLocks noEditPoints="1"/>
              </p:cNvSpPr>
              <p:nvPr/>
            </p:nvSpPr>
            <p:spPr bwMode="auto">
              <a:xfrm>
                <a:off x="10044113" y="8529638"/>
                <a:ext cx="387350" cy="387350"/>
              </a:xfrm>
              <a:custGeom>
                <a:avLst/>
                <a:gdLst>
                  <a:gd name="T0" fmla="*/ 94 w 103"/>
                  <a:gd name="T1" fmla="*/ 9 h 103"/>
                  <a:gd name="T2" fmla="*/ 63 w 103"/>
                  <a:gd name="T3" fmla="*/ 9 h 103"/>
                  <a:gd name="T4" fmla="*/ 0 w 103"/>
                  <a:gd name="T5" fmla="*/ 71 h 103"/>
                  <a:gd name="T6" fmla="*/ 31 w 103"/>
                  <a:gd name="T7" fmla="*/ 103 h 103"/>
                  <a:gd name="T8" fmla="*/ 94 w 103"/>
                  <a:gd name="T9" fmla="*/ 40 h 103"/>
                  <a:gd name="T10" fmla="*/ 94 w 103"/>
                  <a:gd name="T11" fmla="*/ 9 h 103"/>
                  <a:gd name="T12" fmla="*/ 27 w 103"/>
                  <a:gd name="T13" fmla="*/ 69 h 103"/>
                  <a:gd name="T14" fmla="*/ 21 w 103"/>
                  <a:gd name="T15" fmla="*/ 69 h 103"/>
                  <a:gd name="T16" fmla="*/ 21 w 103"/>
                  <a:gd name="T17" fmla="*/ 64 h 103"/>
                  <a:gd name="T18" fmla="*/ 70 w 103"/>
                  <a:gd name="T19" fmla="*/ 15 h 103"/>
                  <a:gd name="T20" fmla="*/ 76 w 103"/>
                  <a:gd name="T21" fmla="*/ 15 h 103"/>
                  <a:gd name="T22" fmla="*/ 76 w 103"/>
                  <a:gd name="T23" fmla="*/ 20 h 103"/>
                  <a:gd name="T24" fmla="*/ 27 w 103"/>
                  <a:gd name="T25" fmla="*/ 69 h 103"/>
                  <a:gd name="T26" fmla="*/ 88 w 103"/>
                  <a:gd name="T27" fmla="*/ 32 h 103"/>
                  <a:gd name="T28" fmla="*/ 39 w 103"/>
                  <a:gd name="T29" fmla="*/ 81 h 103"/>
                  <a:gd name="T30" fmla="*/ 33 w 103"/>
                  <a:gd name="T31" fmla="*/ 81 h 103"/>
                  <a:gd name="T32" fmla="*/ 33 w 103"/>
                  <a:gd name="T33" fmla="*/ 76 h 103"/>
                  <a:gd name="T34" fmla="*/ 82 w 103"/>
                  <a:gd name="T35" fmla="*/ 27 h 103"/>
                  <a:gd name="T36" fmla="*/ 88 w 103"/>
                  <a:gd name="T37" fmla="*/ 27 h 103"/>
                  <a:gd name="T38" fmla="*/ 88 w 103"/>
                  <a:gd name="T39" fmla="*/ 3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03">
                    <a:moveTo>
                      <a:pt x="94" y="9"/>
                    </a:moveTo>
                    <a:cubicBezTo>
                      <a:pt x="85" y="0"/>
                      <a:pt x="71" y="0"/>
                      <a:pt x="63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103" y="32"/>
                      <a:pt x="103" y="18"/>
                      <a:pt x="94" y="9"/>
                    </a:cubicBezTo>
                    <a:close/>
                    <a:moveTo>
                      <a:pt x="27" y="69"/>
                    </a:moveTo>
                    <a:cubicBezTo>
                      <a:pt x="26" y="71"/>
                      <a:pt x="23" y="71"/>
                      <a:pt x="21" y="69"/>
                    </a:cubicBezTo>
                    <a:cubicBezTo>
                      <a:pt x="20" y="68"/>
                      <a:pt x="20" y="65"/>
                      <a:pt x="21" y="64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3"/>
                      <a:pt x="75" y="13"/>
                      <a:pt x="76" y="15"/>
                    </a:cubicBezTo>
                    <a:cubicBezTo>
                      <a:pt x="78" y="16"/>
                      <a:pt x="78" y="19"/>
                      <a:pt x="76" y="20"/>
                    </a:cubicBezTo>
                    <a:lnTo>
                      <a:pt x="27" y="69"/>
                    </a:lnTo>
                    <a:close/>
                    <a:moveTo>
                      <a:pt x="88" y="32"/>
                    </a:move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3"/>
                      <a:pt x="35" y="83"/>
                      <a:pt x="33" y="81"/>
                    </a:cubicBezTo>
                    <a:cubicBezTo>
                      <a:pt x="32" y="80"/>
                      <a:pt x="32" y="77"/>
                      <a:pt x="33" y="76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4" y="25"/>
                      <a:pt x="87" y="25"/>
                      <a:pt x="88" y="27"/>
                    </a:cubicBezTo>
                    <a:cubicBezTo>
                      <a:pt x="90" y="28"/>
                      <a:pt x="90" y="31"/>
                      <a:pt x="8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1" name="Freeform 206"/>
              <p:cNvSpPr>
                <a:spLocks noEditPoints="1"/>
              </p:cNvSpPr>
              <p:nvPr/>
            </p:nvSpPr>
            <p:spPr bwMode="auto">
              <a:xfrm>
                <a:off x="10153651" y="8856663"/>
                <a:ext cx="263525" cy="263525"/>
              </a:xfrm>
              <a:custGeom>
                <a:avLst/>
                <a:gdLst>
                  <a:gd name="T0" fmla="*/ 61 w 70"/>
                  <a:gd name="T1" fmla="*/ 30 h 70"/>
                  <a:gd name="T2" fmla="*/ 61 w 70"/>
                  <a:gd name="T3" fmla="*/ 30 h 70"/>
                  <a:gd name="T4" fmla="*/ 29 w 70"/>
                  <a:gd name="T5" fmla="*/ 0 h 70"/>
                  <a:gd name="T6" fmla="*/ 0 w 70"/>
                  <a:gd name="T7" fmla="*/ 29 h 70"/>
                  <a:gd name="T8" fmla="*/ 30 w 70"/>
                  <a:gd name="T9" fmla="*/ 61 h 70"/>
                  <a:gd name="T10" fmla="*/ 30 w 70"/>
                  <a:gd name="T11" fmla="*/ 61 h 70"/>
                  <a:gd name="T12" fmla="*/ 62 w 70"/>
                  <a:gd name="T13" fmla="*/ 61 h 70"/>
                  <a:gd name="T14" fmla="*/ 61 w 70"/>
                  <a:gd name="T15" fmla="*/ 30 h 70"/>
                  <a:gd name="T16" fmla="*/ 52 w 70"/>
                  <a:gd name="T17" fmla="*/ 52 h 70"/>
                  <a:gd name="T18" fmla="*/ 40 w 70"/>
                  <a:gd name="T19" fmla="*/ 52 h 70"/>
                  <a:gd name="T20" fmla="*/ 40 w 70"/>
                  <a:gd name="T21" fmla="*/ 39 h 70"/>
                  <a:gd name="T22" fmla="*/ 52 w 70"/>
                  <a:gd name="T23" fmla="*/ 39 h 70"/>
                  <a:gd name="T24" fmla="*/ 52 w 70"/>
                  <a:gd name="T25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4" y="43"/>
                      <a:pt x="25" y="55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9" y="69"/>
                      <a:pt x="53" y="70"/>
                      <a:pt x="62" y="61"/>
                    </a:cubicBezTo>
                    <a:cubicBezTo>
                      <a:pt x="70" y="52"/>
                      <a:pt x="70" y="38"/>
                      <a:pt x="61" y="30"/>
                    </a:cubicBezTo>
                    <a:close/>
                    <a:moveTo>
                      <a:pt x="52" y="52"/>
                    </a:moveTo>
                    <a:cubicBezTo>
                      <a:pt x="49" y="55"/>
                      <a:pt x="43" y="55"/>
                      <a:pt x="40" y="52"/>
                    </a:cubicBezTo>
                    <a:cubicBezTo>
                      <a:pt x="36" y="48"/>
                      <a:pt x="36" y="43"/>
                      <a:pt x="40" y="39"/>
                    </a:cubicBezTo>
                    <a:cubicBezTo>
                      <a:pt x="43" y="36"/>
                      <a:pt x="49" y="36"/>
                      <a:pt x="52" y="39"/>
                    </a:cubicBezTo>
                    <a:cubicBezTo>
                      <a:pt x="56" y="43"/>
                      <a:pt x="56" y="48"/>
                      <a:pt x="5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2" name="Freeform 207"/>
              <p:cNvSpPr/>
              <p:nvPr/>
            </p:nvSpPr>
            <p:spPr bwMode="auto">
              <a:xfrm>
                <a:off x="9793288" y="8491538"/>
                <a:ext cx="307975" cy="307975"/>
              </a:xfrm>
              <a:custGeom>
                <a:avLst/>
                <a:gdLst>
                  <a:gd name="T0" fmla="*/ 41 w 82"/>
                  <a:gd name="T1" fmla="*/ 0 h 82"/>
                  <a:gd name="T2" fmla="*/ 25 w 82"/>
                  <a:gd name="T3" fmla="*/ 3 h 82"/>
                  <a:gd name="T4" fmla="*/ 47 w 82"/>
                  <a:gd name="T5" fmla="*/ 25 h 82"/>
                  <a:gd name="T6" fmla="*/ 47 w 82"/>
                  <a:gd name="T7" fmla="*/ 39 h 82"/>
                  <a:gd name="T8" fmla="*/ 39 w 82"/>
                  <a:gd name="T9" fmla="*/ 48 h 82"/>
                  <a:gd name="T10" fmla="*/ 24 w 82"/>
                  <a:gd name="T11" fmla="*/ 48 h 82"/>
                  <a:gd name="T12" fmla="*/ 2 w 82"/>
                  <a:gd name="T13" fmla="*/ 26 h 82"/>
                  <a:gd name="T14" fmla="*/ 0 w 82"/>
                  <a:gd name="T15" fmla="*/ 41 h 82"/>
                  <a:gd name="T16" fmla="*/ 41 w 82"/>
                  <a:gd name="T17" fmla="*/ 82 h 82"/>
                  <a:gd name="T18" fmla="*/ 82 w 82"/>
                  <a:gd name="T19" fmla="*/ 41 h 82"/>
                  <a:gd name="T20" fmla="*/ 41 w 82"/>
                  <a:gd name="T2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35" y="0"/>
                      <a:pt x="30" y="1"/>
                      <a:pt x="25" y="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1" y="29"/>
                      <a:pt x="51" y="35"/>
                      <a:pt x="47" y="39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5" y="52"/>
                      <a:pt x="28" y="52"/>
                      <a:pt x="24" y="4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30"/>
                      <a:pt x="0" y="35"/>
                      <a:pt x="0" y="41"/>
                    </a:cubicBezTo>
                    <a:cubicBezTo>
                      <a:pt x="0" y="63"/>
                      <a:pt x="18" y="82"/>
                      <a:pt x="41" y="82"/>
                    </a:cubicBezTo>
                    <a:cubicBezTo>
                      <a:pt x="63" y="82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 rot="1864238">
              <a:off x="6761283" y="1596350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3834340" y="3095569"/>
            <a:ext cx="1979391" cy="314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满足边界矩形长宽比和轮廓面积与矩形面积之比的为蓝色圆圈轮廓，则其下一个子轮廓为箭头轮廓，则取其数据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5802403" y="3643153"/>
            <a:ext cx="19680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找出箭头轮廓数据则跳出循</a:t>
            </a:r>
            <a:r>
              <a:rPr 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环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7770465" y="3141661"/>
            <a:ext cx="1989473" cy="27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满足箭头边界矩形面积和蓝色圆圈面积之比条件且面积大于5则认为确实找到箭头，跳出循环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9738529" y="3643153"/>
            <a:ext cx="2047071" cy="27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在缩小后的彩色图像中画出箭头边界矩形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矩形外的第一个轮廓是圆形标识的轮廓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802403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770465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732125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  <a:sym typeface="+mn-ea"/>
              </a:rPr>
              <a:t>从中找出箭头轮廓</a:t>
            </a:r>
            <a:endParaRPr lang="zh-CN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4" name="图片 3" descr="mmexport1541078262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2647950" cy="4399280"/>
          </a:xfrm>
          <a:prstGeom prst="rect">
            <a:avLst/>
          </a:prstGeom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9517380" y="2133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8369935" y="-1270"/>
            <a:ext cx="3813175" cy="6858000"/>
          </a:xfrm>
          <a:custGeom>
            <a:avLst/>
            <a:gdLst>
              <a:gd name="connsiteX0" fmla="*/ 1756020 w 2859697"/>
              <a:gd name="connsiteY0" fmla="*/ 0 h 5143500"/>
              <a:gd name="connsiteX1" fmla="*/ 2859697 w 2859697"/>
              <a:gd name="connsiteY1" fmla="*/ 0 h 5143500"/>
              <a:gd name="connsiteX2" fmla="*/ 2859697 w 2859697"/>
              <a:gd name="connsiteY2" fmla="*/ 5143499 h 5143500"/>
              <a:gd name="connsiteX3" fmla="*/ 1756020 w 2859697"/>
              <a:gd name="connsiteY3" fmla="*/ 5143500 h 5143500"/>
              <a:gd name="connsiteX4" fmla="*/ 1413482 w 2859697"/>
              <a:gd name="connsiteY4" fmla="*/ 5038867 h 5143500"/>
              <a:gd name="connsiteX5" fmla="*/ 1393397 w 2859697"/>
              <a:gd name="connsiteY5" fmla="*/ 5022297 h 5143500"/>
              <a:gd name="connsiteX6" fmla="*/ 1345265 w 2859697"/>
              <a:gd name="connsiteY6" fmla="*/ 4995884 h 5143500"/>
              <a:gd name="connsiteX7" fmla="*/ 1184334 w 2859697"/>
              <a:gd name="connsiteY7" fmla="*/ 4813437 h 5143500"/>
              <a:gd name="connsiteX8" fmla="*/ 80657 w 2859697"/>
              <a:gd name="connsiteY8" fmla="*/ 2901811 h 5143500"/>
              <a:gd name="connsiteX9" fmla="*/ 3117 w 2859697"/>
              <a:gd name="connsiteY9" fmla="*/ 2671219 h 5143500"/>
              <a:gd name="connsiteX10" fmla="*/ 1181 w 2859697"/>
              <a:gd name="connsiteY10" fmla="*/ 2597684 h 5143500"/>
              <a:gd name="connsiteX11" fmla="*/ 0 w 2859697"/>
              <a:gd name="connsiteY11" fmla="*/ 2590647 h 5143500"/>
              <a:gd name="connsiteX12" fmla="*/ 498 w 2859697"/>
              <a:gd name="connsiteY12" fmla="*/ 2571734 h 5143500"/>
              <a:gd name="connsiteX13" fmla="*/ 0 w 2859697"/>
              <a:gd name="connsiteY13" fmla="*/ 2552851 h 5143500"/>
              <a:gd name="connsiteX14" fmla="*/ 1181 w 2859697"/>
              <a:gd name="connsiteY14" fmla="*/ 2545824 h 5143500"/>
              <a:gd name="connsiteX15" fmla="*/ 3117 w 2859697"/>
              <a:gd name="connsiteY15" fmla="*/ 2472279 h 5143500"/>
              <a:gd name="connsiteX16" fmla="*/ 80657 w 2859697"/>
              <a:gd name="connsiteY16" fmla="*/ 2241687 h 5143500"/>
              <a:gd name="connsiteX17" fmla="*/ 1184334 w 2859697"/>
              <a:gd name="connsiteY17" fmla="*/ 330063 h 5143500"/>
              <a:gd name="connsiteX18" fmla="*/ 1345265 w 2859697"/>
              <a:gd name="connsiteY18" fmla="*/ 147613 h 5143500"/>
              <a:gd name="connsiteX19" fmla="*/ 1407988 w 2859697"/>
              <a:gd name="connsiteY19" fmla="*/ 109166 h 5143500"/>
              <a:gd name="connsiteX20" fmla="*/ 1413482 w 2859697"/>
              <a:gd name="connsiteY20" fmla="*/ 104631 h 5143500"/>
              <a:gd name="connsiteX21" fmla="*/ 1430084 w 2859697"/>
              <a:gd name="connsiteY21" fmla="*/ 95620 h 5143500"/>
              <a:gd name="connsiteX22" fmla="*/ 1446215 w 2859697"/>
              <a:gd name="connsiteY22" fmla="*/ 85731 h 5143500"/>
              <a:gd name="connsiteX23" fmla="*/ 1452901 w 2859697"/>
              <a:gd name="connsiteY23" fmla="*/ 83237 h 5143500"/>
              <a:gd name="connsiteX24" fmla="*/ 1517550 w 2859697"/>
              <a:gd name="connsiteY24" fmla="*/ 48145 h 5143500"/>
              <a:gd name="connsiteX25" fmla="*/ 1756020 w 2859697"/>
              <a:gd name="connsiteY2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9697" h="5143500">
                <a:moveTo>
                  <a:pt x="1756020" y="0"/>
                </a:moveTo>
                <a:lnTo>
                  <a:pt x="2859697" y="0"/>
                </a:lnTo>
                <a:lnTo>
                  <a:pt x="2859697" y="5143499"/>
                </a:lnTo>
                <a:lnTo>
                  <a:pt x="1756020" y="5143500"/>
                </a:lnTo>
                <a:cubicBezTo>
                  <a:pt x="1629138" y="5143500"/>
                  <a:pt x="1511262" y="5104927"/>
                  <a:pt x="1413482" y="5038867"/>
                </a:cubicBezTo>
                <a:lnTo>
                  <a:pt x="1393397" y="5022297"/>
                </a:lnTo>
                <a:lnTo>
                  <a:pt x="1345265" y="4995884"/>
                </a:lnTo>
                <a:cubicBezTo>
                  <a:pt x="1281768" y="4947909"/>
                  <a:pt x="1226628" y="4886692"/>
                  <a:pt x="1184334" y="4813437"/>
                </a:cubicBezTo>
                <a:lnTo>
                  <a:pt x="80657" y="2901811"/>
                </a:lnTo>
                <a:cubicBezTo>
                  <a:pt x="38363" y="2828556"/>
                  <a:pt x="12916" y="2750194"/>
                  <a:pt x="3117" y="2671219"/>
                </a:cubicBezTo>
                <a:lnTo>
                  <a:pt x="1181" y="2597684"/>
                </a:lnTo>
                <a:lnTo>
                  <a:pt x="0" y="2590647"/>
                </a:lnTo>
                <a:lnTo>
                  <a:pt x="498" y="2571734"/>
                </a:lnTo>
                <a:lnTo>
                  <a:pt x="0" y="2552851"/>
                </a:lnTo>
                <a:lnTo>
                  <a:pt x="1181" y="2545824"/>
                </a:lnTo>
                <a:lnTo>
                  <a:pt x="3117" y="2472279"/>
                </a:lnTo>
                <a:cubicBezTo>
                  <a:pt x="12916" y="2393303"/>
                  <a:pt x="38360" y="2314942"/>
                  <a:pt x="80657" y="2241687"/>
                </a:cubicBezTo>
                <a:lnTo>
                  <a:pt x="1184334" y="330063"/>
                </a:lnTo>
                <a:cubicBezTo>
                  <a:pt x="1226628" y="256806"/>
                  <a:pt x="1281766" y="195588"/>
                  <a:pt x="1345265" y="147613"/>
                </a:cubicBezTo>
                <a:lnTo>
                  <a:pt x="1407988" y="109166"/>
                </a:lnTo>
                <a:lnTo>
                  <a:pt x="1413482" y="104631"/>
                </a:lnTo>
                <a:lnTo>
                  <a:pt x="1430084" y="95620"/>
                </a:lnTo>
                <a:lnTo>
                  <a:pt x="1446215" y="85731"/>
                </a:lnTo>
                <a:lnTo>
                  <a:pt x="1452901" y="83237"/>
                </a:lnTo>
                <a:lnTo>
                  <a:pt x="1517550" y="48145"/>
                </a:lnTo>
                <a:cubicBezTo>
                  <a:pt x="1590844" y="17144"/>
                  <a:pt x="1671432" y="0"/>
                  <a:pt x="1756020" y="0"/>
                </a:cubicBez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1239033" y="3802223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找出四个极点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计算上极点下极点连线斜率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3920260" y="4052189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左下斜率*上下斜率&gt;0时，为左转标志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2754944" y="1167384"/>
            <a:ext cx="20450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计算左极点下极点连线斜率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计算右极点下极点连线斜率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447470" y="1769999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右下斜率*上下斜率&gt;0时，为右转标志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258991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258991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455596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455596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54944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813249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13249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54944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6291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6291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15952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15952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447488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505793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6505793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447488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47401" y="3244309"/>
            <a:ext cx="590343" cy="532131"/>
            <a:chOff x="2510551" y="2433232"/>
            <a:chExt cx="442757" cy="399098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66392" y="3244309"/>
            <a:ext cx="590343" cy="532131"/>
            <a:chOff x="1474794" y="2433232"/>
            <a:chExt cx="442757" cy="399098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66139" y="3244309"/>
            <a:ext cx="590343" cy="532131"/>
            <a:chOff x="3499604" y="2433232"/>
            <a:chExt cx="442757" cy="399098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30215" y="3244309"/>
            <a:ext cx="590343" cy="532131"/>
            <a:chOff x="4535361" y="2433232"/>
            <a:chExt cx="442757" cy="399098"/>
          </a:xfrm>
        </p:grpSpPr>
        <p:sp>
          <p:nvSpPr>
            <p:cNvPr id="14" name="任意多边形 13"/>
            <p:cNvSpPr/>
            <p:nvPr/>
          </p:nvSpPr>
          <p:spPr>
            <a:xfrm>
              <a:off x="455754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6" name="TextBox 6"/>
            <p:cNvSpPr txBox="1">
              <a:spLocks noChangeArrowheads="1"/>
            </p:cNvSpPr>
            <p:nvPr/>
          </p:nvSpPr>
          <p:spPr bwMode="auto">
            <a:xfrm>
              <a:off x="453536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判断方向</a:t>
            </a: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2" descr="rightM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35" y="1854835"/>
            <a:ext cx="3013075" cy="314579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5125" y="114935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r"/>
      </p:transition>
    </mc:Choice>
    <mc:Fallback xmlns="">
      <p:transition spd="slow">
        <p:push dir="r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宋体</vt:lpstr>
      <vt:lpstr>微软雅黑</vt:lpstr>
      <vt:lpstr>Agency FB</vt:lpstr>
      <vt:lpstr>Arial</vt:lpstr>
      <vt:lpstr>Arial Narrow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Zhao Zifeng</cp:lastModifiedBy>
  <cp:revision>395</cp:revision>
  <dcterms:created xsi:type="dcterms:W3CDTF">2017-08-03T09:01:00Z</dcterms:created>
  <dcterms:modified xsi:type="dcterms:W3CDTF">2018-11-01T16:10:42Z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