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57" r:id="rId3"/>
    <p:sldId id="275" r:id="rId4"/>
    <p:sldId id="258" r:id="rId5"/>
    <p:sldId id="259" r:id="rId6"/>
    <p:sldId id="261" r:id="rId7"/>
    <p:sldId id="276" r:id="rId8"/>
    <p:sldId id="277" r:id="rId9"/>
    <p:sldId id="269" r:id="rId10"/>
    <p:sldId id="270" r:id="rId11"/>
    <p:sldId id="267" r:id="rId12"/>
    <p:sldId id="268" r:id="rId13"/>
    <p:sldId id="271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3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374" y="38"/>
      </p:cViewPr>
      <p:guideLst>
        <p:guide orient="horz" pos="2211"/>
        <p:guide pos="37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6725" y="1777999"/>
            <a:ext cx="11805275" cy="2933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13608" y="1721941"/>
            <a:ext cx="3454460" cy="3319065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-275551" y="2900071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224005" y="2094749"/>
            <a:ext cx="406024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标志识别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05941" y="2786293"/>
            <a:ext cx="6324567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135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标志识别是这次比赛图像识别部分的两个重点之一，在现实的智能驾驶中也有十分重大的意义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86488" y="2571815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49451" y="2718843"/>
            <a:ext cx="76375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5" grpId="0"/>
      <p:bldP spid="36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4437285" y="2357907"/>
            <a:ext cx="2899767" cy="2607789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04765" y="2869513"/>
            <a:ext cx="1161732" cy="1296059"/>
            <a:chOff x="3632200" y="2209800"/>
            <a:chExt cx="508000" cy="566738"/>
          </a:xfrm>
          <a:solidFill>
            <a:schemeClr val="accent1"/>
          </a:solidFill>
        </p:grpSpPr>
        <p:sp>
          <p:nvSpPr>
            <p:cNvPr id="28" name="Freeform 57"/>
            <p:cNvSpPr/>
            <p:nvPr/>
          </p:nvSpPr>
          <p:spPr bwMode="auto">
            <a:xfrm>
              <a:off x="3795713" y="2339975"/>
              <a:ext cx="184150" cy="28575"/>
            </a:xfrm>
            <a:custGeom>
              <a:avLst/>
              <a:gdLst>
                <a:gd name="T0" fmla="*/ 6 w 72"/>
                <a:gd name="T1" fmla="*/ 0 h 11"/>
                <a:gd name="T2" fmla="*/ 0 w 72"/>
                <a:gd name="T3" fmla="*/ 6 h 11"/>
                <a:gd name="T4" fmla="*/ 6 w 72"/>
                <a:gd name="T5" fmla="*/ 11 h 11"/>
                <a:gd name="T6" fmla="*/ 65 w 72"/>
                <a:gd name="T7" fmla="*/ 11 h 11"/>
                <a:gd name="T8" fmla="*/ 72 w 72"/>
                <a:gd name="T9" fmla="*/ 6 h 11"/>
                <a:gd name="T10" fmla="*/ 65 w 72"/>
                <a:gd name="T11" fmla="*/ 0 h 11"/>
                <a:gd name="T12" fmla="*/ 6 w 7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2" y="9"/>
                    <a:pt x="72" y="6"/>
                  </a:cubicBezTo>
                  <a:cubicBezTo>
                    <a:pt x="72" y="3"/>
                    <a:pt x="69" y="0"/>
                    <a:pt x="6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9" name="Freeform 58"/>
            <p:cNvSpPr/>
            <p:nvPr/>
          </p:nvSpPr>
          <p:spPr bwMode="auto">
            <a:xfrm>
              <a:off x="3725863" y="2209800"/>
              <a:ext cx="334962" cy="112712"/>
            </a:xfrm>
            <a:custGeom>
              <a:avLst/>
              <a:gdLst>
                <a:gd name="T0" fmla="*/ 30 w 131"/>
                <a:gd name="T1" fmla="*/ 44 h 44"/>
                <a:gd name="T2" fmla="*/ 63 w 131"/>
                <a:gd name="T3" fmla="*/ 44 h 44"/>
                <a:gd name="T4" fmla="*/ 64 w 131"/>
                <a:gd name="T5" fmla="*/ 44 h 44"/>
                <a:gd name="T6" fmla="*/ 96 w 131"/>
                <a:gd name="T7" fmla="*/ 44 h 44"/>
                <a:gd name="T8" fmla="*/ 113 w 131"/>
                <a:gd name="T9" fmla="*/ 11 h 44"/>
                <a:gd name="T10" fmla="*/ 93 w 131"/>
                <a:gd name="T11" fmla="*/ 8 h 44"/>
                <a:gd name="T12" fmla="*/ 75 w 131"/>
                <a:gd name="T13" fmla="*/ 28 h 44"/>
                <a:gd name="T14" fmla="*/ 83 w 131"/>
                <a:gd name="T15" fmla="*/ 3 h 44"/>
                <a:gd name="T16" fmla="*/ 63 w 131"/>
                <a:gd name="T17" fmla="*/ 0 h 44"/>
                <a:gd name="T18" fmla="*/ 44 w 131"/>
                <a:gd name="T19" fmla="*/ 3 h 44"/>
                <a:gd name="T20" fmla="*/ 51 w 131"/>
                <a:gd name="T21" fmla="*/ 28 h 44"/>
                <a:gd name="T22" fmla="*/ 34 w 131"/>
                <a:gd name="T23" fmla="*/ 8 h 44"/>
                <a:gd name="T24" fmla="*/ 14 w 131"/>
                <a:gd name="T25" fmla="*/ 11 h 44"/>
                <a:gd name="T26" fmla="*/ 30 w 131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44">
                  <a:moveTo>
                    <a:pt x="30" y="44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6" y="15"/>
                    <a:pt x="131" y="19"/>
                    <a:pt x="113" y="11"/>
                  </a:cubicBezTo>
                  <a:cubicBezTo>
                    <a:pt x="108" y="9"/>
                    <a:pt x="96" y="5"/>
                    <a:pt x="93" y="8"/>
                  </a:cubicBezTo>
                  <a:cubicBezTo>
                    <a:pt x="89" y="11"/>
                    <a:pt x="85" y="27"/>
                    <a:pt x="75" y="28"/>
                  </a:cubicBezTo>
                  <a:cubicBezTo>
                    <a:pt x="76" y="23"/>
                    <a:pt x="87" y="8"/>
                    <a:pt x="83" y="3"/>
                  </a:cubicBezTo>
                  <a:cubicBezTo>
                    <a:pt x="80" y="0"/>
                    <a:pt x="67" y="0"/>
                    <a:pt x="63" y="0"/>
                  </a:cubicBezTo>
                  <a:cubicBezTo>
                    <a:pt x="60" y="0"/>
                    <a:pt x="46" y="0"/>
                    <a:pt x="44" y="3"/>
                  </a:cubicBezTo>
                  <a:cubicBezTo>
                    <a:pt x="40" y="8"/>
                    <a:pt x="50" y="23"/>
                    <a:pt x="51" y="28"/>
                  </a:cubicBezTo>
                  <a:cubicBezTo>
                    <a:pt x="41" y="27"/>
                    <a:pt x="37" y="11"/>
                    <a:pt x="34" y="8"/>
                  </a:cubicBezTo>
                  <a:cubicBezTo>
                    <a:pt x="30" y="5"/>
                    <a:pt x="18" y="7"/>
                    <a:pt x="14" y="11"/>
                  </a:cubicBezTo>
                  <a:cubicBezTo>
                    <a:pt x="0" y="24"/>
                    <a:pt x="20" y="15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0" name="Freeform 111"/>
            <p:cNvSpPr/>
            <p:nvPr/>
          </p:nvSpPr>
          <p:spPr bwMode="auto">
            <a:xfrm>
              <a:off x="3824288" y="2482850"/>
              <a:ext cx="39687" cy="66675"/>
            </a:xfrm>
            <a:custGeom>
              <a:avLst/>
              <a:gdLst>
                <a:gd name="T0" fmla="*/ 3 w 16"/>
                <a:gd name="T1" fmla="*/ 18 h 26"/>
                <a:gd name="T2" fmla="*/ 14 w 16"/>
                <a:gd name="T3" fmla="*/ 25 h 26"/>
                <a:gd name="T4" fmla="*/ 16 w 16"/>
                <a:gd name="T5" fmla="*/ 26 h 26"/>
                <a:gd name="T6" fmla="*/ 16 w 16"/>
                <a:gd name="T7" fmla="*/ 0 h 26"/>
                <a:gd name="T8" fmla="*/ 5 w 16"/>
                <a:gd name="T9" fmla="*/ 4 h 26"/>
                <a:gd name="T10" fmla="*/ 3 w 16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6">
                  <a:moveTo>
                    <a:pt x="3" y="18"/>
                  </a:moveTo>
                  <a:cubicBezTo>
                    <a:pt x="5" y="22"/>
                    <a:pt x="9" y="23"/>
                    <a:pt x="14" y="25"/>
                  </a:cubicBezTo>
                  <a:cubicBezTo>
                    <a:pt x="14" y="25"/>
                    <a:pt x="15" y="26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0" y="7"/>
                    <a:pt x="0" y="14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1" name="Freeform 112"/>
            <p:cNvSpPr/>
            <p:nvPr/>
          </p:nvSpPr>
          <p:spPr bwMode="auto">
            <a:xfrm>
              <a:off x="3900488" y="2597150"/>
              <a:ext cx="47625" cy="71437"/>
            </a:xfrm>
            <a:custGeom>
              <a:avLst/>
              <a:gdLst>
                <a:gd name="T0" fmla="*/ 7 w 19"/>
                <a:gd name="T1" fmla="*/ 3 h 28"/>
                <a:gd name="T2" fmla="*/ 0 w 19"/>
                <a:gd name="T3" fmla="*/ 0 h 28"/>
                <a:gd name="T4" fmla="*/ 0 w 19"/>
                <a:gd name="T5" fmla="*/ 28 h 28"/>
                <a:gd name="T6" fmla="*/ 13 w 19"/>
                <a:gd name="T7" fmla="*/ 24 h 28"/>
                <a:gd name="T8" fmla="*/ 16 w 19"/>
                <a:gd name="T9" fmla="*/ 10 h 28"/>
                <a:gd name="T10" fmla="*/ 7 w 19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7" y="3"/>
                  </a:moveTo>
                  <a:cubicBezTo>
                    <a:pt x="6" y="3"/>
                    <a:pt x="4" y="2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10" y="27"/>
                    <a:pt x="13" y="24"/>
                  </a:cubicBezTo>
                  <a:cubicBezTo>
                    <a:pt x="18" y="21"/>
                    <a:pt x="19" y="15"/>
                    <a:pt x="16" y="10"/>
                  </a:cubicBezTo>
                  <a:cubicBezTo>
                    <a:pt x="14" y="7"/>
                    <a:pt x="11" y="5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2" name="Freeform 113"/>
            <p:cNvSpPr>
              <a:spLocks noEditPoints="1"/>
            </p:cNvSpPr>
            <p:nvPr/>
          </p:nvSpPr>
          <p:spPr bwMode="auto">
            <a:xfrm>
              <a:off x="3632200" y="2382838"/>
              <a:ext cx="508000" cy="393700"/>
            </a:xfrm>
            <a:custGeom>
              <a:avLst/>
              <a:gdLst>
                <a:gd name="T0" fmla="*/ 134 w 199"/>
                <a:gd name="T1" fmla="*/ 0 h 154"/>
                <a:gd name="T2" fmla="*/ 102 w 199"/>
                <a:gd name="T3" fmla="*/ 0 h 154"/>
                <a:gd name="T4" fmla="*/ 98 w 199"/>
                <a:gd name="T5" fmla="*/ 0 h 154"/>
                <a:gd name="T6" fmla="*/ 66 w 199"/>
                <a:gd name="T7" fmla="*/ 0 h 154"/>
                <a:gd name="T8" fmla="*/ 1 w 199"/>
                <a:gd name="T9" fmla="*/ 99 h 154"/>
                <a:gd name="T10" fmla="*/ 100 w 199"/>
                <a:gd name="T11" fmla="*/ 154 h 154"/>
                <a:gd name="T12" fmla="*/ 100 w 199"/>
                <a:gd name="T13" fmla="*/ 154 h 154"/>
                <a:gd name="T14" fmla="*/ 100 w 199"/>
                <a:gd name="T15" fmla="*/ 154 h 154"/>
                <a:gd name="T16" fmla="*/ 199 w 199"/>
                <a:gd name="T17" fmla="*/ 99 h 154"/>
                <a:gd name="T18" fmla="*/ 134 w 199"/>
                <a:gd name="T19" fmla="*/ 0 h 154"/>
                <a:gd name="T20" fmla="*/ 129 w 199"/>
                <a:gd name="T21" fmla="*/ 116 h 154"/>
                <a:gd name="T22" fmla="*/ 105 w 199"/>
                <a:gd name="T23" fmla="*/ 123 h 154"/>
                <a:gd name="T24" fmla="*/ 105 w 199"/>
                <a:gd name="T25" fmla="*/ 129 h 154"/>
                <a:gd name="T26" fmla="*/ 103 w 199"/>
                <a:gd name="T27" fmla="*/ 131 h 154"/>
                <a:gd name="T28" fmla="*/ 94 w 199"/>
                <a:gd name="T29" fmla="*/ 131 h 154"/>
                <a:gd name="T30" fmla="*/ 91 w 199"/>
                <a:gd name="T31" fmla="*/ 129 h 154"/>
                <a:gd name="T32" fmla="*/ 91 w 199"/>
                <a:gd name="T33" fmla="*/ 122 h 154"/>
                <a:gd name="T34" fmla="*/ 62 w 199"/>
                <a:gd name="T35" fmla="*/ 109 h 154"/>
                <a:gd name="T36" fmla="*/ 73 w 199"/>
                <a:gd name="T37" fmla="*/ 101 h 154"/>
                <a:gd name="T38" fmla="*/ 74 w 199"/>
                <a:gd name="T39" fmla="*/ 102 h 154"/>
                <a:gd name="T40" fmla="*/ 74 w 199"/>
                <a:gd name="T41" fmla="*/ 102 h 154"/>
                <a:gd name="T42" fmla="*/ 76 w 199"/>
                <a:gd name="T43" fmla="*/ 103 h 154"/>
                <a:gd name="T44" fmla="*/ 86 w 199"/>
                <a:gd name="T45" fmla="*/ 109 h 154"/>
                <a:gd name="T46" fmla="*/ 91 w 199"/>
                <a:gd name="T47" fmla="*/ 110 h 154"/>
                <a:gd name="T48" fmla="*/ 91 w 199"/>
                <a:gd name="T49" fmla="*/ 79 h 154"/>
                <a:gd name="T50" fmla="*/ 75 w 199"/>
                <a:gd name="T51" fmla="*/ 72 h 154"/>
                <a:gd name="T52" fmla="*/ 65 w 199"/>
                <a:gd name="T53" fmla="*/ 62 h 154"/>
                <a:gd name="T54" fmla="*/ 71 w 199"/>
                <a:gd name="T55" fmla="*/ 36 h 154"/>
                <a:gd name="T56" fmla="*/ 91 w 199"/>
                <a:gd name="T57" fmla="*/ 28 h 154"/>
                <a:gd name="T58" fmla="*/ 91 w 199"/>
                <a:gd name="T59" fmla="*/ 21 h 154"/>
                <a:gd name="T60" fmla="*/ 94 w 199"/>
                <a:gd name="T61" fmla="*/ 18 h 154"/>
                <a:gd name="T62" fmla="*/ 103 w 199"/>
                <a:gd name="T63" fmla="*/ 18 h 154"/>
                <a:gd name="T64" fmla="*/ 105 w 199"/>
                <a:gd name="T65" fmla="*/ 21 h 154"/>
                <a:gd name="T66" fmla="*/ 105 w 199"/>
                <a:gd name="T67" fmla="*/ 28 h 154"/>
                <a:gd name="T68" fmla="*/ 113 w 199"/>
                <a:gd name="T69" fmla="*/ 29 h 154"/>
                <a:gd name="T70" fmla="*/ 134 w 199"/>
                <a:gd name="T71" fmla="*/ 41 h 154"/>
                <a:gd name="T72" fmla="*/ 122 w 199"/>
                <a:gd name="T73" fmla="*/ 49 h 154"/>
                <a:gd name="T74" fmla="*/ 122 w 199"/>
                <a:gd name="T75" fmla="*/ 48 h 154"/>
                <a:gd name="T76" fmla="*/ 121 w 199"/>
                <a:gd name="T77" fmla="*/ 47 h 154"/>
                <a:gd name="T78" fmla="*/ 120 w 199"/>
                <a:gd name="T79" fmla="*/ 46 h 154"/>
                <a:gd name="T80" fmla="*/ 109 w 199"/>
                <a:gd name="T81" fmla="*/ 40 h 154"/>
                <a:gd name="T82" fmla="*/ 105 w 199"/>
                <a:gd name="T83" fmla="*/ 39 h 154"/>
                <a:gd name="T84" fmla="*/ 105 w 199"/>
                <a:gd name="T85" fmla="*/ 71 h 154"/>
                <a:gd name="T86" fmla="*/ 137 w 199"/>
                <a:gd name="T87" fmla="*/ 90 h 154"/>
                <a:gd name="T88" fmla="*/ 129 w 199"/>
                <a:gd name="T8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54">
                  <a:moveTo>
                    <a:pt x="134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20"/>
                    <a:pt x="0" y="43"/>
                    <a:pt x="1" y="99"/>
                  </a:cubicBezTo>
                  <a:cubicBezTo>
                    <a:pt x="1" y="146"/>
                    <a:pt x="41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59" y="154"/>
                    <a:pt x="199" y="146"/>
                    <a:pt x="199" y="99"/>
                  </a:cubicBezTo>
                  <a:cubicBezTo>
                    <a:pt x="199" y="43"/>
                    <a:pt x="144" y="20"/>
                    <a:pt x="134" y="0"/>
                  </a:cubicBezTo>
                  <a:close/>
                  <a:moveTo>
                    <a:pt x="129" y="116"/>
                  </a:moveTo>
                  <a:cubicBezTo>
                    <a:pt x="123" y="120"/>
                    <a:pt x="115" y="122"/>
                    <a:pt x="105" y="12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130"/>
                    <a:pt x="104" y="131"/>
                    <a:pt x="103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1"/>
                    <a:pt x="91" y="130"/>
                    <a:pt x="91" y="129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79" y="120"/>
                    <a:pt x="67" y="116"/>
                    <a:pt x="62" y="109"/>
                  </a:cubicBezTo>
                  <a:cubicBezTo>
                    <a:pt x="58" y="104"/>
                    <a:pt x="69" y="96"/>
                    <a:pt x="73" y="101"/>
                  </a:cubicBezTo>
                  <a:cubicBezTo>
                    <a:pt x="73" y="101"/>
                    <a:pt x="74" y="102"/>
                    <a:pt x="74" y="102"/>
                  </a:cubicBezTo>
                  <a:cubicBezTo>
                    <a:pt x="74" y="102"/>
                    <a:pt x="73" y="102"/>
                    <a:pt x="74" y="102"/>
                  </a:cubicBezTo>
                  <a:cubicBezTo>
                    <a:pt x="75" y="103"/>
                    <a:pt x="75" y="103"/>
                    <a:pt x="76" y="103"/>
                  </a:cubicBezTo>
                  <a:cubicBezTo>
                    <a:pt x="78" y="105"/>
                    <a:pt x="83" y="108"/>
                    <a:pt x="86" y="109"/>
                  </a:cubicBezTo>
                  <a:cubicBezTo>
                    <a:pt x="88" y="109"/>
                    <a:pt x="89" y="110"/>
                    <a:pt x="91" y="11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4" y="76"/>
                    <a:pt x="77" y="73"/>
                    <a:pt x="75" y="72"/>
                  </a:cubicBezTo>
                  <a:cubicBezTo>
                    <a:pt x="70" y="70"/>
                    <a:pt x="67" y="66"/>
                    <a:pt x="65" y="62"/>
                  </a:cubicBezTo>
                  <a:cubicBezTo>
                    <a:pt x="60" y="54"/>
                    <a:pt x="62" y="43"/>
                    <a:pt x="71" y="36"/>
                  </a:cubicBezTo>
                  <a:cubicBezTo>
                    <a:pt x="76" y="32"/>
                    <a:pt x="83" y="29"/>
                    <a:pt x="91" y="28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0"/>
                    <a:pt x="92" y="18"/>
                    <a:pt x="94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5" y="20"/>
                    <a:pt x="105" y="21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20" y="31"/>
                    <a:pt x="130" y="36"/>
                    <a:pt x="134" y="41"/>
                  </a:cubicBezTo>
                  <a:cubicBezTo>
                    <a:pt x="137" y="46"/>
                    <a:pt x="126" y="54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2" y="48"/>
                    <a:pt x="121" y="47"/>
                  </a:cubicBezTo>
                  <a:cubicBezTo>
                    <a:pt x="121" y="47"/>
                    <a:pt x="120" y="47"/>
                    <a:pt x="120" y="46"/>
                  </a:cubicBezTo>
                  <a:cubicBezTo>
                    <a:pt x="117" y="44"/>
                    <a:pt x="112" y="41"/>
                    <a:pt x="109" y="40"/>
                  </a:cubicBezTo>
                  <a:cubicBezTo>
                    <a:pt x="108" y="40"/>
                    <a:pt x="107" y="40"/>
                    <a:pt x="105" y="3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17" y="75"/>
                    <a:pt x="133" y="81"/>
                    <a:pt x="137" y="90"/>
                  </a:cubicBezTo>
                  <a:cubicBezTo>
                    <a:pt x="141" y="99"/>
                    <a:pt x="137" y="109"/>
                    <a:pt x="12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3" name="Freeform 114"/>
            <p:cNvSpPr/>
            <p:nvPr/>
          </p:nvSpPr>
          <p:spPr bwMode="auto">
            <a:xfrm>
              <a:off x="3984625" y="2322513"/>
              <a:ext cx="106362" cy="85725"/>
            </a:xfrm>
            <a:custGeom>
              <a:avLst/>
              <a:gdLst>
                <a:gd name="T0" fmla="*/ 40 w 42"/>
                <a:gd name="T1" fmla="*/ 5 h 34"/>
                <a:gd name="T2" fmla="*/ 23 w 42"/>
                <a:gd name="T3" fmla="*/ 0 h 34"/>
                <a:gd name="T4" fmla="*/ 2 w 42"/>
                <a:gd name="T5" fmla="*/ 6 h 34"/>
                <a:gd name="T6" fmla="*/ 0 w 42"/>
                <a:gd name="T7" fmla="*/ 8 h 34"/>
                <a:gd name="T8" fmla="*/ 0 w 42"/>
                <a:gd name="T9" fmla="*/ 16 h 34"/>
                <a:gd name="T10" fmla="*/ 1 w 42"/>
                <a:gd name="T11" fmla="*/ 17 h 34"/>
                <a:gd name="T12" fmla="*/ 15 w 42"/>
                <a:gd name="T13" fmla="*/ 25 h 34"/>
                <a:gd name="T14" fmla="*/ 22 w 42"/>
                <a:gd name="T15" fmla="*/ 29 h 34"/>
                <a:gd name="T16" fmla="*/ 24 w 42"/>
                <a:gd name="T17" fmla="*/ 31 h 34"/>
                <a:gd name="T18" fmla="*/ 24 w 42"/>
                <a:gd name="T19" fmla="*/ 31 h 34"/>
                <a:gd name="T20" fmla="*/ 24 w 42"/>
                <a:gd name="T21" fmla="*/ 31 h 34"/>
                <a:gd name="T22" fmla="*/ 24 w 42"/>
                <a:gd name="T23" fmla="*/ 31 h 34"/>
                <a:gd name="T24" fmla="*/ 30 w 42"/>
                <a:gd name="T25" fmla="*/ 32 h 34"/>
                <a:gd name="T26" fmla="*/ 31 w 42"/>
                <a:gd name="T27" fmla="*/ 27 h 34"/>
                <a:gd name="T28" fmla="*/ 28 w 42"/>
                <a:gd name="T29" fmla="*/ 23 h 34"/>
                <a:gd name="T30" fmla="*/ 17 w 42"/>
                <a:gd name="T31" fmla="*/ 17 h 34"/>
                <a:gd name="T32" fmla="*/ 9 w 42"/>
                <a:gd name="T33" fmla="*/ 14 h 34"/>
                <a:gd name="T34" fmla="*/ 7 w 42"/>
                <a:gd name="T35" fmla="*/ 13 h 34"/>
                <a:gd name="T36" fmla="*/ 7 w 42"/>
                <a:gd name="T37" fmla="*/ 12 h 34"/>
                <a:gd name="T38" fmla="*/ 7 w 42"/>
                <a:gd name="T39" fmla="*/ 12 h 34"/>
                <a:gd name="T40" fmla="*/ 7 w 42"/>
                <a:gd name="T41" fmla="*/ 12 h 34"/>
                <a:gd name="T42" fmla="*/ 7 w 42"/>
                <a:gd name="T43" fmla="*/ 12 h 34"/>
                <a:gd name="T44" fmla="*/ 23 w 42"/>
                <a:gd name="T45" fmla="*/ 8 h 34"/>
                <a:gd name="T46" fmla="*/ 36 w 42"/>
                <a:gd name="T47" fmla="*/ 11 h 34"/>
                <a:gd name="T48" fmla="*/ 41 w 42"/>
                <a:gd name="T49" fmla="*/ 10 h 34"/>
                <a:gd name="T50" fmla="*/ 40 w 42"/>
                <a:gd name="T5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4">
                  <a:moveTo>
                    <a:pt x="40" y="5"/>
                  </a:moveTo>
                  <a:cubicBezTo>
                    <a:pt x="34" y="1"/>
                    <a:pt x="29" y="0"/>
                    <a:pt x="23" y="0"/>
                  </a:cubicBezTo>
                  <a:cubicBezTo>
                    <a:pt x="11" y="0"/>
                    <a:pt x="2" y="6"/>
                    <a:pt x="2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2" y="10"/>
                    <a:pt x="2" y="14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5" y="23"/>
                    <a:pt x="15" y="25"/>
                  </a:cubicBezTo>
                  <a:cubicBezTo>
                    <a:pt x="18" y="26"/>
                    <a:pt x="21" y="28"/>
                    <a:pt x="22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33"/>
                    <a:pt x="28" y="34"/>
                    <a:pt x="30" y="32"/>
                  </a:cubicBezTo>
                  <a:cubicBezTo>
                    <a:pt x="32" y="31"/>
                    <a:pt x="32" y="29"/>
                    <a:pt x="31" y="27"/>
                  </a:cubicBezTo>
                  <a:cubicBezTo>
                    <a:pt x="31" y="27"/>
                    <a:pt x="30" y="25"/>
                    <a:pt x="28" y="23"/>
                  </a:cubicBezTo>
                  <a:cubicBezTo>
                    <a:pt x="25" y="21"/>
                    <a:pt x="22" y="19"/>
                    <a:pt x="17" y="17"/>
                  </a:cubicBezTo>
                  <a:cubicBezTo>
                    <a:pt x="13" y="16"/>
                    <a:pt x="10" y="15"/>
                    <a:pt x="9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6" y="8"/>
                    <a:pt x="23" y="8"/>
                  </a:cubicBezTo>
                  <a:cubicBezTo>
                    <a:pt x="27" y="8"/>
                    <a:pt x="32" y="9"/>
                    <a:pt x="36" y="11"/>
                  </a:cubicBezTo>
                  <a:cubicBezTo>
                    <a:pt x="38" y="12"/>
                    <a:pt x="40" y="12"/>
                    <a:pt x="41" y="10"/>
                  </a:cubicBezTo>
                  <a:cubicBezTo>
                    <a:pt x="42" y="8"/>
                    <a:pt x="42" y="6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761547">
            <a:off x="4645563" y="2431779"/>
            <a:ext cx="700533" cy="819819"/>
            <a:chOff x="7567613" y="3465512"/>
            <a:chExt cx="512763" cy="600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46"/>
            <p:cNvSpPr/>
            <p:nvPr/>
          </p:nvSpPr>
          <p:spPr bwMode="auto">
            <a:xfrm>
              <a:off x="7939088" y="3530600"/>
              <a:ext cx="71437" cy="74612"/>
            </a:xfrm>
            <a:custGeom>
              <a:avLst/>
              <a:gdLst>
                <a:gd name="T0" fmla="*/ 9 w 28"/>
                <a:gd name="T1" fmla="*/ 29 h 29"/>
                <a:gd name="T2" fmla="*/ 26 w 28"/>
                <a:gd name="T3" fmla="*/ 13 h 29"/>
                <a:gd name="T4" fmla="*/ 26 w 28"/>
                <a:gd name="T5" fmla="*/ 3 h 29"/>
                <a:gd name="T6" fmla="*/ 16 w 28"/>
                <a:gd name="T7" fmla="*/ 3 h 29"/>
                <a:gd name="T8" fmla="*/ 0 w 28"/>
                <a:gd name="T9" fmla="*/ 20 h 29"/>
                <a:gd name="T10" fmla="*/ 9 w 2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9">
                  <a:moveTo>
                    <a:pt x="9" y="2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8" y="10"/>
                    <a:pt x="28" y="6"/>
                    <a:pt x="26" y="3"/>
                  </a:cubicBezTo>
                  <a:cubicBezTo>
                    <a:pt x="23" y="0"/>
                    <a:pt x="19" y="0"/>
                    <a:pt x="16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6" y="26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7807326" y="3465512"/>
              <a:ext cx="33337" cy="73025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9 h 29"/>
                <a:gd name="T4" fmla="*/ 13 w 13"/>
                <a:gd name="T5" fmla="*/ 29 h 29"/>
                <a:gd name="T6" fmla="*/ 13 w 13"/>
                <a:gd name="T7" fmla="*/ 6 h 29"/>
                <a:gd name="T8" fmla="*/ 7 w 13"/>
                <a:gd name="T9" fmla="*/ 0 h 29"/>
                <a:gd name="T10" fmla="*/ 0 w 13"/>
                <a:gd name="T11" fmla="*/ 6 h 29"/>
                <a:gd name="T12" fmla="*/ 0 w 13"/>
                <a:gd name="T13" fmla="*/ 29 h 29"/>
                <a:gd name="T14" fmla="*/ 6 w 13"/>
                <a:gd name="T15" fmla="*/ 29 h 29"/>
                <a:gd name="T16" fmla="*/ 7 w 1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7635876" y="3530600"/>
              <a:ext cx="74612" cy="74612"/>
            </a:xfrm>
            <a:custGeom>
              <a:avLst/>
              <a:gdLst>
                <a:gd name="T0" fmla="*/ 19 w 29"/>
                <a:gd name="T1" fmla="*/ 29 h 29"/>
                <a:gd name="T2" fmla="*/ 29 w 29"/>
                <a:gd name="T3" fmla="*/ 20 h 29"/>
                <a:gd name="T4" fmla="*/ 12 w 29"/>
                <a:gd name="T5" fmla="*/ 3 h 29"/>
                <a:gd name="T6" fmla="*/ 2 w 29"/>
                <a:gd name="T7" fmla="*/ 3 h 29"/>
                <a:gd name="T8" fmla="*/ 2 w 29"/>
                <a:gd name="T9" fmla="*/ 13 h 29"/>
                <a:gd name="T10" fmla="*/ 19 w 2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9" y="29"/>
                  </a:moveTo>
                  <a:cubicBezTo>
                    <a:pt x="22" y="26"/>
                    <a:pt x="25" y="23"/>
                    <a:pt x="29" y="2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2" y="1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7567613" y="3705225"/>
              <a:ext cx="76200" cy="33337"/>
            </a:xfrm>
            <a:custGeom>
              <a:avLst/>
              <a:gdLst>
                <a:gd name="T0" fmla="*/ 30 w 30"/>
                <a:gd name="T1" fmla="*/ 9 h 13"/>
                <a:gd name="T2" fmla="*/ 30 w 30"/>
                <a:gd name="T3" fmla="*/ 0 h 13"/>
                <a:gd name="T4" fmla="*/ 7 w 30"/>
                <a:gd name="T5" fmla="*/ 0 h 13"/>
                <a:gd name="T6" fmla="*/ 0 w 30"/>
                <a:gd name="T7" fmla="*/ 6 h 13"/>
                <a:gd name="T8" fmla="*/ 7 w 30"/>
                <a:gd name="T9" fmla="*/ 13 h 13"/>
                <a:gd name="T10" fmla="*/ 30 w 30"/>
                <a:gd name="T11" fmla="*/ 13 h 13"/>
                <a:gd name="T12" fmla="*/ 30 w 30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30" y="9"/>
                  </a:moveTo>
                  <a:cubicBezTo>
                    <a:pt x="30" y="6"/>
                    <a:pt x="30" y="3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0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7635876" y="3844925"/>
              <a:ext cx="61912" cy="63500"/>
            </a:xfrm>
            <a:custGeom>
              <a:avLst/>
              <a:gdLst>
                <a:gd name="T0" fmla="*/ 2 w 24"/>
                <a:gd name="T1" fmla="*/ 13 h 25"/>
                <a:gd name="T2" fmla="*/ 2 w 24"/>
                <a:gd name="T3" fmla="*/ 23 h 25"/>
                <a:gd name="T4" fmla="*/ 12 w 24"/>
                <a:gd name="T5" fmla="*/ 23 h 25"/>
                <a:gd name="T6" fmla="*/ 24 w 24"/>
                <a:gd name="T7" fmla="*/ 10 h 25"/>
                <a:gd name="T8" fmla="*/ 16 w 24"/>
                <a:gd name="T9" fmla="*/ 0 h 25"/>
                <a:gd name="T10" fmla="*/ 2 w 24"/>
                <a:gd name="T1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" y="13"/>
                  </a:moveTo>
                  <a:cubicBezTo>
                    <a:pt x="0" y="16"/>
                    <a:pt x="0" y="20"/>
                    <a:pt x="2" y="23"/>
                  </a:cubicBezTo>
                  <a:cubicBezTo>
                    <a:pt x="5" y="25"/>
                    <a:pt x="9" y="25"/>
                    <a:pt x="12" y="2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7"/>
                    <a:pt x="19" y="4"/>
                    <a:pt x="16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7786688" y="4046537"/>
              <a:ext cx="74612" cy="19050"/>
            </a:xfrm>
            <a:custGeom>
              <a:avLst/>
              <a:gdLst>
                <a:gd name="T0" fmla="*/ 18 w 29"/>
                <a:gd name="T1" fmla="*/ 0 h 7"/>
                <a:gd name="T2" fmla="*/ 12 w 29"/>
                <a:gd name="T3" fmla="*/ 0 h 7"/>
                <a:gd name="T4" fmla="*/ 0 w 29"/>
                <a:gd name="T5" fmla="*/ 0 h 7"/>
                <a:gd name="T6" fmla="*/ 0 w 29"/>
                <a:gd name="T7" fmla="*/ 1 h 7"/>
                <a:gd name="T8" fmla="*/ 10 w 29"/>
                <a:gd name="T9" fmla="*/ 7 h 7"/>
                <a:gd name="T10" fmla="*/ 11 w 29"/>
                <a:gd name="T11" fmla="*/ 7 h 7"/>
                <a:gd name="T12" fmla="*/ 18 w 29"/>
                <a:gd name="T13" fmla="*/ 7 h 7"/>
                <a:gd name="T14" fmla="*/ 19 w 29"/>
                <a:gd name="T15" fmla="*/ 7 h 7"/>
                <a:gd name="T16" fmla="*/ 29 w 29"/>
                <a:gd name="T17" fmla="*/ 1 h 7"/>
                <a:gd name="T18" fmla="*/ 29 w 29"/>
                <a:gd name="T19" fmla="*/ 0 h 7"/>
                <a:gd name="T20" fmla="*/ 18 w 2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7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5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4" y="7"/>
                    <a:pt x="29" y="5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7762876" y="4006850"/>
              <a:ext cx="120650" cy="31750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7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7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7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7762876" y="3965575"/>
              <a:ext cx="120650" cy="33337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6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6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4" name="Freeform 54"/>
            <p:cNvSpPr>
              <a:spLocks noEditPoints="1"/>
            </p:cNvSpPr>
            <p:nvPr/>
          </p:nvSpPr>
          <p:spPr bwMode="auto">
            <a:xfrm>
              <a:off x="7666038" y="3568700"/>
              <a:ext cx="314325" cy="385762"/>
            </a:xfrm>
            <a:custGeom>
              <a:avLst/>
              <a:gdLst>
                <a:gd name="T0" fmla="*/ 123 w 123"/>
                <a:gd name="T1" fmla="*/ 62 h 151"/>
                <a:gd name="T2" fmla="*/ 111 w 123"/>
                <a:gd name="T3" fmla="*/ 25 h 151"/>
                <a:gd name="T4" fmla="*/ 84 w 123"/>
                <a:gd name="T5" fmla="*/ 5 h 151"/>
                <a:gd name="T6" fmla="*/ 84 w 123"/>
                <a:gd name="T7" fmla="*/ 4 h 151"/>
                <a:gd name="T8" fmla="*/ 79 w 123"/>
                <a:gd name="T9" fmla="*/ 3 h 151"/>
                <a:gd name="T10" fmla="*/ 68 w 123"/>
                <a:gd name="T11" fmla="*/ 1 h 151"/>
                <a:gd name="T12" fmla="*/ 68 w 123"/>
                <a:gd name="T13" fmla="*/ 1 h 151"/>
                <a:gd name="T14" fmla="*/ 68 w 123"/>
                <a:gd name="T15" fmla="*/ 1 h 151"/>
                <a:gd name="T16" fmla="*/ 68 w 123"/>
                <a:gd name="T17" fmla="*/ 1 h 151"/>
                <a:gd name="T18" fmla="*/ 62 w 123"/>
                <a:gd name="T19" fmla="*/ 0 h 151"/>
                <a:gd name="T20" fmla="*/ 62 w 123"/>
                <a:gd name="T21" fmla="*/ 0 h 151"/>
                <a:gd name="T22" fmla="*/ 62 w 123"/>
                <a:gd name="T23" fmla="*/ 0 h 151"/>
                <a:gd name="T24" fmla="*/ 61 w 123"/>
                <a:gd name="T25" fmla="*/ 0 h 151"/>
                <a:gd name="T26" fmla="*/ 56 w 123"/>
                <a:gd name="T27" fmla="*/ 1 h 151"/>
                <a:gd name="T28" fmla="*/ 56 w 123"/>
                <a:gd name="T29" fmla="*/ 1 h 151"/>
                <a:gd name="T30" fmla="*/ 55 w 123"/>
                <a:gd name="T31" fmla="*/ 1 h 151"/>
                <a:gd name="T32" fmla="*/ 44 w 123"/>
                <a:gd name="T33" fmla="*/ 3 h 151"/>
                <a:gd name="T34" fmla="*/ 40 w 123"/>
                <a:gd name="T35" fmla="*/ 4 h 151"/>
                <a:gd name="T36" fmla="*/ 40 w 123"/>
                <a:gd name="T37" fmla="*/ 5 h 151"/>
                <a:gd name="T38" fmla="*/ 13 w 123"/>
                <a:gd name="T39" fmla="*/ 25 h 151"/>
                <a:gd name="T40" fmla="*/ 0 w 123"/>
                <a:gd name="T41" fmla="*/ 62 h 151"/>
                <a:gd name="T42" fmla="*/ 5 w 123"/>
                <a:gd name="T43" fmla="*/ 87 h 151"/>
                <a:gd name="T44" fmla="*/ 20 w 123"/>
                <a:gd name="T45" fmla="*/ 109 h 151"/>
                <a:gd name="T46" fmla="*/ 26 w 123"/>
                <a:gd name="T47" fmla="*/ 116 h 151"/>
                <a:gd name="T48" fmla="*/ 28 w 123"/>
                <a:gd name="T49" fmla="*/ 121 h 151"/>
                <a:gd name="T50" fmla="*/ 29 w 123"/>
                <a:gd name="T51" fmla="*/ 135 h 151"/>
                <a:gd name="T52" fmla="*/ 29 w 123"/>
                <a:gd name="T53" fmla="*/ 136 h 151"/>
                <a:gd name="T54" fmla="*/ 29 w 123"/>
                <a:gd name="T55" fmla="*/ 136 h 151"/>
                <a:gd name="T56" fmla="*/ 29 w 123"/>
                <a:gd name="T57" fmla="*/ 136 h 151"/>
                <a:gd name="T58" fmla="*/ 29 w 123"/>
                <a:gd name="T59" fmla="*/ 136 h 151"/>
                <a:gd name="T60" fmla="*/ 44 w 123"/>
                <a:gd name="T61" fmla="*/ 151 h 151"/>
                <a:gd name="T62" fmla="*/ 79 w 123"/>
                <a:gd name="T63" fmla="*/ 151 h 151"/>
                <a:gd name="T64" fmla="*/ 94 w 123"/>
                <a:gd name="T65" fmla="*/ 136 h 151"/>
                <a:gd name="T66" fmla="*/ 94 w 123"/>
                <a:gd name="T67" fmla="*/ 136 h 151"/>
                <a:gd name="T68" fmla="*/ 94 w 123"/>
                <a:gd name="T69" fmla="*/ 136 h 151"/>
                <a:gd name="T70" fmla="*/ 94 w 123"/>
                <a:gd name="T71" fmla="*/ 136 h 151"/>
                <a:gd name="T72" fmla="*/ 94 w 123"/>
                <a:gd name="T73" fmla="*/ 135 h 151"/>
                <a:gd name="T74" fmla="*/ 95 w 123"/>
                <a:gd name="T75" fmla="*/ 121 h 151"/>
                <a:gd name="T76" fmla="*/ 96 w 123"/>
                <a:gd name="T77" fmla="*/ 118 h 151"/>
                <a:gd name="T78" fmla="*/ 102 w 123"/>
                <a:gd name="T79" fmla="*/ 111 h 151"/>
                <a:gd name="T80" fmla="*/ 116 w 123"/>
                <a:gd name="T81" fmla="*/ 93 h 151"/>
                <a:gd name="T82" fmla="*/ 123 w 123"/>
                <a:gd name="T83" fmla="*/ 62 h 151"/>
                <a:gd name="T84" fmla="*/ 58 w 123"/>
                <a:gd name="T85" fmla="*/ 27 h 151"/>
                <a:gd name="T86" fmla="*/ 41 w 123"/>
                <a:gd name="T87" fmla="*/ 32 h 151"/>
                <a:gd name="T88" fmla="*/ 32 w 123"/>
                <a:gd name="T89" fmla="*/ 43 h 151"/>
                <a:gd name="T90" fmla="*/ 28 w 123"/>
                <a:gd name="T91" fmla="*/ 61 h 151"/>
                <a:gd name="T92" fmla="*/ 28 w 123"/>
                <a:gd name="T93" fmla="*/ 61 h 151"/>
                <a:gd name="T94" fmla="*/ 21 w 123"/>
                <a:gd name="T95" fmla="*/ 68 h 151"/>
                <a:gd name="T96" fmla="*/ 14 w 123"/>
                <a:gd name="T97" fmla="*/ 61 h 151"/>
                <a:gd name="T98" fmla="*/ 15 w 123"/>
                <a:gd name="T99" fmla="*/ 52 h 151"/>
                <a:gd name="T100" fmla="*/ 22 w 123"/>
                <a:gd name="T101" fmla="*/ 34 h 151"/>
                <a:gd name="T102" fmla="*/ 32 w 123"/>
                <a:gd name="T103" fmla="*/ 22 h 151"/>
                <a:gd name="T104" fmla="*/ 58 w 123"/>
                <a:gd name="T105" fmla="*/ 13 h 151"/>
                <a:gd name="T106" fmla="*/ 65 w 123"/>
                <a:gd name="T107" fmla="*/ 20 h 151"/>
                <a:gd name="T108" fmla="*/ 58 w 123"/>
                <a:gd name="T109" fmla="*/ 2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1">
                  <a:moveTo>
                    <a:pt x="123" y="62"/>
                  </a:moveTo>
                  <a:cubicBezTo>
                    <a:pt x="123" y="48"/>
                    <a:pt x="118" y="35"/>
                    <a:pt x="111" y="25"/>
                  </a:cubicBezTo>
                  <a:cubicBezTo>
                    <a:pt x="104" y="16"/>
                    <a:pt x="94" y="9"/>
                    <a:pt x="84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2"/>
                    <a:pt x="72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1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8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"/>
                    <a:pt x="48" y="2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9"/>
                    <a:pt x="19" y="16"/>
                    <a:pt x="13" y="25"/>
                  </a:cubicBezTo>
                  <a:cubicBezTo>
                    <a:pt x="5" y="35"/>
                    <a:pt x="0" y="48"/>
                    <a:pt x="0" y="62"/>
                  </a:cubicBezTo>
                  <a:cubicBezTo>
                    <a:pt x="0" y="72"/>
                    <a:pt x="2" y="80"/>
                    <a:pt x="5" y="87"/>
                  </a:cubicBezTo>
                  <a:cubicBezTo>
                    <a:pt x="9" y="97"/>
                    <a:pt x="15" y="104"/>
                    <a:pt x="20" y="109"/>
                  </a:cubicBezTo>
                  <a:cubicBezTo>
                    <a:pt x="22" y="112"/>
                    <a:pt x="24" y="114"/>
                    <a:pt x="26" y="116"/>
                  </a:cubicBezTo>
                  <a:cubicBezTo>
                    <a:pt x="27" y="118"/>
                    <a:pt x="28" y="120"/>
                    <a:pt x="28" y="121"/>
                  </a:cubicBezTo>
                  <a:cubicBezTo>
                    <a:pt x="29" y="126"/>
                    <a:pt x="29" y="134"/>
                    <a:pt x="29" y="13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6" y="151"/>
                    <a:pt x="44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87" y="151"/>
                    <a:pt x="94" y="144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4"/>
                    <a:pt x="94" y="126"/>
                    <a:pt x="95" y="121"/>
                  </a:cubicBezTo>
                  <a:cubicBezTo>
                    <a:pt x="95" y="120"/>
                    <a:pt x="95" y="119"/>
                    <a:pt x="96" y="118"/>
                  </a:cubicBezTo>
                  <a:cubicBezTo>
                    <a:pt x="97" y="116"/>
                    <a:pt x="100" y="114"/>
                    <a:pt x="102" y="111"/>
                  </a:cubicBezTo>
                  <a:cubicBezTo>
                    <a:pt x="106" y="106"/>
                    <a:pt x="112" y="101"/>
                    <a:pt x="116" y="93"/>
                  </a:cubicBezTo>
                  <a:cubicBezTo>
                    <a:pt x="120" y="85"/>
                    <a:pt x="123" y="75"/>
                    <a:pt x="123" y="62"/>
                  </a:cubicBezTo>
                  <a:close/>
                  <a:moveTo>
                    <a:pt x="58" y="27"/>
                  </a:moveTo>
                  <a:cubicBezTo>
                    <a:pt x="50" y="27"/>
                    <a:pt x="45" y="29"/>
                    <a:pt x="41" y="32"/>
                  </a:cubicBezTo>
                  <a:cubicBezTo>
                    <a:pt x="37" y="35"/>
                    <a:pt x="34" y="39"/>
                    <a:pt x="32" y="43"/>
                  </a:cubicBezTo>
                  <a:cubicBezTo>
                    <a:pt x="28" y="51"/>
                    <a:pt x="28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5" y="68"/>
                    <a:pt x="21" y="68"/>
                  </a:cubicBezTo>
                  <a:cubicBezTo>
                    <a:pt x="17" y="68"/>
                    <a:pt x="14" y="65"/>
                    <a:pt x="14" y="61"/>
                  </a:cubicBezTo>
                  <a:cubicBezTo>
                    <a:pt x="14" y="61"/>
                    <a:pt x="14" y="57"/>
                    <a:pt x="15" y="52"/>
                  </a:cubicBezTo>
                  <a:cubicBezTo>
                    <a:pt x="16" y="47"/>
                    <a:pt x="18" y="40"/>
                    <a:pt x="22" y="34"/>
                  </a:cubicBezTo>
                  <a:cubicBezTo>
                    <a:pt x="24" y="29"/>
                    <a:pt x="28" y="25"/>
                    <a:pt x="32" y="22"/>
                  </a:cubicBezTo>
                  <a:cubicBezTo>
                    <a:pt x="39" y="17"/>
                    <a:pt x="47" y="14"/>
                    <a:pt x="58" y="13"/>
                  </a:cubicBezTo>
                  <a:cubicBezTo>
                    <a:pt x="62" y="13"/>
                    <a:pt x="65" y="16"/>
                    <a:pt x="65" y="20"/>
                  </a:cubicBezTo>
                  <a:cubicBezTo>
                    <a:pt x="65" y="24"/>
                    <a:pt x="62" y="27"/>
                    <a:pt x="5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>
              <a:off x="7950201" y="3844925"/>
              <a:ext cx="60325" cy="63500"/>
            </a:xfrm>
            <a:custGeom>
              <a:avLst/>
              <a:gdLst>
                <a:gd name="T0" fmla="*/ 8 w 24"/>
                <a:gd name="T1" fmla="*/ 0 h 25"/>
                <a:gd name="T2" fmla="*/ 0 w 24"/>
                <a:gd name="T3" fmla="*/ 10 h 25"/>
                <a:gd name="T4" fmla="*/ 12 w 24"/>
                <a:gd name="T5" fmla="*/ 23 h 25"/>
                <a:gd name="T6" fmla="*/ 22 w 24"/>
                <a:gd name="T7" fmla="*/ 23 h 25"/>
                <a:gd name="T8" fmla="*/ 22 w 24"/>
                <a:gd name="T9" fmla="*/ 13 h 25"/>
                <a:gd name="T10" fmla="*/ 8 w 2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8" y="0"/>
                  </a:moveTo>
                  <a:cubicBezTo>
                    <a:pt x="6" y="4"/>
                    <a:pt x="3" y="7"/>
                    <a:pt x="0" y="1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5"/>
                    <a:pt x="19" y="25"/>
                    <a:pt x="22" y="23"/>
                  </a:cubicBezTo>
                  <a:cubicBezTo>
                    <a:pt x="24" y="20"/>
                    <a:pt x="24" y="16"/>
                    <a:pt x="22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>
              <a:off x="8004176" y="3705225"/>
              <a:ext cx="76200" cy="33337"/>
            </a:xfrm>
            <a:custGeom>
              <a:avLst/>
              <a:gdLst>
                <a:gd name="T0" fmla="*/ 24 w 30"/>
                <a:gd name="T1" fmla="*/ 0 h 13"/>
                <a:gd name="T2" fmla="*/ 0 w 30"/>
                <a:gd name="T3" fmla="*/ 0 h 13"/>
                <a:gd name="T4" fmla="*/ 0 w 30"/>
                <a:gd name="T5" fmla="*/ 9 h 13"/>
                <a:gd name="T6" fmla="*/ 0 w 30"/>
                <a:gd name="T7" fmla="*/ 13 h 13"/>
                <a:gd name="T8" fmla="*/ 24 w 30"/>
                <a:gd name="T9" fmla="*/ 13 h 13"/>
                <a:gd name="T10" fmla="*/ 30 w 30"/>
                <a:gd name="T11" fmla="*/ 6 h 13"/>
                <a:gd name="T12" fmla="*/ 24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3"/>
                    <a:pt x="30" y="10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1902839">
            <a:off x="4076172" y="2793095"/>
            <a:ext cx="1275272" cy="533532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55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56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41368" y="4048248"/>
            <a:ext cx="653724" cy="552356"/>
            <a:chOff x="8507413" y="4900613"/>
            <a:chExt cx="706438" cy="596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3" name="Freeform 189"/>
            <p:cNvSpPr/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4" name="Freeform 190"/>
            <p:cNvSpPr/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5" name="Freeform 191"/>
            <p:cNvSpPr/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6" name="Freeform 192"/>
            <p:cNvSpPr/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7" name="Freeform 193"/>
            <p:cNvSpPr/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0210485" flipH="1">
            <a:off x="6449069" y="4354848"/>
            <a:ext cx="1060719" cy="472987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64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65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1737364" y="3051961"/>
            <a:ext cx="23469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1737360" y="3006725"/>
            <a:ext cx="2489200" cy="227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有教程，能够在短时间内学会并完成硬件的配置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有python库，较为方便的实现图像识别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7690352" y="4556823"/>
            <a:ext cx="21825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7560085" y="3494071"/>
            <a:ext cx="26992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Python运行速度较慢，电机功率不高</a:t>
            </a:r>
          </a:p>
        </p:txBody>
      </p:sp>
      <p:sp>
        <p:nvSpPr>
          <p:cNvPr id="2" name="等腰三角形 1"/>
          <p:cNvSpPr/>
          <p:nvPr/>
        </p:nvSpPr>
        <p:spPr>
          <a:xfrm rot="16200000">
            <a:off x="5690093" y="2246455"/>
            <a:ext cx="236296" cy="220133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5400000">
            <a:off x="5726348" y="4857015"/>
            <a:ext cx="216915" cy="220133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7480" y="2567961"/>
            <a:ext cx="72644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5" dirty="0">
                <a:solidFill>
                  <a:schemeClr val="accent2"/>
                </a:solidFill>
                <a:cs typeface="+mn-ea"/>
              </a:rPr>
              <a:t>优点</a:t>
            </a:r>
          </a:p>
        </p:txBody>
      </p:sp>
      <p:sp>
        <p:nvSpPr>
          <p:cNvPr id="51" name="矩形 50"/>
          <p:cNvSpPr/>
          <p:nvPr/>
        </p:nvSpPr>
        <p:spPr>
          <a:xfrm>
            <a:off x="7542940" y="4571604"/>
            <a:ext cx="72644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缺点</a:t>
            </a: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61950" y="284480"/>
            <a:ext cx="309626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   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硬件和传感器</a:t>
            </a: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为什么选择树莓派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7" grpId="0"/>
      <p:bldP spid="71" grpId="0"/>
      <p:bldP spid="2" grpId="0" bldLvl="0" animBg="1"/>
      <p:bldP spid="48" grpId="0" bldLvl="0" animBg="1"/>
      <p:bldP spid="6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0440" y="1670319"/>
            <a:ext cx="6783012" cy="405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20440" y="1623559"/>
            <a:ext cx="12212440" cy="31573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55633" y="5727317"/>
            <a:ext cx="12247633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952897" y="3052661"/>
            <a:ext cx="1284476" cy="1284476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41311" y="3053508"/>
            <a:ext cx="1284476" cy="1284476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29724" y="3053508"/>
            <a:ext cx="1284476" cy="1284476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6797076" y="1670320"/>
            <a:ext cx="0" cy="405085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92564" y="2368175"/>
            <a:ext cx="2276985" cy="2531925"/>
            <a:chOff x="294423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pic>
          <p:nvPicPr>
            <p:cNvPr id="31" name="图片 30" descr="C:\Users\43804\Desktop\LUEWTOY)9E`QFK8G$FQ%W(V.pngLUEWTOY)9E`QFK8G$FQ%W(V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09722" y="1855971"/>
              <a:ext cx="1477142" cy="1415415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电源板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05" y="2438400"/>
            <a:ext cx="3218180" cy="2461260"/>
          </a:xfrm>
          <a:prstGeom prst="rect">
            <a:avLst/>
          </a:prstGeom>
        </p:spPr>
      </p:pic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61950" y="284480"/>
            <a:ext cx="309626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   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硬件和传感器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76495" y="0"/>
            <a:ext cx="49155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 rot="20803316">
            <a:off x="709125" y="-288319"/>
            <a:ext cx="2342940" cy="997536"/>
          </a:xfrm>
          <a:custGeom>
            <a:avLst/>
            <a:gdLst>
              <a:gd name="connsiteX0" fmla="*/ 0 w 2369189"/>
              <a:gd name="connsiteY0" fmla="*/ 0 h 1008712"/>
              <a:gd name="connsiteX1" fmla="*/ 2369189 w 2369189"/>
              <a:gd name="connsiteY1" fmla="*/ 559095 h 1008712"/>
              <a:gd name="connsiteX2" fmla="*/ 2207606 w 2369189"/>
              <a:gd name="connsiteY2" fmla="*/ 838965 h 1008712"/>
              <a:gd name="connsiteX3" fmla="*/ 2124842 w 2369189"/>
              <a:gd name="connsiteY3" fmla="*/ 932795 h 1008712"/>
              <a:gd name="connsiteX4" fmla="*/ 2092584 w 2369189"/>
              <a:gd name="connsiteY4" fmla="*/ 952568 h 1008712"/>
              <a:gd name="connsiteX5" fmla="*/ 2089757 w 2369189"/>
              <a:gd name="connsiteY5" fmla="*/ 954901 h 1008712"/>
              <a:gd name="connsiteX6" fmla="*/ 2081217 w 2369189"/>
              <a:gd name="connsiteY6" fmla="*/ 959538 h 1008712"/>
              <a:gd name="connsiteX7" fmla="*/ 2072923 w 2369189"/>
              <a:gd name="connsiteY7" fmla="*/ 964620 h 1008712"/>
              <a:gd name="connsiteX8" fmla="*/ 2069486 w 2369189"/>
              <a:gd name="connsiteY8" fmla="*/ 965905 h 1008712"/>
              <a:gd name="connsiteX9" fmla="*/ 2036237 w 2369189"/>
              <a:gd name="connsiteY9" fmla="*/ 983952 h 1008712"/>
              <a:gd name="connsiteX10" fmla="*/ 1913595 w 2369189"/>
              <a:gd name="connsiteY10" fmla="*/ 1008711 h 1008712"/>
              <a:gd name="connsiteX11" fmla="*/ 778385 w 2369189"/>
              <a:gd name="connsiteY11" fmla="*/ 1008712 h 1008712"/>
              <a:gd name="connsiteX12" fmla="*/ 602223 w 2369189"/>
              <a:gd name="connsiteY12" fmla="*/ 954901 h 1008712"/>
              <a:gd name="connsiteX13" fmla="*/ 591893 w 2369189"/>
              <a:gd name="connsiteY13" fmla="*/ 946379 h 1008712"/>
              <a:gd name="connsiteX14" fmla="*/ 567140 w 2369189"/>
              <a:gd name="connsiteY14" fmla="*/ 932795 h 1008712"/>
              <a:gd name="connsiteX15" fmla="*/ 484376 w 2369189"/>
              <a:gd name="connsiteY15" fmla="*/ 838965 h 1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9189" h="1008712">
                <a:moveTo>
                  <a:pt x="0" y="0"/>
                </a:moveTo>
                <a:lnTo>
                  <a:pt x="2369189" y="559095"/>
                </a:lnTo>
                <a:lnTo>
                  <a:pt x="2207606" y="838965"/>
                </a:lnTo>
                <a:cubicBezTo>
                  <a:pt x="2185854" y="876639"/>
                  <a:pt x="2157497" y="908122"/>
                  <a:pt x="2124842" y="932795"/>
                </a:cubicBezTo>
                <a:lnTo>
                  <a:pt x="2092584" y="952568"/>
                </a:lnTo>
                <a:lnTo>
                  <a:pt x="2089757" y="954901"/>
                </a:lnTo>
                <a:lnTo>
                  <a:pt x="2081217" y="959538"/>
                </a:lnTo>
                <a:lnTo>
                  <a:pt x="2072923" y="964620"/>
                </a:lnTo>
                <a:lnTo>
                  <a:pt x="2069486" y="965905"/>
                </a:lnTo>
                <a:lnTo>
                  <a:pt x="2036237" y="983952"/>
                </a:lnTo>
                <a:cubicBezTo>
                  <a:pt x="1998542" y="999895"/>
                  <a:pt x="1957099" y="1008711"/>
                  <a:pt x="1913595" y="1008711"/>
                </a:cubicBezTo>
                <a:lnTo>
                  <a:pt x="778385" y="1008712"/>
                </a:lnTo>
                <a:cubicBezTo>
                  <a:pt x="713132" y="1008712"/>
                  <a:pt x="652510" y="988875"/>
                  <a:pt x="602223" y="954901"/>
                </a:cubicBezTo>
                <a:lnTo>
                  <a:pt x="591893" y="946379"/>
                </a:lnTo>
                <a:lnTo>
                  <a:pt x="567140" y="932795"/>
                </a:lnTo>
                <a:cubicBezTo>
                  <a:pt x="534485" y="908122"/>
                  <a:pt x="506127" y="876639"/>
                  <a:pt x="484376" y="83896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85342" y="1665234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参数表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0131" y="45843"/>
            <a:ext cx="1078009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26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1219200"/>
            <a:ext cx="5452745" cy="4950460"/>
          </a:xfrm>
          <a:prstGeom prst="rect">
            <a:avLst/>
          </a:prstGeom>
        </p:spPr>
      </p:pic>
      <p:pic>
        <p:nvPicPr>
          <p:cNvPr id="9" name="图片 8" descr="LUEWTOY)9E`QFK8G$FQ%W(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30" y="2332355"/>
            <a:ext cx="3572510" cy="3837305"/>
          </a:xfrm>
          <a:prstGeom prst="rect">
            <a:avLst/>
          </a:prstGeom>
        </p:spPr>
      </p:pic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主板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7019925" y="3280410"/>
            <a:ext cx="2164080" cy="2076450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097520" y="3740785"/>
            <a:ext cx="1041400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B</a:t>
            </a:r>
            <a:endParaRPr kumimoji="0" lang="zh-CN" sz="3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6544945" y="3590925"/>
            <a:ext cx="2160270" cy="2059305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6544945" y="4655185"/>
            <a:ext cx="1041400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A</a:t>
            </a:r>
            <a:endParaRPr kumimoji="0" lang="zh-CN" sz="3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01865" y="3935730"/>
            <a:ext cx="1118235" cy="850265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6" name="Freeform 106"/>
            <p:cNvSpPr/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7" name="Freeform 107"/>
            <p:cNvSpPr/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8" name="Freeform 108"/>
            <p:cNvSpPr/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9512036" y="4039839"/>
            <a:ext cx="24949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9401810" y="3985895"/>
            <a:ext cx="260604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广角尽量保证看到双边车道线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无畸变保证图像处理准确度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4620217" y="5650396"/>
            <a:ext cx="24949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350375" y="3554095"/>
            <a:ext cx="2325370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5" dirty="0">
                <a:solidFill>
                  <a:schemeClr val="accent2"/>
                </a:solidFill>
                <a:cs typeface="+mn-ea"/>
              </a:rPr>
              <a:t>摄像头优点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摄像头</a:t>
            </a: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92430" y="284480"/>
            <a:ext cx="309626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   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硬件和传感器</a:t>
            </a:r>
          </a:p>
        </p:txBody>
      </p:sp>
      <p:pic>
        <p:nvPicPr>
          <p:cNvPr id="2" name="图片 1" descr="844d5099298f88b646dfeb892a45d556_TB2PBH9nL9TBuNjy1zbXXXpepXa_!!784925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1898650"/>
            <a:ext cx="6466205" cy="366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771901" y="3955004"/>
            <a:ext cx="345909" cy="981849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650440" y="2792376"/>
            <a:ext cx="469496" cy="97328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432289" y="3493813"/>
            <a:ext cx="448395" cy="981192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2004923" y="4911703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3953040" y="4308760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5945811" y="3737891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478591" y="2158571"/>
            <a:ext cx="647507" cy="1062224"/>
            <a:chOff x="8472488" y="3105150"/>
            <a:chExt cx="525463" cy="862013"/>
          </a:xfrm>
          <a:solidFill>
            <a:schemeClr val="accent1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7850540" y="3171957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5555788" y="4135424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3564060" y="4717932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7499021" y="3554479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481015" y="4097045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太耗时，只能用来熟悉</a:t>
            </a:r>
            <a:r>
              <a:rPr lang="en-US" altLang="zh-CN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openCV</a:t>
            </a:r>
          </a:p>
        </p:txBody>
      </p:sp>
      <p:sp>
        <p:nvSpPr>
          <p:cNvPr id="109" name="TextBox 36"/>
          <p:cNvSpPr txBox="1"/>
          <p:nvPr/>
        </p:nvSpPr>
        <p:spPr>
          <a:xfrm>
            <a:off x="481015" y="3650517"/>
            <a:ext cx="2379783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直接进行模板匹配</a:t>
            </a:r>
          </a:p>
        </p:txBody>
      </p:sp>
      <p:cxnSp>
        <p:nvCxnSpPr>
          <p:cNvPr id="110" name="直接连接符 109"/>
          <p:cNvCxnSpPr/>
          <p:nvPr/>
        </p:nvCxnSpPr>
        <p:spPr>
          <a:xfrm>
            <a:off x="377856" y="4120220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3824703" y="2501493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太耗时，用作备选方案</a:t>
            </a:r>
          </a:p>
        </p:txBody>
      </p:sp>
      <p:sp>
        <p:nvSpPr>
          <p:cNvPr id="112" name="TextBox 36"/>
          <p:cNvSpPr txBox="1"/>
          <p:nvPr/>
        </p:nvSpPr>
        <p:spPr>
          <a:xfrm>
            <a:off x="3824703" y="2054965"/>
            <a:ext cx="2379783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霍夫变换分割圆</a:t>
            </a:r>
          </a:p>
        </p:txBody>
      </p:sp>
      <p:cxnSp>
        <p:nvCxnSpPr>
          <p:cNvPr id="113" name="直接连接符 112"/>
          <p:cNvCxnSpPr/>
          <p:nvPr/>
        </p:nvCxnSpPr>
        <p:spPr>
          <a:xfrm>
            <a:off x="3721544" y="2524668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6"/>
          <p:cNvSpPr txBox="1"/>
          <p:nvPr/>
        </p:nvSpPr>
        <p:spPr>
          <a:xfrm>
            <a:off x="6441473" y="4024057"/>
            <a:ext cx="2379783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将图片缩小至一半后处理</a:t>
            </a:r>
          </a:p>
        </p:txBody>
      </p:sp>
      <p:cxnSp>
        <p:nvCxnSpPr>
          <p:cNvPr id="116" name="直接连接符 115"/>
          <p:cNvCxnSpPr/>
          <p:nvPr/>
        </p:nvCxnSpPr>
        <p:spPr>
          <a:xfrm>
            <a:off x="6353554" y="4911589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9479915" y="2312670"/>
            <a:ext cx="2511425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最终方案：颜色分割</a:t>
            </a:r>
          </a:p>
        </p:txBody>
      </p:sp>
      <p:cxnSp>
        <p:nvCxnSpPr>
          <p:cNvPr id="119" name="直接连接符 118"/>
          <p:cNvCxnSpPr/>
          <p:nvPr/>
        </p:nvCxnSpPr>
        <p:spPr>
          <a:xfrm>
            <a:off x="9479663" y="2831705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方案改进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37"/>
          <p:cNvSpPr txBox="1"/>
          <p:nvPr/>
        </p:nvSpPr>
        <p:spPr>
          <a:xfrm>
            <a:off x="6441476" y="4911651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不稳定，检测结果易出错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/>
      <p:bldP spid="99" grpId="0" bldLvl="0" animBg="1"/>
      <p:bldP spid="100" grpId="0" bldLvl="0" animBg="1"/>
      <p:bldP spid="104" grpId="0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/>
      <p:bldP spid="109" grpId="0"/>
      <p:bldP spid="111" grpId="0"/>
      <p:bldP spid="112" grpId="0"/>
      <p:bldP spid="115" grpId="0"/>
      <p:bldP spid="1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82723" y="2042099"/>
            <a:ext cx="1172539" cy="1054476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sz="533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8821" y="3004531"/>
            <a:ext cx="1172539" cy="1054476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sz="533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82720" y="3966963"/>
            <a:ext cx="1172539" cy="1054476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sz="533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28820" y="4929395"/>
            <a:ext cx="1172539" cy="1054476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sz="533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6415413" y="2303976"/>
            <a:ext cx="1771399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665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颜色分割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207385" y="3284220"/>
            <a:ext cx="243332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提取轮廓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6415235" y="4228177"/>
            <a:ext cx="232026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判断约束条件</a:t>
            </a: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3852110" y="5248040"/>
            <a:ext cx="202435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判断方向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最终方案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61438" y="3441511"/>
            <a:ext cx="4010781" cy="588315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1060" y="3960064"/>
            <a:ext cx="3716720" cy="838156"/>
            <a:chOff x="3594591" y="3876895"/>
            <a:chExt cx="3730843" cy="841341"/>
          </a:xfrm>
        </p:grpSpPr>
        <p:sp>
          <p:nvSpPr>
            <p:cNvPr id="22" name="任意多边形 21"/>
            <p:cNvSpPr/>
            <p:nvPr/>
          </p:nvSpPr>
          <p:spPr>
            <a:xfrm rot="4985234" flipH="1">
              <a:off x="5039342" y="2432144"/>
              <a:ext cx="841341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4150" y="4167244"/>
              <a:ext cx="363948" cy="365610"/>
              <a:chOff x="4106064" y="1488444"/>
              <a:chExt cx="629838" cy="632714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4106064" y="1571883"/>
                <a:ext cx="547688" cy="549275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FFFFFF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4439439" y="1488444"/>
                <a:ext cx="296463" cy="297751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237223" y="2711926"/>
            <a:ext cx="3716719" cy="808983"/>
            <a:chOff x="3591714" y="2730260"/>
            <a:chExt cx="3730843" cy="812057"/>
          </a:xfrm>
        </p:grpSpPr>
        <p:sp>
          <p:nvSpPr>
            <p:cNvPr id="27" name="任意多边形 26"/>
            <p:cNvSpPr/>
            <p:nvPr/>
          </p:nvSpPr>
          <p:spPr>
            <a:xfrm rot="5793973">
              <a:off x="5051107" y="1270867"/>
              <a:ext cx="812057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25996" y="2909896"/>
              <a:ext cx="360319" cy="316537"/>
              <a:chOff x="5940425" y="1247775"/>
              <a:chExt cx="735013" cy="555625"/>
            </a:xfrm>
          </p:grpSpPr>
          <p:sp>
            <p:nvSpPr>
              <p:cNvPr id="2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5943600" y="1247775"/>
                <a:ext cx="731838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5940425" y="1250950"/>
                <a:ext cx="731838" cy="552450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2 w 192"/>
                  <a:gd name="T13" fmla="*/ 138 h 144"/>
                  <a:gd name="T14" fmla="*/ 74 w 192"/>
                  <a:gd name="T15" fmla="*/ 144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6 w 192"/>
                  <a:gd name="T21" fmla="*/ 128 h 144"/>
                  <a:gd name="T22" fmla="*/ 106 w 192"/>
                  <a:gd name="T23" fmla="*/ 128 h 144"/>
                  <a:gd name="T24" fmla="*/ 112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4 h 144"/>
                  <a:gd name="T30" fmla="*/ 120 w 192"/>
                  <a:gd name="T31" fmla="*/ 138 h 144"/>
                  <a:gd name="T32" fmla="*/ 114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1" y="140"/>
                      <a:pt x="72" y="143"/>
                      <a:pt x="74" y="144"/>
                    </a:cubicBezTo>
                    <a:cubicBezTo>
                      <a:pt x="75" y="144"/>
                      <a:pt x="75" y="144"/>
                      <a:pt x="76" y="144"/>
                    </a:cubicBezTo>
                    <a:cubicBezTo>
                      <a:pt x="77" y="144"/>
                      <a:pt x="79" y="143"/>
                      <a:pt x="80" y="142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4"/>
                    </a:cubicBezTo>
                    <a:cubicBezTo>
                      <a:pt x="120" y="143"/>
                      <a:pt x="121" y="140"/>
                      <a:pt x="120" y="138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TextBox 37"/>
          <p:cNvSpPr txBox="1"/>
          <p:nvPr/>
        </p:nvSpPr>
        <p:spPr>
          <a:xfrm>
            <a:off x="1805678" y="4461944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对图像进行中值滤波，腐蚀膨胀</a:t>
            </a:r>
          </a:p>
        </p:txBody>
      </p:sp>
      <p:sp>
        <p:nvSpPr>
          <p:cNvPr id="43" name="TextBox 37"/>
          <p:cNvSpPr txBox="1"/>
          <p:nvPr/>
        </p:nvSpPr>
        <p:spPr>
          <a:xfrm>
            <a:off x="1322216" y="3386330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颜色分割，返回二值化图片</a:t>
            </a:r>
          </a:p>
        </p:txBody>
      </p:sp>
      <p:sp>
        <p:nvSpPr>
          <p:cNvPr id="44" name="TextBox 37"/>
          <p:cNvSpPr txBox="1"/>
          <p:nvPr/>
        </p:nvSpPr>
        <p:spPr>
          <a:xfrm>
            <a:off x="1823256" y="2294275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将图片转换HSV颜色空间</a:t>
            </a: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颜色分割</a:t>
            </a: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510" y="2146935"/>
            <a:ext cx="2286000" cy="3177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spect="1"/>
          </p:cNvSpPr>
          <p:nvPr/>
        </p:nvSpPr>
        <p:spPr>
          <a:xfrm>
            <a:off x="2206625" y="0"/>
            <a:ext cx="3541395" cy="6858000"/>
          </a:xfrm>
          <a:custGeom>
            <a:avLst/>
            <a:gdLst>
              <a:gd name="connsiteX0" fmla="*/ 0 w 2859697"/>
              <a:gd name="connsiteY0" fmla="*/ 0 h 5143499"/>
              <a:gd name="connsiteX1" fmla="*/ 1103678 w 2859697"/>
              <a:gd name="connsiteY1" fmla="*/ 0 h 5143499"/>
              <a:gd name="connsiteX2" fmla="*/ 1342148 w 2859697"/>
              <a:gd name="connsiteY2" fmla="*/ 48145 h 5143499"/>
              <a:gd name="connsiteX3" fmla="*/ 1406801 w 2859697"/>
              <a:gd name="connsiteY3" fmla="*/ 83239 h 5143499"/>
              <a:gd name="connsiteX4" fmla="*/ 1413482 w 2859697"/>
              <a:gd name="connsiteY4" fmla="*/ 85731 h 5143499"/>
              <a:gd name="connsiteX5" fmla="*/ 1429600 w 2859697"/>
              <a:gd name="connsiteY5" fmla="*/ 95612 h 5143499"/>
              <a:gd name="connsiteX6" fmla="*/ 1446214 w 2859697"/>
              <a:gd name="connsiteY6" fmla="*/ 104631 h 5143499"/>
              <a:gd name="connsiteX7" fmla="*/ 1451715 w 2859697"/>
              <a:gd name="connsiteY7" fmla="*/ 109168 h 5143499"/>
              <a:gd name="connsiteX8" fmla="*/ 1514435 w 2859697"/>
              <a:gd name="connsiteY8" fmla="*/ 147613 h 5143499"/>
              <a:gd name="connsiteX9" fmla="*/ 1675362 w 2859697"/>
              <a:gd name="connsiteY9" fmla="*/ 330063 h 5143499"/>
              <a:gd name="connsiteX10" fmla="*/ 2779040 w 2859697"/>
              <a:gd name="connsiteY10" fmla="*/ 2241687 h 5143499"/>
              <a:gd name="connsiteX11" fmla="*/ 2856582 w 2859697"/>
              <a:gd name="connsiteY11" fmla="*/ 2472282 h 5143499"/>
              <a:gd name="connsiteX12" fmla="*/ 2858516 w 2859697"/>
              <a:gd name="connsiteY12" fmla="*/ 2545816 h 5143499"/>
              <a:gd name="connsiteX13" fmla="*/ 2859697 w 2859697"/>
              <a:gd name="connsiteY13" fmla="*/ 2552851 h 5143499"/>
              <a:gd name="connsiteX14" fmla="*/ 2859200 w 2859697"/>
              <a:gd name="connsiteY14" fmla="*/ 2571761 h 5143499"/>
              <a:gd name="connsiteX15" fmla="*/ 2859697 w 2859697"/>
              <a:gd name="connsiteY15" fmla="*/ 2590650 h 5143499"/>
              <a:gd name="connsiteX16" fmla="*/ 2858519 w 2859697"/>
              <a:gd name="connsiteY16" fmla="*/ 2597676 h 5143499"/>
              <a:gd name="connsiteX17" fmla="*/ 2856582 w 2859697"/>
              <a:gd name="connsiteY17" fmla="*/ 2671219 h 5143499"/>
              <a:gd name="connsiteX18" fmla="*/ 2779043 w 2859697"/>
              <a:gd name="connsiteY18" fmla="*/ 2901813 h 5143499"/>
              <a:gd name="connsiteX19" fmla="*/ 1675366 w 2859697"/>
              <a:gd name="connsiteY19" fmla="*/ 4813437 h 5143499"/>
              <a:gd name="connsiteX20" fmla="*/ 1514435 w 2859697"/>
              <a:gd name="connsiteY20" fmla="*/ 4995884 h 5143499"/>
              <a:gd name="connsiteX21" fmla="*/ 1451712 w 2859697"/>
              <a:gd name="connsiteY21" fmla="*/ 5034332 h 5143499"/>
              <a:gd name="connsiteX22" fmla="*/ 1446214 w 2859697"/>
              <a:gd name="connsiteY22" fmla="*/ 5038867 h 5143499"/>
              <a:gd name="connsiteX23" fmla="*/ 1429610 w 2859697"/>
              <a:gd name="connsiteY23" fmla="*/ 5047883 h 5143499"/>
              <a:gd name="connsiteX24" fmla="*/ 1413482 w 2859697"/>
              <a:gd name="connsiteY24" fmla="*/ 5057766 h 5143499"/>
              <a:gd name="connsiteX25" fmla="*/ 1406798 w 2859697"/>
              <a:gd name="connsiteY25" fmla="*/ 5060264 h 5143499"/>
              <a:gd name="connsiteX26" fmla="*/ 1342148 w 2859697"/>
              <a:gd name="connsiteY26" fmla="*/ 5095355 h 5143499"/>
              <a:gd name="connsiteX27" fmla="*/ 1103678 w 2859697"/>
              <a:gd name="connsiteY27" fmla="*/ 5143498 h 5143499"/>
              <a:gd name="connsiteX28" fmla="*/ 0 w 2859697"/>
              <a:gd name="connsiteY28" fmla="*/ 5143499 h 5143499"/>
              <a:gd name="connsiteX29" fmla="*/ 0 w 2859697"/>
              <a:gd name="connsiteY29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59697" h="5143499">
                <a:moveTo>
                  <a:pt x="0" y="0"/>
                </a:moveTo>
                <a:lnTo>
                  <a:pt x="1103678" y="0"/>
                </a:lnTo>
                <a:cubicBezTo>
                  <a:pt x="1188265" y="0"/>
                  <a:pt x="1268850" y="17144"/>
                  <a:pt x="1342148" y="48145"/>
                </a:cubicBezTo>
                <a:lnTo>
                  <a:pt x="1406801" y="83239"/>
                </a:lnTo>
                <a:lnTo>
                  <a:pt x="1413482" y="85731"/>
                </a:lnTo>
                <a:lnTo>
                  <a:pt x="1429600" y="95612"/>
                </a:lnTo>
                <a:lnTo>
                  <a:pt x="1446214" y="104631"/>
                </a:lnTo>
                <a:lnTo>
                  <a:pt x="1451715" y="109168"/>
                </a:lnTo>
                <a:lnTo>
                  <a:pt x="1514435" y="147613"/>
                </a:lnTo>
                <a:cubicBezTo>
                  <a:pt x="1577929" y="195588"/>
                  <a:pt x="1633069" y="256808"/>
                  <a:pt x="1675362" y="330063"/>
                </a:cubicBezTo>
                <a:lnTo>
                  <a:pt x="2779040" y="2241687"/>
                </a:lnTo>
                <a:cubicBezTo>
                  <a:pt x="2821337" y="2314945"/>
                  <a:pt x="2846782" y="2393303"/>
                  <a:pt x="2856582" y="2472282"/>
                </a:cubicBezTo>
                <a:lnTo>
                  <a:pt x="2858516" y="2545816"/>
                </a:lnTo>
                <a:lnTo>
                  <a:pt x="2859697" y="2552851"/>
                </a:lnTo>
                <a:lnTo>
                  <a:pt x="2859200" y="2571761"/>
                </a:lnTo>
                <a:lnTo>
                  <a:pt x="2859697" y="2590650"/>
                </a:lnTo>
                <a:lnTo>
                  <a:pt x="2858519" y="2597676"/>
                </a:lnTo>
                <a:lnTo>
                  <a:pt x="2856582" y="2671219"/>
                </a:lnTo>
                <a:cubicBezTo>
                  <a:pt x="2846782" y="2750197"/>
                  <a:pt x="2821337" y="2828556"/>
                  <a:pt x="2779043" y="2901813"/>
                </a:cubicBezTo>
                <a:lnTo>
                  <a:pt x="1675366" y="4813437"/>
                </a:lnTo>
                <a:cubicBezTo>
                  <a:pt x="1633069" y="4886692"/>
                  <a:pt x="1577932" y="4947909"/>
                  <a:pt x="1514435" y="4995884"/>
                </a:cubicBezTo>
                <a:lnTo>
                  <a:pt x="1451712" y="5034332"/>
                </a:lnTo>
                <a:lnTo>
                  <a:pt x="1446214" y="5038867"/>
                </a:lnTo>
                <a:lnTo>
                  <a:pt x="1429610" y="5047883"/>
                </a:lnTo>
                <a:lnTo>
                  <a:pt x="1413482" y="5057766"/>
                </a:lnTo>
                <a:lnTo>
                  <a:pt x="1406798" y="5060264"/>
                </a:lnTo>
                <a:lnTo>
                  <a:pt x="1342148" y="5095355"/>
                </a:lnTo>
                <a:cubicBezTo>
                  <a:pt x="1268853" y="5126356"/>
                  <a:pt x="1188268" y="5143498"/>
                  <a:pt x="1103678" y="5143498"/>
                </a:cubicBez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90351" y="2009936"/>
            <a:ext cx="1059908" cy="953187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7" name="Freeform 175"/>
              <p:cNvSpPr/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9455" y="2484839"/>
            <a:ext cx="1059908" cy="953187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/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0" name="Freeform 183"/>
              <p:cNvSpPr/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1" name="Freeform 184"/>
              <p:cNvSpPr/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2" name="Freeform 185"/>
              <p:cNvSpPr/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3" name="Freeform 186"/>
              <p:cNvSpPr/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4" name="Freeform 187"/>
              <p:cNvSpPr/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08559" y="2009935"/>
            <a:ext cx="1059908" cy="953187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/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506085" y="3095625"/>
            <a:ext cx="1999615" cy="30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当轮廓外接矩形宽高比在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0.8~1.2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，轮廓面积与外接矩形面积比在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0.6~1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时，该轮廓为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蓝色圆形标志牌轮廓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7494678" y="3643153"/>
            <a:ext cx="1968063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此时标志牌的子轮廓为箭头轮廓，找出箭头的宽高数据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9462740" y="3141661"/>
            <a:ext cx="1989473" cy="30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满足箭头边界矩形面积和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标志牌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面积之比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0.2~0.55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且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箭头边界矩形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面积大于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30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则认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定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为找到箭头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7494678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462740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424400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4631690" y="579120"/>
            <a:ext cx="4257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提取轮廓并进行约束条件判断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5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9517380" y="2133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sp>
        <p:nvSpPr>
          <p:cNvPr id="34" name="矩形 33"/>
          <p:cNvSpPr/>
          <p:nvPr/>
        </p:nvSpPr>
        <p:spPr>
          <a:xfrm>
            <a:off x="5080" y="0"/>
            <a:ext cx="220091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[93Q[()@YST6Z}YP8RU@VU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417195"/>
            <a:ext cx="4204335" cy="60236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8369935" y="-1270"/>
            <a:ext cx="3813175" cy="6858000"/>
          </a:xfrm>
          <a:custGeom>
            <a:avLst/>
            <a:gdLst>
              <a:gd name="connsiteX0" fmla="*/ 1756020 w 2859697"/>
              <a:gd name="connsiteY0" fmla="*/ 0 h 5143500"/>
              <a:gd name="connsiteX1" fmla="*/ 2859697 w 2859697"/>
              <a:gd name="connsiteY1" fmla="*/ 0 h 5143500"/>
              <a:gd name="connsiteX2" fmla="*/ 2859697 w 2859697"/>
              <a:gd name="connsiteY2" fmla="*/ 5143499 h 5143500"/>
              <a:gd name="connsiteX3" fmla="*/ 1756020 w 2859697"/>
              <a:gd name="connsiteY3" fmla="*/ 5143500 h 5143500"/>
              <a:gd name="connsiteX4" fmla="*/ 1413482 w 2859697"/>
              <a:gd name="connsiteY4" fmla="*/ 5038867 h 5143500"/>
              <a:gd name="connsiteX5" fmla="*/ 1393397 w 2859697"/>
              <a:gd name="connsiteY5" fmla="*/ 5022297 h 5143500"/>
              <a:gd name="connsiteX6" fmla="*/ 1345265 w 2859697"/>
              <a:gd name="connsiteY6" fmla="*/ 4995884 h 5143500"/>
              <a:gd name="connsiteX7" fmla="*/ 1184334 w 2859697"/>
              <a:gd name="connsiteY7" fmla="*/ 4813437 h 5143500"/>
              <a:gd name="connsiteX8" fmla="*/ 80657 w 2859697"/>
              <a:gd name="connsiteY8" fmla="*/ 2901811 h 5143500"/>
              <a:gd name="connsiteX9" fmla="*/ 3117 w 2859697"/>
              <a:gd name="connsiteY9" fmla="*/ 2671219 h 5143500"/>
              <a:gd name="connsiteX10" fmla="*/ 1181 w 2859697"/>
              <a:gd name="connsiteY10" fmla="*/ 2597684 h 5143500"/>
              <a:gd name="connsiteX11" fmla="*/ 0 w 2859697"/>
              <a:gd name="connsiteY11" fmla="*/ 2590647 h 5143500"/>
              <a:gd name="connsiteX12" fmla="*/ 498 w 2859697"/>
              <a:gd name="connsiteY12" fmla="*/ 2571734 h 5143500"/>
              <a:gd name="connsiteX13" fmla="*/ 0 w 2859697"/>
              <a:gd name="connsiteY13" fmla="*/ 2552851 h 5143500"/>
              <a:gd name="connsiteX14" fmla="*/ 1181 w 2859697"/>
              <a:gd name="connsiteY14" fmla="*/ 2545824 h 5143500"/>
              <a:gd name="connsiteX15" fmla="*/ 3117 w 2859697"/>
              <a:gd name="connsiteY15" fmla="*/ 2472279 h 5143500"/>
              <a:gd name="connsiteX16" fmla="*/ 80657 w 2859697"/>
              <a:gd name="connsiteY16" fmla="*/ 2241687 h 5143500"/>
              <a:gd name="connsiteX17" fmla="*/ 1184334 w 2859697"/>
              <a:gd name="connsiteY17" fmla="*/ 330063 h 5143500"/>
              <a:gd name="connsiteX18" fmla="*/ 1345265 w 2859697"/>
              <a:gd name="connsiteY18" fmla="*/ 147613 h 5143500"/>
              <a:gd name="connsiteX19" fmla="*/ 1407988 w 2859697"/>
              <a:gd name="connsiteY19" fmla="*/ 109166 h 5143500"/>
              <a:gd name="connsiteX20" fmla="*/ 1413482 w 2859697"/>
              <a:gd name="connsiteY20" fmla="*/ 104631 h 5143500"/>
              <a:gd name="connsiteX21" fmla="*/ 1430084 w 2859697"/>
              <a:gd name="connsiteY21" fmla="*/ 95620 h 5143500"/>
              <a:gd name="connsiteX22" fmla="*/ 1446215 w 2859697"/>
              <a:gd name="connsiteY22" fmla="*/ 85731 h 5143500"/>
              <a:gd name="connsiteX23" fmla="*/ 1452901 w 2859697"/>
              <a:gd name="connsiteY23" fmla="*/ 83237 h 5143500"/>
              <a:gd name="connsiteX24" fmla="*/ 1517550 w 2859697"/>
              <a:gd name="connsiteY24" fmla="*/ 48145 h 5143500"/>
              <a:gd name="connsiteX25" fmla="*/ 1756020 w 2859697"/>
              <a:gd name="connsiteY2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9697" h="5143500">
                <a:moveTo>
                  <a:pt x="1756020" y="0"/>
                </a:moveTo>
                <a:lnTo>
                  <a:pt x="2859697" y="0"/>
                </a:lnTo>
                <a:lnTo>
                  <a:pt x="2859697" y="5143499"/>
                </a:lnTo>
                <a:lnTo>
                  <a:pt x="1756020" y="5143500"/>
                </a:lnTo>
                <a:cubicBezTo>
                  <a:pt x="1629138" y="5143500"/>
                  <a:pt x="1511262" y="5104927"/>
                  <a:pt x="1413482" y="5038867"/>
                </a:cubicBezTo>
                <a:lnTo>
                  <a:pt x="1393397" y="5022297"/>
                </a:lnTo>
                <a:lnTo>
                  <a:pt x="1345265" y="4995884"/>
                </a:lnTo>
                <a:cubicBezTo>
                  <a:pt x="1281768" y="4947909"/>
                  <a:pt x="1226628" y="4886692"/>
                  <a:pt x="1184334" y="4813437"/>
                </a:cubicBezTo>
                <a:lnTo>
                  <a:pt x="80657" y="2901811"/>
                </a:lnTo>
                <a:cubicBezTo>
                  <a:pt x="38363" y="2828556"/>
                  <a:pt x="12916" y="2750194"/>
                  <a:pt x="3117" y="2671219"/>
                </a:cubicBezTo>
                <a:lnTo>
                  <a:pt x="1181" y="2597684"/>
                </a:lnTo>
                <a:lnTo>
                  <a:pt x="0" y="2590647"/>
                </a:lnTo>
                <a:lnTo>
                  <a:pt x="498" y="2571734"/>
                </a:lnTo>
                <a:lnTo>
                  <a:pt x="0" y="2552851"/>
                </a:lnTo>
                <a:lnTo>
                  <a:pt x="1181" y="2545824"/>
                </a:lnTo>
                <a:lnTo>
                  <a:pt x="3117" y="2472279"/>
                </a:lnTo>
                <a:cubicBezTo>
                  <a:pt x="12916" y="2393303"/>
                  <a:pt x="38360" y="2314942"/>
                  <a:pt x="80657" y="2241687"/>
                </a:cubicBezTo>
                <a:lnTo>
                  <a:pt x="1184334" y="330063"/>
                </a:lnTo>
                <a:cubicBezTo>
                  <a:pt x="1226628" y="256806"/>
                  <a:pt x="1281766" y="195588"/>
                  <a:pt x="1345265" y="147613"/>
                </a:cubicBezTo>
                <a:lnTo>
                  <a:pt x="1407988" y="109166"/>
                </a:lnTo>
                <a:lnTo>
                  <a:pt x="1413482" y="104631"/>
                </a:lnTo>
                <a:lnTo>
                  <a:pt x="1430084" y="95620"/>
                </a:lnTo>
                <a:lnTo>
                  <a:pt x="1446215" y="85731"/>
                </a:lnTo>
                <a:lnTo>
                  <a:pt x="1452901" y="83237"/>
                </a:lnTo>
                <a:lnTo>
                  <a:pt x="1517550" y="48145"/>
                </a:lnTo>
                <a:cubicBezTo>
                  <a:pt x="1590844" y="17144"/>
                  <a:pt x="1671432" y="0"/>
                  <a:pt x="1756020" y="0"/>
                </a:cubicBez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999490" y="3802380"/>
            <a:ext cx="2925445" cy="141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slope_lb=(</a:t>
            </a:r>
            <a:r>
              <a:rPr 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lx-bx)*(ly-by)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slope_tb=(t</a:t>
            </a:r>
            <a:r>
              <a:rPr lang="en-US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x-bx)*(ty-by)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slope_rb=(r</a:t>
            </a:r>
            <a:r>
              <a:rPr lang="en-US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x-bx)*(ry-by)</a:t>
            </a:r>
            <a:endParaRPr 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214900" y="4052189"/>
            <a:ext cx="2045063" cy="9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slope_rb*slope_tb&gt;0,</a:t>
            </a:r>
            <a:r>
              <a:rPr lang="zh-CN" altLang="en-US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为右转标志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049584" y="1985264"/>
            <a:ext cx="20450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slope_lb*slope_tb&gt;0,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为左转标志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69126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69126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265731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265731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049584" y="3188588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107889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4107889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49584" y="2080479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57556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57556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454161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5454161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42041" y="3244309"/>
            <a:ext cx="590343" cy="532131"/>
            <a:chOff x="2510551" y="2433232"/>
            <a:chExt cx="442757" cy="399098"/>
          </a:xfrm>
        </p:grpSpPr>
        <p:sp>
          <p:nvSpPr>
            <p:cNvPr id="12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76527" y="3244309"/>
            <a:ext cx="590343" cy="532131"/>
            <a:chOff x="1474794" y="2433232"/>
            <a:chExt cx="442757" cy="399098"/>
          </a:xfrm>
        </p:grpSpPr>
        <p:sp>
          <p:nvSpPr>
            <p:cNvPr id="11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60779" y="3244309"/>
            <a:ext cx="590343" cy="532131"/>
            <a:chOff x="3499604" y="2433232"/>
            <a:chExt cx="442757" cy="399098"/>
          </a:xfrm>
        </p:grpSpPr>
        <p:sp>
          <p:nvSpPr>
            <p:cNvPr id="13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判断方向</a:t>
            </a: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8" name="图片 2" descr="C:\Users\43804\Desktop\捕12.PNG捕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99220" y="2086610"/>
            <a:ext cx="3183890" cy="2713990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65125" y="114935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r"/>
      </p:transition>
    </mc:Choice>
    <mc:Fallback xmlns="">
      <p:transition spd="slow">
        <p:push dir="r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spect="1"/>
          </p:cNvSpPr>
          <p:nvPr/>
        </p:nvSpPr>
        <p:spPr>
          <a:xfrm>
            <a:off x="2206625" y="0"/>
            <a:ext cx="3541395" cy="6858000"/>
          </a:xfrm>
          <a:custGeom>
            <a:avLst/>
            <a:gdLst>
              <a:gd name="connsiteX0" fmla="*/ 0 w 2859697"/>
              <a:gd name="connsiteY0" fmla="*/ 0 h 5143499"/>
              <a:gd name="connsiteX1" fmla="*/ 1103678 w 2859697"/>
              <a:gd name="connsiteY1" fmla="*/ 0 h 5143499"/>
              <a:gd name="connsiteX2" fmla="*/ 1342148 w 2859697"/>
              <a:gd name="connsiteY2" fmla="*/ 48145 h 5143499"/>
              <a:gd name="connsiteX3" fmla="*/ 1406801 w 2859697"/>
              <a:gd name="connsiteY3" fmla="*/ 83239 h 5143499"/>
              <a:gd name="connsiteX4" fmla="*/ 1413482 w 2859697"/>
              <a:gd name="connsiteY4" fmla="*/ 85731 h 5143499"/>
              <a:gd name="connsiteX5" fmla="*/ 1429600 w 2859697"/>
              <a:gd name="connsiteY5" fmla="*/ 95612 h 5143499"/>
              <a:gd name="connsiteX6" fmla="*/ 1446214 w 2859697"/>
              <a:gd name="connsiteY6" fmla="*/ 104631 h 5143499"/>
              <a:gd name="connsiteX7" fmla="*/ 1451715 w 2859697"/>
              <a:gd name="connsiteY7" fmla="*/ 109168 h 5143499"/>
              <a:gd name="connsiteX8" fmla="*/ 1514435 w 2859697"/>
              <a:gd name="connsiteY8" fmla="*/ 147613 h 5143499"/>
              <a:gd name="connsiteX9" fmla="*/ 1675362 w 2859697"/>
              <a:gd name="connsiteY9" fmla="*/ 330063 h 5143499"/>
              <a:gd name="connsiteX10" fmla="*/ 2779040 w 2859697"/>
              <a:gd name="connsiteY10" fmla="*/ 2241687 h 5143499"/>
              <a:gd name="connsiteX11" fmla="*/ 2856582 w 2859697"/>
              <a:gd name="connsiteY11" fmla="*/ 2472282 h 5143499"/>
              <a:gd name="connsiteX12" fmla="*/ 2858516 w 2859697"/>
              <a:gd name="connsiteY12" fmla="*/ 2545816 h 5143499"/>
              <a:gd name="connsiteX13" fmla="*/ 2859697 w 2859697"/>
              <a:gd name="connsiteY13" fmla="*/ 2552851 h 5143499"/>
              <a:gd name="connsiteX14" fmla="*/ 2859200 w 2859697"/>
              <a:gd name="connsiteY14" fmla="*/ 2571761 h 5143499"/>
              <a:gd name="connsiteX15" fmla="*/ 2859697 w 2859697"/>
              <a:gd name="connsiteY15" fmla="*/ 2590650 h 5143499"/>
              <a:gd name="connsiteX16" fmla="*/ 2858519 w 2859697"/>
              <a:gd name="connsiteY16" fmla="*/ 2597676 h 5143499"/>
              <a:gd name="connsiteX17" fmla="*/ 2856582 w 2859697"/>
              <a:gd name="connsiteY17" fmla="*/ 2671219 h 5143499"/>
              <a:gd name="connsiteX18" fmla="*/ 2779043 w 2859697"/>
              <a:gd name="connsiteY18" fmla="*/ 2901813 h 5143499"/>
              <a:gd name="connsiteX19" fmla="*/ 1675366 w 2859697"/>
              <a:gd name="connsiteY19" fmla="*/ 4813437 h 5143499"/>
              <a:gd name="connsiteX20" fmla="*/ 1514435 w 2859697"/>
              <a:gd name="connsiteY20" fmla="*/ 4995884 h 5143499"/>
              <a:gd name="connsiteX21" fmla="*/ 1451712 w 2859697"/>
              <a:gd name="connsiteY21" fmla="*/ 5034332 h 5143499"/>
              <a:gd name="connsiteX22" fmla="*/ 1446214 w 2859697"/>
              <a:gd name="connsiteY22" fmla="*/ 5038867 h 5143499"/>
              <a:gd name="connsiteX23" fmla="*/ 1429610 w 2859697"/>
              <a:gd name="connsiteY23" fmla="*/ 5047883 h 5143499"/>
              <a:gd name="connsiteX24" fmla="*/ 1413482 w 2859697"/>
              <a:gd name="connsiteY24" fmla="*/ 5057766 h 5143499"/>
              <a:gd name="connsiteX25" fmla="*/ 1406798 w 2859697"/>
              <a:gd name="connsiteY25" fmla="*/ 5060264 h 5143499"/>
              <a:gd name="connsiteX26" fmla="*/ 1342148 w 2859697"/>
              <a:gd name="connsiteY26" fmla="*/ 5095355 h 5143499"/>
              <a:gd name="connsiteX27" fmla="*/ 1103678 w 2859697"/>
              <a:gd name="connsiteY27" fmla="*/ 5143498 h 5143499"/>
              <a:gd name="connsiteX28" fmla="*/ 0 w 2859697"/>
              <a:gd name="connsiteY28" fmla="*/ 5143499 h 5143499"/>
              <a:gd name="connsiteX29" fmla="*/ 0 w 2859697"/>
              <a:gd name="connsiteY29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59697" h="5143499">
                <a:moveTo>
                  <a:pt x="0" y="0"/>
                </a:moveTo>
                <a:lnTo>
                  <a:pt x="1103678" y="0"/>
                </a:lnTo>
                <a:cubicBezTo>
                  <a:pt x="1188265" y="0"/>
                  <a:pt x="1268850" y="17144"/>
                  <a:pt x="1342148" y="48145"/>
                </a:cubicBezTo>
                <a:lnTo>
                  <a:pt x="1406801" y="83239"/>
                </a:lnTo>
                <a:lnTo>
                  <a:pt x="1413482" y="85731"/>
                </a:lnTo>
                <a:lnTo>
                  <a:pt x="1429600" y="95612"/>
                </a:lnTo>
                <a:lnTo>
                  <a:pt x="1446214" y="104631"/>
                </a:lnTo>
                <a:lnTo>
                  <a:pt x="1451715" y="109168"/>
                </a:lnTo>
                <a:lnTo>
                  <a:pt x="1514435" y="147613"/>
                </a:lnTo>
                <a:cubicBezTo>
                  <a:pt x="1577929" y="195588"/>
                  <a:pt x="1633069" y="256808"/>
                  <a:pt x="1675362" y="330063"/>
                </a:cubicBezTo>
                <a:lnTo>
                  <a:pt x="2779040" y="2241687"/>
                </a:lnTo>
                <a:cubicBezTo>
                  <a:pt x="2821337" y="2314945"/>
                  <a:pt x="2846782" y="2393303"/>
                  <a:pt x="2856582" y="2472282"/>
                </a:cubicBezTo>
                <a:lnTo>
                  <a:pt x="2858516" y="2545816"/>
                </a:lnTo>
                <a:lnTo>
                  <a:pt x="2859697" y="2552851"/>
                </a:lnTo>
                <a:lnTo>
                  <a:pt x="2859200" y="2571761"/>
                </a:lnTo>
                <a:lnTo>
                  <a:pt x="2859697" y="2590650"/>
                </a:lnTo>
                <a:lnTo>
                  <a:pt x="2858519" y="2597676"/>
                </a:lnTo>
                <a:lnTo>
                  <a:pt x="2856582" y="2671219"/>
                </a:lnTo>
                <a:cubicBezTo>
                  <a:pt x="2846782" y="2750197"/>
                  <a:pt x="2821337" y="2828556"/>
                  <a:pt x="2779043" y="2901813"/>
                </a:cubicBezTo>
                <a:lnTo>
                  <a:pt x="1675366" y="4813437"/>
                </a:lnTo>
                <a:cubicBezTo>
                  <a:pt x="1633069" y="4886692"/>
                  <a:pt x="1577932" y="4947909"/>
                  <a:pt x="1514435" y="4995884"/>
                </a:cubicBezTo>
                <a:lnTo>
                  <a:pt x="1451712" y="5034332"/>
                </a:lnTo>
                <a:lnTo>
                  <a:pt x="1446214" y="5038867"/>
                </a:lnTo>
                <a:lnTo>
                  <a:pt x="1429610" y="5047883"/>
                </a:lnTo>
                <a:lnTo>
                  <a:pt x="1413482" y="5057766"/>
                </a:lnTo>
                <a:lnTo>
                  <a:pt x="1406798" y="5060264"/>
                </a:lnTo>
                <a:lnTo>
                  <a:pt x="1342148" y="5095355"/>
                </a:lnTo>
                <a:cubicBezTo>
                  <a:pt x="1268853" y="5126356"/>
                  <a:pt x="1188268" y="5143498"/>
                  <a:pt x="1103678" y="5143498"/>
                </a:cubicBez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90351" y="2009936"/>
            <a:ext cx="1059908" cy="953187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7" name="Freeform 175"/>
              <p:cNvSpPr/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9455" y="2484839"/>
            <a:ext cx="1059908" cy="953187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/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0" name="Freeform 183"/>
              <p:cNvSpPr/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1" name="Freeform 184"/>
              <p:cNvSpPr/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2" name="Freeform 185"/>
              <p:cNvSpPr/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3" name="Freeform 186"/>
              <p:cNvSpPr/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4" name="Freeform 187"/>
              <p:cNvSpPr/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08559" y="2009935"/>
            <a:ext cx="1059908" cy="953187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/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506085" y="3095625"/>
            <a:ext cx="1999615" cy="30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当轮廓外接矩形宽高比在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0.8~1.2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，轮廓面积与外接矩形面积比在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0.6~1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时，该轮廓为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蓝色圆形标志牌轮廓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7494678" y="3643153"/>
            <a:ext cx="1968063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此时标志牌的子轮廓为箭头轮廓，找出箭头的宽高数据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9462740" y="3141661"/>
            <a:ext cx="1989473" cy="30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满足箭头边界矩形面积和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标志牌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面积之比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0.2~0.55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且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箭头边界矩形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面积大于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30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则认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定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为找到箭头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7494678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462740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424400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4631690" y="579120"/>
            <a:ext cx="4257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提取轮廓并进行约束条件判断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5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9517380" y="2133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  <p:sp>
        <p:nvSpPr>
          <p:cNvPr id="34" name="矩形 33"/>
          <p:cNvSpPr/>
          <p:nvPr/>
        </p:nvSpPr>
        <p:spPr>
          <a:xfrm>
            <a:off x="5080" y="0"/>
            <a:ext cx="220091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[93Q[()@YST6Z}YP8RU@VU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417195"/>
            <a:ext cx="4204335" cy="60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8369935" y="-1270"/>
            <a:ext cx="3813175" cy="6858000"/>
          </a:xfrm>
          <a:custGeom>
            <a:avLst/>
            <a:gdLst>
              <a:gd name="connsiteX0" fmla="*/ 1756020 w 2859697"/>
              <a:gd name="connsiteY0" fmla="*/ 0 h 5143500"/>
              <a:gd name="connsiteX1" fmla="*/ 2859697 w 2859697"/>
              <a:gd name="connsiteY1" fmla="*/ 0 h 5143500"/>
              <a:gd name="connsiteX2" fmla="*/ 2859697 w 2859697"/>
              <a:gd name="connsiteY2" fmla="*/ 5143499 h 5143500"/>
              <a:gd name="connsiteX3" fmla="*/ 1756020 w 2859697"/>
              <a:gd name="connsiteY3" fmla="*/ 5143500 h 5143500"/>
              <a:gd name="connsiteX4" fmla="*/ 1413482 w 2859697"/>
              <a:gd name="connsiteY4" fmla="*/ 5038867 h 5143500"/>
              <a:gd name="connsiteX5" fmla="*/ 1393397 w 2859697"/>
              <a:gd name="connsiteY5" fmla="*/ 5022297 h 5143500"/>
              <a:gd name="connsiteX6" fmla="*/ 1345265 w 2859697"/>
              <a:gd name="connsiteY6" fmla="*/ 4995884 h 5143500"/>
              <a:gd name="connsiteX7" fmla="*/ 1184334 w 2859697"/>
              <a:gd name="connsiteY7" fmla="*/ 4813437 h 5143500"/>
              <a:gd name="connsiteX8" fmla="*/ 80657 w 2859697"/>
              <a:gd name="connsiteY8" fmla="*/ 2901811 h 5143500"/>
              <a:gd name="connsiteX9" fmla="*/ 3117 w 2859697"/>
              <a:gd name="connsiteY9" fmla="*/ 2671219 h 5143500"/>
              <a:gd name="connsiteX10" fmla="*/ 1181 w 2859697"/>
              <a:gd name="connsiteY10" fmla="*/ 2597684 h 5143500"/>
              <a:gd name="connsiteX11" fmla="*/ 0 w 2859697"/>
              <a:gd name="connsiteY11" fmla="*/ 2590647 h 5143500"/>
              <a:gd name="connsiteX12" fmla="*/ 498 w 2859697"/>
              <a:gd name="connsiteY12" fmla="*/ 2571734 h 5143500"/>
              <a:gd name="connsiteX13" fmla="*/ 0 w 2859697"/>
              <a:gd name="connsiteY13" fmla="*/ 2552851 h 5143500"/>
              <a:gd name="connsiteX14" fmla="*/ 1181 w 2859697"/>
              <a:gd name="connsiteY14" fmla="*/ 2545824 h 5143500"/>
              <a:gd name="connsiteX15" fmla="*/ 3117 w 2859697"/>
              <a:gd name="connsiteY15" fmla="*/ 2472279 h 5143500"/>
              <a:gd name="connsiteX16" fmla="*/ 80657 w 2859697"/>
              <a:gd name="connsiteY16" fmla="*/ 2241687 h 5143500"/>
              <a:gd name="connsiteX17" fmla="*/ 1184334 w 2859697"/>
              <a:gd name="connsiteY17" fmla="*/ 330063 h 5143500"/>
              <a:gd name="connsiteX18" fmla="*/ 1345265 w 2859697"/>
              <a:gd name="connsiteY18" fmla="*/ 147613 h 5143500"/>
              <a:gd name="connsiteX19" fmla="*/ 1407988 w 2859697"/>
              <a:gd name="connsiteY19" fmla="*/ 109166 h 5143500"/>
              <a:gd name="connsiteX20" fmla="*/ 1413482 w 2859697"/>
              <a:gd name="connsiteY20" fmla="*/ 104631 h 5143500"/>
              <a:gd name="connsiteX21" fmla="*/ 1430084 w 2859697"/>
              <a:gd name="connsiteY21" fmla="*/ 95620 h 5143500"/>
              <a:gd name="connsiteX22" fmla="*/ 1446215 w 2859697"/>
              <a:gd name="connsiteY22" fmla="*/ 85731 h 5143500"/>
              <a:gd name="connsiteX23" fmla="*/ 1452901 w 2859697"/>
              <a:gd name="connsiteY23" fmla="*/ 83237 h 5143500"/>
              <a:gd name="connsiteX24" fmla="*/ 1517550 w 2859697"/>
              <a:gd name="connsiteY24" fmla="*/ 48145 h 5143500"/>
              <a:gd name="connsiteX25" fmla="*/ 1756020 w 2859697"/>
              <a:gd name="connsiteY2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9697" h="5143500">
                <a:moveTo>
                  <a:pt x="1756020" y="0"/>
                </a:moveTo>
                <a:lnTo>
                  <a:pt x="2859697" y="0"/>
                </a:lnTo>
                <a:lnTo>
                  <a:pt x="2859697" y="5143499"/>
                </a:lnTo>
                <a:lnTo>
                  <a:pt x="1756020" y="5143500"/>
                </a:lnTo>
                <a:cubicBezTo>
                  <a:pt x="1629138" y="5143500"/>
                  <a:pt x="1511262" y="5104927"/>
                  <a:pt x="1413482" y="5038867"/>
                </a:cubicBezTo>
                <a:lnTo>
                  <a:pt x="1393397" y="5022297"/>
                </a:lnTo>
                <a:lnTo>
                  <a:pt x="1345265" y="4995884"/>
                </a:lnTo>
                <a:cubicBezTo>
                  <a:pt x="1281768" y="4947909"/>
                  <a:pt x="1226628" y="4886692"/>
                  <a:pt x="1184334" y="4813437"/>
                </a:cubicBezTo>
                <a:lnTo>
                  <a:pt x="80657" y="2901811"/>
                </a:lnTo>
                <a:cubicBezTo>
                  <a:pt x="38363" y="2828556"/>
                  <a:pt x="12916" y="2750194"/>
                  <a:pt x="3117" y="2671219"/>
                </a:cubicBezTo>
                <a:lnTo>
                  <a:pt x="1181" y="2597684"/>
                </a:lnTo>
                <a:lnTo>
                  <a:pt x="0" y="2590647"/>
                </a:lnTo>
                <a:lnTo>
                  <a:pt x="498" y="2571734"/>
                </a:lnTo>
                <a:lnTo>
                  <a:pt x="0" y="2552851"/>
                </a:lnTo>
                <a:lnTo>
                  <a:pt x="1181" y="2545824"/>
                </a:lnTo>
                <a:lnTo>
                  <a:pt x="3117" y="2472279"/>
                </a:lnTo>
                <a:cubicBezTo>
                  <a:pt x="12916" y="2393303"/>
                  <a:pt x="38360" y="2314942"/>
                  <a:pt x="80657" y="2241687"/>
                </a:cubicBezTo>
                <a:lnTo>
                  <a:pt x="1184334" y="330063"/>
                </a:lnTo>
                <a:cubicBezTo>
                  <a:pt x="1226628" y="256806"/>
                  <a:pt x="1281766" y="195588"/>
                  <a:pt x="1345265" y="147613"/>
                </a:cubicBezTo>
                <a:lnTo>
                  <a:pt x="1407988" y="109166"/>
                </a:lnTo>
                <a:lnTo>
                  <a:pt x="1413482" y="104631"/>
                </a:lnTo>
                <a:lnTo>
                  <a:pt x="1430084" y="95620"/>
                </a:lnTo>
                <a:lnTo>
                  <a:pt x="1446215" y="85731"/>
                </a:lnTo>
                <a:lnTo>
                  <a:pt x="1452901" y="83237"/>
                </a:lnTo>
                <a:lnTo>
                  <a:pt x="1517550" y="48145"/>
                </a:lnTo>
                <a:cubicBezTo>
                  <a:pt x="1590844" y="17144"/>
                  <a:pt x="1671432" y="0"/>
                  <a:pt x="1756020" y="0"/>
                </a:cubicBez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999490" y="3802380"/>
            <a:ext cx="2925445" cy="141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slope_lb=(</a:t>
            </a:r>
            <a:r>
              <a:rPr 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lx-bx)*(ly-by)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slope_tb=(t</a:t>
            </a:r>
            <a:r>
              <a:rPr lang="en-US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x-bx)*(ty-by)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slope_rb=(r</a:t>
            </a:r>
            <a:r>
              <a:rPr lang="en-US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x-bx)*(ry-by)</a:t>
            </a:r>
            <a:endParaRPr 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214900" y="4052189"/>
            <a:ext cx="2045063" cy="9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slope_rb*slope_tb&gt;0,</a:t>
            </a:r>
            <a:r>
              <a:rPr lang="zh-CN" altLang="en-US" sz="186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为右转标志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049584" y="1985264"/>
            <a:ext cx="20450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slope_lb*slope_tb&gt;0,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为左转标志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69126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69126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265731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265731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049584" y="3188588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107889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4107889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49584" y="2080479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57556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57556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454161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5454161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42041" y="3244309"/>
            <a:ext cx="590343" cy="532131"/>
            <a:chOff x="2510551" y="2433232"/>
            <a:chExt cx="442757" cy="399098"/>
          </a:xfrm>
        </p:grpSpPr>
        <p:sp>
          <p:nvSpPr>
            <p:cNvPr id="12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76527" y="3244309"/>
            <a:ext cx="590343" cy="532131"/>
            <a:chOff x="1474794" y="2433232"/>
            <a:chExt cx="442757" cy="399098"/>
          </a:xfrm>
        </p:grpSpPr>
        <p:sp>
          <p:nvSpPr>
            <p:cNvPr id="11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60779" y="3244309"/>
            <a:ext cx="590343" cy="532131"/>
            <a:chOff x="3499604" y="2433232"/>
            <a:chExt cx="442757" cy="399098"/>
          </a:xfrm>
        </p:grpSpPr>
        <p:sp>
          <p:nvSpPr>
            <p:cNvPr id="13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判断方向</a:t>
            </a: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8" name="图片 2" descr="C:\Users\43804\Desktop\捕12.PNG捕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99220" y="2086610"/>
            <a:ext cx="3183890" cy="2713990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65125" y="114935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</a:p>
        </p:txBody>
      </p:sp>
    </p:spTree>
    <p:extLst>
      <p:ext uri="{BB962C8B-B14F-4D97-AF65-F5344CB8AC3E}">
        <p14:creationId xmlns:p14="http://schemas.microsoft.com/office/powerpoint/2010/main" val="27462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r"/>
      </p:transition>
    </mc:Choice>
    <mc:Fallback xmlns="">
      <p:transition spd="slow">
        <p:push dir="r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6725" y="1777999"/>
            <a:ext cx="11805275" cy="2933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13608" y="1721941"/>
            <a:ext cx="3454460" cy="3319065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-275551" y="2900071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224005" y="2094749"/>
            <a:ext cx="406024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硬件和传感器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05941" y="2786293"/>
            <a:ext cx="6324567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135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本次我们使用的是树莓派小车，并按照教程进行了搭接组装，下面介绍一下优缺点和一些参数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86488" y="2571815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49451" y="2718843"/>
            <a:ext cx="76375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5" grpId="0"/>
      <p:bldP spid="36" grpId="0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等线</vt:lpstr>
      <vt:lpstr>宋体</vt:lpstr>
      <vt:lpstr>微软雅黑</vt:lpstr>
      <vt:lpstr>Agency FB</vt:lpstr>
      <vt:lpstr>Arial</vt:lpstr>
      <vt:lpstr>Arial Narrow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Zhao Zifeng</cp:lastModifiedBy>
  <cp:revision>399</cp:revision>
  <dcterms:created xsi:type="dcterms:W3CDTF">2017-08-03T09:01:00Z</dcterms:created>
  <dcterms:modified xsi:type="dcterms:W3CDTF">2018-11-02T08:11:13Z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