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30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329" r:id="rId22"/>
    <p:sldId id="330" r:id="rId23"/>
    <p:sldId id="280" r:id="rId24"/>
    <p:sldId id="281" r:id="rId25"/>
    <p:sldId id="282" r:id="rId26"/>
    <p:sldId id="283" r:id="rId27"/>
    <p:sldId id="284" r:id="rId28"/>
    <p:sldId id="290" r:id="rId29"/>
    <p:sldId id="294" r:id="rId30"/>
    <p:sldId id="291" r:id="rId31"/>
    <p:sldId id="292" r:id="rId32"/>
    <p:sldId id="293" r:id="rId33"/>
    <p:sldId id="288" r:id="rId34"/>
    <p:sldId id="261" r:id="rId3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11"/>
        <p:guide pos="291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矩形 5"/>
          <p:cNvSpPr/>
          <p:nvPr/>
        </p:nvSpPr>
        <p:spPr>
          <a:xfrm>
            <a:off x="3175" y="3717925"/>
            <a:ext cx="9144000" cy="314325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954088" y="1843088"/>
            <a:ext cx="5460365" cy="1168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algn="l" eaLnBrk="1" latinLnBrk="0" hangingPunct="1"/>
            <a:r>
              <a:rPr lang="zh-CN" altLang="en-US" sz="6600" dirty="0">
                <a:solidFill>
                  <a:schemeClr val="accent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家谱开放数据 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076" name="文本框 3075"/>
          <p:cNvSpPr txBox="1"/>
          <p:nvPr/>
        </p:nvSpPr>
        <p:spPr>
          <a:xfrm>
            <a:off x="3275330" y="3717925"/>
            <a:ext cx="5695315" cy="27711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0" lvl="0" indent="0" eaLnBrk="1" latinLnBrk="0" hangingPunct="1"/>
            <a:r>
              <a:rPr lang="en-US" altLang="zh-CN" sz="5400" b="1" dirty="0">
                <a:solidFill>
                  <a:schemeClr val="bg1"/>
                </a:solidFill>
                <a:latin typeface="Impact" pitchFamily="2" charset="0"/>
                <a:ea typeface="微软雅黑" charset="-122"/>
                <a:sym typeface="Arial" charset="0"/>
              </a:rPr>
              <a:t>             </a:t>
            </a:r>
            <a:r>
              <a:rPr lang="zh-CN" altLang="en-US" sz="5400" b="1" dirty="0">
                <a:solidFill>
                  <a:schemeClr val="bg1"/>
                </a:solidFill>
                <a:latin typeface="Impact" pitchFamily="2" charset="0"/>
                <a:ea typeface="微软雅黑" charset="-122"/>
                <a:sym typeface="Arial" charset="0"/>
              </a:rPr>
              <a:t>接口说明</a:t>
            </a:r>
            <a:endParaRPr lang="zh-CN" altLang="en-US" sz="5400" b="1" dirty="0">
              <a:solidFill>
                <a:schemeClr val="bg1"/>
              </a:solidFill>
              <a:latin typeface="Impact" pitchFamily="2" charset="0"/>
              <a:ea typeface="微软雅黑" charset="-122"/>
              <a:sym typeface="Arial" charset="0"/>
            </a:endParaRPr>
          </a:p>
          <a:p>
            <a:pPr marL="0" lvl="0" indent="0" eaLnBrk="1" latinLnBrk="0" hangingPunct="1"/>
            <a:endParaRPr lang="zh-CN" altLang="en-US" sz="5400" b="1" dirty="0">
              <a:solidFill>
                <a:schemeClr val="bg1"/>
              </a:solidFill>
              <a:latin typeface="Impact" pitchFamily="2" charset="0"/>
              <a:ea typeface="微软雅黑" charset="-122"/>
              <a:sym typeface="Arial" charset="0"/>
            </a:endParaRPr>
          </a:p>
          <a:p>
            <a:pPr marL="0" lvl="0" indent="0" eaLnBrk="1" latinLnBrk="0" hangingPunct="1"/>
            <a:r>
              <a:rPr lang="zh-CN" altLang="en-US" sz="2000" b="1" dirty="0">
                <a:solidFill>
                  <a:schemeClr val="bg1"/>
                </a:solidFill>
                <a:latin typeface="Impact" pitchFamily="2" charset="0"/>
                <a:ea typeface="微软雅黑" charset="-122"/>
                <a:sym typeface="Arial" charset="0"/>
              </a:rPr>
              <a:t>                                                          培训人：陈尚松</a:t>
            </a:r>
            <a:endParaRPr lang="zh-CN" altLang="en-US" sz="2000" b="1" dirty="0">
              <a:solidFill>
                <a:schemeClr val="bg1"/>
              </a:solidFill>
              <a:latin typeface="Impact" pitchFamily="2" charset="0"/>
              <a:ea typeface="微软雅黑" charset="-122"/>
              <a:sym typeface="Arial" charset="0"/>
            </a:endParaRPr>
          </a:p>
          <a:p>
            <a:pPr marL="0" lvl="0" indent="0" eaLnBrk="1" latinLnBrk="0" hangingPunct="1"/>
            <a:endParaRPr lang="zh-CN" altLang="en-US" sz="2000" b="1" dirty="0">
              <a:solidFill>
                <a:schemeClr val="bg1"/>
              </a:solidFill>
              <a:latin typeface="Impact" pitchFamily="2" charset="0"/>
              <a:ea typeface="微软雅黑" charset="-122"/>
              <a:sym typeface="Arial" charset="0"/>
            </a:endParaRPr>
          </a:p>
          <a:p>
            <a:pPr marL="0" lvl="0" indent="0" eaLnBrk="1" latinLnBrk="0" hangingPunct="1"/>
            <a:r>
              <a:rPr lang="zh-CN" altLang="en-US" sz="2400" b="1" dirty="0">
                <a:solidFill>
                  <a:schemeClr val="bg1"/>
                </a:solidFill>
                <a:latin typeface="Impact" pitchFamily="2" charset="0"/>
                <a:ea typeface="微软雅黑" charset="-122"/>
                <a:sym typeface="Arial" charset="0"/>
              </a:rPr>
              <a:t>                           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Impact" pitchFamily="2" charset="0"/>
                <a:ea typeface="微软雅黑" charset="-122"/>
                <a:sym typeface="Arial" charset="0"/>
              </a:rPr>
              <a:t>上海图书馆</a:t>
            </a:r>
            <a:endParaRPr lang="zh-CN" altLang="en-US" sz="2000" b="1" dirty="0">
              <a:solidFill>
                <a:schemeClr val="bg1"/>
              </a:solidFill>
              <a:latin typeface="Impact" pitchFamily="2" charset="0"/>
              <a:ea typeface="微软雅黑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650" y="1628775"/>
            <a:ext cx="777938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endParaRPr lang="zh-CN" b="0" u="none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200025" y="969010"/>
          <a:ext cx="8623300" cy="4893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4830"/>
                <a:gridCol w="917575"/>
                <a:gridCol w="5890895"/>
              </a:tblGrid>
              <a:tr h="23495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highlight>
                            <a:srgbClr val="BDD7EE"/>
                          </a:highlight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属性</a:t>
                      </a:r>
                      <a:endParaRPr lang="zh-CN" altLang="en-US" sz="1200" b="0">
                        <a:solidFill>
                          <a:srgbClr val="000000"/>
                        </a:solidFill>
                        <a:highlight>
                          <a:srgbClr val="BDD7EE"/>
                        </a:highlight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highlight>
                            <a:srgbClr val="BDD7EE"/>
                          </a:highlight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类型</a:t>
                      </a:r>
                      <a:endParaRPr lang="zh-CN" altLang="en-US" sz="1200" b="0">
                        <a:solidFill>
                          <a:srgbClr val="000000"/>
                        </a:solidFill>
                        <a:highlight>
                          <a:srgbClr val="BDD7EE"/>
                        </a:highlight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highlight>
                            <a:srgbClr val="BDD7EE"/>
                          </a:highlight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说明</a:t>
                      </a:r>
                      <a:endParaRPr lang="zh-CN" altLang="en-US" sz="1200" b="0">
                        <a:solidFill>
                          <a:srgbClr val="000000"/>
                        </a:solidFill>
                        <a:highlight>
                          <a:srgbClr val="BDD7EE"/>
                        </a:highlight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42672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label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value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：姓名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language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：语言“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chs”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：中文简体“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cht”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：中文繁体“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en”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：英文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8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relatedWork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相关家谱文献的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roleOfFamily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角色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（人在家族中的角色，如始祖、始迁祖等先祖类型。）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31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familyName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姓氏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8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gender 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性别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family 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家族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31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childOf 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父亲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8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spouseOf 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配偶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genealogyName 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谱名（人在家谱上记载的谱名。）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2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courtesyName 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字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pseudonym 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号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31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orderOfSeniority 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排行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8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generationCharacter 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字辈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31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posthumousTitle 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谥号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birthday 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生于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2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deathday 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卒于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31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description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人物描述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8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temporalValue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朝代描述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temporal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朝代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00025" y="309880"/>
            <a:ext cx="7806055" cy="6591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endParaRPr lang="en-US" altLang="zh-CN" b="1">
              <a:latin typeface="微软雅黑" charset="0"/>
              <a:ea typeface="微软雅黑" charset="0"/>
            </a:endParaRPr>
          </a:p>
          <a:p>
            <a:pPr lvl="0" eaLnBrk="1" latinLnBrk="0" hangingPunct="1"/>
            <a:r>
              <a:rPr lang="en-US" altLang="zh-CN" b="1">
                <a:latin typeface="微软雅黑" charset="0"/>
                <a:ea typeface="微软雅黑" charset="0"/>
              </a:rPr>
              <a:t>返回属性说明：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755650" y="909955"/>
            <a:ext cx="780605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r>
              <a:rPr lang="en-US" altLang="zh-CN" b="1">
                <a:latin typeface="微软雅黑" charset="0"/>
                <a:ea typeface="微软雅黑" charset="0"/>
              </a:rPr>
              <a:t>2.通过查询接口获取特定类型的数据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650" y="1628775"/>
            <a:ext cx="7779385" cy="3402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（3）地名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功能：输入地名，获取对应的资源数据。数据匹配方式为完全匹配。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API接口：http://data.library.sh.cn/jp/place/[参数1]?key=[参数2]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输入：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[参数1]：地名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[参数2]：用户的APIKey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输出：包含地名属性和值的JSON-LD数据（数组格式）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例如：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输入：http://data.library.sh.cn/jp/place/杞县?key=02cdb77b436d4dc383f1b64exxxxxxxxx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输出：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见演示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.</a:t>
            </a:r>
            <a:endParaRPr lang="en-US" altLang="zh-CN"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endParaRPr b="0" u="none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650" y="1628775"/>
            <a:ext cx="777938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endParaRPr lang="zh-CN" b="0" u="none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42570" y="956945"/>
          <a:ext cx="8693785" cy="4902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2380"/>
                <a:gridCol w="1349375"/>
                <a:gridCol w="6082030"/>
              </a:tblGrid>
              <a:tr h="38417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highlight>
                            <a:srgbClr val="BDD7EE"/>
                          </a:highlight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属性</a:t>
                      </a:r>
                      <a:endParaRPr lang="zh-CN" altLang="en-US" sz="1200" b="0">
                        <a:solidFill>
                          <a:srgbClr val="000000"/>
                        </a:solidFill>
                        <a:highlight>
                          <a:srgbClr val="BDD7EE"/>
                        </a:highlight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highlight>
                            <a:srgbClr val="BDD7EE"/>
                          </a:highlight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类型</a:t>
                      </a:r>
                      <a:endParaRPr lang="zh-CN" altLang="en-US" sz="1200" b="0">
                        <a:solidFill>
                          <a:srgbClr val="000000"/>
                        </a:solidFill>
                        <a:highlight>
                          <a:srgbClr val="BDD7EE"/>
                        </a:highlight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highlight>
                            <a:srgbClr val="BDD7EE"/>
                          </a:highlight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说明</a:t>
                      </a:r>
                      <a:endParaRPr lang="zh-CN" altLang="en-US" sz="1200" b="0">
                        <a:solidFill>
                          <a:srgbClr val="000000"/>
                        </a:solidFill>
                        <a:highlight>
                          <a:srgbClr val="BDD7EE"/>
                        </a:highlight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21742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label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value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：地名（对应“国家”、“省”、“市”、“县”中的最小行政区划）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language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：语言“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chs”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：中文简体“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cht”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：中文繁体“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en”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：英文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country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国家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province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省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city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市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county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县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63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sameAs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经纬度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description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地名描述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00025" y="309880"/>
            <a:ext cx="7806055" cy="6591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endParaRPr lang="en-US" altLang="zh-CN" b="1">
              <a:latin typeface="微软雅黑" charset="0"/>
              <a:ea typeface="微软雅黑" charset="0"/>
            </a:endParaRPr>
          </a:p>
          <a:p>
            <a:pPr lvl="0" eaLnBrk="1" latinLnBrk="0" hangingPunct="1"/>
            <a:r>
              <a:rPr lang="en-US" altLang="zh-CN" b="1">
                <a:latin typeface="微软雅黑" charset="0"/>
                <a:ea typeface="微软雅黑" charset="0"/>
              </a:rPr>
              <a:t>返回属性说明：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755650" y="909955"/>
            <a:ext cx="780605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r>
              <a:rPr lang="en-US" altLang="zh-CN" b="1">
                <a:latin typeface="微软雅黑" charset="0"/>
                <a:ea typeface="微软雅黑" charset="0"/>
              </a:rPr>
              <a:t>2.通过查询接口获取特定类型的数据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650" y="1628775"/>
            <a:ext cx="7779385" cy="3950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（4）机构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功能：输入机构的简称或全称，获取对应的资源数据。数据匹配方式为模糊匹配。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API接口：http://data.library.sh.cn/jp/organization/[参数1]?key=[参数2]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输入：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[参数1]：机构简称/全称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[参数2]：用户的APIKey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输出：包含机构属性和值的JSON-LD数据（数组格式）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例如：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输入：http://data.library.sh.cn/jp/organization/上图?key=02cdb77b436d4dc383f1b64exxxxxxxxx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输出：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见演示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.</a:t>
            </a:r>
            <a:endParaRPr lang="en-US" altLang="zh-CN"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endParaRPr b="0" u="none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200025" y="309880"/>
            <a:ext cx="7806055" cy="6591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endParaRPr lang="en-US" altLang="zh-CN" b="1">
              <a:latin typeface="微软雅黑" charset="0"/>
              <a:ea typeface="微软雅黑" charset="0"/>
            </a:endParaRPr>
          </a:p>
          <a:p>
            <a:pPr lvl="0" eaLnBrk="1" latinLnBrk="0" hangingPunct="1"/>
            <a:r>
              <a:rPr lang="en-US" altLang="zh-CN" b="1">
                <a:latin typeface="微软雅黑" charset="0"/>
                <a:ea typeface="微软雅黑" charset="0"/>
              </a:rPr>
              <a:t>返回属性说明：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650" y="1628775"/>
            <a:ext cx="777938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endParaRPr lang="zh-CN" b="0" u="none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200025" y="969010"/>
          <a:ext cx="8717280" cy="4881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095"/>
                <a:gridCol w="1360805"/>
                <a:gridCol w="5834380"/>
              </a:tblGrid>
              <a:tr h="49911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highlight>
                            <a:srgbClr val="BDD7EE"/>
                          </a:highlight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属性</a:t>
                      </a:r>
                      <a:endParaRPr lang="zh-CN" altLang="en-US" sz="1200" b="0">
                        <a:solidFill>
                          <a:srgbClr val="000000"/>
                        </a:solidFill>
                        <a:highlight>
                          <a:srgbClr val="BDD7EE"/>
                        </a:highlight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highlight>
                            <a:srgbClr val="BDD7EE"/>
                          </a:highlight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类型</a:t>
                      </a:r>
                      <a:endParaRPr lang="zh-CN" altLang="en-US" sz="1200" b="0">
                        <a:solidFill>
                          <a:srgbClr val="000000"/>
                        </a:solidFill>
                        <a:highlight>
                          <a:srgbClr val="BDD7EE"/>
                        </a:highlight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highlight>
                            <a:srgbClr val="BDD7EE"/>
                          </a:highlight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说明</a:t>
                      </a:r>
                      <a:endParaRPr lang="zh-CN" altLang="en-US" sz="1200" b="0">
                        <a:solidFill>
                          <a:srgbClr val="000000"/>
                        </a:solidFill>
                        <a:highlight>
                          <a:srgbClr val="BDD7EE"/>
                        </a:highlight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3863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label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value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：机构名称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language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：语言“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chs”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：中文简体“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cht”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：中文繁体“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en”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：英文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11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label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机构全称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abbreviateName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机构简称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4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address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地址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11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region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机构所在地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755650" y="909955"/>
            <a:ext cx="780605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r>
              <a:rPr lang="en-US" altLang="zh-CN" b="1">
                <a:latin typeface="微软雅黑" charset="0"/>
                <a:ea typeface="微软雅黑" charset="0"/>
              </a:rPr>
              <a:t>2.通过查询接口获取特定类型的数据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24535" y="1628775"/>
            <a:ext cx="8094980" cy="39446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（5）朝代</a:t>
            </a:r>
            <a:endParaRPr sz="12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功能：</a:t>
            </a:r>
            <a:endParaRPr sz="12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1.输入朝代、年号，获取朝代起止年数据。</a:t>
            </a:r>
            <a:endParaRPr sz="12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2.输入年号纪年，获取公元年数据。</a:t>
            </a:r>
            <a:endParaRPr sz="12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3.输入公元年，返回朝代纪年。</a:t>
            </a:r>
            <a:endParaRPr sz="12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4.输入朝代，返回年号、帝王、起止年</a:t>
            </a:r>
            <a:endParaRPr sz="12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5.获取所有朝代</a:t>
            </a:r>
            <a:endParaRPr sz="12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API接口：</a:t>
            </a:r>
            <a:endParaRPr sz="12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http://data.library.sh.cn/jp/data/[参数1].json?key=[参数2]</a:t>
            </a:r>
            <a:endParaRPr sz="12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输入方式1：</a:t>
            </a:r>
            <a:endParaRPr sz="12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[参数1]：朝代或朝代年号。</a:t>
            </a:r>
            <a:endParaRPr sz="12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[参数2]：用户的APIKey</a:t>
            </a:r>
            <a:endParaRPr sz="12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输出：朝代起止年的JSON-LD数据（数组格式）</a:t>
            </a:r>
            <a:endParaRPr sz="12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例如：</a:t>
            </a:r>
            <a:endParaRPr sz="12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输入：http://data.library.sh.cn/jp/data/明.json?key=02cdb77b436d4dc383f1b64exxxxxxxxx</a:t>
            </a:r>
            <a:endParaRPr sz="12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输出：{</a:t>
            </a:r>
            <a:endParaRPr sz="12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"result": {</a:t>
            </a:r>
            <a:endParaRPr sz="12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    "data": "1368~1644",</a:t>
            </a:r>
            <a:endParaRPr sz="12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    "uri": "http://data.library.sh.cn/authority/temporal/yex4deivsad41p9q"</a:t>
            </a:r>
            <a:endParaRPr sz="12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}</a:t>
            </a:r>
            <a:endParaRPr sz="12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}</a:t>
            </a:r>
            <a:endParaRPr sz="12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755650" y="909955"/>
            <a:ext cx="780605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r>
              <a:rPr lang="en-US" altLang="zh-CN" b="1">
                <a:latin typeface="微软雅黑" charset="0"/>
                <a:ea typeface="微软雅黑" charset="0"/>
              </a:rPr>
              <a:t>2.通过查询接口获取特定类型的数据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24535" y="1628775"/>
            <a:ext cx="8094980" cy="35223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r>
              <a:rPr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输入方式2：</a:t>
            </a:r>
            <a:endParaRPr sz="16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[参数1]：朝代纪年。</a:t>
            </a:r>
            <a:endParaRPr sz="16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[参数2]：用户的APIKey</a:t>
            </a:r>
            <a:endParaRPr sz="16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输出：公元年的JSON-LD数据（数组格式）</a:t>
            </a:r>
            <a:endParaRPr sz="16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例如：</a:t>
            </a:r>
            <a:endParaRPr sz="16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输入：http://data.library.sh.cn/jp/data/明洪武2年.json?key=02cdb77b436d4dc383f1b64exxxxxxxxx</a:t>
            </a:r>
            <a:endParaRPr sz="16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输出：</a:t>
            </a:r>
            <a:endParaRPr sz="16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{</a:t>
            </a:r>
            <a:endParaRPr sz="16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"result": {</a:t>
            </a:r>
            <a:endParaRPr sz="16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    "data": "1369",</a:t>
            </a:r>
            <a:endParaRPr sz="16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    "uri": "http://data.library.sh.cn/authority/temporal/3rwxdjxxfz5bhff9"</a:t>
            </a:r>
            <a:endParaRPr sz="16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}</a:t>
            </a:r>
            <a:endParaRPr sz="16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}</a:t>
            </a:r>
            <a:endParaRPr sz="16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755650" y="909955"/>
            <a:ext cx="780605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r>
              <a:rPr lang="en-US" altLang="zh-CN" b="1">
                <a:latin typeface="微软雅黑" charset="0"/>
                <a:ea typeface="微软雅黑" charset="0"/>
              </a:rPr>
              <a:t>2.通过查询接口获取特定类型的数据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24535" y="1628775"/>
            <a:ext cx="8094980" cy="3766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r>
              <a:rPr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输入方式3：</a:t>
            </a:r>
            <a:endParaRPr sz="16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[参数1]：公元年。</a:t>
            </a:r>
            <a:endParaRPr sz="16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[参数2]：用户的APIKey</a:t>
            </a:r>
            <a:endParaRPr sz="16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输出：朝代纪年的JSON-LD数据（数组格式）</a:t>
            </a:r>
            <a:endParaRPr sz="16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例如：</a:t>
            </a:r>
            <a:endParaRPr sz="16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输入：http://data.library.sh.cn/jp/data/1369.json?key=02cdb77b436d4dc383f1b64exxxxxxxxx</a:t>
            </a:r>
            <a:endParaRPr sz="16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输出：</a:t>
            </a:r>
            <a:endParaRPr sz="16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{</a:t>
            </a:r>
            <a:endParaRPr sz="16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"result": {</a:t>
            </a:r>
            <a:endParaRPr sz="16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    "data": "明,元至正29年,明2年,明洪武2年",</a:t>
            </a:r>
            <a:endParaRPr sz="16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    "uri": "http://data.library.sh.cn/authority/temporal/p77tfazo3es795ad"</a:t>
            </a:r>
            <a:endParaRPr sz="16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}</a:t>
            </a:r>
            <a:endParaRPr sz="16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}</a:t>
            </a:r>
            <a:endParaRPr sz="16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755650" y="909955"/>
            <a:ext cx="780605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r>
              <a:rPr lang="en-US" altLang="zh-CN" b="1">
                <a:latin typeface="微软雅黑" charset="0"/>
                <a:ea typeface="微软雅黑" charset="0"/>
              </a:rPr>
              <a:t>2.通过查询接口获取特定类型的数据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24535" y="1628775"/>
            <a:ext cx="8094980" cy="25793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r>
              <a:rPr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输入方式4：</a:t>
            </a:r>
            <a:endParaRPr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[参数1]：朝代。</a:t>
            </a:r>
            <a:endParaRPr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[参数2]：用户的APIKey</a:t>
            </a:r>
            <a:endParaRPr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输出：朝代纪年的JSON-LD数据（数组格式）</a:t>
            </a:r>
            <a:endParaRPr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例如：</a:t>
            </a:r>
            <a:endParaRPr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输入：http://data.library.sh.cn/jp/temporal/秦.json?key=02cdb77b436d4dc383f1b64exxxxxxxxx</a:t>
            </a:r>
            <a:endParaRPr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输出：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见演示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.</a:t>
            </a:r>
            <a:endParaRPr lang="en-US" altLang="zh-CN"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endParaRPr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755650" y="909955"/>
            <a:ext cx="780605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r>
              <a:rPr lang="en-US" altLang="zh-CN" b="1">
                <a:latin typeface="微软雅黑" charset="0"/>
                <a:ea typeface="微软雅黑" charset="0"/>
              </a:rPr>
              <a:t>2.通过查询接口获取特定类型的数据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650" y="1294765"/>
            <a:ext cx="8094980" cy="23031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r>
              <a:rPr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输入方式</a:t>
            </a:r>
            <a:r>
              <a:rPr lang="en-US"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5</a:t>
            </a:r>
            <a:r>
              <a:rPr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sz="16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[参数1]：</a:t>
            </a:r>
            <a:r>
              <a:rPr lang="zh-CN"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起始年</a:t>
            </a:r>
            <a:r>
              <a:rPr lang="en-US" altLang="zh-CN" sz="1600" b="0">
                <a:solidFill>
                  <a:srgbClr val="FF000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~</a:t>
            </a:r>
            <a:r>
              <a:rPr lang="zh-CN" altLang="en-US"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截止年</a:t>
            </a:r>
            <a:endParaRPr lang="zh-CN" altLang="en-US" sz="16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[参数2]：用户的APIKey</a:t>
            </a:r>
            <a:endParaRPr sz="16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输出：朝代纪年的JSON-LD数据（数组格式）</a:t>
            </a:r>
            <a:endParaRPr sz="16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例如：</a:t>
            </a:r>
            <a:endParaRPr sz="16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输入：     http://data.library.sh.cn/jp/temporal/1369~1578.json?key=02cdb77b436d4dc383f1b64exxxxxxxxx</a:t>
            </a:r>
            <a:endParaRPr sz="16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输出：</a:t>
            </a:r>
            <a:r>
              <a:rPr lang="zh-CN" sz="16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见演示</a:t>
            </a:r>
            <a:endParaRPr lang="zh-CN" sz="16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矩形 5"/>
          <p:cNvSpPr/>
          <p:nvPr/>
        </p:nvSpPr>
        <p:spPr>
          <a:xfrm>
            <a:off x="-17780" y="621030"/>
            <a:ext cx="9197340" cy="5878195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r>
              <a:rPr>
                <a:solidFill>
                  <a:srgbClr val="FFFFFF"/>
                </a:solidFill>
                <a:latin typeface="宋体" charset="-122"/>
                <a:ea typeface="宋体" charset="-122"/>
                <a:sym typeface="宋体" charset="-122"/>
              </a:rPr>
              <a:t>家谱开放数据接口目前提供以下两种形式的数据接口</a:t>
            </a: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4099" name="Rettangolo 5"/>
          <p:cNvSpPr/>
          <p:nvPr/>
        </p:nvSpPr>
        <p:spPr>
          <a:xfrm>
            <a:off x="733425" y="1668145"/>
            <a:ext cx="7572375" cy="4212590"/>
          </a:xfrm>
          <a:prstGeom prst="roundRect">
            <a:avLst>
              <a:gd name="adj" fmla="val 2819"/>
            </a:avLst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MS PGothic" pitchFamily="2" charset="-128"/>
              <a:ea typeface="MS PGothic" pitchFamily="2" charset="-128"/>
              <a:sym typeface="MS PGothic" pitchFamily="2" charset="-128"/>
            </a:endParaRPr>
          </a:p>
        </p:txBody>
      </p:sp>
      <p:sp>
        <p:nvSpPr>
          <p:cNvPr id="4100" name="矩形 19"/>
          <p:cNvSpPr/>
          <p:nvPr/>
        </p:nvSpPr>
        <p:spPr>
          <a:xfrm>
            <a:off x="757238" y="620713"/>
            <a:ext cx="7802880" cy="10445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anchor="t">
            <a:spAutoFit/>
          </a:bodyPr>
          <a:p>
            <a:pPr lvl="0" algn="ctr">
              <a:lnSpc>
                <a:spcPct val="100000"/>
              </a:lnSpc>
            </a:pPr>
            <a:endParaRPr lang="zh-CN" altLang="en-US" sz="3600" dirty="0">
              <a:solidFill>
                <a:schemeClr val="bg1"/>
              </a:solidFill>
              <a:latin typeface="微软雅黑" charset="0"/>
              <a:ea typeface="微软雅黑" charset="0"/>
              <a:sym typeface="Impact" pitchFamily="2" charset="0"/>
            </a:endParaRPr>
          </a:p>
          <a:p>
            <a:pPr lvl="0" algn="ctr">
              <a:lnSpc>
                <a:spcPct val="10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charset="0"/>
                <a:ea typeface="微软雅黑" charset="0"/>
                <a:sym typeface="Impact" pitchFamily="2" charset="0"/>
              </a:rPr>
              <a:t>一，家谱开放数据接口目前提供以下三种形式的数据接口</a:t>
            </a:r>
            <a:endParaRPr lang="zh-CN" altLang="en-US" sz="2400" dirty="0">
              <a:solidFill>
                <a:schemeClr val="bg1"/>
              </a:solidFill>
              <a:latin typeface="微软雅黑" charset="0"/>
              <a:ea typeface="微软雅黑" charset="0"/>
              <a:sym typeface="Impact" pitchFamily="2" charset="0"/>
            </a:endParaRPr>
          </a:p>
        </p:txBody>
      </p:sp>
      <p:grpSp>
        <p:nvGrpSpPr>
          <p:cNvPr id="4101" name="组合 4100"/>
          <p:cNvGrpSpPr/>
          <p:nvPr/>
        </p:nvGrpSpPr>
        <p:grpSpPr>
          <a:xfrm>
            <a:off x="1090613" y="2435225"/>
            <a:ext cx="2071880" cy="2452467"/>
            <a:chOff x="0" y="0"/>
            <a:chExt cx="2071702" cy="2452376"/>
          </a:xfrm>
        </p:grpSpPr>
        <p:sp>
          <p:nvSpPr>
            <p:cNvPr id="4102" name="Rettangolo 7"/>
            <p:cNvSpPr/>
            <p:nvPr/>
          </p:nvSpPr>
          <p:spPr>
            <a:xfrm>
              <a:off x="10919" y="440770"/>
              <a:ext cx="2060783" cy="201160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anchor="t">
              <a:spAutoFit/>
            </a:bodyPr>
            <a:p>
              <a:pPr lvl="0">
                <a:lnSpc>
                  <a:spcPct val="150000"/>
                </a:lnSpc>
              </a:pPr>
              <a:r>
                <a:rPr lang="en-US" altLang="x-none" sz="1400" dirty="0">
                  <a:solidFill>
                    <a:srgbClr val="3F3F3F"/>
                  </a:solidFill>
                  <a:latin typeface="微软雅黑" charset="0"/>
                  <a:ea typeface="微软雅黑" charset="0"/>
                  <a:sym typeface="Arial" charset="0"/>
                </a:rPr>
                <a:t>1.通过访问资源URI获取数据：根据标准API接口，通过访问单个资源的URI，获得该资源的所有RDF三元组(属性和值)</a:t>
              </a:r>
              <a:endParaRPr lang="en-US" altLang="x-none" sz="1400" dirty="0">
                <a:solidFill>
                  <a:srgbClr val="3F3F3F"/>
                </a:solidFill>
                <a:latin typeface="微软雅黑" charset="0"/>
                <a:ea typeface="微软雅黑" charset="0"/>
                <a:sym typeface="Arial" charset="0"/>
              </a:endParaRPr>
            </a:p>
          </p:txBody>
        </p:sp>
        <p:sp>
          <p:nvSpPr>
            <p:cNvPr id="4103" name="矩形 18"/>
            <p:cNvSpPr/>
            <p:nvPr/>
          </p:nvSpPr>
          <p:spPr>
            <a:xfrm>
              <a:off x="0" y="0"/>
              <a:ext cx="1695304" cy="3847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>
                <a:lnSpc>
                  <a:spcPct val="100000"/>
                </a:lnSpc>
              </a:pPr>
              <a:r>
                <a:rPr lang="zh-CN" altLang="zh-CN" b="1" dirty="0">
                  <a:solidFill>
                    <a:srgbClr val="00CCFF"/>
                  </a:solidFill>
                  <a:latin typeface="微软雅黑" charset="0"/>
                  <a:ea typeface="微软雅黑" charset="0"/>
                  <a:sym typeface="Articulate" pitchFamily="2" charset="0"/>
                </a:rPr>
                <a:t>数据接口形式</a:t>
              </a:r>
              <a:r>
                <a:rPr lang="en-US" altLang="zh-CN" b="1" dirty="0">
                  <a:solidFill>
                    <a:srgbClr val="00CCFF"/>
                  </a:solidFill>
                  <a:latin typeface="微软雅黑" charset="0"/>
                  <a:ea typeface="微软雅黑" charset="0"/>
                  <a:sym typeface="Articulate" pitchFamily="2" charset="0"/>
                </a:rPr>
                <a:t>1</a:t>
              </a:r>
              <a:endParaRPr lang="en-US" altLang="zh-CN" b="1" dirty="0">
                <a:solidFill>
                  <a:srgbClr val="00CCFF"/>
                </a:solidFill>
                <a:latin typeface="微软雅黑" charset="0"/>
                <a:ea typeface="微软雅黑" charset="0"/>
                <a:sym typeface="Articulate" pitchFamily="2" charset="0"/>
              </a:endParaRPr>
            </a:p>
          </p:txBody>
        </p:sp>
      </p:grpSp>
      <p:grpSp>
        <p:nvGrpSpPr>
          <p:cNvPr id="4104" name="组合 4103"/>
          <p:cNvGrpSpPr/>
          <p:nvPr/>
        </p:nvGrpSpPr>
        <p:grpSpPr>
          <a:xfrm>
            <a:off x="3514725" y="2435225"/>
            <a:ext cx="2071880" cy="3092546"/>
            <a:chOff x="0" y="0"/>
            <a:chExt cx="2071702" cy="3092432"/>
          </a:xfrm>
        </p:grpSpPr>
        <p:sp>
          <p:nvSpPr>
            <p:cNvPr id="4105" name="Rettangolo 7"/>
            <p:cNvSpPr/>
            <p:nvPr/>
          </p:nvSpPr>
          <p:spPr>
            <a:xfrm>
              <a:off x="10919" y="440770"/>
              <a:ext cx="2060783" cy="26516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anchor="t">
              <a:spAutoFit/>
            </a:bodyPr>
            <a:p>
              <a:pPr lvl="0">
                <a:lnSpc>
                  <a:spcPct val="150000"/>
                </a:lnSpc>
              </a:pPr>
              <a:r>
                <a:rPr lang="en-US" altLang="x-none" sz="1400" dirty="0">
                  <a:solidFill>
                    <a:srgbClr val="3F3F3F"/>
                  </a:solidFill>
                  <a:latin typeface="微软雅黑" charset="0"/>
                  <a:ea typeface="微软雅黑" charset="0"/>
                  <a:sym typeface="Arial" charset="0"/>
                </a:rPr>
                <a:t>2. 通过查询接口获取特定类型的数据：通过特定API接口，获取“姓氏”、“先祖名人”、“地点”、“机构”、“朝代”、“书目”的数据。（每次最多取得20条数据）</a:t>
              </a:r>
              <a:endParaRPr lang="en-US" altLang="x-none" sz="1400" dirty="0">
                <a:solidFill>
                  <a:srgbClr val="3F3F3F"/>
                </a:solidFill>
                <a:latin typeface="微软雅黑" charset="0"/>
                <a:ea typeface="微软雅黑" charset="0"/>
                <a:sym typeface="Arial" charset="0"/>
              </a:endParaRPr>
            </a:p>
          </p:txBody>
        </p:sp>
        <p:sp>
          <p:nvSpPr>
            <p:cNvPr id="4106" name="矩形 45"/>
            <p:cNvSpPr/>
            <p:nvPr/>
          </p:nvSpPr>
          <p:spPr>
            <a:xfrm>
              <a:off x="0" y="0"/>
              <a:ext cx="1695304" cy="3847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marL="0" lvl="0" indent="0" algn="l">
                <a:lnSpc>
                  <a:spcPct val="100000"/>
                </a:lnSpc>
              </a:pPr>
              <a:r>
                <a:rPr lang="zh-CN" altLang="zh-CN" b="1" dirty="0">
                  <a:solidFill>
                    <a:srgbClr val="00CCFF"/>
                  </a:solidFill>
                  <a:latin typeface="微软雅黑" charset="0"/>
                  <a:ea typeface="微软雅黑" charset="0"/>
                  <a:sym typeface="Articulate" pitchFamily="2" charset="0"/>
                </a:rPr>
                <a:t>数据接口形式</a:t>
              </a:r>
              <a:r>
                <a:rPr lang="en-US" altLang="zh-CN" b="1" dirty="0">
                  <a:solidFill>
                    <a:srgbClr val="00CCFF"/>
                  </a:solidFill>
                  <a:latin typeface="微软雅黑" charset="0"/>
                  <a:ea typeface="微软雅黑" charset="0"/>
                  <a:sym typeface="Articulate" pitchFamily="2" charset="0"/>
                </a:rPr>
                <a:t>2</a:t>
              </a:r>
              <a:endParaRPr lang="en-US" altLang="zh-CN" b="1" dirty="0">
                <a:solidFill>
                  <a:srgbClr val="00CCFF"/>
                </a:solidFill>
                <a:latin typeface="微软雅黑" charset="0"/>
                <a:ea typeface="微软雅黑" charset="0"/>
                <a:sym typeface="Articulate" pitchFamily="2" charset="0"/>
              </a:endParaRPr>
            </a:p>
          </p:txBody>
        </p:sp>
      </p:grpSp>
      <p:grpSp>
        <p:nvGrpSpPr>
          <p:cNvPr id="4107" name="组合 4106"/>
          <p:cNvGrpSpPr/>
          <p:nvPr/>
        </p:nvGrpSpPr>
        <p:grpSpPr>
          <a:xfrm>
            <a:off x="5937250" y="2435225"/>
            <a:ext cx="2071880" cy="1385666"/>
            <a:chOff x="0" y="0"/>
            <a:chExt cx="2071702" cy="1385615"/>
          </a:xfrm>
        </p:grpSpPr>
        <p:sp>
          <p:nvSpPr>
            <p:cNvPr id="4108" name="Rettangolo 7"/>
            <p:cNvSpPr/>
            <p:nvPr/>
          </p:nvSpPr>
          <p:spPr>
            <a:xfrm>
              <a:off x="10919" y="440770"/>
              <a:ext cx="2060783" cy="94484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anchor="t">
              <a:spAutoFit/>
            </a:bodyPr>
            <a:p>
              <a:pPr lvl="0">
                <a:lnSpc>
                  <a:spcPct val="150000"/>
                </a:lnSpc>
              </a:pPr>
              <a:r>
                <a:rPr lang="en-US" altLang="x-none" sz="1400" dirty="0">
                  <a:solidFill>
                    <a:srgbClr val="3F3F3F"/>
                  </a:solidFill>
                  <a:latin typeface="微软雅黑" charset="0"/>
                  <a:ea typeface="微软雅黑" charset="0"/>
                  <a:sym typeface="Arial" charset="0"/>
                </a:rPr>
                <a:t>3. 通过Sparql Endpoint获取数据</a:t>
              </a:r>
              <a:r>
                <a:rPr lang="zh-CN" altLang="en-US" sz="1400" dirty="0">
                  <a:solidFill>
                    <a:srgbClr val="3F3F3F"/>
                  </a:solidFill>
                  <a:latin typeface="微软雅黑" charset="0"/>
                  <a:ea typeface="微软雅黑" charset="0"/>
                  <a:sym typeface="Arial" charset="0"/>
                </a:rPr>
                <a:t>。</a:t>
              </a:r>
              <a:endParaRPr lang="zh-CN" altLang="en-US" sz="1400" dirty="0">
                <a:solidFill>
                  <a:srgbClr val="3F3F3F"/>
                </a:solidFill>
                <a:latin typeface="微软雅黑" charset="0"/>
                <a:ea typeface="微软雅黑" charset="0"/>
                <a:sym typeface="Arial" charset="0"/>
              </a:endParaRPr>
            </a:p>
            <a:p>
              <a:pPr lvl="0">
                <a:lnSpc>
                  <a:spcPct val="100000"/>
                </a:lnSpc>
              </a:pPr>
              <a:endParaRPr lang="zh-CN" altLang="en-US" sz="1400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4109" name="矩形 48"/>
            <p:cNvSpPr/>
            <p:nvPr/>
          </p:nvSpPr>
          <p:spPr>
            <a:xfrm>
              <a:off x="0" y="0"/>
              <a:ext cx="1695304" cy="3847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marL="0" lvl="0" indent="0" algn="l">
                <a:lnSpc>
                  <a:spcPct val="100000"/>
                </a:lnSpc>
              </a:pPr>
              <a:r>
                <a:rPr lang="zh-CN" altLang="zh-CN" b="1" dirty="0">
                  <a:solidFill>
                    <a:srgbClr val="00CCFF"/>
                  </a:solidFill>
                  <a:latin typeface="微软雅黑" charset="0"/>
                  <a:ea typeface="微软雅黑" charset="0"/>
                  <a:sym typeface="Articulate" pitchFamily="2" charset="0"/>
                </a:rPr>
                <a:t>数据接口形式</a:t>
              </a:r>
              <a:r>
                <a:rPr lang="en-US" altLang="zh-CN" b="1" dirty="0">
                  <a:solidFill>
                    <a:srgbClr val="00CCFF"/>
                  </a:solidFill>
                  <a:latin typeface="微软雅黑" charset="0"/>
                  <a:ea typeface="微软雅黑" charset="0"/>
                  <a:sym typeface="Articulate" pitchFamily="2" charset="0"/>
                </a:rPr>
                <a:t>3</a:t>
              </a:r>
              <a:endParaRPr lang="en-US" altLang="zh-CN" b="1" dirty="0">
                <a:solidFill>
                  <a:srgbClr val="00CCFF"/>
                </a:solidFill>
                <a:latin typeface="微软雅黑" charset="0"/>
                <a:ea typeface="微软雅黑" charset="0"/>
                <a:sym typeface="Articulate" pitchFamily="2" charset="0"/>
              </a:endParaRPr>
            </a:p>
          </p:txBody>
        </p:sp>
      </p:grpSp>
      <p:sp>
        <p:nvSpPr>
          <p:cNvPr id="4110" name="矩形 52"/>
          <p:cNvSpPr/>
          <p:nvPr/>
        </p:nvSpPr>
        <p:spPr>
          <a:xfrm>
            <a:off x="6929438" y="5876925"/>
            <a:ext cx="1325880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anchor="t">
            <a:spAutoFit/>
          </a:bodyPr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上海图书馆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11" name="直接连接符 50"/>
          <p:cNvSpPr/>
          <p:nvPr/>
        </p:nvSpPr>
        <p:spPr>
          <a:xfrm rot="5400000">
            <a:off x="2249488" y="3954463"/>
            <a:ext cx="2000250" cy="1587"/>
          </a:xfrm>
          <a:prstGeom prst="line">
            <a:avLst/>
          </a:prstGeom>
          <a:ln w="9525" cap="flat" cmpd="sng">
            <a:solidFill>
              <a:srgbClr val="3F3F3F"/>
            </a:solidFill>
            <a:prstDash val="sysDot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12" name="直接连接符 50"/>
          <p:cNvSpPr/>
          <p:nvPr/>
        </p:nvSpPr>
        <p:spPr>
          <a:xfrm rot="5400000">
            <a:off x="4597400" y="3956050"/>
            <a:ext cx="2000250" cy="0"/>
          </a:xfrm>
          <a:prstGeom prst="line">
            <a:avLst/>
          </a:prstGeom>
          <a:ln w="9525" cap="flat" cmpd="sng">
            <a:solidFill>
              <a:srgbClr val="3F3F3F"/>
            </a:solidFill>
            <a:prstDash val="sysDot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755650" y="909955"/>
            <a:ext cx="780605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r>
              <a:rPr lang="en-US" altLang="zh-CN" b="1">
                <a:latin typeface="微软雅黑" charset="0"/>
                <a:ea typeface="微软雅黑" charset="0"/>
              </a:rPr>
              <a:t>2.通过查询接口获取特定类型的数据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650" y="1294765"/>
            <a:ext cx="8094980" cy="44932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输入方式</a:t>
            </a:r>
            <a:r>
              <a:rPr lang="en-US"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6</a:t>
            </a:r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sz="12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[参数1]：</a:t>
            </a:r>
            <a:r>
              <a:rPr sz="120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temporal</a:t>
            </a:r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.json</a:t>
            </a:r>
            <a:endParaRPr sz="12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[参数2]：用户的APIKey</a:t>
            </a:r>
            <a:endParaRPr sz="12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输出：朝代纪年的JSON-LD数据（数组格式）</a:t>
            </a:r>
            <a:endParaRPr sz="12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例如：</a:t>
            </a:r>
            <a:endParaRPr sz="12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输入：http://data.library.sh.cn/jp/temporal.json?key=02cdb77b436d4dc383f1b64exxxxxxxxx</a:t>
            </a:r>
            <a:endParaRPr sz="12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输出：</a:t>
            </a:r>
            <a:endParaRPr sz="1200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{</a:t>
            </a:r>
            <a:endParaRPr sz="12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"data": [</a:t>
            </a:r>
            <a:endParaRPr sz="12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    {</a:t>
            </a:r>
            <a:endParaRPr sz="12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        "uri": "http://data.library.sh.cn/authority/temporal/4alljneqiivh5691",</a:t>
            </a:r>
            <a:endParaRPr sz="12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        "label": "夏",</a:t>
            </a:r>
            <a:endParaRPr sz="12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        "end": "",</a:t>
            </a:r>
            <a:endParaRPr sz="12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        "begin": "-1989"</a:t>
            </a:r>
            <a:endParaRPr sz="12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    },</a:t>
            </a:r>
            <a:endParaRPr sz="12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    {</a:t>
            </a:r>
            <a:endParaRPr sz="12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        "uri": "http://data.library.sh.cn/authority/temporal/5et552ry5g8t8t1m",</a:t>
            </a:r>
            <a:endParaRPr sz="12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        "label": "商",</a:t>
            </a:r>
            <a:endParaRPr sz="12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        "end": "",</a:t>
            </a:r>
            <a:endParaRPr sz="12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        "begin": "-1559"</a:t>
            </a:r>
            <a:endParaRPr sz="12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    },</a:t>
            </a:r>
            <a:endParaRPr sz="12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    ...</a:t>
            </a:r>
            <a:endParaRPr sz="12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]</a:t>
            </a:r>
            <a:endParaRPr sz="12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2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}</a:t>
            </a:r>
            <a:endParaRPr sz="12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200025" y="309880"/>
            <a:ext cx="7806055" cy="6591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endParaRPr lang="en-US" altLang="zh-CN" b="1">
              <a:latin typeface="微软雅黑" charset="0"/>
              <a:ea typeface="微软雅黑" charset="0"/>
            </a:endParaRPr>
          </a:p>
          <a:p>
            <a:pPr lvl="0" eaLnBrk="1" latinLnBrk="0" hangingPunct="1"/>
            <a:r>
              <a:rPr lang="en-US" altLang="zh-CN" b="1">
                <a:latin typeface="微软雅黑" charset="0"/>
                <a:ea typeface="微软雅黑" charset="0"/>
              </a:rPr>
              <a:t>返回属性说明：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650" y="1628775"/>
            <a:ext cx="777938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endParaRPr lang="zh-CN" b="0" u="none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200025" y="969010"/>
          <a:ext cx="8717280" cy="4467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095"/>
                <a:gridCol w="1360805"/>
                <a:gridCol w="5834380"/>
              </a:tblGrid>
              <a:tr h="49911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highlight>
                            <a:srgbClr val="BDD7EE"/>
                          </a:highlight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属性</a:t>
                      </a:r>
                      <a:endParaRPr lang="zh-CN" altLang="en-US" sz="1400" b="0">
                        <a:solidFill>
                          <a:srgbClr val="000000"/>
                        </a:solidFill>
                        <a:highlight>
                          <a:srgbClr val="BDD7EE"/>
                        </a:highlight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highlight>
                            <a:srgbClr val="BDD7EE"/>
                          </a:highlight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类型</a:t>
                      </a:r>
                      <a:endParaRPr lang="zh-CN" altLang="en-US" sz="1400" b="0">
                        <a:solidFill>
                          <a:srgbClr val="000000"/>
                        </a:solidFill>
                        <a:highlight>
                          <a:srgbClr val="BDD7EE"/>
                        </a:highlight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highlight>
                            <a:srgbClr val="BDD7EE"/>
                          </a:highlight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说明</a:t>
                      </a:r>
                      <a:endParaRPr lang="zh-CN" altLang="en-US" sz="1400" b="0">
                        <a:solidFill>
                          <a:srgbClr val="000000"/>
                        </a:solidFill>
                        <a:highlight>
                          <a:srgbClr val="BDD7EE"/>
                        </a:highlight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label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朝代名称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begin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朝代开始时间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4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end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朝代截止时间</a:t>
                      </a:r>
                      <a:endParaRPr lang="zh-CN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11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dynasty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  <a:sym typeface="+mn-ea"/>
                        </a:rPr>
                        <a:t>literial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  <a:sym typeface="+mn-ea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朝代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11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monarch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  <a:sym typeface="+mn-ea"/>
                        </a:rPr>
                        <a:t>literial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  <a:sym typeface="+mn-ea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帝王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11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monarchName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  <a:sym typeface="+mn-ea"/>
                        </a:rPr>
                        <a:t>literial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  <a:sym typeface="+mn-ea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帝王姓名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11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reignTitle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  <a:sym typeface="+mn-ea"/>
                        </a:rPr>
                        <a:t>literial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  <a:sym typeface="+mn-ea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年号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755650" y="909955"/>
            <a:ext cx="780605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r>
              <a:rPr lang="en-US" altLang="zh-CN" b="1">
                <a:latin typeface="微软雅黑" charset="0"/>
                <a:ea typeface="微软雅黑" charset="0"/>
              </a:rPr>
              <a:t>2.通过查询接口获取特定类型的数据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650" y="1294765"/>
            <a:ext cx="8141335" cy="28536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r>
              <a:rPr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（6）书目数据</a:t>
            </a:r>
            <a:endParaRPr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功能：输入题名、责任者、姓氏、先祖名人姓名、谱籍地名、堂号、馆藏机构、摘要中的关键词的任意组合，返回所有匹配的家谱数据。数据匹配方式为模糊匹配。</a:t>
            </a:r>
            <a:endParaRPr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API接口：</a:t>
            </a:r>
            <a:endParaRPr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http://data.library.sh.cn/jp/work/data?[参数1]&amp;key=[参数2]</a:t>
            </a:r>
            <a:endParaRPr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输入：</a:t>
            </a:r>
            <a:endParaRPr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[参数1]：详见*参数1表。</a:t>
            </a:r>
            <a:endParaRPr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[参数2]：用户的APIKey</a:t>
            </a:r>
            <a:endParaRPr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输出：家谱的JSON-LD数据（数组格式）</a:t>
            </a:r>
            <a:endParaRPr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200025" y="309880"/>
            <a:ext cx="7806055" cy="6591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endParaRPr lang="en-US" altLang="zh-CN" b="1">
              <a:latin typeface="微软雅黑" charset="0"/>
              <a:ea typeface="微软雅黑" charset="0"/>
            </a:endParaRPr>
          </a:p>
          <a:p>
            <a:pPr lvl="0" eaLnBrk="1" latinLnBrk="0" hangingPunct="1"/>
            <a:r>
              <a:rPr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*</a:t>
            </a:r>
            <a:r>
              <a:rPr lang="en-US" altLang="zh-CN" b="1">
                <a:latin typeface="微软雅黑" charset="0"/>
                <a:ea typeface="微软雅黑" charset="0"/>
              </a:rPr>
              <a:t>参数1表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650" y="1628775"/>
            <a:ext cx="777938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endParaRPr lang="zh-CN" b="0" u="none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395605" y="988060"/>
          <a:ext cx="8456930" cy="3489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050"/>
                <a:gridCol w="1945005"/>
                <a:gridCol w="4079875"/>
              </a:tblGrid>
              <a:tr h="38735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highlight>
                            <a:srgbClr val="BDD7EE"/>
                          </a:highlight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属性</a:t>
                      </a:r>
                      <a:endParaRPr lang="zh-CN" altLang="en-US" sz="1400" b="0">
                        <a:solidFill>
                          <a:srgbClr val="000000"/>
                        </a:solidFill>
                        <a:highlight>
                          <a:srgbClr val="BDD7EE"/>
                        </a:highlight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highlight>
                            <a:srgbClr val="BDD7EE"/>
                          </a:highlight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类型</a:t>
                      </a:r>
                      <a:endParaRPr lang="zh-CN" altLang="en-US" sz="1400" b="0">
                        <a:solidFill>
                          <a:srgbClr val="000000"/>
                        </a:solidFill>
                        <a:highlight>
                          <a:srgbClr val="BDD7EE"/>
                        </a:highlight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highlight>
                            <a:srgbClr val="BDD7EE"/>
                          </a:highlight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说明</a:t>
                      </a:r>
                      <a:endParaRPr lang="zh-CN" altLang="en-US" sz="1400" b="0">
                        <a:solidFill>
                          <a:srgbClr val="000000"/>
                        </a:solidFill>
                        <a:highlight>
                          <a:srgbClr val="BDD7EE"/>
                        </a:highlight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title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string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标题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creator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string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责任者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98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familyName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string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姓氏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98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place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string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谱籍地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98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titleOfA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string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堂号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org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string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收藏机构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98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person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string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先祖名人姓名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des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string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摘要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95605" y="4797425"/>
            <a:ext cx="8443595" cy="9334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0" algn="l"/>
            <a:r>
              <a:rPr lang="zh-CN" altLang="en-US" b="0">
                <a:latin typeface="微软雅黑" charset="0"/>
                <a:ea typeface="微软雅黑" charset="0"/>
                <a:cs typeface="微软雅黑" charset="0"/>
              </a:rPr>
              <a:t>输入：</a:t>
            </a:r>
            <a:r>
              <a:rPr lang="en-US" altLang="zh-CN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http://data.library.sh.cn/jp/work/data?title=</a:t>
            </a:r>
            <a:r>
              <a:rPr lang="zh-CN" altLang="en-US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侯氏家乘不分卷</a:t>
            </a:r>
            <a:r>
              <a:rPr lang="en-US" altLang="zh-CN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&amp;key=02cdb77b436d4dc383f1b64exxxxxxxxx</a:t>
            </a:r>
            <a:endParaRPr lang="en-US" altLang="zh-CN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l"/>
            <a:r>
              <a:rPr lang="zh-CN" altLang="en-US" b="0">
                <a:latin typeface="微软雅黑" charset="0"/>
                <a:ea typeface="微软雅黑" charset="0"/>
                <a:cs typeface="微软雅黑" charset="0"/>
              </a:rPr>
              <a:t>输出：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见演示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6424930"/>
            <a:ext cx="9144000" cy="46101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179705" y="0"/>
            <a:ext cx="7806055" cy="6591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endParaRPr lang="en-US" altLang="zh-CN" b="1">
              <a:latin typeface="微软雅黑" charset="0"/>
              <a:ea typeface="微软雅黑" charset="0"/>
            </a:endParaRPr>
          </a:p>
          <a:p>
            <a:pPr lvl="0" eaLnBrk="1" latinLnBrk="0" hangingPunct="1"/>
            <a:r>
              <a:rPr lang="en-US" altLang="zh-CN" b="1">
                <a:latin typeface="微软雅黑" charset="0"/>
                <a:ea typeface="微软雅黑" charset="0"/>
              </a:rPr>
              <a:t>返回属性说明：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650" y="1628775"/>
            <a:ext cx="777938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endParaRPr lang="zh-CN" b="0" u="none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79705" y="659130"/>
          <a:ext cx="8712200" cy="5260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1605"/>
                <a:gridCol w="728980"/>
                <a:gridCol w="5301615"/>
              </a:tblGrid>
              <a:tr h="17081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highlight>
                            <a:srgbClr val="BDD7EE"/>
                          </a:highlight>
                          <a:latin typeface="微软雅黑" charset="0"/>
                          <a:ea typeface="微软雅黑" charset="0"/>
                          <a:cs typeface="微软雅黑" charset="0"/>
                        </a:rPr>
                        <a:t>属性</a:t>
                      </a:r>
                      <a:endParaRPr lang="zh-CN" altLang="en-US" sz="1200" b="0">
                        <a:solidFill>
                          <a:srgbClr val="000000"/>
                        </a:solidFill>
                        <a:highlight>
                          <a:srgbClr val="BDD7EE"/>
                        </a:highlight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highlight>
                            <a:srgbClr val="BDD7EE"/>
                          </a:highlight>
                          <a:latin typeface="微软雅黑" charset="0"/>
                          <a:ea typeface="微软雅黑" charset="0"/>
                          <a:cs typeface="微软雅黑" charset="0"/>
                        </a:rPr>
                        <a:t>类型</a:t>
                      </a:r>
                      <a:endParaRPr lang="zh-CN" altLang="en-US" sz="1200" b="0">
                        <a:solidFill>
                          <a:srgbClr val="000000"/>
                        </a:solidFill>
                        <a:highlight>
                          <a:srgbClr val="BDD7EE"/>
                        </a:highlight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highlight>
                            <a:srgbClr val="BDD7EE"/>
                          </a:highlight>
                          <a:latin typeface="微软雅黑" charset="0"/>
                          <a:ea typeface="微软雅黑" charset="0"/>
                          <a:cs typeface="微软雅黑" charset="0"/>
                        </a:rPr>
                        <a:t>说明</a:t>
                      </a:r>
                      <a:endParaRPr lang="zh-CN" altLang="en-US" sz="1200" b="0">
                        <a:solidFill>
                          <a:srgbClr val="000000"/>
                        </a:solidFill>
                        <a:highlight>
                          <a:srgbClr val="BDD7EE"/>
                        </a:highlight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341630">
                <a:tc gridSpan="3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highlight>
                            <a:srgbClr val="FFF2CC"/>
                          </a:highlight>
                          <a:latin typeface="微软雅黑" charset="0"/>
                          <a:ea typeface="微软雅黑" charset="0"/>
                          <a:cs typeface="微软雅黑" charset="0"/>
                        </a:rPr>
                        <a:t>作品（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FF2CC"/>
                          </a:highlight>
                          <a:latin typeface="微软雅黑" charset="0"/>
                          <a:ea typeface="微软雅黑" charset="0"/>
                          <a:cs typeface="微软雅黑" charset="0"/>
                        </a:rPr>
                        <a:t>graph="http://data.library.sh.cn/jp/resource/work/")</a:t>
                      </a:r>
                      <a:endParaRPr lang="zh-CN" altLang="en-US" sz="1200" b="0">
                        <a:solidFill>
                          <a:srgbClr val="000000"/>
                        </a:solidFill>
                        <a:highlight>
                          <a:srgbClr val="FFF2CC"/>
                        </a:highlight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5976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title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value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：正书名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language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：语言“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chs”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：中文简体“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cht”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：中文繁体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9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http://bibframe.org/vocab/title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题名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81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creator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责任者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81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contributor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其他责任者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802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subject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姓氏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 ("http://data.library.sh.cn/authority/familyname/")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或堂号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 ("http://data.library.sh.cn/authority/titleofancestraltemple/")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81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place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谱籍地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description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摘要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565">
                <a:tc gridSpan="3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highlight>
                            <a:srgbClr val="FFF2CC"/>
                          </a:highlight>
                          <a:latin typeface="微软雅黑" charset="0"/>
                          <a:ea typeface="微软雅黑" charset="0"/>
                          <a:cs typeface="微软雅黑" charset="0"/>
                        </a:rPr>
                        <a:t>实例（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FF2CC"/>
                          </a:highlight>
                          <a:latin typeface="微软雅黑" charset="0"/>
                          <a:ea typeface="微软雅黑" charset="0"/>
                          <a:cs typeface="微软雅黑" charset="0"/>
                        </a:rPr>
                        <a:t>graph="http://data.library.sh.cn/jp/resource/instance/")</a:t>
                      </a:r>
                      <a:endParaRPr lang="zh-CN" altLang="en-US" sz="1200" b="0">
                        <a:solidFill>
                          <a:srgbClr val="000000"/>
                        </a:solidFill>
                        <a:highlight>
                          <a:srgbClr val="FFF2CC"/>
                        </a:highlight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7081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category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分类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（平装、线装、精装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...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）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81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edition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版本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（抄本、刻本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...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）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81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extent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数量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81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temporal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出版年代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81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temporal:Value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出版年代描述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81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instanceOf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书目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gridSpan="3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highlight>
                            <a:srgbClr val="FFF2CC"/>
                          </a:highlight>
                          <a:latin typeface="微软雅黑" charset="0"/>
                          <a:ea typeface="微软雅黑" charset="0"/>
                          <a:cs typeface="微软雅黑" charset="0"/>
                        </a:rPr>
                        <a:t>单件（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FF2CC"/>
                          </a:highlight>
                          <a:latin typeface="微软雅黑" charset="0"/>
                          <a:ea typeface="微软雅黑" charset="0"/>
                          <a:cs typeface="微软雅黑" charset="0"/>
                        </a:rPr>
                        <a:t>graph="http://data.library.sh.cn/jp/resource/item/")</a:t>
                      </a:r>
                      <a:r>
                        <a:rPr lang="en-US" altLang="zh-CN" sz="1200" b="0">
                          <a:solidFill>
                            <a:srgbClr val="FF0000"/>
                          </a:solidFill>
                          <a:highlight>
                            <a:srgbClr val="FFF2CC"/>
                          </a:highlight>
                          <a:latin typeface="微软雅黑" charset="0"/>
                          <a:ea typeface="微软雅黑" charset="0"/>
                          <a:cs typeface="微软雅黑" charset="0"/>
                        </a:rPr>
                        <a:t>*</a:t>
                      </a:r>
                      <a:r>
                        <a:rPr lang="zh-CN" altLang="en-US" sz="1200" b="0">
                          <a:solidFill>
                            <a:srgbClr val="FF0000"/>
                          </a:solidFill>
                          <a:highlight>
                            <a:srgbClr val="FFF2CC"/>
                          </a:highlight>
                          <a:latin typeface="微软雅黑" charset="0"/>
                          <a:ea typeface="微软雅黑" charset="0"/>
                          <a:cs typeface="微软雅黑" charset="0"/>
                        </a:rPr>
                        <a:t>一个作品可能关联多个单件</a:t>
                      </a:r>
                      <a:endParaRPr lang="zh-CN" altLang="en-US" sz="1200" b="0">
                        <a:solidFill>
                          <a:srgbClr val="000000"/>
                        </a:solidFill>
                        <a:highlight>
                          <a:srgbClr val="FFF2CC"/>
                        </a:highlight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7081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heldBy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馆藏机构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81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itemOf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版本信息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URI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81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shelfMark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索书号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81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description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DOI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755650" y="909955"/>
            <a:ext cx="780605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r>
              <a:rPr lang="en-US" altLang="zh-CN" b="1">
                <a:latin typeface="微软雅黑" charset="0"/>
                <a:ea typeface="微软雅黑" charset="0"/>
              </a:rPr>
              <a:t>3.通过Sparql Endpoint获取数据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650" y="1294765"/>
            <a:ext cx="8141335" cy="29451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r>
              <a:rPr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地址：http://data.library.sh.cn:8890/sparql</a:t>
            </a:r>
            <a:endParaRPr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输入：SPARQL查询语句</a:t>
            </a:r>
            <a:endParaRPr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输出：HTML, RDF/XML, JSON, Turtle等</a:t>
            </a:r>
            <a:endParaRPr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endParaRPr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lang="zh-CN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如：</a:t>
            </a:r>
            <a:endParaRPr lang="zh-CN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lang="en-US" altLang="zh-CN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graph</a:t>
            </a:r>
            <a:r>
              <a:rPr lang="zh-CN" altLang="en-US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：h</a:t>
            </a:r>
            <a:r>
              <a:rPr lang="zh-CN" altLang="en-US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ttp://gen.library.sh.cn/graph/person</a:t>
            </a:r>
            <a:endParaRPr lang="zh-CN" altLang="en-US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endParaRPr lang="zh-CN" altLang="en-US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lang="en-US" altLang="zh-CN" b="0">
                <a:solidFill>
                  <a:schemeClr val="accent4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sparql:</a:t>
            </a:r>
            <a:endParaRPr lang="en-US" altLang="zh-CN" b="0">
              <a:solidFill>
                <a:schemeClr val="accent4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lang="en-US" altLang="zh-CN" sz="14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select *</a:t>
            </a:r>
            <a:endParaRPr lang="en-US" altLang="zh-CN" sz="14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lang="en-US" altLang="zh-CN" sz="1400" b="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where {&lt;http://data.library.sh.cn/jp/entity/person/fg47x23uwmiowbj3&gt; ?p ?o}</a:t>
            </a:r>
            <a:endParaRPr lang="en-US" altLang="zh-CN" sz="14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endParaRPr lang="en-US" altLang="zh-CN" sz="14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200025" y="309880"/>
            <a:ext cx="7806055" cy="6591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endParaRPr lang="en-US" altLang="zh-CN" b="1">
              <a:latin typeface="微软雅黑" charset="0"/>
              <a:ea typeface="微软雅黑" charset="0"/>
            </a:endParaRPr>
          </a:p>
          <a:p>
            <a:pPr lvl="0" eaLnBrk="1" latinLnBrk="0" hangingPunct="1"/>
            <a:r>
              <a:rPr lang="zh-CN" altLang="en-US" b="1">
                <a:latin typeface="微软雅黑" charset="0"/>
                <a:ea typeface="微软雅黑" charset="0"/>
              </a:rPr>
              <a:t>输出结果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650" y="1628775"/>
            <a:ext cx="777938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endParaRPr lang="zh-CN" b="0" u="none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" y="969010"/>
            <a:ext cx="8915400" cy="32092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755650" y="909955"/>
            <a:ext cx="780605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三</a:t>
            </a:r>
            <a:r>
              <a:rPr lang="en-US" altLang="zh-CN" b="1"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b="1">
                <a:latin typeface="微软雅黑" charset="0"/>
                <a:ea typeface="微软雅黑" charset="0"/>
              </a:rPr>
              <a:t>JSON-LD</a:t>
            </a:r>
            <a:r>
              <a:rPr lang="zh-CN" altLang="zh-CN" b="1">
                <a:latin typeface="微软雅黑" charset="0"/>
                <a:ea typeface="微软雅黑" charset="0"/>
              </a:rPr>
              <a:t>解析（以 </a:t>
            </a:r>
            <a:r>
              <a:rPr lang="en-US" altLang="zh-CN" b="1">
                <a:latin typeface="微软雅黑" charset="0"/>
                <a:ea typeface="微软雅黑" charset="0"/>
              </a:rPr>
              <a:t>JAVA </a:t>
            </a:r>
            <a:r>
              <a:rPr lang="zh-CN" altLang="en-US" b="1">
                <a:latin typeface="微软雅黑" charset="0"/>
                <a:ea typeface="微软雅黑" charset="0"/>
              </a:rPr>
              <a:t>为例</a:t>
            </a:r>
            <a:r>
              <a:rPr lang="zh-CN" altLang="zh-CN" b="1">
                <a:latin typeface="微软雅黑" charset="0"/>
                <a:ea typeface="微软雅黑" charset="0"/>
              </a:rPr>
              <a:t>）</a:t>
            </a:r>
            <a:endParaRPr lang="zh-CN" altLang="zh-CN" b="1">
              <a:latin typeface="微软雅黑" charset="0"/>
              <a:ea typeface="微软雅黑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650" y="1557020"/>
            <a:ext cx="8141335" cy="13277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r>
              <a:rPr sz="1600" b="0">
                <a:solidFill>
                  <a:schemeClr val="tx1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A、服务器端将数据转换成json字符串</a:t>
            </a:r>
            <a:endParaRPr sz="1600" b="0">
              <a:solidFill>
                <a:schemeClr val="tx1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 b="0">
                <a:solidFill>
                  <a:schemeClr val="tx1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      首先、服务器端项目要导入json的jar包和json所依赖的jar包至builtPath路径下（这些可以到JSON-lib官网下载：http://json-lib.sourceforge.net/）</a:t>
            </a:r>
            <a:endParaRPr sz="1600" b="0">
              <a:solidFill>
                <a:schemeClr val="tx1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endParaRPr sz="1600" b="0">
              <a:solidFill>
                <a:schemeClr val="tx1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endParaRPr lang="zh-CN" sz="1600">
              <a:solidFill>
                <a:schemeClr val="tx1"/>
              </a:solidFill>
              <a:uFillTx/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421255"/>
            <a:ext cx="5619115" cy="342709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755650" y="909955"/>
            <a:ext cx="780605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三</a:t>
            </a:r>
            <a:r>
              <a:rPr lang="en-US" altLang="zh-CN" b="1"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b="1">
                <a:latin typeface="微软雅黑" charset="0"/>
                <a:ea typeface="微软雅黑" charset="0"/>
              </a:rPr>
              <a:t>JSON-LD</a:t>
            </a:r>
            <a:r>
              <a:rPr lang="zh-CN" altLang="zh-CN" b="1">
                <a:latin typeface="微软雅黑" charset="0"/>
                <a:ea typeface="微软雅黑" charset="0"/>
              </a:rPr>
              <a:t>解析（以 </a:t>
            </a:r>
            <a:r>
              <a:rPr lang="en-US" altLang="zh-CN" b="1">
                <a:latin typeface="微软雅黑" charset="0"/>
                <a:ea typeface="微软雅黑" charset="0"/>
              </a:rPr>
              <a:t>JAVA </a:t>
            </a:r>
            <a:r>
              <a:rPr lang="zh-CN" altLang="en-US" b="1">
                <a:latin typeface="微软雅黑" charset="0"/>
                <a:ea typeface="微软雅黑" charset="0"/>
              </a:rPr>
              <a:t>为例</a:t>
            </a:r>
            <a:r>
              <a:rPr lang="zh-CN" altLang="zh-CN" b="1">
                <a:latin typeface="微软雅黑" charset="0"/>
                <a:ea typeface="微软雅黑" charset="0"/>
              </a:rPr>
              <a:t>）</a:t>
            </a:r>
            <a:endParaRPr lang="zh-CN" altLang="zh-CN" b="1">
              <a:latin typeface="微软雅黑" charset="0"/>
              <a:ea typeface="微软雅黑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650" y="1557020"/>
            <a:ext cx="8141335" cy="35223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r>
              <a:rPr sz="1600"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核心函数是：</a:t>
            </a:r>
            <a:endParaRPr sz="1600" b="0">
              <a:solidFill>
                <a:schemeClr val="tx1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sz="160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public static String createJsonString(String key, Object value)</a:t>
            </a:r>
            <a:endParaRPr sz="16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    {</a:t>
            </a:r>
            <a:endParaRPr sz="16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        JSONObject jsonObject = new JSONObject();</a:t>
            </a:r>
            <a:endParaRPr sz="16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        jsonObject.put(key, value);</a:t>
            </a:r>
            <a:endParaRPr sz="16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        return jsonObject.toString();</a:t>
            </a:r>
            <a:endParaRPr sz="16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>
                <a:solidFill>
                  <a:srgbClr val="00B050"/>
                </a:solidFill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    }</a:t>
            </a:r>
            <a:endParaRPr sz="160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indent="266700" algn="l"/>
            <a:endParaRPr sz="16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endParaRPr sz="1600" b="0">
              <a:solidFill>
                <a:srgbClr val="00B050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sz="1600"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B、客户端将json字符串转换为相应的javaBean</a:t>
            </a:r>
            <a:endParaRPr sz="1600">
              <a:uFillTx/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indent="266700" algn="l"/>
            <a:endParaRPr sz="1600" b="0">
              <a:solidFill>
                <a:schemeClr val="tx1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lang="zh-CN" sz="1600"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基本思路：</a:t>
            </a:r>
            <a:endParaRPr lang="zh-CN" sz="1600" b="0">
              <a:solidFill>
                <a:schemeClr val="tx1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lang="zh-CN" sz="1600"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1、客户端获取json字符串（HttpURLConnection ，</a:t>
            </a:r>
            <a:r>
              <a:rPr lang="en-US" altLang="zh-CN" sz="1600"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GET</a:t>
            </a:r>
            <a:r>
              <a:rPr lang="zh-CN" altLang="en-US" sz="1600"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方式</a:t>
            </a:r>
            <a:r>
              <a:rPr lang="zh-CN" sz="1600"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）。</a:t>
            </a:r>
            <a:endParaRPr lang="zh-CN" sz="1600" b="0">
              <a:solidFill>
                <a:schemeClr val="tx1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lang="zh-CN" sz="1600"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核心代码如下：</a:t>
            </a:r>
            <a:endParaRPr lang="zh-CN" sz="1600">
              <a:solidFill>
                <a:schemeClr val="tx1"/>
              </a:solidFill>
              <a:uFillTx/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755650" y="909955"/>
            <a:ext cx="780605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三</a:t>
            </a:r>
            <a:r>
              <a:rPr lang="en-US" altLang="zh-CN" b="1"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b="1">
                <a:latin typeface="微软雅黑" charset="0"/>
                <a:ea typeface="微软雅黑" charset="0"/>
              </a:rPr>
              <a:t>JSON-LD</a:t>
            </a:r>
            <a:r>
              <a:rPr lang="zh-CN" altLang="zh-CN" b="1">
                <a:latin typeface="微软雅黑" charset="0"/>
                <a:ea typeface="微软雅黑" charset="0"/>
              </a:rPr>
              <a:t>解析（以 </a:t>
            </a:r>
            <a:r>
              <a:rPr lang="en-US" altLang="zh-CN" b="1">
                <a:latin typeface="微软雅黑" charset="0"/>
                <a:ea typeface="微软雅黑" charset="0"/>
              </a:rPr>
              <a:t>JAVA </a:t>
            </a:r>
            <a:r>
              <a:rPr lang="zh-CN" altLang="en-US" b="1">
                <a:latin typeface="微软雅黑" charset="0"/>
                <a:ea typeface="微软雅黑" charset="0"/>
              </a:rPr>
              <a:t>为例</a:t>
            </a:r>
            <a:r>
              <a:rPr lang="zh-CN" altLang="zh-CN" b="1">
                <a:latin typeface="微软雅黑" charset="0"/>
                <a:ea typeface="微软雅黑" charset="0"/>
              </a:rPr>
              <a:t>）</a:t>
            </a:r>
            <a:endParaRPr lang="zh-CN" altLang="zh-CN" b="1"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241425"/>
            <a:ext cx="7204710" cy="4635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755650" y="909955"/>
            <a:ext cx="7755255" cy="24422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r>
              <a:rPr lang="zh-CN" altLang="en-US" b="1">
                <a:latin typeface="微软雅黑" charset="0"/>
                <a:ea typeface="微软雅黑" charset="0"/>
              </a:rPr>
              <a:t>特别说明</a:t>
            </a:r>
            <a:endParaRPr lang="zh-CN" altLang="en-US" b="1">
              <a:latin typeface="微软雅黑" charset="0"/>
              <a:ea typeface="微软雅黑" charset="0"/>
            </a:endParaRPr>
          </a:p>
          <a:p>
            <a:pPr lvl="0" eaLnBrk="1" latinLnBrk="0" hangingPunct="1"/>
            <a:endParaRPr lang="en-US" altLang="zh-CN" b="1">
              <a:latin typeface="微软雅黑" charset="0"/>
              <a:ea typeface="微软雅黑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sym typeface="Arial" charset="0"/>
              </a:rPr>
              <a:t>     </a:t>
            </a:r>
            <a:r>
              <a:rPr lang="zh-CN" altLang="en-US" dirty="0">
                <a:solidFill>
                  <a:srgbClr val="FF0000"/>
                </a:solidFill>
                <a:latin typeface="微软雅黑" charset="0"/>
                <a:ea typeface="微软雅黑" charset="0"/>
                <a:sym typeface="Arial" charset="0"/>
              </a:rPr>
              <a:t>  使用家谱开放数据接口时需要提供APIKey进行验证。开发人员请在上海图书馆数据开放平台进行用户注册，并获取独立的APIKey。</a:t>
            </a:r>
            <a:endParaRPr lang="zh-CN" altLang="en-US" dirty="0">
              <a:solidFill>
                <a:srgbClr val="FF0000"/>
              </a:solidFill>
              <a:latin typeface="微软雅黑" charset="0"/>
              <a:ea typeface="微软雅黑" charset="0"/>
              <a:sym typeface="Arial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charset="0"/>
                <a:ea typeface="微软雅黑" charset="0"/>
                <a:sym typeface="Arial" charset="0"/>
              </a:rPr>
              <a:t>注册网址：http://data.library.sh.cn/jp/userlogin/tologin</a:t>
            </a:r>
            <a:endParaRPr lang="zh-CN" altLang="en-US" dirty="0">
              <a:solidFill>
                <a:srgbClr val="FF0000"/>
              </a:solidFill>
              <a:latin typeface="微软雅黑" charset="0"/>
              <a:ea typeface="微软雅黑" charset="0"/>
              <a:sym typeface="Arial" charset="0"/>
            </a:endParaRPr>
          </a:p>
          <a:p>
            <a:pPr lvl="0" eaLnBrk="1" latinLnBrk="0" hangingPunct="1"/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lvl="0" eaLnBrk="1" latinLnBrk="0" hangingPunct="1"/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755650" y="909955"/>
            <a:ext cx="780605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三</a:t>
            </a:r>
            <a:r>
              <a:rPr lang="en-US" altLang="zh-CN" b="1"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b="1">
                <a:latin typeface="微软雅黑" charset="0"/>
                <a:ea typeface="微软雅黑" charset="0"/>
              </a:rPr>
              <a:t>JSON-LD</a:t>
            </a:r>
            <a:r>
              <a:rPr lang="zh-CN" altLang="zh-CN" b="1">
                <a:latin typeface="微软雅黑" charset="0"/>
                <a:ea typeface="微软雅黑" charset="0"/>
              </a:rPr>
              <a:t>解析（以 </a:t>
            </a:r>
            <a:r>
              <a:rPr lang="en-US" altLang="zh-CN" b="1">
                <a:latin typeface="微软雅黑" charset="0"/>
                <a:ea typeface="微软雅黑" charset="0"/>
              </a:rPr>
              <a:t>JAVA </a:t>
            </a:r>
            <a:r>
              <a:rPr lang="zh-CN" altLang="en-US" b="1">
                <a:latin typeface="微软雅黑" charset="0"/>
                <a:ea typeface="微软雅黑" charset="0"/>
              </a:rPr>
              <a:t>为例</a:t>
            </a:r>
            <a:r>
              <a:rPr lang="zh-CN" altLang="zh-CN" b="1">
                <a:latin typeface="微软雅黑" charset="0"/>
                <a:ea typeface="微软雅黑" charset="0"/>
              </a:rPr>
              <a:t>）</a:t>
            </a:r>
            <a:endParaRPr lang="zh-CN" altLang="zh-CN" b="1">
              <a:latin typeface="微软雅黑" charset="0"/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294765"/>
            <a:ext cx="7648575" cy="45732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755650" y="909955"/>
            <a:ext cx="780605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三</a:t>
            </a:r>
            <a:r>
              <a:rPr lang="en-US" altLang="zh-CN" b="1"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b="1">
                <a:latin typeface="微软雅黑" charset="0"/>
                <a:ea typeface="微软雅黑" charset="0"/>
              </a:rPr>
              <a:t>JSON-LD</a:t>
            </a:r>
            <a:r>
              <a:rPr lang="zh-CN" altLang="zh-CN" b="1">
                <a:latin typeface="微软雅黑" charset="0"/>
                <a:ea typeface="微软雅黑" charset="0"/>
              </a:rPr>
              <a:t>解析（以 </a:t>
            </a:r>
            <a:r>
              <a:rPr lang="en-US" altLang="zh-CN" b="1">
                <a:latin typeface="微软雅黑" charset="0"/>
                <a:ea typeface="微软雅黑" charset="0"/>
              </a:rPr>
              <a:t>JAVA </a:t>
            </a:r>
            <a:r>
              <a:rPr lang="zh-CN" altLang="en-US" b="1">
                <a:latin typeface="微软雅黑" charset="0"/>
                <a:ea typeface="微软雅黑" charset="0"/>
              </a:rPr>
              <a:t>为例</a:t>
            </a:r>
            <a:r>
              <a:rPr lang="zh-CN" altLang="zh-CN" b="1">
                <a:latin typeface="微软雅黑" charset="0"/>
                <a:ea typeface="微软雅黑" charset="0"/>
              </a:rPr>
              <a:t>）</a:t>
            </a:r>
            <a:endParaRPr lang="zh-CN" altLang="zh-CN" b="1"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650" y="1294765"/>
            <a:ext cx="2238375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266700" algn="l"/>
            <a:r>
              <a:rPr lang="en-US" altLang="zh-CN"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获取javaBean</a:t>
            </a:r>
            <a:endParaRPr>
              <a:uFillTx/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679575"/>
            <a:ext cx="5721350" cy="421449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755650" y="909955"/>
            <a:ext cx="780605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r>
              <a:rPr lang="zh-CN" altLang="zh-CN" b="1">
                <a:latin typeface="微软雅黑" charset="0"/>
                <a:ea typeface="微软雅黑" charset="0"/>
              </a:rPr>
              <a:t>综述</a:t>
            </a:r>
            <a:endParaRPr lang="zh-CN" altLang="zh-CN" b="1">
              <a:latin typeface="微软雅黑" charset="0"/>
              <a:ea typeface="微软雅黑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650" y="1557020"/>
            <a:ext cx="8141335" cy="15716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r>
              <a:rPr lang="zh-CN" altLang="en-US" sz="1600" b="0">
                <a:solidFill>
                  <a:schemeClr val="tx1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该数据平台接口，全面，体系的提供了各种数据调用方式，采用RESTFUL</a:t>
            </a:r>
            <a:r>
              <a:rPr lang="en-US" altLang="zh-CN" sz="1600" b="0">
                <a:solidFill>
                  <a:schemeClr val="tx1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软件架构风格</a:t>
            </a:r>
            <a:r>
              <a:rPr lang="zh-CN" altLang="en-US" sz="1600" b="0">
                <a:solidFill>
                  <a:schemeClr val="tx1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 sz="1600" b="0">
              <a:solidFill>
                <a:schemeClr val="tx1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lang="zh-CN" altLang="en-US" sz="1600" b="0">
                <a:solidFill>
                  <a:schemeClr val="tx1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统一</a:t>
            </a:r>
            <a:r>
              <a:rPr lang="en-US" altLang="zh-CN" sz="1600" b="0">
                <a:solidFill>
                  <a:schemeClr val="tx1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“JSON-LD”</a:t>
            </a:r>
            <a:r>
              <a:rPr lang="zh-CN" altLang="en-US" sz="1600" b="0">
                <a:solidFill>
                  <a:schemeClr val="tx1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数据返回。易于解析，使用。极大方便了开发者，单独或关联使用各种数据进行作品设计</a:t>
            </a:r>
            <a:r>
              <a:rPr lang="en-US" altLang="zh-CN" sz="1600" b="0">
                <a:solidFill>
                  <a:schemeClr val="tx1"/>
                </a:solidFill>
                <a:uFillTx/>
                <a:latin typeface="微软雅黑" charset="0"/>
                <a:ea typeface="微软雅黑" charset="0"/>
                <a:cs typeface="微软雅黑" charset="0"/>
              </a:rPr>
              <a:t>....</a:t>
            </a:r>
            <a:endParaRPr lang="zh-CN" sz="1600" b="0">
              <a:solidFill>
                <a:schemeClr val="tx1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endParaRPr lang="zh-CN" sz="1600">
              <a:solidFill>
                <a:schemeClr val="tx1"/>
              </a:solidFill>
              <a:uFillTx/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indent="266700" algn="l"/>
            <a:endParaRPr lang="en-US" altLang="zh-CN" sz="1600" b="0">
              <a:solidFill>
                <a:schemeClr val="tx1"/>
              </a:solidFill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矩形 5"/>
          <p:cNvSpPr/>
          <p:nvPr/>
        </p:nvSpPr>
        <p:spPr>
          <a:xfrm>
            <a:off x="0" y="1701800"/>
            <a:ext cx="9144000" cy="314325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r>
              <a:rPr lang="zh-CN" altLang="en-US" sz="6600" dirty="0">
                <a:solidFill>
                  <a:srgbClr val="FFFFFF"/>
                </a:solidFill>
                <a:latin typeface="Impact" pitchFamily="2" charset="0"/>
                <a:ea typeface="宋体" charset="-122"/>
                <a:sym typeface="宋体" charset="-122"/>
              </a:rPr>
              <a:t>Thanks for listening</a:t>
            </a:r>
            <a:endParaRPr lang="zh-CN" altLang="en-US" sz="6600" dirty="0">
              <a:solidFill>
                <a:srgbClr val="FFFFFF"/>
              </a:solidFill>
              <a:latin typeface="Impact" pitchFamily="2" charset="0"/>
              <a:ea typeface="宋体" charset="-122"/>
              <a:sym typeface="宋体" charset="-122"/>
            </a:endParaRPr>
          </a:p>
          <a:p>
            <a:pPr lvl="0" algn="ctr">
              <a:lnSpc>
                <a:spcPct val="100000"/>
              </a:lnSpc>
            </a:pPr>
            <a:endParaRPr lang="zh-CN" altLang="en-US" sz="4800" dirty="0">
              <a:solidFill>
                <a:srgbClr val="FFFFFF"/>
              </a:solidFill>
              <a:latin typeface="Impact" pitchFamily="2" charset="0"/>
              <a:ea typeface="宋体" charset="-122"/>
              <a:sym typeface="宋体" charset="-122"/>
            </a:endParaRPr>
          </a:p>
          <a:p>
            <a:pPr lvl="0" algn="ctr">
              <a:lnSpc>
                <a:spcPct val="100000"/>
              </a:lnSpc>
            </a:pPr>
            <a:r>
              <a:rPr lang="zh-CN" altLang="en-US" sz="4000" dirty="0">
                <a:solidFill>
                  <a:srgbClr val="FFFFFF"/>
                </a:solidFill>
                <a:latin typeface="微软雅黑" charset="0"/>
                <a:ea typeface="微软雅黑" charset="0"/>
                <a:sym typeface="宋体" charset="-122"/>
              </a:rPr>
              <a:t>上海图书馆</a:t>
            </a:r>
            <a:endParaRPr lang="zh-CN" altLang="en-US" sz="4000" dirty="0">
              <a:solidFill>
                <a:srgbClr val="FFFFFF"/>
              </a:solidFill>
              <a:latin typeface="微软雅黑" charset="0"/>
              <a:ea typeface="微软雅黑" charset="0"/>
              <a:sym typeface="宋体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755650" y="909955"/>
            <a:ext cx="7755255" cy="36766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r>
              <a:rPr lang="en-US" altLang="zh-CN" b="1">
                <a:latin typeface="微软雅黑" charset="0"/>
                <a:ea typeface="微软雅黑" charset="0"/>
              </a:rPr>
              <a:t>二、接口调用方式说明</a:t>
            </a:r>
            <a:endParaRPr lang="en-US" altLang="zh-CN" b="1">
              <a:latin typeface="微软雅黑" charset="0"/>
              <a:ea typeface="微软雅黑" charset="0"/>
            </a:endParaRPr>
          </a:p>
          <a:p>
            <a:pPr lvl="0" eaLnBrk="1" latinLnBrk="0" hangingPunct="1"/>
            <a:endParaRPr lang="en-US" altLang="zh-CN" b="1">
              <a:latin typeface="微软雅黑" charset="0"/>
              <a:ea typeface="微软雅黑" charset="0"/>
            </a:endParaRPr>
          </a:p>
          <a:p>
            <a:pPr lvl="0">
              <a:lnSpc>
                <a:spcPct val="100000"/>
              </a:lnSpc>
            </a:pPr>
            <a:r>
              <a:rPr lang="en-US" altLang="zh-CN" b="1">
                <a:latin typeface="微软雅黑" charset="0"/>
                <a:ea typeface="微软雅黑" charset="0"/>
              </a:rPr>
              <a:t>1.</a:t>
            </a:r>
            <a:r>
              <a:rPr lang="en-US" altLang="zh-CN">
                <a:latin typeface="微软雅黑" charset="0"/>
                <a:ea typeface="微软雅黑" charset="0"/>
              </a:rPr>
              <a:t>通过访问资源URI获取数据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lvl="0">
              <a:lnSpc>
                <a:spcPct val="100000"/>
              </a:lnSpc>
            </a:pPr>
            <a:r>
              <a:rPr lang="en-US" altLang="zh-CN">
                <a:latin typeface="微软雅黑" charset="0"/>
                <a:ea typeface="微软雅黑" charset="0"/>
              </a:rPr>
              <a:t>功能：输入资源URI，获取资源的RDF数据。如返回结果数据中存在其他资源的URI时，可通过该接口获取其他资源的RDF数据。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lvl="0">
              <a:lnSpc>
                <a:spcPct val="100000"/>
              </a:lnSpc>
            </a:pPr>
            <a:endParaRPr lang="en-US" altLang="zh-CN">
              <a:latin typeface="微软雅黑" charset="0"/>
              <a:ea typeface="微软雅黑" charset="0"/>
            </a:endParaRPr>
          </a:p>
          <a:p>
            <a:pPr lvl="0">
              <a:lnSpc>
                <a:spcPct val="100000"/>
              </a:lnSpc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API接口： http://data.library.sh.cn/jp/data/json?uri=[参数1]&amp;key=[参数2]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lvl="0">
              <a:lnSpc>
                <a:spcPct val="100000"/>
              </a:lnSpc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输入：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lvl="0">
              <a:lnSpc>
                <a:spcPct val="100000"/>
              </a:lnSpc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[参数1]：资源URI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lvl="0">
              <a:lnSpc>
                <a:spcPct val="100000"/>
              </a:lnSpc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[参数2]：用户的APIKey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lvl="0">
              <a:lnSpc>
                <a:spcPct val="100000"/>
              </a:lnSpc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输出：包含资源及其属性和值的JSON-LD数据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lvl="0" eaLnBrk="1" latinLnBrk="0" hangingPunct="1"/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755650" y="909638"/>
            <a:ext cx="3816350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r>
              <a:rPr lang="en-US" altLang="zh-CN" b="1">
                <a:latin typeface="微软雅黑" charset="0"/>
                <a:ea typeface="微软雅黑" charset="0"/>
              </a:rPr>
              <a:t>资源类型与URI设计规范：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872490" y="1346200"/>
          <a:ext cx="7642225" cy="4220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610"/>
                <a:gridCol w="5809615"/>
              </a:tblGrid>
              <a:tr h="35115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highlight>
                            <a:srgbClr val="BDD7EE"/>
                          </a:highlight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对象</a:t>
                      </a:r>
                      <a:endParaRPr lang="zh-CN" altLang="en-US" sz="1400" b="0">
                        <a:solidFill>
                          <a:srgbClr val="000000"/>
                        </a:solidFill>
                        <a:highlight>
                          <a:srgbClr val="BDD7EE"/>
                        </a:highlight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highlight>
                            <a:srgbClr val="BDD7EE"/>
                          </a:highlight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命名空间</a:t>
                      </a:r>
                      <a:endParaRPr lang="zh-CN" altLang="en-US" sz="1400" b="0">
                        <a:solidFill>
                          <a:srgbClr val="000000"/>
                        </a:solidFill>
                        <a:highlight>
                          <a:srgbClr val="BDD7EE"/>
                        </a:highlight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35242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家谱文献题名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http://data.library.sh.cn/jp/authority/title/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15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实例（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bf:Instance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）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http://data.library.sh.cn/jp/resource/instance/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7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朝代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http://data.library.sh.cn/authority/temporal/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7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版本类型取值词表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http://data.library.sh.cn/vocab/edition/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7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作品（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bf:Work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）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http://data.library.sh.cn/jp/resource/work/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7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谱籍地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http://data.library.sh.cn/entity/place/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7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机构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http://data.library.sh.cn/entity/organization/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79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单件（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bf:Item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）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http://data.library.sh.cn/jp/resource/item/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15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人物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http://data.library.sh.cn/jp/entity/person/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堂号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http://data.library.sh.cn/jp/authority/titleofancestraltemple/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15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姓氏</a:t>
                      </a:r>
                      <a:endParaRPr lang="zh-CN" altLang="en-US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http://data.library.sh.cn/authority/familyname/</a:t>
                      </a:r>
                      <a:endParaRPr lang="en-US" altLang="zh-CN" sz="14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755650" y="909638"/>
            <a:ext cx="3816350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r>
              <a:rPr lang="en-US" altLang="zh-CN" b="1">
                <a:latin typeface="微软雅黑" charset="0"/>
                <a:ea typeface="微软雅黑" charset="0"/>
              </a:rPr>
              <a:t>例如：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650" y="1628775"/>
            <a:ext cx="7779385" cy="15716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r>
              <a:rPr lang="zh-CN" altLang="en-US" sz="1600" b="0" u="none">
                <a:latin typeface="微软雅黑" charset="0"/>
                <a:ea typeface="微软雅黑" charset="0"/>
                <a:cs typeface="微软雅黑" charset="0"/>
              </a:rPr>
              <a:t>输入：</a:t>
            </a:r>
            <a:endParaRPr lang="zh-CN" altLang="en-US" sz="1600"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lang="en-US" altLang="zh-CN" sz="1600" b="0" u="none">
                <a:latin typeface="微软雅黑" charset="0"/>
                <a:ea typeface="微软雅黑" charset="0"/>
                <a:cs typeface="微软雅黑" charset="0"/>
              </a:rPr>
              <a:t>http://data.library.sh.cn/jp/data/json?uri=http://data.library.sh.cn/jp/authority/title/huk223doncajistd&amp;key=02cdb77b436d4dc383f1b64exxxxxxxxx</a:t>
            </a:r>
            <a:endParaRPr lang="en-US" altLang="zh-CN" sz="1600"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endParaRPr lang="en-US" altLang="zh-CN" sz="1600"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endParaRPr lang="en-US" altLang="zh-CN" sz="1600"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lang="zh-CN" altLang="en-US" sz="1600" b="0" u="none">
                <a:latin typeface="微软雅黑" charset="0"/>
                <a:ea typeface="微软雅黑" charset="0"/>
                <a:cs typeface="微软雅黑" charset="0"/>
              </a:rPr>
              <a:t>输出：见演示</a:t>
            </a:r>
            <a:r>
              <a:rPr lang="en-US" altLang="zh-CN" sz="1600" b="0" u="none">
                <a:latin typeface="微软雅黑" charset="0"/>
                <a:ea typeface="微软雅黑" charset="0"/>
                <a:cs typeface="微软雅黑" charset="0"/>
              </a:rPr>
              <a:t>.</a:t>
            </a:r>
            <a:endParaRPr lang="en-US" altLang="zh-CN" sz="1600" b="0" u="none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755650" y="909955"/>
            <a:ext cx="780605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r>
              <a:rPr lang="en-US" altLang="zh-CN" b="1">
                <a:latin typeface="微软雅黑" charset="0"/>
                <a:ea typeface="微软雅黑" charset="0"/>
              </a:rPr>
              <a:t>2.通过查询接口获取特定类型的数据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650" y="1628775"/>
            <a:ext cx="7779385" cy="36766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（1）姓氏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功能：输入姓氏获取对应的资源数据。数据匹配方式为完全匹配。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API接口： http://data.library.sh.cn/jp/familyname/[参数1]?key=[参数2]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输入：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[参数1]：姓氏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[参数2]：用户的APIKey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输出：包含姓氏属性和值的JSON-LD数据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例如：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输入：http://data.library.sh.cn/jp/familyname/陈?key=02cdb77b436d4dc383f1b64exxxxxxxxx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输出：</a:t>
            </a:r>
            <a:r>
              <a:rPr lang="zh-CN" b="0" u="none">
                <a:latin typeface="微软雅黑" charset="0"/>
                <a:ea typeface="微软雅黑" charset="0"/>
                <a:cs typeface="微软雅黑" charset="0"/>
              </a:rPr>
              <a:t>见演示。</a:t>
            </a:r>
            <a:endParaRPr lang="zh-CN" b="0" u="none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650" y="1628775"/>
            <a:ext cx="777938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endParaRPr lang="zh-CN" b="0" u="none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96850" y="970915"/>
          <a:ext cx="8668385" cy="48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0295"/>
                <a:gridCol w="1556385"/>
                <a:gridCol w="6021705"/>
              </a:tblGrid>
              <a:tr h="71056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highlight>
                            <a:srgbClr val="BDD7EE"/>
                          </a:highlight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属性</a:t>
                      </a:r>
                      <a:endParaRPr lang="zh-CN" altLang="en-US" sz="1200" b="0">
                        <a:solidFill>
                          <a:srgbClr val="000000"/>
                        </a:solidFill>
                        <a:highlight>
                          <a:srgbClr val="BDD7EE"/>
                        </a:highlight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highlight>
                            <a:srgbClr val="BDD7EE"/>
                          </a:highlight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类型</a:t>
                      </a:r>
                      <a:endParaRPr lang="zh-CN" altLang="en-US" sz="1200" b="0">
                        <a:solidFill>
                          <a:srgbClr val="000000"/>
                        </a:solidFill>
                        <a:highlight>
                          <a:srgbClr val="BDD7EE"/>
                        </a:highlight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highlight>
                            <a:srgbClr val="BDD7EE"/>
                          </a:highlight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说明</a:t>
                      </a:r>
                      <a:endParaRPr lang="zh-CN" altLang="en-US" sz="1200" b="0">
                        <a:solidFill>
                          <a:srgbClr val="000000"/>
                        </a:solidFill>
                        <a:highlight>
                          <a:srgbClr val="BDD7EE"/>
                        </a:highlight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100901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label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value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：姓名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language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：语言“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chs”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：中文简体“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cht”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：中文繁体“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en”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：英文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626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description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literial</a:t>
                      </a:r>
                      <a:endParaRPr lang="en-US" altLang="zh-CN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uFillTx/>
                          <a:latin typeface="微软雅黑" charset="0"/>
                          <a:ea typeface="微软雅黑" charset="0"/>
                          <a:cs typeface="微软雅黑" charset="0"/>
                        </a:rPr>
                        <a:t>姓氏描述</a:t>
                      </a:r>
                      <a:endParaRPr lang="zh-CN" altLang="en-US" sz="1200" b="0">
                        <a:solidFill>
                          <a:srgbClr val="000000"/>
                        </a:solidFill>
                        <a:uFillTx/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cap="flat">
                      <a:noFill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00025" y="309880"/>
            <a:ext cx="7806055" cy="6591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endParaRPr lang="en-US" altLang="zh-CN" b="1">
              <a:latin typeface="微软雅黑" charset="0"/>
              <a:ea typeface="微软雅黑" charset="0"/>
            </a:endParaRPr>
          </a:p>
          <a:p>
            <a:pPr lvl="0" eaLnBrk="1" latinLnBrk="0" hangingPunct="1"/>
            <a:r>
              <a:rPr lang="en-US" altLang="zh-CN" b="1">
                <a:latin typeface="微软雅黑" charset="0"/>
                <a:ea typeface="微软雅黑" charset="0"/>
              </a:rPr>
              <a:t>返回属性说明：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5"/>
          <p:cNvSpPr/>
          <p:nvPr/>
        </p:nvSpPr>
        <p:spPr>
          <a:xfrm>
            <a:off x="0" y="5892800"/>
            <a:ext cx="9144000" cy="993140"/>
          </a:xfrm>
          <a:prstGeom prst="rect">
            <a:avLst/>
          </a:prstGeom>
          <a:solidFill>
            <a:srgbClr val="33CCCC">
              <a:alpha val="79999"/>
            </a:srgbClr>
          </a:solidFill>
          <a:ln w="9525">
            <a:noFill/>
            <a:miter/>
          </a:ln>
        </p:spPr>
        <p:txBody>
          <a:bodyPr vert="horz" wrap="square" anchor="ctr"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5123" name="矩形 5122"/>
          <p:cNvSpPr/>
          <p:nvPr/>
        </p:nvSpPr>
        <p:spPr>
          <a:xfrm>
            <a:off x="7596188" y="5876925"/>
            <a:ext cx="914400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上海图书馆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微软雅黑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755650" y="909955"/>
            <a:ext cx="7806055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1" latinLnBrk="0" hangingPunct="1"/>
            <a:r>
              <a:rPr lang="en-US" altLang="zh-CN" b="1">
                <a:latin typeface="微软雅黑" charset="0"/>
                <a:ea typeface="微软雅黑" charset="0"/>
              </a:rPr>
              <a:t>2.通过查询接口获取特定类型的数据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650" y="1628775"/>
            <a:ext cx="7779385" cy="36766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（2）先祖名人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功能：输入先祖名人的姓名，获取对应的资源数据。数据匹配方式为模糊匹配。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API接口：http://data.library.sh.cn/jp/person/[参数1]?key=[参数2]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输入：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[参数1]：先祖名人姓名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[参数2]：用户的APIKey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输出：包含先祖名人属性和值的JSON-LD数据（数组格式）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例如：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输入：http://data.library.sh.cn/jp/person/丁丙?key=02cdb77b436d4dc383f1b64exxxxxxxxx</a:t>
            </a:r>
            <a:endParaRPr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r>
              <a:rPr b="0" u="none">
                <a:latin typeface="微软雅黑" charset="0"/>
                <a:ea typeface="微软雅黑" charset="0"/>
                <a:cs typeface="微软雅黑" charset="0"/>
              </a:rPr>
              <a:t>输出：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见演示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.</a:t>
            </a:r>
            <a:endParaRPr lang="en-US" altLang="zh-CN" b="0" u="none">
              <a:latin typeface="微软雅黑" charset="0"/>
              <a:ea typeface="微软雅黑" charset="0"/>
              <a:cs typeface="微软雅黑" charset="0"/>
            </a:endParaRPr>
          </a:p>
          <a:p>
            <a:pPr marL="0" indent="266700" algn="l"/>
            <a:endParaRPr b="0" u="none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8060</Words>
  <Application>WPS 演示</Application>
  <PresentationFormat/>
  <Paragraphs>861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yellownancy</dc:creator>
  <cp:lastModifiedBy>chen</cp:lastModifiedBy>
  <cp:revision>49</cp:revision>
  <dcterms:created xsi:type="dcterms:W3CDTF">2012-12-13T04:13:00Z</dcterms:created>
  <dcterms:modified xsi:type="dcterms:W3CDTF">2016-03-31T13:35:59Z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