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73" r:id="rId5"/>
    <p:sldId id="278" r:id="rId6"/>
    <p:sldId id="310" r:id="rId7"/>
    <p:sldId id="313" r:id="rId8"/>
    <p:sldId id="283" r:id="rId9"/>
    <p:sldId id="305" r:id="rId10"/>
    <p:sldId id="311" r:id="rId11"/>
    <p:sldId id="312" r:id="rId12"/>
    <p:sldId id="303" r:id="rId13"/>
    <p:sldId id="306" r:id="rId14"/>
    <p:sldId id="307" r:id="rId15"/>
    <p:sldId id="285" r:id="rId16"/>
    <p:sldId id="308" r:id="rId17"/>
    <p:sldId id="277" r:id="rId18"/>
    <p:sldId id="314" r:id="rId19"/>
    <p:sldId id="309" r:id="rId20"/>
    <p:sldId id="315" r:id="rId21"/>
    <p:sldId id="302"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42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DF5"/>
    <a:srgbClr val="45689C"/>
    <a:srgbClr val="483535"/>
    <a:srgbClr val="3B2928"/>
    <a:srgbClr val="3D2A29"/>
    <a:srgbClr val="110C10"/>
    <a:srgbClr val="903425"/>
    <a:srgbClr val="250606"/>
    <a:srgbClr val="8B2117"/>
    <a:srgbClr val="8932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8" autoAdjust="0"/>
    <p:restoredTop sz="98642" autoAdjust="0"/>
  </p:normalViewPr>
  <p:slideViewPr>
    <p:cSldViewPr>
      <p:cViewPr>
        <p:scale>
          <a:sx n="62" d="100"/>
          <a:sy n="62" d="100"/>
        </p:scale>
        <p:origin x="-101" y="-514"/>
      </p:cViewPr>
      <p:guideLst>
        <p:guide orient="horz" pos="2160"/>
        <p:guide pos="4282"/>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15294-26E4-43F3-83CB-88E9F315CA68}" type="datetimeFigureOut">
              <a:rPr lang="zh-CN" altLang="en-US" smtClean="0"/>
              <a:t>2016/4/1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4C399D-0B11-4F05-9791-AF2F059D7409}" type="slidenum">
              <a:rPr lang="zh-CN" altLang="en-US" smtClean="0"/>
              <a:t>‹#›</a:t>
            </a:fld>
            <a:endParaRPr lang="zh-CN" altLang="en-US"/>
          </a:p>
        </p:txBody>
      </p:sp>
    </p:spTree>
    <p:extLst>
      <p:ext uri="{BB962C8B-B14F-4D97-AF65-F5344CB8AC3E}">
        <p14:creationId xmlns:p14="http://schemas.microsoft.com/office/powerpoint/2010/main" val="3802449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4C399D-0B11-4F05-9791-AF2F059D7409}" type="slidenum">
              <a:rPr lang="zh-CN" altLang="en-US" smtClean="0"/>
              <a:t>1</a:t>
            </a:fld>
            <a:endParaRPr lang="zh-CN" altLang="en-US"/>
          </a:p>
        </p:txBody>
      </p:sp>
    </p:spTree>
    <p:extLst>
      <p:ext uri="{BB962C8B-B14F-4D97-AF65-F5344CB8AC3E}">
        <p14:creationId xmlns:p14="http://schemas.microsoft.com/office/powerpoint/2010/main" val="953805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定义三元组中的谓词</a:t>
            </a:r>
            <a:endParaRPr lang="zh-CN" altLang="en-US" dirty="0"/>
          </a:p>
        </p:txBody>
      </p:sp>
      <p:sp>
        <p:nvSpPr>
          <p:cNvPr id="4" name="灯片编号占位符 3"/>
          <p:cNvSpPr>
            <a:spLocks noGrp="1"/>
          </p:cNvSpPr>
          <p:nvPr>
            <p:ph type="sldNum" sz="quarter" idx="10"/>
          </p:nvPr>
        </p:nvSpPr>
        <p:spPr/>
        <p:txBody>
          <a:bodyPr/>
          <a:lstStyle/>
          <a:p>
            <a:fld id="{7B4C399D-0B11-4F05-9791-AF2F059D7409}" type="slidenum">
              <a:rPr lang="zh-CN" altLang="en-US" smtClean="0"/>
              <a:t>15</a:t>
            </a:fld>
            <a:endParaRPr lang="zh-CN" altLang="en-US"/>
          </a:p>
        </p:txBody>
      </p:sp>
    </p:spTree>
    <p:extLst>
      <p:ext uri="{BB962C8B-B14F-4D97-AF65-F5344CB8AC3E}">
        <p14:creationId xmlns:p14="http://schemas.microsoft.com/office/powerpoint/2010/main" val="953805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4C399D-0B11-4F05-9791-AF2F059D7409}" type="slidenum">
              <a:rPr lang="zh-CN" altLang="en-US" smtClean="0"/>
              <a:t>16</a:t>
            </a:fld>
            <a:endParaRPr lang="zh-CN" altLang="en-US"/>
          </a:p>
        </p:txBody>
      </p:sp>
    </p:spTree>
    <p:extLst>
      <p:ext uri="{BB962C8B-B14F-4D97-AF65-F5344CB8AC3E}">
        <p14:creationId xmlns:p14="http://schemas.microsoft.com/office/powerpoint/2010/main" val="168999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4C399D-0B11-4F05-9791-AF2F059D7409}" type="slidenum">
              <a:rPr lang="zh-CN" altLang="en-US" smtClean="0"/>
              <a:t>2</a:t>
            </a:fld>
            <a:endParaRPr lang="zh-CN" altLang="en-US"/>
          </a:p>
        </p:txBody>
      </p:sp>
    </p:spTree>
    <p:extLst>
      <p:ext uri="{BB962C8B-B14F-4D97-AF65-F5344CB8AC3E}">
        <p14:creationId xmlns:p14="http://schemas.microsoft.com/office/powerpoint/2010/main" val="1008353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4C399D-0B11-4F05-9791-AF2F059D7409}" type="slidenum">
              <a:rPr lang="zh-CN" altLang="en-US" smtClean="0"/>
              <a:t>4</a:t>
            </a:fld>
            <a:endParaRPr lang="zh-CN" altLang="en-US"/>
          </a:p>
        </p:txBody>
      </p:sp>
    </p:spTree>
    <p:extLst>
      <p:ext uri="{BB962C8B-B14F-4D97-AF65-F5344CB8AC3E}">
        <p14:creationId xmlns:p14="http://schemas.microsoft.com/office/powerpoint/2010/main" val="161284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4C399D-0B11-4F05-9791-AF2F059D7409}" type="slidenum">
              <a:rPr lang="zh-CN" altLang="en-US" smtClean="0"/>
              <a:t>5</a:t>
            </a:fld>
            <a:endParaRPr lang="zh-CN" altLang="en-US"/>
          </a:p>
        </p:txBody>
      </p:sp>
    </p:spTree>
    <p:extLst>
      <p:ext uri="{BB962C8B-B14F-4D97-AF65-F5344CB8AC3E}">
        <p14:creationId xmlns:p14="http://schemas.microsoft.com/office/powerpoint/2010/main" val="953805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4C399D-0B11-4F05-9791-AF2F059D7409}" type="slidenum">
              <a:rPr lang="zh-CN" altLang="en-US" smtClean="0"/>
              <a:t>6</a:t>
            </a:fld>
            <a:endParaRPr lang="zh-CN" altLang="en-US"/>
          </a:p>
        </p:txBody>
      </p:sp>
    </p:spTree>
    <p:extLst>
      <p:ext uri="{BB962C8B-B14F-4D97-AF65-F5344CB8AC3E}">
        <p14:creationId xmlns:p14="http://schemas.microsoft.com/office/powerpoint/2010/main" val="953805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4C399D-0B11-4F05-9791-AF2F059D7409}" type="slidenum">
              <a:rPr lang="zh-CN" altLang="en-US" smtClean="0"/>
              <a:t>9</a:t>
            </a:fld>
            <a:endParaRPr lang="zh-CN" altLang="en-US"/>
          </a:p>
        </p:txBody>
      </p:sp>
    </p:spTree>
    <p:extLst>
      <p:ext uri="{BB962C8B-B14F-4D97-AF65-F5344CB8AC3E}">
        <p14:creationId xmlns:p14="http://schemas.microsoft.com/office/powerpoint/2010/main" val="953805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4C399D-0B11-4F05-9791-AF2F059D7409}" type="slidenum">
              <a:rPr lang="zh-CN" altLang="en-US" smtClean="0"/>
              <a:t>10</a:t>
            </a:fld>
            <a:endParaRPr lang="zh-CN" altLang="en-US"/>
          </a:p>
        </p:txBody>
      </p:sp>
    </p:spTree>
    <p:extLst>
      <p:ext uri="{BB962C8B-B14F-4D97-AF65-F5344CB8AC3E}">
        <p14:creationId xmlns:p14="http://schemas.microsoft.com/office/powerpoint/2010/main" val="2121756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定义三元组中的谓词，也就是资源间的关系。</a:t>
            </a:r>
            <a:endParaRPr lang="zh-CN" altLang="en-US" dirty="0"/>
          </a:p>
        </p:txBody>
      </p:sp>
      <p:sp>
        <p:nvSpPr>
          <p:cNvPr id="4" name="灯片编号占位符 3"/>
          <p:cNvSpPr>
            <a:spLocks noGrp="1"/>
          </p:cNvSpPr>
          <p:nvPr>
            <p:ph type="sldNum" sz="quarter" idx="10"/>
          </p:nvPr>
        </p:nvSpPr>
        <p:spPr/>
        <p:txBody>
          <a:bodyPr/>
          <a:lstStyle/>
          <a:p>
            <a:fld id="{7B4C399D-0B11-4F05-9791-AF2F059D7409}" type="slidenum">
              <a:rPr lang="zh-CN" altLang="en-US" smtClean="0"/>
              <a:t>12</a:t>
            </a:fld>
            <a:endParaRPr lang="zh-CN" altLang="en-US"/>
          </a:p>
        </p:txBody>
      </p:sp>
    </p:spTree>
    <p:extLst>
      <p:ext uri="{BB962C8B-B14F-4D97-AF65-F5344CB8AC3E}">
        <p14:creationId xmlns:p14="http://schemas.microsoft.com/office/powerpoint/2010/main" val="953805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4C399D-0B11-4F05-9791-AF2F059D7409}" type="slidenum">
              <a:rPr lang="zh-CN" altLang="en-US" smtClean="0"/>
              <a:t>14</a:t>
            </a:fld>
            <a:endParaRPr lang="zh-CN" altLang="en-US"/>
          </a:p>
        </p:txBody>
      </p:sp>
    </p:spTree>
    <p:extLst>
      <p:ext uri="{BB962C8B-B14F-4D97-AF65-F5344CB8AC3E}">
        <p14:creationId xmlns:p14="http://schemas.microsoft.com/office/powerpoint/2010/main" val="1689999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2016/4/1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2016/4/1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2016/4/1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2016/4/1</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1464" y="1885562"/>
            <a:ext cx="9624392" cy="3293209"/>
          </a:xfrm>
          <a:prstGeom prst="rect">
            <a:avLst/>
          </a:prstGeom>
          <a:noFill/>
        </p:spPr>
        <p:txBody>
          <a:bodyPr wrap="square" rtlCol="0">
            <a:spAutoFit/>
          </a:bodyPr>
          <a:lstStyle/>
          <a:p>
            <a:pPr algn="r"/>
            <a:r>
              <a:rPr lang="zh-CN" altLang="en-US" sz="4000" dirty="0" smtClean="0">
                <a:solidFill>
                  <a:schemeClr val="bg1">
                    <a:lumMod val="85000"/>
                  </a:schemeClr>
                </a:solidFill>
              </a:rPr>
              <a:t>开放数据竞赛培训</a:t>
            </a:r>
            <a:endParaRPr lang="en-US" altLang="zh-CN" sz="4000" dirty="0" smtClean="0">
              <a:solidFill>
                <a:schemeClr val="bg1">
                  <a:lumMod val="85000"/>
                </a:schemeClr>
              </a:solidFill>
            </a:endParaRPr>
          </a:p>
          <a:p>
            <a:pPr algn="r"/>
            <a:r>
              <a:rPr lang="zh-CN" altLang="en-US" sz="6000" dirty="0" smtClean="0">
                <a:solidFill>
                  <a:srgbClr val="FFC000"/>
                </a:solidFill>
              </a:rPr>
              <a:t>家谱关联开放数据的</a:t>
            </a:r>
            <a:endParaRPr lang="en-US" altLang="zh-CN" sz="6000" dirty="0" smtClean="0">
              <a:solidFill>
                <a:srgbClr val="FFC000"/>
              </a:solidFill>
            </a:endParaRPr>
          </a:p>
          <a:p>
            <a:pPr algn="r"/>
            <a:r>
              <a:rPr lang="zh-CN" altLang="en-US" sz="6000" dirty="0" smtClean="0">
                <a:solidFill>
                  <a:srgbClr val="FFC000"/>
                </a:solidFill>
              </a:rPr>
              <a:t>内容及数据结构</a:t>
            </a:r>
            <a:endParaRPr lang="en-US" altLang="zh-CN" sz="6000" dirty="0" smtClean="0">
              <a:solidFill>
                <a:srgbClr val="FFC000"/>
              </a:solidFill>
            </a:endParaRPr>
          </a:p>
          <a:p>
            <a:pPr algn="r"/>
            <a:r>
              <a:rPr lang="zh-CN" altLang="en-US" sz="2400" dirty="0" smtClean="0">
                <a:solidFill>
                  <a:schemeClr val="bg1">
                    <a:lumMod val="95000"/>
                  </a:schemeClr>
                </a:solidFill>
              </a:rPr>
              <a:t>夏翠娟</a:t>
            </a:r>
            <a:endParaRPr lang="en-US" altLang="zh-CN" sz="2400" dirty="0" smtClean="0">
              <a:solidFill>
                <a:schemeClr val="bg1">
                  <a:lumMod val="95000"/>
                </a:schemeClr>
              </a:solidFill>
            </a:endParaRPr>
          </a:p>
          <a:p>
            <a:pPr algn="r"/>
            <a:r>
              <a:rPr lang="en-US" altLang="zh-CN" sz="2400" dirty="0" smtClean="0">
                <a:solidFill>
                  <a:schemeClr val="bg1">
                    <a:lumMod val="95000"/>
                  </a:schemeClr>
                </a:solidFill>
              </a:rPr>
              <a:t>2016-04-01</a:t>
            </a:r>
          </a:p>
        </p:txBody>
      </p:sp>
    </p:spTree>
    <p:extLst>
      <p:ext uri="{BB962C8B-B14F-4D97-AF65-F5344CB8AC3E}">
        <p14:creationId xmlns:p14="http://schemas.microsoft.com/office/powerpoint/2010/main" val="2863081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a:spLocks noChangeArrowheads="1"/>
          </p:cNvSpPr>
          <p:nvPr/>
        </p:nvSpPr>
        <p:spPr bwMode="auto">
          <a:xfrm>
            <a:off x="4503469" y="1037123"/>
            <a:ext cx="11848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2000" b="1" dirty="0" err="1">
                <a:solidFill>
                  <a:schemeClr val="bg1">
                    <a:lumMod val="95000"/>
                  </a:schemeClr>
                </a:solidFill>
                <a:latin typeface="Calibri" pitchFamily="34" charset="0"/>
                <a:ea typeface="MS PGothic" pitchFamily="34" charset="-128"/>
                <a:sym typeface="MS PGothic" pitchFamily="34" charset="-128"/>
              </a:rPr>
              <a:t>relatedTo</a:t>
            </a:r>
            <a:endParaRPr lang="en-US" altLang="zh-CN" sz="2000" dirty="0">
              <a:solidFill>
                <a:schemeClr val="bg1">
                  <a:lumMod val="95000"/>
                </a:schemeClr>
              </a:solidFill>
              <a:latin typeface="Calibri" pitchFamily="34" charset="0"/>
              <a:ea typeface="MS PGothic" pitchFamily="34" charset="-128"/>
              <a:sym typeface="MS PGothic" pitchFamily="34" charset="-128"/>
            </a:endParaRPr>
          </a:p>
        </p:txBody>
      </p:sp>
      <p:sp>
        <p:nvSpPr>
          <p:cNvPr id="3" name="Oval 4"/>
          <p:cNvSpPr>
            <a:spLocks noChangeArrowheads="1"/>
          </p:cNvSpPr>
          <p:nvPr/>
        </p:nvSpPr>
        <p:spPr bwMode="auto">
          <a:xfrm>
            <a:off x="2270919" y="951428"/>
            <a:ext cx="1658938" cy="773112"/>
          </a:xfrm>
          <a:prstGeom prst="ellipse">
            <a:avLst/>
          </a:prstGeom>
          <a:solidFill>
            <a:srgbClr val="AEABAB"/>
          </a:solidFill>
          <a:ln w="38100">
            <a:solidFill>
              <a:schemeClr val="tx1"/>
            </a:solidFill>
            <a:miter lim="800000"/>
            <a:headEnd/>
            <a:tailEnd/>
          </a:ln>
        </p:spPr>
        <p:txBody>
          <a:bodyPr wrap="none" anchor="ctr"/>
          <a:lstStyle/>
          <a:p>
            <a:pPr algn="ctr" eaLnBrk="0" hangingPunct="0"/>
            <a:r>
              <a:rPr lang="en-US" altLang="zh-CN" sz="1600" b="1">
                <a:solidFill>
                  <a:srgbClr val="000000"/>
                </a:solidFill>
                <a:sym typeface="微软雅黑" pitchFamily="34" charset="-122"/>
              </a:rPr>
              <a:t>ResourceA</a:t>
            </a:r>
            <a:endParaRPr lang="en-US" altLang="zh-CN" sz="1400">
              <a:solidFill>
                <a:srgbClr val="000000"/>
              </a:solidFill>
              <a:sym typeface="微软雅黑" pitchFamily="34" charset="-122"/>
            </a:endParaRPr>
          </a:p>
        </p:txBody>
      </p:sp>
      <p:sp>
        <p:nvSpPr>
          <p:cNvPr id="4" name="Oval 10"/>
          <p:cNvSpPr>
            <a:spLocks noChangeArrowheads="1"/>
          </p:cNvSpPr>
          <p:nvPr/>
        </p:nvSpPr>
        <p:spPr bwMode="auto">
          <a:xfrm>
            <a:off x="6119019" y="965715"/>
            <a:ext cx="1571625" cy="757238"/>
          </a:xfrm>
          <a:prstGeom prst="ellipse">
            <a:avLst/>
          </a:prstGeom>
          <a:solidFill>
            <a:srgbClr val="C4BD97"/>
          </a:solidFill>
          <a:ln w="38100">
            <a:solidFill>
              <a:schemeClr val="tx1"/>
            </a:solidFill>
            <a:miter lim="800000"/>
            <a:headEnd/>
            <a:tailEnd/>
          </a:ln>
        </p:spPr>
        <p:txBody>
          <a:bodyPr wrap="none" anchor="ctr"/>
          <a:lstStyle/>
          <a:p>
            <a:pPr algn="ctr" eaLnBrk="0" hangingPunct="0"/>
            <a:r>
              <a:rPr lang="en-US" altLang="zh-CN" sz="1600" b="1">
                <a:solidFill>
                  <a:srgbClr val="000000"/>
                </a:solidFill>
                <a:sym typeface="微软雅黑" pitchFamily="34" charset="-122"/>
              </a:rPr>
              <a:t>ResourceB</a:t>
            </a:r>
            <a:endParaRPr lang="en-US" altLang="zh-CN" sz="1400">
              <a:solidFill>
                <a:srgbClr val="000000"/>
              </a:solidFill>
              <a:sym typeface="微软雅黑" pitchFamily="34" charset="-122"/>
            </a:endParaRPr>
          </a:p>
        </p:txBody>
      </p:sp>
      <p:sp>
        <p:nvSpPr>
          <p:cNvPr id="5" name="Text Box 6"/>
          <p:cNvSpPr>
            <a:spLocks noChangeArrowheads="1"/>
          </p:cNvSpPr>
          <p:nvPr/>
        </p:nvSpPr>
        <p:spPr bwMode="auto">
          <a:xfrm>
            <a:off x="4296815" y="1907073"/>
            <a:ext cx="14854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2000" b="1" dirty="0" err="1">
                <a:solidFill>
                  <a:schemeClr val="bg1">
                    <a:lumMod val="95000"/>
                  </a:schemeClr>
                </a:solidFill>
                <a:latin typeface="Calibri" pitchFamily="34" charset="0"/>
                <a:ea typeface="MS PGothic" pitchFamily="34" charset="-128"/>
                <a:sym typeface="MS PGothic" pitchFamily="34" charset="-128"/>
              </a:rPr>
              <a:t>describedBy</a:t>
            </a:r>
            <a:endParaRPr lang="en-US" altLang="zh-CN" sz="2000" dirty="0">
              <a:solidFill>
                <a:schemeClr val="bg1">
                  <a:lumMod val="95000"/>
                </a:schemeClr>
              </a:solidFill>
              <a:latin typeface="Calibri" pitchFamily="34" charset="0"/>
              <a:ea typeface="MS PGothic" pitchFamily="34" charset="-128"/>
              <a:sym typeface="MS PGothic" pitchFamily="34" charset="-128"/>
            </a:endParaRPr>
          </a:p>
        </p:txBody>
      </p:sp>
      <p:sp>
        <p:nvSpPr>
          <p:cNvPr id="6" name="Oval 4"/>
          <p:cNvSpPr>
            <a:spLocks noChangeArrowheads="1"/>
          </p:cNvSpPr>
          <p:nvPr/>
        </p:nvSpPr>
        <p:spPr bwMode="auto">
          <a:xfrm>
            <a:off x="2270919" y="1829315"/>
            <a:ext cx="1676400" cy="815975"/>
          </a:xfrm>
          <a:prstGeom prst="ellipse">
            <a:avLst/>
          </a:prstGeom>
          <a:solidFill>
            <a:srgbClr val="C4BD97"/>
          </a:solidFill>
          <a:ln w="38100">
            <a:solidFill>
              <a:schemeClr val="tx1"/>
            </a:solidFill>
            <a:miter lim="800000"/>
            <a:headEnd/>
            <a:tailEnd/>
          </a:ln>
        </p:spPr>
        <p:txBody>
          <a:bodyPr wrap="none" anchor="ctr"/>
          <a:lstStyle/>
          <a:p>
            <a:pPr algn="ctr" eaLnBrk="0" hangingPunct="0"/>
            <a:r>
              <a:rPr lang="en-US" altLang="zh-CN" sz="1400" b="1">
                <a:solidFill>
                  <a:srgbClr val="000000"/>
                </a:solidFill>
                <a:sym typeface="微软雅黑" pitchFamily="34" charset="-122"/>
              </a:rPr>
              <a:t>ResourceA</a:t>
            </a:r>
            <a:endParaRPr lang="en-US" altLang="zh-CN" sz="1200">
              <a:solidFill>
                <a:srgbClr val="000000"/>
              </a:solidFill>
              <a:sym typeface="微软雅黑" pitchFamily="34" charset="-122"/>
            </a:endParaRPr>
          </a:p>
        </p:txBody>
      </p:sp>
      <p:sp>
        <p:nvSpPr>
          <p:cNvPr id="7" name="Rectangle 29"/>
          <p:cNvSpPr>
            <a:spLocks noChangeArrowheads="1"/>
          </p:cNvSpPr>
          <p:nvPr/>
        </p:nvSpPr>
        <p:spPr bwMode="auto">
          <a:xfrm>
            <a:off x="6080919" y="2057915"/>
            <a:ext cx="1905000" cy="587375"/>
          </a:xfrm>
          <a:prstGeom prst="rect">
            <a:avLst/>
          </a:prstGeom>
          <a:solidFill>
            <a:srgbClr val="BBD6EE"/>
          </a:solidFill>
          <a:ln w="9525">
            <a:solidFill>
              <a:schemeClr val="tx1"/>
            </a:solidFill>
            <a:miter lim="800000"/>
            <a:headEnd/>
            <a:tailEnd/>
          </a:ln>
        </p:spPr>
        <p:txBody>
          <a:bodyPr/>
          <a:lstStyle/>
          <a:p>
            <a:pPr>
              <a:buSzPct val="100000"/>
            </a:pPr>
            <a:r>
              <a:rPr lang="en-US" altLang="zh-CN" sz="2400">
                <a:solidFill>
                  <a:srgbClr val="000000"/>
                </a:solidFill>
                <a:latin typeface="Arial" pitchFamily="34" charset="0"/>
                <a:sym typeface="Lucida Sans Unicode" pitchFamily="34" charset="0"/>
              </a:rPr>
              <a:t> Text data</a:t>
            </a:r>
          </a:p>
        </p:txBody>
      </p:sp>
      <p:sp>
        <p:nvSpPr>
          <p:cNvPr id="8" name="Line 5"/>
          <p:cNvSpPr>
            <a:spLocks noChangeShapeType="1"/>
          </p:cNvSpPr>
          <p:nvPr/>
        </p:nvSpPr>
        <p:spPr bwMode="auto">
          <a:xfrm>
            <a:off x="3979069" y="1337190"/>
            <a:ext cx="2133600" cy="1588"/>
          </a:xfrm>
          <a:prstGeom prst="line">
            <a:avLst/>
          </a:prstGeom>
          <a:noFill/>
          <a:ln w="38100">
            <a:solidFill>
              <a:schemeClr val="bg1">
                <a:lumMod val="95000"/>
              </a:schemeClr>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Arial" pitchFamily="34" charset="0"/>
              <a:ea typeface="宋体" pitchFamily="2" charset="-122"/>
            </a:endParaRPr>
          </a:p>
        </p:txBody>
      </p:sp>
      <p:sp>
        <p:nvSpPr>
          <p:cNvPr id="9" name="Line 5"/>
          <p:cNvSpPr>
            <a:spLocks noChangeShapeType="1"/>
          </p:cNvSpPr>
          <p:nvPr/>
        </p:nvSpPr>
        <p:spPr bwMode="auto">
          <a:xfrm>
            <a:off x="3953669" y="2294453"/>
            <a:ext cx="2133600" cy="0"/>
          </a:xfrm>
          <a:prstGeom prst="line">
            <a:avLst/>
          </a:prstGeom>
          <a:noFill/>
          <a:ln w="38100">
            <a:solidFill>
              <a:schemeClr val="bg1">
                <a:lumMod val="95000"/>
              </a:schemeClr>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Arial" pitchFamily="34" charset="0"/>
              <a:ea typeface="宋体" pitchFamily="2" charset="-122"/>
            </a:endParaRPr>
          </a:p>
        </p:txBody>
      </p:sp>
      <p:sp>
        <p:nvSpPr>
          <p:cNvPr id="10" name="TextBox 9"/>
          <p:cNvSpPr>
            <a:spLocks noChangeArrowheads="1"/>
          </p:cNvSpPr>
          <p:nvPr/>
        </p:nvSpPr>
        <p:spPr bwMode="auto">
          <a:xfrm>
            <a:off x="2270919" y="349765"/>
            <a:ext cx="5715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chemeClr val="bg1">
                    <a:lumMod val="95000"/>
                  </a:schemeClr>
                </a:solidFill>
                <a:sym typeface="微软雅黑" pitchFamily="34" charset="-122"/>
              </a:rPr>
              <a:t>      主体                谓词             客体                   </a:t>
            </a:r>
            <a:endParaRPr lang="en-US" sz="2400" b="1" dirty="0">
              <a:solidFill>
                <a:schemeClr val="bg1">
                  <a:lumMod val="95000"/>
                </a:schemeClr>
              </a:solidFill>
              <a:sym typeface="微软雅黑" pitchFamily="34" charset="-122"/>
            </a:endParaRPr>
          </a:p>
          <a:p>
            <a:endParaRPr lang="zh-CN" altLang="en-US" sz="2400" b="1" dirty="0">
              <a:solidFill>
                <a:schemeClr val="bg1">
                  <a:lumMod val="95000"/>
                </a:schemeClr>
              </a:solidFill>
              <a:sym typeface="微软雅黑" pitchFamily="34" charset="-122"/>
            </a:endParaRPr>
          </a:p>
        </p:txBody>
      </p:sp>
      <p:sp>
        <p:nvSpPr>
          <p:cNvPr id="11" name="矩形 26"/>
          <p:cNvSpPr>
            <a:spLocks noChangeArrowheads="1"/>
          </p:cNvSpPr>
          <p:nvPr/>
        </p:nvSpPr>
        <p:spPr bwMode="auto">
          <a:xfrm>
            <a:off x="9814718" y="441109"/>
            <a:ext cx="1970087" cy="619125"/>
          </a:xfrm>
          <a:prstGeom prst="rect">
            <a:avLst/>
          </a:prstGeom>
          <a:solidFill>
            <a:srgbClr val="FFD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b="1" dirty="0">
                <a:latin typeface="Arial" pitchFamily="34" charset="0"/>
                <a:ea typeface="宋体" pitchFamily="2" charset="-122"/>
              </a:rPr>
              <a:t>抽象模型</a:t>
            </a:r>
            <a:endParaRPr lang="en-US" b="1" dirty="0">
              <a:ea typeface="微软雅黑" pitchFamily="34" charset="-122"/>
              <a:sym typeface="微软雅黑" pitchFamily="34" charset="-122"/>
            </a:endParaRPr>
          </a:p>
          <a:p>
            <a:pPr algn="ctr"/>
            <a:r>
              <a:rPr lang="en-US" altLang="zh-CN" b="1" dirty="0">
                <a:ea typeface="微软雅黑" pitchFamily="34" charset="-122"/>
                <a:sym typeface="微软雅黑" pitchFamily="34" charset="-122"/>
              </a:rPr>
              <a:t>Abstract Model</a:t>
            </a:r>
            <a:endParaRPr lang="zh-CN" altLang="en-US" b="1" dirty="0">
              <a:latin typeface="Arial" pitchFamily="34" charset="0"/>
              <a:ea typeface="宋体" pitchFamily="2" charset="-122"/>
            </a:endParaRPr>
          </a:p>
        </p:txBody>
      </p:sp>
      <p:sp>
        <p:nvSpPr>
          <p:cNvPr id="12" name="直接连接符 28"/>
          <p:cNvSpPr>
            <a:spLocks noChangeShapeType="1"/>
          </p:cNvSpPr>
          <p:nvPr/>
        </p:nvSpPr>
        <p:spPr bwMode="auto">
          <a:xfrm>
            <a:off x="191344" y="349765"/>
            <a:ext cx="11881320" cy="0"/>
          </a:xfrm>
          <a:prstGeom prst="line">
            <a:avLst/>
          </a:prstGeom>
          <a:noFill/>
          <a:ln w="38100">
            <a:solidFill>
              <a:schemeClr val="bg1">
                <a:lumMod val="95000"/>
              </a:schemeClr>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latin typeface="Arial" pitchFamily="34" charset="0"/>
              <a:ea typeface="宋体" pitchFamily="2" charset="-122"/>
            </a:endParaRPr>
          </a:p>
        </p:txBody>
      </p:sp>
      <p:sp>
        <p:nvSpPr>
          <p:cNvPr id="13" name="TextBox 14"/>
          <p:cNvSpPr>
            <a:spLocks noChangeArrowheads="1"/>
          </p:cNvSpPr>
          <p:nvPr/>
        </p:nvSpPr>
        <p:spPr bwMode="auto">
          <a:xfrm>
            <a:off x="191344" y="3369895"/>
            <a:ext cx="4026644" cy="707886"/>
          </a:xfrm>
          <a:prstGeom prst="rect">
            <a:avLst/>
          </a:prstGeom>
          <a:noFill/>
          <a:ln w="9525">
            <a:solidFill>
              <a:schemeClr val="bg1">
                <a:lumMod val="9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altLang="zh-CN" sz="2000" dirty="0">
                <a:solidFill>
                  <a:schemeClr val="bg1">
                    <a:lumMod val="95000"/>
                  </a:schemeClr>
                </a:solidFill>
                <a:sym typeface="微软雅黑" pitchFamily="34" charset="-122"/>
              </a:rPr>
              <a:t>http://data.library.sh.cn/jp/entity/person/etrd44w3m3g1vncn</a:t>
            </a:r>
            <a:endParaRPr lang="zh-CN" altLang="en-US" sz="2000" dirty="0">
              <a:solidFill>
                <a:schemeClr val="bg1">
                  <a:lumMod val="95000"/>
                </a:schemeClr>
              </a:solidFill>
              <a:sym typeface="微软雅黑" pitchFamily="34" charset="-122"/>
            </a:endParaRPr>
          </a:p>
        </p:txBody>
      </p:sp>
      <p:sp>
        <p:nvSpPr>
          <p:cNvPr id="14" name="直接箭头连接符 16"/>
          <p:cNvSpPr>
            <a:spLocks noChangeShapeType="1"/>
          </p:cNvSpPr>
          <p:nvPr/>
        </p:nvSpPr>
        <p:spPr bwMode="auto">
          <a:xfrm flipV="1">
            <a:off x="4217988" y="3469610"/>
            <a:ext cx="1905000" cy="1588"/>
          </a:xfrm>
          <a:prstGeom prst="straightConnector1">
            <a:avLst/>
          </a:prstGeom>
          <a:noFill/>
          <a:ln w="38100">
            <a:solidFill>
              <a:schemeClr val="bg1">
                <a:lumMod val="95000"/>
              </a:schemeClr>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Arial" pitchFamily="34" charset="0"/>
              <a:ea typeface="宋体" pitchFamily="2" charset="-122"/>
            </a:endParaRPr>
          </a:p>
        </p:txBody>
      </p:sp>
      <p:sp>
        <p:nvSpPr>
          <p:cNvPr id="15" name="TextBox 17"/>
          <p:cNvSpPr>
            <a:spLocks noChangeArrowheads="1"/>
          </p:cNvSpPr>
          <p:nvPr/>
        </p:nvSpPr>
        <p:spPr bwMode="auto">
          <a:xfrm>
            <a:off x="6146287" y="3158163"/>
            <a:ext cx="3550113" cy="646331"/>
          </a:xfrm>
          <a:prstGeom prst="rect">
            <a:avLst/>
          </a:prstGeom>
          <a:noFill/>
          <a:ln w="9525">
            <a:solidFill>
              <a:schemeClr val="bg1">
                <a:lumMod val="9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altLang="zh-CN" dirty="0">
                <a:solidFill>
                  <a:schemeClr val="bg1">
                    <a:lumMod val="95000"/>
                  </a:schemeClr>
                </a:solidFill>
              </a:rPr>
              <a:t>http://data.library.sh.cn/authority/familyname/68n959cf8zdfkz3v</a:t>
            </a:r>
          </a:p>
        </p:txBody>
      </p:sp>
      <p:sp>
        <p:nvSpPr>
          <p:cNvPr id="17" name="直接箭头连接符 20"/>
          <p:cNvSpPr>
            <a:spLocks noChangeShapeType="1"/>
          </p:cNvSpPr>
          <p:nvPr/>
        </p:nvSpPr>
        <p:spPr bwMode="auto">
          <a:xfrm flipV="1">
            <a:off x="4211638" y="3983960"/>
            <a:ext cx="1905000" cy="1588"/>
          </a:xfrm>
          <a:prstGeom prst="straightConnector1">
            <a:avLst/>
          </a:prstGeom>
          <a:noFill/>
          <a:ln w="38100">
            <a:solidFill>
              <a:schemeClr val="bg1">
                <a:lumMod val="95000"/>
              </a:schemeClr>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Arial" pitchFamily="34" charset="0"/>
              <a:ea typeface="宋体" pitchFamily="2" charset="-122"/>
            </a:endParaRPr>
          </a:p>
        </p:txBody>
      </p:sp>
      <p:sp>
        <p:nvSpPr>
          <p:cNvPr id="18" name="TextBox 21"/>
          <p:cNvSpPr>
            <a:spLocks noChangeArrowheads="1"/>
          </p:cNvSpPr>
          <p:nvPr/>
        </p:nvSpPr>
        <p:spPr bwMode="auto">
          <a:xfrm>
            <a:off x="6154738" y="3831560"/>
            <a:ext cx="1831181" cy="369332"/>
          </a:xfrm>
          <a:prstGeom prst="rect">
            <a:avLst/>
          </a:prstGeom>
          <a:noFill/>
          <a:ln w="9525">
            <a:solidFill>
              <a:schemeClr val="bg1">
                <a:lumMod val="9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zh-CN" altLang="en-US" dirty="0" smtClean="0">
                <a:solidFill>
                  <a:schemeClr val="bg1">
                    <a:lumMod val="95000"/>
                  </a:schemeClr>
                </a:solidFill>
                <a:sym typeface="微软雅黑" pitchFamily="34" charset="-122"/>
              </a:rPr>
              <a:t>丁丙</a:t>
            </a:r>
            <a:endParaRPr lang="zh-CN" altLang="en-US" dirty="0">
              <a:solidFill>
                <a:schemeClr val="bg1">
                  <a:lumMod val="95000"/>
                </a:schemeClr>
              </a:solidFill>
              <a:sym typeface="微软雅黑" pitchFamily="34" charset="-122"/>
            </a:endParaRPr>
          </a:p>
        </p:txBody>
      </p:sp>
      <p:sp>
        <p:nvSpPr>
          <p:cNvPr id="19" name="直接连接符 24"/>
          <p:cNvSpPr>
            <a:spLocks noChangeShapeType="1"/>
          </p:cNvSpPr>
          <p:nvPr/>
        </p:nvSpPr>
        <p:spPr bwMode="auto">
          <a:xfrm>
            <a:off x="191344" y="2990185"/>
            <a:ext cx="11881320" cy="0"/>
          </a:xfrm>
          <a:prstGeom prst="line">
            <a:avLst/>
          </a:prstGeom>
          <a:noFill/>
          <a:ln w="38100">
            <a:solidFill>
              <a:schemeClr val="bg1">
                <a:lumMod val="95000"/>
              </a:schemeClr>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latin typeface="Arial" pitchFamily="34" charset="0"/>
              <a:ea typeface="宋体" pitchFamily="2" charset="-122"/>
            </a:endParaRPr>
          </a:p>
        </p:txBody>
      </p:sp>
      <p:sp>
        <p:nvSpPr>
          <p:cNvPr id="20" name="矩形 27"/>
          <p:cNvSpPr>
            <a:spLocks noChangeArrowheads="1"/>
          </p:cNvSpPr>
          <p:nvPr/>
        </p:nvSpPr>
        <p:spPr bwMode="auto">
          <a:xfrm>
            <a:off x="9814719" y="3158163"/>
            <a:ext cx="1970087" cy="620712"/>
          </a:xfrm>
          <a:prstGeom prst="rect">
            <a:avLst/>
          </a:prstGeom>
          <a:solidFill>
            <a:srgbClr val="FFD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b="1" dirty="0">
                <a:latin typeface="Arial" pitchFamily="34" charset="0"/>
                <a:ea typeface="宋体" pitchFamily="2" charset="-122"/>
              </a:rPr>
              <a:t>数据实例</a:t>
            </a:r>
            <a:endParaRPr lang="en-US" b="1" dirty="0">
              <a:ea typeface="微软雅黑" pitchFamily="34" charset="-122"/>
              <a:sym typeface="微软雅黑" pitchFamily="34" charset="-122"/>
            </a:endParaRPr>
          </a:p>
          <a:p>
            <a:pPr algn="ctr"/>
            <a:r>
              <a:rPr lang="en-US" altLang="zh-CN" b="1" dirty="0">
                <a:ea typeface="微软雅黑" pitchFamily="34" charset="-122"/>
                <a:sym typeface="微软雅黑" pitchFamily="34" charset="-122"/>
              </a:rPr>
              <a:t>Data Instance</a:t>
            </a:r>
            <a:endParaRPr lang="zh-CN" altLang="en-US" b="1" dirty="0">
              <a:latin typeface="Arial" pitchFamily="34" charset="0"/>
              <a:ea typeface="宋体" pitchFamily="2" charset="-122"/>
            </a:endParaRPr>
          </a:p>
        </p:txBody>
      </p:sp>
      <p:sp>
        <p:nvSpPr>
          <p:cNvPr id="22" name="矩形 31"/>
          <p:cNvSpPr>
            <a:spLocks noChangeArrowheads="1"/>
          </p:cNvSpPr>
          <p:nvPr/>
        </p:nvSpPr>
        <p:spPr bwMode="auto">
          <a:xfrm>
            <a:off x="9814719" y="4687223"/>
            <a:ext cx="1970087" cy="620713"/>
          </a:xfrm>
          <a:prstGeom prst="rect">
            <a:avLst/>
          </a:prstGeom>
          <a:solidFill>
            <a:srgbClr val="FFD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b="1" dirty="0">
                <a:latin typeface="Arial" pitchFamily="34" charset="0"/>
                <a:ea typeface="宋体" pitchFamily="2" charset="-122"/>
              </a:rPr>
              <a:t>序列化格式</a:t>
            </a:r>
            <a:endParaRPr lang="en-US" b="1" dirty="0">
              <a:ea typeface="微软雅黑" pitchFamily="34" charset="-122"/>
              <a:sym typeface="微软雅黑" pitchFamily="34" charset="-122"/>
            </a:endParaRPr>
          </a:p>
          <a:p>
            <a:pPr algn="ctr"/>
            <a:r>
              <a:rPr lang="en-US" altLang="zh-CN" b="1" dirty="0">
                <a:ea typeface="微软雅黑" pitchFamily="34" charset="-122"/>
                <a:sym typeface="微软雅黑" pitchFamily="34" charset="-122"/>
              </a:rPr>
              <a:t>Serialization</a:t>
            </a:r>
            <a:endParaRPr lang="zh-CN" altLang="en-US" b="1" dirty="0">
              <a:latin typeface="Arial" pitchFamily="34" charset="0"/>
              <a:ea typeface="宋体" pitchFamily="2" charset="-122"/>
            </a:endParaRPr>
          </a:p>
        </p:txBody>
      </p:sp>
      <p:sp>
        <p:nvSpPr>
          <p:cNvPr id="23" name="TextBox 32"/>
          <p:cNvSpPr>
            <a:spLocks noChangeArrowheads="1"/>
          </p:cNvSpPr>
          <p:nvPr/>
        </p:nvSpPr>
        <p:spPr bwMode="auto">
          <a:xfrm>
            <a:off x="191344" y="4687223"/>
            <a:ext cx="9361040" cy="1200329"/>
          </a:xfrm>
          <a:prstGeom prst="rect">
            <a:avLst/>
          </a:prstGeom>
          <a:solidFill>
            <a:srgbClr val="FFF2CC"/>
          </a:solidFill>
          <a:ln w="9525">
            <a:solidFill>
              <a:schemeClr val="tx1"/>
            </a:solidFill>
            <a:miter lim="800000"/>
            <a:headEnd/>
            <a:tailEnd/>
          </a:ln>
        </p:spPr>
        <p:txBody>
          <a:bodyPr wrap="square">
            <a:spAutoFit/>
          </a:bodyPr>
          <a:lstStyle/>
          <a:p>
            <a:r>
              <a:rPr lang="en-US" altLang="zh-CN" dirty="0">
                <a:solidFill>
                  <a:srgbClr val="000000"/>
                </a:solidFill>
                <a:sym typeface="微软雅黑" pitchFamily="34" charset="-122"/>
              </a:rPr>
              <a:t>@prefix </a:t>
            </a:r>
            <a:r>
              <a:rPr lang="en-US" altLang="zh-CN" dirty="0" err="1">
                <a:solidFill>
                  <a:srgbClr val="000000"/>
                </a:solidFill>
                <a:sym typeface="微软雅黑" pitchFamily="34" charset="-122"/>
              </a:rPr>
              <a:t>foaf</a:t>
            </a:r>
            <a:r>
              <a:rPr lang="en-US" altLang="zh-CN" dirty="0">
                <a:solidFill>
                  <a:srgbClr val="000000"/>
                </a:solidFill>
                <a:sym typeface="微软雅黑" pitchFamily="34" charset="-122"/>
              </a:rPr>
              <a:t>: &lt;http://xmlns.com/foaf/0.1/&gt; .</a:t>
            </a:r>
            <a:endParaRPr lang="zh-CN" altLang="en-US" dirty="0">
              <a:solidFill>
                <a:srgbClr val="000000"/>
              </a:solidFill>
              <a:sym typeface="微软雅黑" pitchFamily="34" charset="-122"/>
            </a:endParaRPr>
          </a:p>
          <a:p>
            <a:r>
              <a:rPr lang="en-US" altLang="zh-CN" dirty="0">
                <a:solidFill>
                  <a:srgbClr val="000000"/>
                </a:solidFill>
                <a:sym typeface="微软雅黑" pitchFamily="34" charset="-122"/>
              </a:rPr>
              <a:t>&lt;http://</a:t>
            </a:r>
            <a:r>
              <a:rPr lang="en-US" altLang="zh-CN" dirty="0" smtClean="0">
                <a:solidFill>
                  <a:srgbClr val="000000"/>
                </a:solidFill>
                <a:sym typeface="微软雅黑" pitchFamily="34" charset="-122"/>
              </a:rPr>
              <a:t>data.library.sh.cn/jp/entity/person/etrd44w3m3g1vncn&gt; a </a:t>
            </a:r>
            <a:r>
              <a:rPr lang="en-US" altLang="zh-CN" dirty="0" err="1" smtClean="0">
                <a:solidFill>
                  <a:srgbClr val="000000"/>
                </a:solidFill>
                <a:sym typeface="微软雅黑" pitchFamily="34" charset="-122"/>
              </a:rPr>
              <a:t>shl:Person</a:t>
            </a:r>
            <a:r>
              <a:rPr lang="en-US" altLang="zh-CN" dirty="0" smtClean="0">
                <a:solidFill>
                  <a:srgbClr val="000000"/>
                </a:solidFill>
                <a:sym typeface="微软雅黑" pitchFamily="34" charset="-122"/>
              </a:rPr>
              <a:t>;</a:t>
            </a:r>
            <a:endParaRPr lang="zh-CN" altLang="en-US" dirty="0" smtClean="0">
              <a:solidFill>
                <a:srgbClr val="000000"/>
              </a:solidFill>
              <a:sym typeface="微软雅黑" pitchFamily="34" charset="-122"/>
            </a:endParaRPr>
          </a:p>
          <a:p>
            <a:r>
              <a:rPr lang="en-US" altLang="zh-CN" dirty="0">
                <a:solidFill>
                  <a:srgbClr val="000000"/>
                </a:solidFill>
                <a:sym typeface="微软雅黑" pitchFamily="34" charset="-122"/>
              </a:rPr>
              <a:t>         </a:t>
            </a:r>
            <a:r>
              <a:rPr lang="en-US" altLang="zh-CN" dirty="0" err="1">
                <a:solidFill>
                  <a:srgbClr val="000000"/>
                </a:solidFill>
                <a:sym typeface="微软雅黑" pitchFamily="34" charset="-122"/>
              </a:rPr>
              <a:t>foaf:familyName</a:t>
            </a:r>
            <a:r>
              <a:rPr lang="en-US" altLang="zh-CN" dirty="0">
                <a:solidFill>
                  <a:srgbClr val="000000"/>
                </a:solidFill>
                <a:sym typeface="微软雅黑" pitchFamily="34" charset="-122"/>
              </a:rPr>
              <a:t>  </a:t>
            </a:r>
            <a:r>
              <a:rPr lang="en-US" altLang="zh-CN" dirty="0" smtClean="0">
                <a:solidFill>
                  <a:srgbClr val="000000"/>
                </a:solidFill>
                <a:sym typeface="微软雅黑" pitchFamily="34" charset="-122"/>
              </a:rPr>
              <a:t>&lt;http</a:t>
            </a:r>
            <a:r>
              <a:rPr lang="en-US" altLang="zh-CN" dirty="0">
                <a:solidFill>
                  <a:srgbClr val="000000"/>
                </a:solidFill>
                <a:sym typeface="微软雅黑" pitchFamily="34" charset="-122"/>
              </a:rPr>
              <a:t>://</a:t>
            </a:r>
            <a:r>
              <a:rPr lang="en-US" altLang="zh-CN" dirty="0" smtClean="0">
                <a:solidFill>
                  <a:srgbClr val="000000"/>
                </a:solidFill>
                <a:sym typeface="微软雅黑" pitchFamily="34" charset="-122"/>
              </a:rPr>
              <a:t>data.library.sh.cn/authority/familyname/68n959cf8zdfkz3v&gt;;</a:t>
            </a:r>
            <a:endParaRPr lang="zh-CN" altLang="en-US" dirty="0" smtClean="0">
              <a:solidFill>
                <a:srgbClr val="000000"/>
              </a:solidFill>
              <a:sym typeface="微软雅黑" pitchFamily="34" charset="-122"/>
            </a:endParaRPr>
          </a:p>
          <a:p>
            <a:r>
              <a:rPr lang="en-US" altLang="zh-CN" dirty="0" smtClean="0">
                <a:solidFill>
                  <a:srgbClr val="000000"/>
                </a:solidFill>
                <a:sym typeface="微软雅黑" pitchFamily="34" charset="-122"/>
              </a:rPr>
              <a:t>         </a:t>
            </a:r>
            <a:r>
              <a:rPr lang="en-US" altLang="zh-CN" dirty="0" err="1">
                <a:solidFill>
                  <a:srgbClr val="000000"/>
                </a:solidFill>
                <a:sym typeface="微软雅黑" pitchFamily="34" charset="-122"/>
              </a:rPr>
              <a:t>foaf:name</a:t>
            </a:r>
            <a:r>
              <a:rPr lang="en-US" altLang="zh-CN" dirty="0">
                <a:solidFill>
                  <a:srgbClr val="000000"/>
                </a:solidFill>
                <a:sym typeface="微软雅黑" pitchFamily="34" charset="-122"/>
              </a:rPr>
              <a:t>  “</a:t>
            </a:r>
            <a:r>
              <a:rPr lang="zh-CN" altLang="en-US" dirty="0">
                <a:solidFill>
                  <a:srgbClr val="000000"/>
                </a:solidFill>
                <a:sym typeface="微软雅黑" pitchFamily="34" charset="-122"/>
              </a:rPr>
              <a:t>夏翠娟</a:t>
            </a:r>
            <a:r>
              <a:rPr lang="en-US" dirty="0">
                <a:solidFill>
                  <a:srgbClr val="000000"/>
                </a:solidFill>
                <a:sym typeface="微软雅黑" pitchFamily="34" charset="-122"/>
              </a:rPr>
              <a:t>”</a:t>
            </a:r>
            <a:r>
              <a:rPr lang="en-US" altLang="zh-CN" dirty="0">
                <a:solidFill>
                  <a:srgbClr val="000000"/>
                </a:solidFill>
                <a:sym typeface="微软雅黑" pitchFamily="34" charset="-122"/>
              </a:rPr>
              <a:t>@</a:t>
            </a:r>
            <a:r>
              <a:rPr lang="en-US" altLang="zh-CN" dirty="0" err="1">
                <a:solidFill>
                  <a:srgbClr val="000000"/>
                </a:solidFill>
                <a:sym typeface="微软雅黑" pitchFamily="34" charset="-122"/>
              </a:rPr>
              <a:t>zh_cn</a:t>
            </a:r>
            <a:r>
              <a:rPr lang="en-US" altLang="zh-CN" dirty="0">
                <a:solidFill>
                  <a:srgbClr val="000000"/>
                </a:solidFill>
                <a:sym typeface="微软雅黑" pitchFamily="34" charset="-122"/>
              </a:rPr>
              <a:t>.</a:t>
            </a:r>
            <a:endParaRPr lang="zh-CN" altLang="en-US" dirty="0">
              <a:solidFill>
                <a:srgbClr val="000000"/>
              </a:solidFill>
              <a:sym typeface="微软雅黑" pitchFamily="34" charset="-122"/>
            </a:endParaRPr>
          </a:p>
        </p:txBody>
      </p:sp>
      <p:sp>
        <p:nvSpPr>
          <p:cNvPr id="25" name="Text Box 6"/>
          <p:cNvSpPr>
            <a:spLocks noChangeArrowheads="1"/>
          </p:cNvSpPr>
          <p:nvPr/>
        </p:nvSpPr>
        <p:spPr bwMode="auto">
          <a:xfrm>
            <a:off x="4210450" y="3117155"/>
            <a:ext cx="19200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2000" dirty="0" err="1" smtClean="0">
                <a:solidFill>
                  <a:schemeClr val="bg1">
                    <a:lumMod val="95000"/>
                  </a:schemeClr>
                </a:solidFill>
                <a:latin typeface="Calibri" pitchFamily="34" charset="0"/>
                <a:ea typeface="MS PGothic" pitchFamily="34" charset="-128"/>
                <a:sym typeface="MS PGothic" pitchFamily="34" charset="-128"/>
              </a:rPr>
              <a:t>foaf:familyName</a:t>
            </a:r>
            <a:endParaRPr lang="en-US" altLang="zh-CN" sz="2000" dirty="0">
              <a:solidFill>
                <a:schemeClr val="bg1">
                  <a:lumMod val="95000"/>
                </a:schemeClr>
              </a:solidFill>
              <a:latin typeface="Calibri" pitchFamily="34" charset="0"/>
              <a:ea typeface="MS PGothic" pitchFamily="34" charset="-128"/>
              <a:sym typeface="MS PGothic" pitchFamily="34" charset="-128"/>
            </a:endParaRPr>
          </a:p>
        </p:txBody>
      </p:sp>
      <p:sp>
        <p:nvSpPr>
          <p:cNvPr id="26" name="Text Box 6"/>
          <p:cNvSpPr>
            <a:spLocks noChangeArrowheads="1"/>
          </p:cNvSpPr>
          <p:nvPr/>
        </p:nvSpPr>
        <p:spPr bwMode="auto">
          <a:xfrm>
            <a:off x="4520406" y="3615660"/>
            <a:ext cx="1252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2000" dirty="0" err="1">
                <a:solidFill>
                  <a:schemeClr val="bg1">
                    <a:lumMod val="95000"/>
                  </a:schemeClr>
                </a:solidFill>
                <a:latin typeface="Calibri" pitchFamily="34" charset="0"/>
                <a:ea typeface="MS PGothic" pitchFamily="34" charset="-128"/>
                <a:sym typeface="MS PGothic" pitchFamily="34" charset="-128"/>
              </a:rPr>
              <a:t>foaf:name</a:t>
            </a:r>
            <a:endParaRPr lang="en-US" altLang="zh-CN" sz="2000" dirty="0">
              <a:solidFill>
                <a:schemeClr val="bg1">
                  <a:lumMod val="95000"/>
                </a:schemeClr>
              </a:solidFill>
              <a:latin typeface="Calibri" pitchFamily="34" charset="0"/>
              <a:ea typeface="MS PGothic" pitchFamily="34" charset="-128"/>
              <a:sym typeface="MS PGothic" pitchFamily="34" charset="-128"/>
            </a:endParaRPr>
          </a:p>
        </p:txBody>
      </p:sp>
      <p:sp>
        <p:nvSpPr>
          <p:cNvPr id="27" name="直接连接符 24"/>
          <p:cNvSpPr>
            <a:spLocks noChangeShapeType="1"/>
          </p:cNvSpPr>
          <p:nvPr/>
        </p:nvSpPr>
        <p:spPr bwMode="auto">
          <a:xfrm>
            <a:off x="146609" y="4553186"/>
            <a:ext cx="11881320" cy="0"/>
          </a:xfrm>
          <a:prstGeom prst="line">
            <a:avLst/>
          </a:prstGeom>
          <a:noFill/>
          <a:ln w="38100">
            <a:solidFill>
              <a:schemeClr val="bg1">
                <a:lumMod val="95000"/>
              </a:schemeClr>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latin typeface="Arial" pitchFamily="34" charset="0"/>
              <a:ea typeface="宋体" pitchFamily="2" charset="-122"/>
            </a:endParaRPr>
          </a:p>
        </p:txBody>
      </p:sp>
    </p:spTree>
    <p:extLst>
      <p:ext uri="{BB962C8B-B14F-4D97-AF65-F5344CB8AC3E}">
        <p14:creationId xmlns:p14="http://schemas.microsoft.com/office/powerpoint/2010/main" val="229873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filter="fade">
                                      <p:cBhvr>
                                        <p:cTn id="52" dur="1000"/>
                                        <p:tgtEl>
                                          <p:spTgt spid="7"/>
                                        </p:tgtEl>
                                      </p:cBhvr>
                                    </p:animEffect>
                                    <p:anim calcmode="lin" valueType="num">
                                      <p:cBhvr>
                                        <p:cTn id="53" dur="1000" fill="hold"/>
                                        <p:tgtEl>
                                          <p:spTgt spid="7"/>
                                        </p:tgtEl>
                                        <p:attrNameLst>
                                          <p:attrName>ppt_x</p:attrName>
                                        </p:attrNameLst>
                                      </p:cBhvr>
                                      <p:tavLst>
                                        <p:tav tm="0">
                                          <p:val>
                                            <p:strVal val="#ppt_x"/>
                                          </p:val>
                                        </p:tav>
                                        <p:tav tm="100000">
                                          <p:val>
                                            <p:strVal val="#ppt_x"/>
                                          </p:val>
                                        </p:tav>
                                      </p:tavLst>
                                    </p:anim>
                                    <p:anim calcmode="lin" valueType="num">
                                      <p:cBhvr>
                                        <p:cTn id="54" dur="1000" fill="hold"/>
                                        <p:tgtEl>
                                          <p:spTgt spid="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filter="fade">
                                      <p:cBhvr>
                                        <p:cTn id="57" dur="1000"/>
                                        <p:tgtEl>
                                          <p:spTgt spid="11"/>
                                        </p:tgtEl>
                                      </p:cBhvr>
                                    </p:animEffect>
                                    <p:anim calcmode="lin" valueType="num">
                                      <p:cBhvr>
                                        <p:cTn id="58" dur="1000" fill="hold"/>
                                        <p:tgtEl>
                                          <p:spTgt spid="11"/>
                                        </p:tgtEl>
                                        <p:attrNameLst>
                                          <p:attrName>ppt_x</p:attrName>
                                        </p:attrNameLst>
                                      </p:cBhvr>
                                      <p:tavLst>
                                        <p:tav tm="0">
                                          <p:val>
                                            <p:strVal val="#ppt_x"/>
                                          </p:val>
                                        </p:tav>
                                        <p:tav tm="100000">
                                          <p:val>
                                            <p:strVal val="#ppt_x"/>
                                          </p:val>
                                        </p:tav>
                                      </p:tavLst>
                                    </p:anim>
                                    <p:anim calcmode="lin" valueType="num">
                                      <p:cBhvr>
                                        <p:cTn id="5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filter="fade">
                                      <p:cBhvr>
                                        <p:cTn id="64" dur="1000"/>
                                        <p:tgtEl>
                                          <p:spTgt spid="19"/>
                                        </p:tgtEl>
                                      </p:cBhvr>
                                    </p:animEffect>
                                    <p:anim calcmode="lin" valueType="num">
                                      <p:cBhvr>
                                        <p:cTn id="65" dur="1000" fill="hold"/>
                                        <p:tgtEl>
                                          <p:spTgt spid="19"/>
                                        </p:tgtEl>
                                        <p:attrNameLst>
                                          <p:attrName>ppt_x</p:attrName>
                                        </p:attrNameLst>
                                      </p:cBhvr>
                                      <p:tavLst>
                                        <p:tav tm="0">
                                          <p:val>
                                            <p:strVal val="#ppt_x"/>
                                          </p:val>
                                        </p:tav>
                                        <p:tav tm="100000">
                                          <p:val>
                                            <p:strVal val="#ppt_x"/>
                                          </p:val>
                                        </p:tav>
                                      </p:tavLst>
                                    </p:anim>
                                    <p:anim calcmode="lin" valueType="num">
                                      <p:cBhvr>
                                        <p:cTn id="66" dur="1000" fill="hold"/>
                                        <p:tgtEl>
                                          <p:spTgt spid="19"/>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animEffect filter="fade">
                                      <p:cBhvr>
                                        <p:cTn id="69" dur="1000"/>
                                        <p:tgtEl>
                                          <p:spTgt spid="13"/>
                                        </p:tgtEl>
                                      </p:cBhvr>
                                    </p:animEffect>
                                    <p:anim calcmode="lin" valueType="num">
                                      <p:cBhvr>
                                        <p:cTn id="70" dur="1000" fill="hold"/>
                                        <p:tgtEl>
                                          <p:spTgt spid="13"/>
                                        </p:tgtEl>
                                        <p:attrNameLst>
                                          <p:attrName>ppt_x</p:attrName>
                                        </p:attrNameLst>
                                      </p:cBhvr>
                                      <p:tavLst>
                                        <p:tav tm="0">
                                          <p:val>
                                            <p:strVal val="#ppt_x"/>
                                          </p:val>
                                        </p:tav>
                                        <p:tav tm="100000">
                                          <p:val>
                                            <p:strVal val="#ppt_x"/>
                                          </p:val>
                                        </p:tav>
                                      </p:tavLst>
                                    </p:anim>
                                    <p:anim calcmode="lin" valueType="num">
                                      <p:cBhvr>
                                        <p:cTn id="71" dur="1000" fill="hold"/>
                                        <p:tgtEl>
                                          <p:spTgt spid="13"/>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filter="fade">
                                      <p:cBhvr>
                                        <p:cTn id="74" dur="1000"/>
                                        <p:tgtEl>
                                          <p:spTgt spid="14"/>
                                        </p:tgtEl>
                                      </p:cBhvr>
                                    </p:animEffect>
                                    <p:anim calcmode="lin" valueType="num">
                                      <p:cBhvr>
                                        <p:cTn id="75" dur="1000" fill="hold"/>
                                        <p:tgtEl>
                                          <p:spTgt spid="14"/>
                                        </p:tgtEl>
                                        <p:attrNameLst>
                                          <p:attrName>ppt_x</p:attrName>
                                        </p:attrNameLst>
                                      </p:cBhvr>
                                      <p:tavLst>
                                        <p:tav tm="0">
                                          <p:val>
                                            <p:strVal val="#ppt_x"/>
                                          </p:val>
                                        </p:tav>
                                        <p:tav tm="100000">
                                          <p:val>
                                            <p:strVal val="#ppt_x"/>
                                          </p:val>
                                        </p:tav>
                                      </p:tavLst>
                                    </p:anim>
                                    <p:anim calcmode="lin" valueType="num">
                                      <p:cBhvr>
                                        <p:cTn id="76" dur="1000" fill="hold"/>
                                        <p:tgtEl>
                                          <p:spTgt spid="1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5"/>
                                        </p:tgtEl>
                                        <p:attrNameLst>
                                          <p:attrName>style.visibility</p:attrName>
                                        </p:attrNameLst>
                                      </p:cBhvr>
                                      <p:to>
                                        <p:strVal val="visible"/>
                                      </p:to>
                                    </p:set>
                                    <p:animEffect filter="fade">
                                      <p:cBhvr>
                                        <p:cTn id="79" dur="1000"/>
                                        <p:tgtEl>
                                          <p:spTgt spid="15"/>
                                        </p:tgtEl>
                                      </p:cBhvr>
                                    </p:animEffect>
                                    <p:anim calcmode="lin" valueType="num">
                                      <p:cBhvr>
                                        <p:cTn id="80" dur="1000" fill="hold"/>
                                        <p:tgtEl>
                                          <p:spTgt spid="15"/>
                                        </p:tgtEl>
                                        <p:attrNameLst>
                                          <p:attrName>ppt_x</p:attrName>
                                        </p:attrNameLst>
                                      </p:cBhvr>
                                      <p:tavLst>
                                        <p:tav tm="0">
                                          <p:val>
                                            <p:strVal val="#ppt_x"/>
                                          </p:val>
                                        </p:tav>
                                        <p:tav tm="100000">
                                          <p:val>
                                            <p:strVal val="#ppt_x"/>
                                          </p:val>
                                        </p:tav>
                                      </p:tavLst>
                                    </p:anim>
                                    <p:anim calcmode="lin" valueType="num">
                                      <p:cBhvr>
                                        <p:cTn id="81" dur="1000" fill="hold"/>
                                        <p:tgtEl>
                                          <p:spTgt spid="1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8"/>
                                        </p:tgtEl>
                                        <p:attrNameLst>
                                          <p:attrName>style.visibility</p:attrName>
                                        </p:attrNameLst>
                                      </p:cBhvr>
                                      <p:to>
                                        <p:strVal val="visible"/>
                                      </p:to>
                                    </p:set>
                                    <p:animEffect filter="fade">
                                      <p:cBhvr>
                                        <p:cTn id="84" dur="1000"/>
                                        <p:tgtEl>
                                          <p:spTgt spid="18"/>
                                        </p:tgtEl>
                                      </p:cBhvr>
                                    </p:animEffect>
                                    <p:anim calcmode="lin" valueType="num">
                                      <p:cBhvr>
                                        <p:cTn id="85" dur="1000" fill="hold"/>
                                        <p:tgtEl>
                                          <p:spTgt spid="18"/>
                                        </p:tgtEl>
                                        <p:attrNameLst>
                                          <p:attrName>ppt_x</p:attrName>
                                        </p:attrNameLst>
                                      </p:cBhvr>
                                      <p:tavLst>
                                        <p:tav tm="0">
                                          <p:val>
                                            <p:strVal val="#ppt_x"/>
                                          </p:val>
                                        </p:tav>
                                        <p:tav tm="100000">
                                          <p:val>
                                            <p:strVal val="#ppt_x"/>
                                          </p:val>
                                        </p:tav>
                                      </p:tavLst>
                                    </p:anim>
                                    <p:anim calcmode="lin" valueType="num">
                                      <p:cBhvr>
                                        <p:cTn id="86" dur="1000" fill="hold"/>
                                        <p:tgtEl>
                                          <p:spTgt spid="18"/>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animEffect filter="fade">
                                      <p:cBhvr>
                                        <p:cTn id="89" dur="1000"/>
                                        <p:tgtEl>
                                          <p:spTgt spid="17"/>
                                        </p:tgtEl>
                                      </p:cBhvr>
                                    </p:animEffect>
                                    <p:anim calcmode="lin" valueType="num">
                                      <p:cBhvr>
                                        <p:cTn id="90" dur="1000" fill="hold"/>
                                        <p:tgtEl>
                                          <p:spTgt spid="17"/>
                                        </p:tgtEl>
                                        <p:attrNameLst>
                                          <p:attrName>ppt_x</p:attrName>
                                        </p:attrNameLst>
                                      </p:cBhvr>
                                      <p:tavLst>
                                        <p:tav tm="0">
                                          <p:val>
                                            <p:strVal val="#ppt_x"/>
                                          </p:val>
                                        </p:tav>
                                        <p:tav tm="100000">
                                          <p:val>
                                            <p:strVal val="#ppt_x"/>
                                          </p:val>
                                        </p:tav>
                                      </p:tavLst>
                                    </p:anim>
                                    <p:anim calcmode="lin" valueType="num">
                                      <p:cBhvr>
                                        <p:cTn id="91" dur="1000" fill="hold"/>
                                        <p:tgtEl>
                                          <p:spTgt spid="17"/>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20"/>
                                        </p:tgtEl>
                                        <p:attrNameLst>
                                          <p:attrName>style.visibility</p:attrName>
                                        </p:attrNameLst>
                                      </p:cBhvr>
                                      <p:to>
                                        <p:strVal val="visible"/>
                                      </p:to>
                                    </p:set>
                                    <p:animEffect filter="fade">
                                      <p:cBhvr>
                                        <p:cTn id="94" dur="1000"/>
                                        <p:tgtEl>
                                          <p:spTgt spid="20"/>
                                        </p:tgtEl>
                                      </p:cBhvr>
                                    </p:animEffect>
                                    <p:anim calcmode="lin" valueType="num">
                                      <p:cBhvr>
                                        <p:cTn id="95" dur="1000" fill="hold"/>
                                        <p:tgtEl>
                                          <p:spTgt spid="20"/>
                                        </p:tgtEl>
                                        <p:attrNameLst>
                                          <p:attrName>ppt_x</p:attrName>
                                        </p:attrNameLst>
                                      </p:cBhvr>
                                      <p:tavLst>
                                        <p:tav tm="0">
                                          <p:val>
                                            <p:strVal val="#ppt_x"/>
                                          </p:val>
                                        </p:tav>
                                        <p:tav tm="100000">
                                          <p:val>
                                            <p:strVal val="#ppt_x"/>
                                          </p:val>
                                        </p:tav>
                                      </p:tavLst>
                                    </p:anim>
                                    <p:anim calcmode="lin" valueType="num">
                                      <p:cBhvr>
                                        <p:cTn id="96" dur="1000" fill="hold"/>
                                        <p:tgtEl>
                                          <p:spTgt spid="20"/>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5"/>
                                        </p:tgtEl>
                                        <p:attrNameLst>
                                          <p:attrName>style.visibility</p:attrName>
                                        </p:attrNameLst>
                                      </p:cBhvr>
                                      <p:to>
                                        <p:strVal val="visible"/>
                                      </p:to>
                                    </p:set>
                                    <p:animEffect filter="fade">
                                      <p:cBhvr>
                                        <p:cTn id="99" dur="1000"/>
                                        <p:tgtEl>
                                          <p:spTgt spid="25"/>
                                        </p:tgtEl>
                                      </p:cBhvr>
                                    </p:animEffect>
                                    <p:anim calcmode="lin" valueType="num">
                                      <p:cBhvr>
                                        <p:cTn id="100" dur="1000" fill="hold"/>
                                        <p:tgtEl>
                                          <p:spTgt spid="25"/>
                                        </p:tgtEl>
                                        <p:attrNameLst>
                                          <p:attrName>ppt_x</p:attrName>
                                        </p:attrNameLst>
                                      </p:cBhvr>
                                      <p:tavLst>
                                        <p:tav tm="0">
                                          <p:val>
                                            <p:strVal val="#ppt_x"/>
                                          </p:val>
                                        </p:tav>
                                        <p:tav tm="100000">
                                          <p:val>
                                            <p:strVal val="#ppt_x"/>
                                          </p:val>
                                        </p:tav>
                                      </p:tavLst>
                                    </p:anim>
                                    <p:anim calcmode="lin" valueType="num">
                                      <p:cBhvr>
                                        <p:cTn id="101" dur="1000" fill="hold"/>
                                        <p:tgtEl>
                                          <p:spTgt spid="25"/>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26"/>
                                        </p:tgtEl>
                                        <p:attrNameLst>
                                          <p:attrName>style.visibility</p:attrName>
                                        </p:attrNameLst>
                                      </p:cBhvr>
                                      <p:to>
                                        <p:strVal val="visible"/>
                                      </p:to>
                                    </p:set>
                                    <p:animEffect filter="fade">
                                      <p:cBhvr>
                                        <p:cTn id="104" dur="1000"/>
                                        <p:tgtEl>
                                          <p:spTgt spid="26"/>
                                        </p:tgtEl>
                                      </p:cBhvr>
                                    </p:animEffect>
                                    <p:anim calcmode="lin" valueType="num">
                                      <p:cBhvr>
                                        <p:cTn id="105" dur="1000" fill="hold"/>
                                        <p:tgtEl>
                                          <p:spTgt spid="26"/>
                                        </p:tgtEl>
                                        <p:attrNameLst>
                                          <p:attrName>ppt_x</p:attrName>
                                        </p:attrNameLst>
                                      </p:cBhvr>
                                      <p:tavLst>
                                        <p:tav tm="0">
                                          <p:val>
                                            <p:strVal val="#ppt_x"/>
                                          </p:val>
                                        </p:tav>
                                        <p:tav tm="100000">
                                          <p:val>
                                            <p:strVal val="#ppt_x"/>
                                          </p:val>
                                        </p:tav>
                                      </p:tavLst>
                                    </p:anim>
                                    <p:anim calcmode="lin" valueType="num">
                                      <p:cBhvr>
                                        <p:cTn id="10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grpId="0" nodeType="clickEffect">
                                  <p:stCondLst>
                                    <p:cond delay="0"/>
                                  </p:stCondLst>
                                  <p:childTnLst>
                                    <p:set>
                                      <p:cBhvr>
                                        <p:cTn id="110" dur="1" fill="hold">
                                          <p:stCondLst>
                                            <p:cond delay="0"/>
                                          </p:stCondLst>
                                        </p:cTn>
                                        <p:tgtEl>
                                          <p:spTgt spid="27"/>
                                        </p:tgtEl>
                                        <p:attrNameLst>
                                          <p:attrName>style.visibility</p:attrName>
                                        </p:attrNameLst>
                                      </p:cBhvr>
                                      <p:to>
                                        <p:strVal val="visible"/>
                                      </p:to>
                                    </p:set>
                                    <p:animEffect transition="in" filter="fade">
                                      <p:cBhvr>
                                        <p:cTn id="111" dur="1000"/>
                                        <p:tgtEl>
                                          <p:spTgt spid="27"/>
                                        </p:tgtEl>
                                      </p:cBhvr>
                                    </p:animEffect>
                                    <p:anim calcmode="lin" valueType="num">
                                      <p:cBhvr>
                                        <p:cTn id="112" dur="1000" fill="hold"/>
                                        <p:tgtEl>
                                          <p:spTgt spid="27"/>
                                        </p:tgtEl>
                                        <p:attrNameLst>
                                          <p:attrName>ppt_x</p:attrName>
                                        </p:attrNameLst>
                                      </p:cBhvr>
                                      <p:tavLst>
                                        <p:tav tm="0">
                                          <p:val>
                                            <p:strVal val="#ppt_x"/>
                                          </p:val>
                                        </p:tav>
                                        <p:tav tm="100000">
                                          <p:val>
                                            <p:strVal val="#ppt_x"/>
                                          </p:val>
                                        </p:tav>
                                      </p:tavLst>
                                    </p:anim>
                                    <p:anim calcmode="lin" valueType="num">
                                      <p:cBhvr>
                                        <p:cTn id="113" dur="1000" fill="hold"/>
                                        <p:tgtEl>
                                          <p:spTgt spid="27"/>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23"/>
                                        </p:tgtEl>
                                        <p:attrNameLst>
                                          <p:attrName>style.visibility</p:attrName>
                                        </p:attrNameLst>
                                      </p:cBhvr>
                                      <p:to>
                                        <p:strVal val="visible"/>
                                      </p:to>
                                    </p:set>
                                    <p:animEffect transition="in" filter="fade">
                                      <p:cBhvr>
                                        <p:cTn id="116" dur="1000"/>
                                        <p:tgtEl>
                                          <p:spTgt spid="23"/>
                                        </p:tgtEl>
                                      </p:cBhvr>
                                    </p:animEffect>
                                    <p:anim calcmode="lin" valueType="num">
                                      <p:cBhvr>
                                        <p:cTn id="117" dur="1000" fill="hold"/>
                                        <p:tgtEl>
                                          <p:spTgt spid="23"/>
                                        </p:tgtEl>
                                        <p:attrNameLst>
                                          <p:attrName>ppt_x</p:attrName>
                                        </p:attrNameLst>
                                      </p:cBhvr>
                                      <p:tavLst>
                                        <p:tav tm="0">
                                          <p:val>
                                            <p:strVal val="#ppt_x"/>
                                          </p:val>
                                        </p:tav>
                                        <p:tav tm="100000">
                                          <p:val>
                                            <p:strVal val="#ppt_x"/>
                                          </p:val>
                                        </p:tav>
                                      </p:tavLst>
                                    </p:anim>
                                    <p:anim calcmode="lin" valueType="num">
                                      <p:cBhvr>
                                        <p:cTn id="118" dur="1000" fill="hold"/>
                                        <p:tgtEl>
                                          <p:spTgt spid="23"/>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fade">
                                      <p:cBhvr>
                                        <p:cTn id="121" dur="1000"/>
                                        <p:tgtEl>
                                          <p:spTgt spid="22"/>
                                        </p:tgtEl>
                                      </p:cBhvr>
                                    </p:animEffect>
                                    <p:anim calcmode="lin" valueType="num">
                                      <p:cBhvr>
                                        <p:cTn id="122" dur="1000" fill="hold"/>
                                        <p:tgtEl>
                                          <p:spTgt spid="22"/>
                                        </p:tgtEl>
                                        <p:attrNameLst>
                                          <p:attrName>ppt_x</p:attrName>
                                        </p:attrNameLst>
                                      </p:cBhvr>
                                      <p:tavLst>
                                        <p:tav tm="0">
                                          <p:val>
                                            <p:strVal val="#ppt_x"/>
                                          </p:val>
                                        </p:tav>
                                        <p:tav tm="100000">
                                          <p:val>
                                            <p:strVal val="#ppt_x"/>
                                          </p:val>
                                        </p:tav>
                                      </p:tavLst>
                                    </p:anim>
                                    <p:anim calcmode="lin" valueType="num">
                                      <p:cBhvr>
                                        <p:cTn id="1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P spid="3" grpId="0" bldLvl="0" animBg="1"/>
      <p:bldP spid="4" grpId="0" bldLvl="0" animBg="1"/>
      <p:bldP spid="5" grpId="0" bldLvl="0"/>
      <p:bldP spid="6" grpId="0" bldLvl="0" animBg="1"/>
      <p:bldP spid="7" grpId="0" bldLvl="0" animBg="1"/>
      <p:bldP spid="10" grpId="0" bldLvl="0"/>
      <p:bldP spid="11" grpId="0" bldLvl="0" animBg="1"/>
      <p:bldP spid="13" grpId="0" bldLvl="0" animBg="1"/>
      <p:bldP spid="14" grpId="0" animBg="1"/>
      <p:bldP spid="15" grpId="0" bldLvl="0" animBg="1"/>
      <p:bldP spid="17" grpId="0" animBg="1"/>
      <p:bldP spid="18" grpId="0" bldLvl="0" animBg="1"/>
      <p:bldP spid="20" grpId="0" bldLvl="0" animBg="1"/>
      <p:bldP spid="22" grpId="0" animBg="1"/>
      <p:bldP spid="23" grpId="0" animBg="1"/>
      <p:bldP spid="25" grpId="0" bldLvl="0"/>
      <p:bldP spid="26" grpId="0" bldLvl="0"/>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1" descr="C:\Users\cjxia\AppData\Local\Temp\enhtmlclip\Image.pn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712" y="540656"/>
            <a:ext cx="5997575"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
          <p:cNvSpPr>
            <a:spLocks noChangeArrowheads="1"/>
          </p:cNvSpPr>
          <p:nvPr/>
        </p:nvSpPr>
        <p:spPr bwMode="auto">
          <a:xfrm>
            <a:off x="1930499" y="5589240"/>
            <a:ext cx="9144000" cy="981075"/>
          </a:xfrm>
          <a:prstGeom prst="rect">
            <a:avLst/>
          </a:prstGeom>
          <a:noFill/>
          <a:ln>
            <a:noFill/>
          </a:ln>
        </p:spPr>
        <p:txBody>
          <a:bodyPr anchor="ctr"/>
          <a:lstStyle/>
          <a:p>
            <a:pPr algn="ctr"/>
            <a:r>
              <a:rPr lang="en-US" altLang="zh-CN" dirty="0" smtClean="0">
                <a:solidFill>
                  <a:srgbClr val="FFFFFF"/>
                </a:solidFill>
                <a:ea typeface="微软雅黑" pitchFamily="34" charset="-122"/>
                <a:sym typeface="微软雅黑" pitchFamily="34" charset="-122"/>
              </a:rPr>
              <a:t>http</a:t>
            </a:r>
            <a:r>
              <a:rPr lang="en-US" altLang="zh-CN" dirty="0">
                <a:solidFill>
                  <a:srgbClr val="FFFFFF"/>
                </a:solidFill>
                <a:ea typeface="微软雅黑" pitchFamily="34" charset="-122"/>
                <a:sym typeface="微软雅黑" pitchFamily="34" charset="-122"/>
              </a:rPr>
              <a:t>://www.w3.org/TR/2014/REC-rdf11-concepts-20140225/</a:t>
            </a:r>
            <a:endParaRPr lang="zh-CN" altLang="en-US" dirty="0">
              <a:solidFill>
                <a:srgbClr val="FFFFFF"/>
              </a:solidFill>
              <a:latin typeface="Arial" pitchFamily="34" charset="0"/>
              <a:ea typeface="宋体" pitchFamily="2" charset="-122"/>
            </a:endParaRPr>
          </a:p>
        </p:txBody>
      </p:sp>
      <p:sp>
        <p:nvSpPr>
          <p:cNvPr id="30" name="TextBox 29"/>
          <p:cNvSpPr txBox="1"/>
          <p:nvPr/>
        </p:nvSpPr>
        <p:spPr>
          <a:xfrm>
            <a:off x="515380" y="266637"/>
            <a:ext cx="2268252" cy="2308324"/>
          </a:xfrm>
          <a:prstGeom prst="rect">
            <a:avLst/>
          </a:prstGeom>
          <a:noFill/>
        </p:spPr>
        <p:txBody>
          <a:bodyPr wrap="square" rtlCol="0">
            <a:spAutoFit/>
          </a:bodyPr>
          <a:lstStyle/>
          <a:p>
            <a:r>
              <a:rPr lang="en-US" altLang="zh-CN" sz="4800" dirty="0" smtClean="0">
                <a:solidFill>
                  <a:srgbClr val="FFC000"/>
                </a:solidFill>
              </a:rPr>
              <a:t>RDF </a:t>
            </a:r>
          </a:p>
          <a:p>
            <a:r>
              <a:rPr lang="zh-CN" altLang="en-US" sz="4800" dirty="0" smtClean="0">
                <a:solidFill>
                  <a:srgbClr val="FFC000"/>
                </a:solidFill>
              </a:rPr>
              <a:t>序列化格式</a:t>
            </a:r>
            <a:endParaRPr lang="zh-CN" altLang="en-US" sz="4800" dirty="0">
              <a:solidFill>
                <a:srgbClr val="FFC000"/>
              </a:solidFill>
            </a:endParaRPr>
          </a:p>
        </p:txBody>
      </p:sp>
      <p:sp>
        <p:nvSpPr>
          <p:cNvPr id="2" name="圆角矩形 1"/>
          <p:cNvSpPr/>
          <p:nvPr/>
        </p:nvSpPr>
        <p:spPr>
          <a:xfrm>
            <a:off x="7536160" y="1628800"/>
            <a:ext cx="1440160" cy="108012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4397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9260" y="2636912"/>
            <a:ext cx="9937104" cy="1015663"/>
          </a:xfrm>
          <a:prstGeom prst="rect">
            <a:avLst/>
          </a:prstGeom>
          <a:noFill/>
        </p:spPr>
        <p:txBody>
          <a:bodyPr wrap="square" rtlCol="0">
            <a:spAutoFit/>
          </a:bodyPr>
          <a:lstStyle/>
          <a:p>
            <a:pPr algn="ctr"/>
            <a:r>
              <a:rPr lang="zh-CN" altLang="en-US" sz="6000" dirty="0" smtClean="0">
                <a:solidFill>
                  <a:schemeClr val="bg1">
                    <a:lumMod val="95000"/>
                  </a:schemeClr>
                </a:solidFill>
              </a:rPr>
              <a:t>知识本体（</a:t>
            </a:r>
            <a:r>
              <a:rPr lang="en-US" altLang="zh-CN" sz="6000" dirty="0" smtClean="0">
                <a:solidFill>
                  <a:schemeClr val="bg1">
                    <a:lumMod val="95000"/>
                  </a:schemeClr>
                </a:solidFill>
              </a:rPr>
              <a:t>Ontology</a:t>
            </a:r>
            <a:r>
              <a:rPr lang="zh-CN" altLang="en-US" sz="6000" dirty="0" smtClean="0">
                <a:solidFill>
                  <a:schemeClr val="bg1">
                    <a:lumMod val="95000"/>
                  </a:schemeClr>
                </a:solidFill>
              </a:rPr>
              <a:t>）</a:t>
            </a:r>
            <a:endParaRPr lang="zh-CN" altLang="en-US" sz="6000" dirty="0">
              <a:solidFill>
                <a:schemeClr val="bg1">
                  <a:lumMod val="95000"/>
                </a:schemeClr>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384" y="2397030"/>
            <a:ext cx="140970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3433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5"/>
          <p:cNvSpPr>
            <a:spLocks noGrp="1" noChangeArrowheads="1"/>
          </p:cNvSpPr>
          <p:nvPr>
            <p:ph type="sldNum" sz="quarter" idx="12"/>
          </p:nvPr>
        </p:nvSpPr>
        <p:spPr>
          <a:xfrm>
            <a:off x="7820111" y="6370638"/>
            <a:ext cx="2057400" cy="365125"/>
          </a:xfrm>
          <a:noFill/>
        </p:spPr>
        <p:txBody>
          <a:bodyPr/>
          <a:lstStyle/>
          <a:p>
            <a:fld id="{97A468BF-E523-431C-A2AE-D6995932D0C2}" type="slidenum">
              <a:rPr lang="zh-CN" altLang="en-US"/>
              <a:pPr/>
              <a:t>13</a:t>
            </a:fld>
            <a:endParaRPr lang="zh-CN" altLang="en-US"/>
          </a:p>
        </p:txBody>
      </p:sp>
      <p:pic>
        <p:nvPicPr>
          <p:cNvPr id="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874" y="1820863"/>
            <a:ext cx="73437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10"/>
          <p:cNvSpPr>
            <a:spLocks noChangeArrowheads="1"/>
          </p:cNvSpPr>
          <p:nvPr/>
        </p:nvSpPr>
        <p:spPr bwMode="auto">
          <a:xfrm>
            <a:off x="1362161" y="5891213"/>
            <a:ext cx="9144000" cy="981075"/>
          </a:xfrm>
          <a:prstGeom prst="rect">
            <a:avLst/>
          </a:prstGeom>
          <a:noFill/>
          <a:ln>
            <a:noFill/>
          </a:ln>
        </p:spPr>
        <p:txBody>
          <a:bodyPr anchor="ctr"/>
          <a:lstStyle/>
          <a:p>
            <a:r>
              <a:rPr lang="zh-CN" altLang="en-US" sz="2800" dirty="0">
                <a:solidFill>
                  <a:srgbClr val="FFFFFF"/>
                </a:solidFill>
                <a:latin typeface="Arial" pitchFamily="34" charset="0"/>
                <a:ea typeface="宋体" pitchFamily="2" charset="-122"/>
              </a:rPr>
              <a:t>本体</a:t>
            </a:r>
            <a:r>
              <a:rPr lang="en-US" altLang="zh-CN" sz="2800" dirty="0">
                <a:solidFill>
                  <a:srgbClr val="FFFFFF"/>
                </a:solidFill>
                <a:ea typeface="微软雅黑" pitchFamily="34" charset="-122"/>
                <a:sym typeface="微软雅黑" pitchFamily="34" charset="-122"/>
              </a:rPr>
              <a:t>(Ontology)</a:t>
            </a:r>
            <a:r>
              <a:rPr lang="zh-CN" altLang="en-US" dirty="0">
                <a:solidFill>
                  <a:srgbClr val="FFFFFF"/>
                </a:solidFill>
                <a:latin typeface="Arial" pitchFamily="34" charset="0"/>
                <a:ea typeface="宋体" pitchFamily="2" charset="-122"/>
              </a:rPr>
              <a:t>是对领域知识进行抽象的、形式化的概念模型。</a:t>
            </a:r>
            <a:endParaRPr lang="en-US" dirty="0">
              <a:solidFill>
                <a:srgbClr val="FFFFFF"/>
              </a:solidFill>
              <a:ea typeface="微软雅黑" pitchFamily="34" charset="-122"/>
              <a:sym typeface="微软雅黑" pitchFamily="34" charset="-122"/>
            </a:endParaRPr>
          </a:p>
        </p:txBody>
      </p:sp>
      <p:sp>
        <p:nvSpPr>
          <p:cNvPr id="5" name="直接连接符 24"/>
          <p:cNvSpPr>
            <a:spLocks noChangeShapeType="1"/>
          </p:cNvSpPr>
          <p:nvPr/>
        </p:nvSpPr>
        <p:spPr bwMode="auto">
          <a:xfrm>
            <a:off x="191344" y="1681163"/>
            <a:ext cx="11809312" cy="0"/>
          </a:xfrm>
          <a:prstGeom prst="line">
            <a:avLst/>
          </a:prstGeom>
          <a:noFill/>
          <a:ln w="38100">
            <a:solidFill>
              <a:schemeClr val="bg1">
                <a:lumMod val="95000"/>
              </a:schemeClr>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latin typeface="Arial" pitchFamily="34" charset="0"/>
              <a:ea typeface="宋体" pitchFamily="2" charset="-122"/>
            </a:endParaRPr>
          </a:p>
        </p:txBody>
      </p:sp>
      <p:sp>
        <p:nvSpPr>
          <p:cNvPr id="6" name="矩形 26"/>
          <p:cNvSpPr>
            <a:spLocks noChangeArrowheads="1"/>
          </p:cNvSpPr>
          <p:nvPr/>
        </p:nvSpPr>
        <p:spPr bwMode="auto">
          <a:xfrm>
            <a:off x="9768407" y="1749039"/>
            <a:ext cx="1970087" cy="619125"/>
          </a:xfrm>
          <a:prstGeom prst="rect">
            <a:avLst/>
          </a:prstGeom>
          <a:solidFill>
            <a:srgbClr val="FFD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b="1">
                <a:latin typeface="Arial" pitchFamily="34" charset="0"/>
                <a:ea typeface="宋体" pitchFamily="2" charset="-122"/>
              </a:rPr>
              <a:t>术语词表</a:t>
            </a:r>
            <a:endParaRPr lang="en-US" b="1">
              <a:ea typeface="微软雅黑" pitchFamily="34" charset="-122"/>
              <a:sym typeface="微软雅黑" pitchFamily="34" charset="-122"/>
            </a:endParaRPr>
          </a:p>
          <a:p>
            <a:pPr algn="ctr"/>
            <a:r>
              <a:rPr lang="zh-CN" altLang="en-US" sz="1400" b="1">
                <a:latin typeface="Arial" pitchFamily="34" charset="0"/>
                <a:ea typeface="宋体" pitchFamily="2" charset="-122"/>
              </a:rPr>
              <a:t>类、属性（关系）</a:t>
            </a:r>
            <a:endParaRPr lang="en-US" sz="1400" b="1">
              <a:ea typeface="微软雅黑" pitchFamily="34" charset="-122"/>
              <a:sym typeface="微软雅黑" pitchFamily="34" charset="-122"/>
            </a:endParaRPr>
          </a:p>
        </p:txBody>
      </p:sp>
      <p:sp>
        <p:nvSpPr>
          <p:cNvPr id="7" name="矩形 27"/>
          <p:cNvSpPr>
            <a:spLocks noChangeArrowheads="1"/>
          </p:cNvSpPr>
          <p:nvPr/>
        </p:nvSpPr>
        <p:spPr bwMode="auto">
          <a:xfrm>
            <a:off x="9768408" y="317501"/>
            <a:ext cx="1970087" cy="620712"/>
          </a:xfrm>
          <a:prstGeom prst="rect">
            <a:avLst/>
          </a:prstGeom>
          <a:solidFill>
            <a:srgbClr val="FFD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b="1">
                <a:latin typeface="Arial" pitchFamily="34" charset="0"/>
                <a:ea typeface="宋体" pitchFamily="2" charset="-122"/>
              </a:rPr>
              <a:t>领域的可共享的</a:t>
            </a:r>
            <a:endParaRPr lang="en-US" b="1">
              <a:ea typeface="微软雅黑" pitchFamily="34" charset="-122"/>
              <a:sym typeface="微软雅黑" pitchFamily="34" charset="-122"/>
            </a:endParaRPr>
          </a:p>
          <a:p>
            <a:pPr algn="ctr"/>
            <a:r>
              <a:rPr lang="zh-CN" altLang="en-US" b="1">
                <a:latin typeface="Arial" pitchFamily="34" charset="0"/>
                <a:ea typeface="宋体" pitchFamily="2" charset="-122"/>
              </a:rPr>
              <a:t>概念模型</a:t>
            </a:r>
          </a:p>
        </p:txBody>
      </p:sp>
      <p:sp>
        <p:nvSpPr>
          <p:cNvPr id="8" name="直接连接符 30"/>
          <p:cNvSpPr>
            <a:spLocks noChangeShapeType="1"/>
          </p:cNvSpPr>
          <p:nvPr/>
        </p:nvSpPr>
        <p:spPr bwMode="auto">
          <a:xfrm>
            <a:off x="191344" y="3946525"/>
            <a:ext cx="11809311" cy="46038"/>
          </a:xfrm>
          <a:prstGeom prst="line">
            <a:avLst/>
          </a:prstGeom>
          <a:noFill/>
          <a:ln w="38100">
            <a:solidFill>
              <a:schemeClr val="bg1">
                <a:lumMod val="95000"/>
              </a:schemeClr>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latin typeface="Arial" pitchFamily="34" charset="0"/>
              <a:ea typeface="宋体" pitchFamily="2" charset="-122"/>
            </a:endParaRPr>
          </a:p>
        </p:txBody>
      </p:sp>
      <p:sp>
        <p:nvSpPr>
          <p:cNvPr id="9" name="矩形 31"/>
          <p:cNvSpPr>
            <a:spLocks noChangeArrowheads="1"/>
          </p:cNvSpPr>
          <p:nvPr/>
        </p:nvSpPr>
        <p:spPr bwMode="auto">
          <a:xfrm>
            <a:off x="9768408" y="4094163"/>
            <a:ext cx="1970087" cy="619125"/>
          </a:xfrm>
          <a:prstGeom prst="rect">
            <a:avLst/>
          </a:prstGeom>
          <a:solidFill>
            <a:srgbClr val="FFD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b="1">
                <a:latin typeface="Arial" pitchFamily="34" charset="0"/>
                <a:ea typeface="宋体" pitchFamily="2" charset="-122"/>
              </a:rPr>
              <a:t>形式化的</a:t>
            </a:r>
          </a:p>
        </p:txBody>
      </p:sp>
      <p:sp>
        <p:nvSpPr>
          <p:cNvPr id="10" name="直接连接符 25"/>
          <p:cNvSpPr>
            <a:spLocks noChangeShapeType="1"/>
          </p:cNvSpPr>
          <p:nvPr/>
        </p:nvSpPr>
        <p:spPr bwMode="auto">
          <a:xfrm>
            <a:off x="191344" y="223838"/>
            <a:ext cx="11809312" cy="0"/>
          </a:xfrm>
          <a:prstGeom prst="line">
            <a:avLst/>
          </a:prstGeom>
          <a:noFill/>
          <a:ln w="38100">
            <a:solidFill>
              <a:schemeClr val="bg1">
                <a:lumMod val="95000"/>
              </a:schemeClr>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latin typeface="Arial" pitchFamily="34" charset="0"/>
              <a:ea typeface="宋体" pitchFamily="2" charset="-122"/>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99" y="4040188"/>
            <a:ext cx="23050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椭圆 1"/>
          <p:cNvSpPr>
            <a:spLocks noChangeArrowheads="1"/>
          </p:cNvSpPr>
          <p:nvPr/>
        </p:nvSpPr>
        <p:spPr bwMode="auto">
          <a:xfrm>
            <a:off x="3346536" y="436563"/>
            <a:ext cx="1263650" cy="1003300"/>
          </a:xfrm>
          <a:prstGeom prst="ellipse">
            <a:avLst/>
          </a:prstGeom>
          <a:solidFill>
            <a:schemeClr val="bg1">
              <a:lumMod val="95000"/>
            </a:schemeClr>
          </a:solidFill>
          <a:ln>
            <a:noFill/>
          </a:ln>
        </p:spPr>
        <p:txBody>
          <a:bodyPr anchor="ctr"/>
          <a:lstStyle/>
          <a:p>
            <a:pPr algn="ctr"/>
            <a:r>
              <a:rPr lang="zh-CN" altLang="en-US" sz="2400" b="1">
                <a:solidFill>
                  <a:schemeClr val="tx1">
                    <a:lumMod val="65000"/>
                    <a:lumOff val="35000"/>
                  </a:schemeClr>
                </a:solidFill>
                <a:latin typeface="Arial" pitchFamily="34" charset="0"/>
                <a:ea typeface="宋体" pitchFamily="2" charset="-122"/>
              </a:rPr>
              <a:t>机构</a:t>
            </a:r>
          </a:p>
        </p:txBody>
      </p:sp>
      <p:sp>
        <p:nvSpPr>
          <p:cNvPr id="13" name="椭圆 11"/>
          <p:cNvSpPr>
            <a:spLocks noChangeArrowheads="1"/>
          </p:cNvSpPr>
          <p:nvPr/>
        </p:nvSpPr>
        <p:spPr bwMode="auto">
          <a:xfrm>
            <a:off x="5014999" y="436563"/>
            <a:ext cx="1263650" cy="1003300"/>
          </a:xfrm>
          <a:prstGeom prst="ellipse">
            <a:avLst/>
          </a:prstGeom>
          <a:solidFill>
            <a:schemeClr val="bg1">
              <a:lumMod val="95000"/>
            </a:schemeClr>
          </a:solidFill>
          <a:ln>
            <a:noFill/>
          </a:ln>
        </p:spPr>
        <p:txBody>
          <a:bodyPr anchor="ctr"/>
          <a:lstStyle/>
          <a:p>
            <a:pPr algn="ctr"/>
            <a:r>
              <a:rPr lang="zh-CN" altLang="en-US" sz="2400" b="1">
                <a:solidFill>
                  <a:schemeClr val="tx1">
                    <a:lumMod val="65000"/>
                    <a:lumOff val="35000"/>
                  </a:schemeClr>
                </a:solidFill>
                <a:latin typeface="Arial" pitchFamily="34" charset="0"/>
                <a:ea typeface="宋体" pitchFamily="2" charset="-122"/>
              </a:rPr>
              <a:t>人</a:t>
            </a:r>
          </a:p>
        </p:txBody>
      </p:sp>
      <p:sp>
        <p:nvSpPr>
          <p:cNvPr id="14" name="TextBox 13"/>
          <p:cNvSpPr>
            <a:spLocks noChangeArrowheads="1"/>
          </p:cNvSpPr>
          <p:nvPr/>
        </p:nvSpPr>
        <p:spPr bwMode="auto">
          <a:xfrm>
            <a:off x="1820949" y="4568825"/>
            <a:ext cx="6572250" cy="1384300"/>
          </a:xfrm>
          <a:prstGeom prst="rect">
            <a:avLst/>
          </a:prstGeom>
          <a:solidFill>
            <a:srgbClr val="FBE4D4"/>
          </a:solidFill>
          <a:ln w="9525">
            <a:solidFill>
              <a:schemeClr val="tx1"/>
            </a:solidFill>
            <a:miter lim="800000"/>
            <a:headEnd/>
            <a:tailEnd/>
          </a:ln>
        </p:spPr>
        <p:txBody>
          <a:bodyPr>
            <a:spAutoFit/>
          </a:bodyPr>
          <a:lstStyle/>
          <a:p>
            <a:r>
              <a:rPr lang="en-US" altLang="zh-CN" sz="1400">
                <a:solidFill>
                  <a:srgbClr val="000000"/>
                </a:solidFill>
                <a:sym typeface="微软雅黑" pitchFamily="34" charset="-122"/>
              </a:rPr>
              <a:t>@prefix rdfs: &lt;http://www.w3.org/2000/01/rdf-schema#&gt; .</a:t>
            </a:r>
            <a:endParaRPr lang="zh-CN" altLang="en-US" sz="1400">
              <a:solidFill>
                <a:srgbClr val="000000"/>
              </a:solidFill>
              <a:sym typeface="微软雅黑" pitchFamily="34" charset="-122"/>
            </a:endParaRPr>
          </a:p>
          <a:p>
            <a:r>
              <a:rPr lang="en-US" altLang="zh-CN" sz="1400">
                <a:solidFill>
                  <a:srgbClr val="000000"/>
                </a:solidFill>
                <a:sym typeface="微软雅黑" pitchFamily="34" charset="-122"/>
              </a:rPr>
              <a:t>@prefix bf: &lt;http://bibframe.org/vocab/&gt; .</a:t>
            </a:r>
            <a:endParaRPr lang="zh-CN" altLang="en-US" sz="1400">
              <a:solidFill>
                <a:srgbClr val="000000"/>
              </a:solidFill>
              <a:sym typeface="微软雅黑" pitchFamily="34" charset="-122"/>
            </a:endParaRPr>
          </a:p>
          <a:p>
            <a:r>
              <a:rPr lang="en-US" altLang="zh-CN" sz="1400">
                <a:solidFill>
                  <a:srgbClr val="000000"/>
                </a:solidFill>
                <a:sym typeface="微软雅黑" pitchFamily="34" charset="-122"/>
              </a:rPr>
              <a:t>bf:Work a rdfs:Class ;</a:t>
            </a:r>
            <a:endParaRPr lang="zh-CN" altLang="en-US" sz="1400">
              <a:solidFill>
                <a:srgbClr val="000000"/>
              </a:solidFill>
              <a:sym typeface="微软雅黑" pitchFamily="34" charset="-122"/>
            </a:endParaRPr>
          </a:p>
          <a:p>
            <a:r>
              <a:rPr lang="en-US" altLang="zh-CN" sz="1400">
                <a:solidFill>
                  <a:srgbClr val="000000"/>
                </a:solidFill>
                <a:sym typeface="微软雅黑" pitchFamily="34" charset="-122"/>
              </a:rPr>
              <a:t>	rdfs:label "</a:t>
            </a:r>
            <a:r>
              <a:rPr lang="zh-CN" altLang="en-US" sz="1400">
                <a:solidFill>
                  <a:srgbClr val="000000"/>
                </a:solidFill>
                <a:sym typeface="微软雅黑" pitchFamily="34" charset="-122"/>
              </a:rPr>
              <a:t>作品</a:t>
            </a:r>
            <a:r>
              <a:rPr lang="en-US" altLang="zh-CN" sz="1400">
                <a:solidFill>
                  <a:srgbClr val="000000"/>
                </a:solidFill>
                <a:sym typeface="微软雅黑" pitchFamily="34" charset="-122"/>
              </a:rPr>
              <a:t>" ;</a:t>
            </a:r>
            <a:endParaRPr lang="zh-CN" altLang="en-US" sz="1400">
              <a:solidFill>
                <a:srgbClr val="000000"/>
              </a:solidFill>
              <a:sym typeface="微软雅黑" pitchFamily="34" charset="-122"/>
            </a:endParaRPr>
          </a:p>
          <a:p>
            <a:r>
              <a:rPr lang="en-US" altLang="zh-CN" sz="1400">
                <a:solidFill>
                  <a:srgbClr val="000000"/>
                </a:solidFill>
                <a:sym typeface="微软雅黑" pitchFamily="34" charset="-122"/>
              </a:rPr>
              <a:t>	rdfs:subClassOf bf:Resource ;</a:t>
            </a:r>
            <a:endParaRPr lang="zh-CN" altLang="en-US" sz="1400">
              <a:solidFill>
                <a:srgbClr val="000000"/>
              </a:solidFill>
              <a:sym typeface="微软雅黑" pitchFamily="34" charset="-122"/>
            </a:endParaRPr>
          </a:p>
          <a:p>
            <a:r>
              <a:rPr lang="en-US" altLang="zh-CN" sz="1400">
                <a:solidFill>
                  <a:srgbClr val="000000"/>
                </a:solidFill>
                <a:sym typeface="微软雅黑" pitchFamily="34" charset="-122"/>
              </a:rPr>
              <a:t>	rdfs:comment "</a:t>
            </a:r>
            <a:r>
              <a:rPr lang="zh-CN" altLang="en-US" sz="1400">
                <a:solidFill>
                  <a:srgbClr val="000000"/>
                </a:solidFill>
                <a:sym typeface="微软雅黑" pitchFamily="34" charset="-122"/>
              </a:rPr>
              <a:t>家谱作品。</a:t>
            </a:r>
            <a:r>
              <a:rPr lang="en-US" altLang="zh-CN" sz="1400">
                <a:solidFill>
                  <a:srgbClr val="000000"/>
                </a:solidFill>
                <a:sym typeface="微软雅黑" pitchFamily="34" charset="-122"/>
              </a:rPr>
              <a:t>" .</a:t>
            </a:r>
            <a:endParaRPr lang="zh-CN" altLang="en-US" sz="1400">
              <a:solidFill>
                <a:srgbClr val="000000"/>
              </a:solidFill>
              <a:sym typeface="微软雅黑" pitchFamily="34" charset="-122"/>
            </a:endParaRPr>
          </a:p>
        </p:txBody>
      </p:sp>
      <p:sp>
        <p:nvSpPr>
          <p:cNvPr id="15" name="椭圆 14"/>
          <p:cNvSpPr>
            <a:spLocks noChangeArrowheads="1"/>
          </p:cNvSpPr>
          <p:nvPr/>
        </p:nvSpPr>
        <p:spPr bwMode="auto">
          <a:xfrm>
            <a:off x="6619961" y="450851"/>
            <a:ext cx="1263650" cy="1003300"/>
          </a:xfrm>
          <a:prstGeom prst="ellipse">
            <a:avLst/>
          </a:prstGeom>
          <a:solidFill>
            <a:schemeClr val="bg1">
              <a:lumMod val="95000"/>
            </a:schemeClr>
          </a:solidFill>
          <a:ln>
            <a:noFill/>
          </a:ln>
        </p:spPr>
        <p:txBody>
          <a:bodyPr anchor="ctr"/>
          <a:lstStyle/>
          <a:p>
            <a:pPr algn="ctr"/>
            <a:r>
              <a:rPr lang="zh-CN" altLang="en-US" sz="2400" b="1">
                <a:solidFill>
                  <a:schemeClr val="tx1">
                    <a:lumMod val="65000"/>
                    <a:lumOff val="35000"/>
                  </a:schemeClr>
                </a:solidFill>
                <a:latin typeface="Arial" pitchFamily="34" charset="0"/>
                <a:ea typeface="宋体" pitchFamily="2" charset="-122"/>
              </a:rPr>
              <a:t>地</a:t>
            </a:r>
          </a:p>
        </p:txBody>
      </p:sp>
      <p:sp>
        <p:nvSpPr>
          <p:cNvPr id="16" name="椭圆 15"/>
          <p:cNvSpPr>
            <a:spLocks noChangeArrowheads="1"/>
          </p:cNvSpPr>
          <p:nvPr/>
        </p:nvSpPr>
        <p:spPr bwMode="auto">
          <a:xfrm>
            <a:off x="1665374" y="400051"/>
            <a:ext cx="1262062" cy="1003300"/>
          </a:xfrm>
          <a:prstGeom prst="ellipse">
            <a:avLst/>
          </a:prstGeom>
          <a:solidFill>
            <a:schemeClr val="bg1">
              <a:lumMod val="95000"/>
            </a:schemeClr>
          </a:solidFill>
          <a:ln>
            <a:noFill/>
          </a:ln>
        </p:spPr>
        <p:txBody>
          <a:bodyPr anchor="ctr"/>
          <a:lstStyle/>
          <a:p>
            <a:pPr algn="ctr"/>
            <a:r>
              <a:rPr lang="zh-CN" altLang="en-US" sz="2400" b="1">
                <a:solidFill>
                  <a:schemeClr val="tx1">
                    <a:lumMod val="65000"/>
                    <a:lumOff val="35000"/>
                  </a:schemeClr>
                </a:solidFill>
                <a:latin typeface="Arial" pitchFamily="34" charset="0"/>
                <a:ea typeface="宋体" pitchFamily="2" charset="-122"/>
              </a:rPr>
              <a:t>作品</a:t>
            </a:r>
            <a:endParaRPr lang="zh-CN" altLang="en-US">
              <a:solidFill>
                <a:schemeClr val="tx1">
                  <a:lumMod val="65000"/>
                  <a:lumOff val="35000"/>
                </a:schemeClr>
              </a:solidFill>
              <a:latin typeface="Arial" pitchFamily="34" charset="0"/>
              <a:ea typeface="宋体" pitchFamily="2" charset="-122"/>
            </a:endParaRPr>
          </a:p>
        </p:txBody>
      </p:sp>
      <p:pic>
        <p:nvPicPr>
          <p:cNvPr id="1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0049" y="4132263"/>
            <a:ext cx="457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4511" y="4040188"/>
            <a:ext cx="8382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75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P spid="1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5380" y="266637"/>
            <a:ext cx="3924436" cy="830997"/>
          </a:xfrm>
          <a:prstGeom prst="rect">
            <a:avLst/>
          </a:prstGeom>
          <a:noFill/>
        </p:spPr>
        <p:txBody>
          <a:bodyPr wrap="square" rtlCol="0">
            <a:spAutoFit/>
          </a:bodyPr>
          <a:lstStyle/>
          <a:p>
            <a:r>
              <a:rPr lang="zh-CN" altLang="en-US" sz="4800" dirty="0" smtClean="0">
                <a:solidFill>
                  <a:srgbClr val="FFC000"/>
                </a:solidFill>
              </a:rPr>
              <a:t>家谱本体</a:t>
            </a:r>
            <a:endParaRPr lang="zh-CN" altLang="en-US" sz="4800" dirty="0">
              <a:solidFill>
                <a:srgbClr val="FFC000"/>
              </a:solidFill>
            </a:endParaRPr>
          </a:p>
        </p:txBody>
      </p:sp>
      <p:sp>
        <p:nvSpPr>
          <p:cNvPr id="4" name="TextBox 3"/>
          <p:cNvSpPr txBox="1"/>
          <p:nvPr/>
        </p:nvSpPr>
        <p:spPr>
          <a:xfrm>
            <a:off x="0" y="5897910"/>
            <a:ext cx="12192000" cy="646331"/>
          </a:xfrm>
          <a:prstGeom prst="rect">
            <a:avLst/>
          </a:prstGeom>
          <a:noFill/>
        </p:spPr>
        <p:txBody>
          <a:bodyPr wrap="square" rtlCol="0">
            <a:spAutoFit/>
          </a:bodyPr>
          <a:lstStyle/>
          <a:p>
            <a:pPr algn="ctr"/>
            <a:r>
              <a:rPr lang="en-US" altLang="zh-CN" sz="3200" dirty="0" smtClean="0">
                <a:solidFill>
                  <a:schemeClr val="bg1"/>
                </a:solidFill>
              </a:rPr>
              <a:t>http</a:t>
            </a:r>
            <a:r>
              <a:rPr lang="en-US" altLang="zh-CN" sz="3600" dirty="0" smtClean="0">
                <a:solidFill>
                  <a:schemeClr val="bg1"/>
                </a:solidFill>
              </a:rPr>
              <a:t>://gen.library.sh.cn:8080/ontology</a:t>
            </a:r>
            <a:endParaRPr lang="zh-CN" altLang="en-US" sz="3600" dirty="0">
              <a:solidFill>
                <a:schemeClr val="bg1"/>
              </a:solidFill>
            </a:endParaRPr>
          </a:p>
        </p:txBody>
      </p:sp>
      <p:sp>
        <p:nvSpPr>
          <p:cNvPr id="5" name="灯片编号占位符 5"/>
          <p:cNvSpPr>
            <a:spLocks noGrp="1" noChangeArrowheads="1"/>
          </p:cNvSpPr>
          <p:nvPr>
            <p:ph type="sldNum" sz="quarter" idx="12"/>
          </p:nvPr>
        </p:nvSpPr>
        <p:spPr>
          <a:xfrm>
            <a:off x="9630851" y="5419725"/>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Microsoft JhengHei" pitchFamily="34" charset="-120"/>
              </a:defRPr>
            </a:lvl1pPr>
            <a:lvl2pPr marL="742950" indent="-285750" eaLnBrk="0" hangingPunct="0">
              <a:defRPr>
                <a:solidFill>
                  <a:schemeClr val="tx1"/>
                </a:solidFill>
                <a:latin typeface="微软雅黑" pitchFamily="34" charset="-122"/>
                <a:ea typeface="Microsoft JhengHei" pitchFamily="34" charset="-120"/>
              </a:defRPr>
            </a:lvl2pPr>
            <a:lvl3pPr marL="1143000" indent="-228600" eaLnBrk="0" hangingPunct="0">
              <a:defRPr>
                <a:solidFill>
                  <a:schemeClr val="tx1"/>
                </a:solidFill>
                <a:latin typeface="微软雅黑" pitchFamily="34" charset="-122"/>
                <a:ea typeface="Microsoft JhengHei" pitchFamily="34" charset="-120"/>
              </a:defRPr>
            </a:lvl3pPr>
            <a:lvl4pPr marL="1600200" indent="-228600" eaLnBrk="0" hangingPunct="0">
              <a:defRPr>
                <a:solidFill>
                  <a:schemeClr val="tx1"/>
                </a:solidFill>
                <a:latin typeface="微软雅黑" pitchFamily="34" charset="-122"/>
                <a:ea typeface="Microsoft JhengHei" pitchFamily="34" charset="-120"/>
              </a:defRPr>
            </a:lvl4pPr>
            <a:lvl5pPr marL="2057400" indent="-228600" eaLnBrk="0" hangingPunct="0">
              <a:defRPr>
                <a:solidFill>
                  <a:schemeClr val="tx1"/>
                </a:solidFill>
                <a:latin typeface="微软雅黑" pitchFamily="34" charset="-122"/>
                <a:ea typeface="Microsoft JhengHei" pitchFamily="34" charset="-120"/>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Microsoft JhengHei" pitchFamily="34" charset="-120"/>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Microsoft JhengHei" pitchFamily="34" charset="-120"/>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Microsoft JhengHei" pitchFamily="34" charset="-120"/>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Microsoft JhengHei" pitchFamily="34" charset="-120"/>
              </a:defRPr>
            </a:lvl9pPr>
          </a:lstStyle>
          <a:p>
            <a:pPr eaLnBrk="1" hangingPunct="1"/>
            <a:fld id="{94899083-5CCF-40B5-A899-BC44E472E563}" type="slidenum">
              <a:rPr lang="zh-CN" altLang="en-US" smtClean="0">
                <a:solidFill>
                  <a:srgbClr val="898989"/>
                </a:solidFill>
                <a:latin typeface="Arial" pitchFamily="34" charset="0"/>
                <a:ea typeface="宋体" pitchFamily="2" charset="-122"/>
              </a:rPr>
              <a:pPr eaLnBrk="1" hangingPunct="1"/>
              <a:t>14</a:t>
            </a:fld>
            <a:endParaRPr lang="zh-CN" altLang="en-US" smtClean="0">
              <a:solidFill>
                <a:srgbClr val="898989"/>
              </a:solidFill>
              <a:latin typeface="Arial" pitchFamily="34" charset="0"/>
              <a:ea typeface="宋体" pitchFamily="2" charset="-122"/>
            </a:endParaRPr>
          </a:p>
        </p:txBody>
      </p:sp>
      <p:sp>
        <p:nvSpPr>
          <p:cNvPr id="6" name="文本框 24"/>
          <p:cNvSpPr>
            <a:spLocks noChangeArrowheads="1"/>
          </p:cNvSpPr>
          <p:nvPr/>
        </p:nvSpPr>
        <p:spPr bwMode="auto">
          <a:xfrm>
            <a:off x="4727848" y="471052"/>
            <a:ext cx="6984775" cy="580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altLang="en-US" sz="2400" dirty="0">
                <a:solidFill>
                  <a:schemeClr val="bg1">
                    <a:lumMod val="95000"/>
                  </a:schemeClr>
                </a:solidFill>
                <a:ea typeface="微软雅黑" pitchFamily="34" charset="-122"/>
              </a:rPr>
              <a:t>定义文献、姓、人、地、时、事等概念及关联</a:t>
            </a:r>
            <a:r>
              <a:rPr lang="zh-CN" altLang="en-US" sz="2400" dirty="0" smtClean="0">
                <a:solidFill>
                  <a:schemeClr val="bg1">
                    <a:lumMod val="95000"/>
                  </a:schemeClr>
                </a:solidFill>
                <a:ea typeface="微软雅黑" pitchFamily="34" charset="-122"/>
              </a:rPr>
              <a:t>关系</a:t>
            </a:r>
            <a:endParaRPr lang="zh-CN" altLang="en-US" sz="2400" dirty="0">
              <a:solidFill>
                <a:schemeClr val="bg1">
                  <a:lumMod val="95000"/>
                </a:schemeClr>
              </a:solidFill>
              <a:ea typeface="微软雅黑" pitchFamily="3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825" y="1268760"/>
            <a:ext cx="7626350" cy="462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1698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9260" y="2636912"/>
            <a:ext cx="9937104" cy="1015663"/>
          </a:xfrm>
          <a:prstGeom prst="rect">
            <a:avLst/>
          </a:prstGeom>
          <a:noFill/>
        </p:spPr>
        <p:txBody>
          <a:bodyPr wrap="square" rtlCol="0">
            <a:spAutoFit/>
          </a:bodyPr>
          <a:lstStyle/>
          <a:p>
            <a:pPr algn="ctr"/>
            <a:r>
              <a:rPr lang="zh-CN" altLang="en-US" sz="6000" dirty="0" smtClean="0">
                <a:solidFill>
                  <a:schemeClr val="bg1">
                    <a:lumMod val="95000"/>
                  </a:schemeClr>
                </a:solidFill>
              </a:rPr>
              <a:t>数据模型</a:t>
            </a:r>
            <a:endParaRPr lang="zh-CN" altLang="en-US" sz="6000" dirty="0">
              <a:solidFill>
                <a:schemeClr val="bg1">
                  <a:lumMod val="95000"/>
                </a:schemeClr>
              </a:solidFill>
            </a:endParaRPr>
          </a:p>
        </p:txBody>
      </p:sp>
    </p:spTree>
    <p:extLst>
      <p:ext uri="{BB962C8B-B14F-4D97-AF65-F5344CB8AC3E}">
        <p14:creationId xmlns:p14="http://schemas.microsoft.com/office/powerpoint/2010/main" val="5042355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noChangeArrowheads="1"/>
          </p:cNvSpPr>
          <p:nvPr>
            <p:ph type="sldNum" sz="quarter" idx="12"/>
          </p:nvPr>
        </p:nvSpPr>
        <p:spPr>
          <a:xfrm>
            <a:off x="9630851" y="5419725"/>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Microsoft JhengHei" pitchFamily="34" charset="-120"/>
              </a:defRPr>
            </a:lvl1pPr>
            <a:lvl2pPr marL="742950" indent="-285750" eaLnBrk="0" hangingPunct="0">
              <a:defRPr>
                <a:solidFill>
                  <a:schemeClr val="tx1"/>
                </a:solidFill>
                <a:latin typeface="微软雅黑" pitchFamily="34" charset="-122"/>
                <a:ea typeface="Microsoft JhengHei" pitchFamily="34" charset="-120"/>
              </a:defRPr>
            </a:lvl2pPr>
            <a:lvl3pPr marL="1143000" indent="-228600" eaLnBrk="0" hangingPunct="0">
              <a:defRPr>
                <a:solidFill>
                  <a:schemeClr val="tx1"/>
                </a:solidFill>
                <a:latin typeface="微软雅黑" pitchFamily="34" charset="-122"/>
                <a:ea typeface="Microsoft JhengHei" pitchFamily="34" charset="-120"/>
              </a:defRPr>
            </a:lvl3pPr>
            <a:lvl4pPr marL="1600200" indent="-228600" eaLnBrk="0" hangingPunct="0">
              <a:defRPr>
                <a:solidFill>
                  <a:schemeClr val="tx1"/>
                </a:solidFill>
                <a:latin typeface="微软雅黑" pitchFamily="34" charset="-122"/>
                <a:ea typeface="Microsoft JhengHei" pitchFamily="34" charset="-120"/>
              </a:defRPr>
            </a:lvl4pPr>
            <a:lvl5pPr marL="2057400" indent="-228600" eaLnBrk="0" hangingPunct="0">
              <a:defRPr>
                <a:solidFill>
                  <a:schemeClr val="tx1"/>
                </a:solidFill>
                <a:latin typeface="微软雅黑" pitchFamily="34" charset="-122"/>
                <a:ea typeface="Microsoft JhengHei" pitchFamily="34" charset="-120"/>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Microsoft JhengHei" pitchFamily="34" charset="-120"/>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Microsoft JhengHei" pitchFamily="34" charset="-120"/>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Microsoft JhengHei" pitchFamily="34" charset="-120"/>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Microsoft JhengHei" pitchFamily="34" charset="-120"/>
              </a:defRPr>
            </a:lvl9pPr>
          </a:lstStyle>
          <a:p>
            <a:pPr eaLnBrk="1" hangingPunct="1"/>
            <a:fld id="{94899083-5CCF-40B5-A899-BC44E472E563}" type="slidenum">
              <a:rPr lang="zh-CN" altLang="en-US" smtClean="0">
                <a:solidFill>
                  <a:srgbClr val="898989"/>
                </a:solidFill>
                <a:latin typeface="Arial" pitchFamily="34" charset="0"/>
                <a:ea typeface="宋体" pitchFamily="2" charset="-122"/>
              </a:rPr>
              <a:pPr eaLnBrk="1" hangingPunct="1"/>
              <a:t>16</a:t>
            </a:fld>
            <a:endParaRPr lang="zh-CN" altLang="en-US" smtClean="0">
              <a:solidFill>
                <a:srgbClr val="898989"/>
              </a:solidFill>
              <a:latin typeface="Arial" pitchFamily="34" charset="0"/>
              <a:ea typeface="宋体" pitchFamily="2" charset="-122"/>
            </a:endParaRPr>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6650"/>
          <a:stretch/>
        </p:blipFill>
        <p:spPr bwMode="auto">
          <a:xfrm>
            <a:off x="2927648" y="1716358"/>
            <a:ext cx="6146158" cy="43107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5380" y="266637"/>
            <a:ext cx="3924436" cy="830997"/>
          </a:xfrm>
          <a:prstGeom prst="rect">
            <a:avLst/>
          </a:prstGeom>
          <a:noFill/>
        </p:spPr>
        <p:txBody>
          <a:bodyPr wrap="square" rtlCol="0">
            <a:spAutoFit/>
          </a:bodyPr>
          <a:lstStyle/>
          <a:p>
            <a:r>
              <a:rPr lang="zh-CN" altLang="en-US" sz="4800" dirty="0" smtClean="0">
                <a:solidFill>
                  <a:srgbClr val="FFC000"/>
                </a:solidFill>
              </a:rPr>
              <a:t>核心数据模型</a:t>
            </a:r>
            <a:endParaRPr lang="zh-CN" altLang="en-US" sz="4800" dirty="0">
              <a:solidFill>
                <a:srgbClr val="FFC000"/>
              </a:solidFill>
            </a:endParaRPr>
          </a:p>
        </p:txBody>
      </p:sp>
      <p:sp>
        <p:nvSpPr>
          <p:cNvPr id="2" name="椭圆 1"/>
          <p:cNvSpPr/>
          <p:nvPr/>
        </p:nvSpPr>
        <p:spPr>
          <a:xfrm>
            <a:off x="8176725" y="1728912"/>
            <a:ext cx="763571" cy="432048"/>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smtClean="0">
                <a:solidFill>
                  <a:schemeClr val="tx1">
                    <a:lumMod val="75000"/>
                    <a:lumOff val="25000"/>
                  </a:schemeClr>
                </a:solidFill>
              </a:rPr>
              <a:t>先祖名人</a:t>
            </a:r>
            <a:endParaRPr lang="zh-CN" altLang="en-US" sz="1100" b="1" dirty="0">
              <a:solidFill>
                <a:schemeClr val="tx1">
                  <a:lumMod val="75000"/>
                  <a:lumOff val="25000"/>
                </a:schemeClr>
              </a:solidFill>
            </a:endParaRPr>
          </a:p>
        </p:txBody>
      </p:sp>
      <p:sp>
        <p:nvSpPr>
          <p:cNvPr id="6" name="椭圆 5"/>
          <p:cNvSpPr/>
          <p:nvPr/>
        </p:nvSpPr>
        <p:spPr>
          <a:xfrm>
            <a:off x="8176726" y="2183527"/>
            <a:ext cx="763571" cy="432048"/>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lumMod val="75000"/>
                    <a:lumOff val="25000"/>
                  </a:schemeClr>
                </a:solidFill>
              </a:rPr>
              <a:t>谱籍</a:t>
            </a:r>
            <a:r>
              <a:rPr lang="zh-CN" altLang="en-US" sz="1100" b="1" dirty="0" smtClean="0">
                <a:solidFill>
                  <a:schemeClr val="tx1">
                    <a:lumMod val="75000"/>
                    <a:lumOff val="25000"/>
                  </a:schemeClr>
                </a:solidFill>
              </a:rPr>
              <a:t>地名</a:t>
            </a:r>
            <a:endParaRPr lang="zh-CN" altLang="en-US" sz="1200" b="1" dirty="0">
              <a:solidFill>
                <a:schemeClr val="tx1">
                  <a:lumMod val="75000"/>
                  <a:lumOff val="25000"/>
                </a:schemeClr>
              </a:solidFill>
            </a:endParaRPr>
          </a:p>
        </p:txBody>
      </p:sp>
      <p:sp>
        <p:nvSpPr>
          <p:cNvPr id="16" name="椭圆 15"/>
          <p:cNvSpPr/>
          <p:nvPr/>
        </p:nvSpPr>
        <p:spPr>
          <a:xfrm>
            <a:off x="6664558" y="2244174"/>
            <a:ext cx="720079" cy="310753"/>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lumMod val="75000"/>
                    <a:lumOff val="25000"/>
                  </a:schemeClr>
                </a:solidFill>
              </a:rPr>
              <a:t>姓氏</a:t>
            </a:r>
          </a:p>
        </p:txBody>
      </p:sp>
      <p:sp>
        <p:nvSpPr>
          <p:cNvPr id="17" name="椭圆 16"/>
          <p:cNvSpPr/>
          <p:nvPr/>
        </p:nvSpPr>
        <p:spPr>
          <a:xfrm>
            <a:off x="6672064" y="1841794"/>
            <a:ext cx="720079" cy="310753"/>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lumMod val="75000"/>
                    <a:lumOff val="25000"/>
                  </a:schemeClr>
                </a:solidFill>
              </a:rPr>
              <a:t>堂号</a:t>
            </a:r>
          </a:p>
        </p:txBody>
      </p:sp>
    </p:spTree>
    <p:extLst>
      <p:ext uri="{BB962C8B-B14F-4D97-AF65-F5344CB8AC3E}">
        <p14:creationId xmlns:p14="http://schemas.microsoft.com/office/powerpoint/2010/main" val="3541522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8461" y="260648"/>
            <a:ext cx="10297144" cy="6524863"/>
          </a:xfrm>
          <a:prstGeom prst="rect">
            <a:avLst/>
          </a:prstGeom>
          <a:noFill/>
        </p:spPr>
        <p:txBody>
          <a:bodyPr wrap="square" rtlCol="0">
            <a:spAutoFit/>
          </a:bodyPr>
          <a:lstStyle/>
          <a:p>
            <a:r>
              <a:rPr lang="en-US" altLang="zh-CN" sz="2400" dirty="0" smtClean="0">
                <a:solidFill>
                  <a:srgbClr val="FFC000"/>
                </a:solidFill>
              </a:rPr>
              <a:t>//Work</a:t>
            </a:r>
          </a:p>
          <a:p>
            <a:r>
              <a:rPr lang="en-US" altLang="zh-CN" dirty="0" smtClean="0">
                <a:solidFill>
                  <a:schemeClr val="bg1">
                    <a:lumMod val="95000"/>
                  </a:schemeClr>
                </a:solidFill>
              </a:rPr>
              <a:t>&lt;http</a:t>
            </a:r>
            <a:r>
              <a:rPr lang="en-US" altLang="zh-CN" dirty="0">
                <a:solidFill>
                  <a:schemeClr val="bg1">
                    <a:lumMod val="95000"/>
                  </a:schemeClr>
                </a:solidFill>
              </a:rPr>
              <a:t>://</a:t>
            </a:r>
            <a:r>
              <a:rPr lang="en-US" altLang="zh-CN" dirty="0" smtClean="0">
                <a:solidFill>
                  <a:schemeClr val="bg1">
                    <a:lumMod val="95000"/>
                  </a:schemeClr>
                </a:solidFill>
              </a:rPr>
              <a:t>data.library.sh.cn/jp/resource/work/oyz2f36kouez9jdy&gt; a </a:t>
            </a:r>
            <a:r>
              <a:rPr lang="en-US" altLang="zh-CN" dirty="0" err="1" smtClean="0">
                <a:solidFill>
                  <a:schemeClr val="bg1">
                    <a:lumMod val="95000"/>
                  </a:schemeClr>
                </a:solidFill>
              </a:rPr>
              <a:t>bf:Work</a:t>
            </a:r>
            <a:r>
              <a:rPr lang="en-US" altLang="zh-CN" dirty="0" smtClean="0">
                <a:solidFill>
                  <a:schemeClr val="bg1">
                    <a:lumMod val="95000"/>
                  </a:schemeClr>
                </a:solidFill>
              </a:rPr>
              <a:t>;</a:t>
            </a:r>
          </a:p>
          <a:p>
            <a:r>
              <a:rPr lang="en-US" altLang="zh-CN" dirty="0" smtClean="0">
                <a:solidFill>
                  <a:schemeClr val="bg1">
                    <a:lumMod val="95000"/>
                  </a:schemeClr>
                </a:solidFill>
              </a:rPr>
              <a:t>        </a:t>
            </a:r>
            <a:r>
              <a:rPr lang="en-US" altLang="zh-CN" dirty="0" err="1" smtClean="0">
                <a:solidFill>
                  <a:schemeClr val="bg1">
                    <a:lumMod val="95000"/>
                  </a:schemeClr>
                </a:solidFill>
              </a:rPr>
              <a:t>shl:place</a:t>
            </a:r>
            <a:r>
              <a:rPr lang="en-US" altLang="zh-CN" dirty="0" smtClean="0">
                <a:solidFill>
                  <a:schemeClr val="bg1">
                    <a:lumMod val="95000"/>
                  </a:schemeClr>
                </a:solidFill>
              </a:rPr>
              <a:t>&lt;http</a:t>
            </a:r>
            <a:r>
              <a:rPr lang="en-US" altLang="zh-CN" dirty="0">
                <a:solidFill>
                  <a:schemeClr val="bg1">
                    <a:lumMod val="95000"/>
                  </a:schemeClr>
                </a:solidFill>
              </a:rPr>
              <a:t>://</a:t>
            </a:r>
            <a:r>
              <a:rPr lang="en-US" altLang="zh-CN" dirty="0" smtClean="0">
                <a:solidFill>
                  <a:schemeClr val="bg1">
                    <a:lumMod val="95000"/>
                  </a:schemeClr>
                </a:solidFill>
              </a:rPr>
              <a:t>data.library.sh.cn/entity/place/t3tec8y1oy2j3kjc&gt;;</a:t>
            </a:r>
          </a:p>
          <a:p>
            <a:r>
              <a:rPr lang="en-US" altLang="zh-CN" dirty="0" smtClean="0">
                <a:solidFill>
                  <a:schemeClr val="bg1">
                    <a:lumMod val="95000"/>
                  </a:schemeClr>
                </a:solidFill>
              </a:rPr>
              <a:t>        </a:t>
            </a:r>
            <a:r>
              <a:rPr lang="en-US" altLang="zh-CN" dirty="0" err="1" smtClean="0">
                <a:solidFill>
                  <a:schemeClr val="bg1">
                    <a:lumMod val="95000"/>
                  </a:schemeClr>
                </a:solidFill>
              </a:rPr>
              <a:t>bf:subject</a:t>
            </a:r>
            <a:r>
              <a:rPr lang="en-US" altLang="zh-CN" dirty="0" smtClean="0">
                <a:solidFill>
                  <a:schemeClr val="bg1">
                    <a:lumMod val="95000"/>
                  </a:schemeClr>
                </a:solidFill>
              </a:rPr>
              <a:t> &lt;http</a:t>
            </a:r>
            <a:r>
              <a:rPr lang="en-US" altLang="zh-CN" dirty="0">
                <a:solidFill>
                  <a:schemeClr val="bg1">
                    <a:lumMod val="95000"/>
                  </a:schemeClr>
                </a:solidFill>
              </a:rPr>
              <a:t>://</a:t>
            </a:r>
            <a:r>
              <a:rPr lang="en-US" altLang="zh-CN" dirty="0" smtClean="0">
                <a:solidFill>
                  <a:schemeClr val="bg1">
                    <a:lumMod val="95000"/>
                  </a:schemeClr>
                </a:solidFill>
              </a:rPr>
              <a:t>data.library.sh.cn/jp/authority/titleofancestraltemple/6biawgp5dbdm9hkm&gt;;</a:t>
            </a:r>
          </a:p>
          <a:p>
            <a:r>
              <a:rPr lang="en-US" altLang="zh-CN" dirty="0">
                <a:solidFill>
                  <a:schemeClr val="bg1">
                    <a:lumMod val="95000"/>
                  </a:schemeClr>
                </a:solidFill>
              </a:rPr>
              <a:t> </a:t>
            </a:r>
            <a:r>
              <a:rPr lang="en-US" altLang="zh-CN" dirty="0" smtClean="0">
                <a:solidFill>
                  <a:schemeClr val="bg1">
                    <a:lumMod val="95000"/>
                  </a:schemeClr>
                </a:solidFill>
              </a:rPr>
              <a:t>       </a:t>
            </a:r>
            <a:r>
              <a:rPr lang="en-US" altLang="zh-CN" dirty="0" err="1" smtClean="0">
                <a:solidFill>
                  <a:schemeClr val="bg1">
                    <a:lumMod val="95000"/>
                  </a:schemeClr>
                </a:solidFill>
              </a:rPr>
              <a:t>bf:subject</a:t>
            </a:r>
            <a:r>
              <a:rPr lang="en-US" altLang="zh-CN" dirty="0" smtClean="0">
                <a:solidFill>
                  <a:schemeClr val="bg1">
                    <a:lumMod val="95000"/>
                  </a:schemeClr>
                </a:solidFill>
              </a:rPr>
              <a:t> </a:t>
            </a:r>
            <a:r>
              <a:rPr lang="en-US" altLang="zh-CN" dirty="0">
                <a:solidFill>
                  <a:schemeClr val="bg1">
                    <a:lumMod val="95000"/>
                  </a:schemeClr>
                </a:solidFill>
              </a:rPr>
              <a:t>&lt;</a:t>
            </a:r>
            <a:r>
              <a:rPr lang="en-US" altLang="zh-CN" dirty="0" smtClean="0">
                <a:solidFill>
                  <a:schemeClr val="bg1">
                    <a:lumMod val="95000"/>
                  </a:schemeClr>
                </a:solidFill>
              </a:rPr>
              <a:t>http</a:t>
            </a:r>
            <a:r>
              <a:rPr lang="en-US" altLang="zh-CN" dirty="0">
                <a:solidFill>
                  <a:schemeClr val="bg1">
                    <a:lumMod val="95000"/>
                  </a:schemeClr>
                </a:solidFill>
              </a:rPr>
              <a:t>://data.library.sh.cn/authority/familyname/4feibkhldtiroeu3" </a:t>
            </a:r>
            <a:endParaRPr lang="en-US" altLang="zh-CN" dirty="0" smtClean="0">
              <a:solidFill>
                <a:schemeClr val="bg1">
                  <a:lumMod val="95000"/>
                </a:schemeClr>
              </a:solidFill>
            </a:endParaRPr>
          </a:p>
          <a:p>
            <a:r>
              <a:rPr lang="en-US" altLang="zh-CN" dirty="0" smtClean="0">
                <a:solidFill>
                  <a:schemeClr val="bg1">
                    <a:lumMod val="95000"/>
                  </a:schemeClr>
                </a:solidFill>
              </a:rPr>
              <a:t>……</a:t>
            </a:r>
            <a:endParaRPr lang="en-US" altLang="zh-CN" dirty="0">
              <a:solidFill>
                <a:schemeClr val="bg1">
                  <a:lumMod val="95000"/>
                </a:schemeClr>
              </a:solidFill>
            </a:endParaRPr>
          </a:p>
          <a:p>
            <a:r>
              <a:rPr lang="en-US" altLang="zh-CN" sz="2400" dirty="0">
                <a:solidFill>
                  <a:srgbClr val="FFC000"/>
                </a:solidFill>
              </a:rPr>
              <a:t>//</a:t>
            </a:r>
            <a:r>
              <a:rPr lang="en-US" altLang="zh-CN" sz="2400" dirty="0" smtClean="0">
                <a:solidFill>
                  <a:srgbClr val="FFC000"/>
                </a:solidFill>
              </a:rPr>
              <a:t>Instance</a:t>
            </a:r>
            <a:endParaRPr lang="en-US" altLang="zh-CN" sz="1400" dirty="0" smtClean="0">
              <a:solidFill>
                <a:schemeClr val="bg1">
                  <a:lumMod val="95000"/>
                </a:schemeClr>
              </a:solidFill>
            </a:endParaRPr>
          </a:p>
          <a:p>
            <a:r>
              <a:rPr lang="en-US" altLang="zh-CN" dirty="0" smtClean="0">
                <a:solidFill>
                  <a:schemeClr val="bg1">
                    <a:lumMod val="95000"/>
                  </a:schemeClr>
                </a:solidFill>
              </a:rPr>
              <a:t>&lt;http</a:t>
            </a:r>
            <a:r>
              <a:rPr lang="en-US" altLang="zh-CN" dirty="0">
                <a:solidFill>
                  <a:schemeClr val="bg1">
                    <a:lumMod val="95000"/>
                  </a:schemeClr>
                </a:solidFill>
              </a:rPr>
              <a:t>://</a:t>
            </a:r>
            <a:r>
              <a:rPr lang="en-US" altLang="zh-CN" dirty="0" smtClean="0">
                <a:solidFill>
                  <a:schemeClr val="bg1">
                    <a:lumMod val="95000"/>
                  </a:schemeClr>
                </a:solidFill>
              </a:rPr>
              <a:t>data.library.sh.cn/jp/resource/instance/apz8aio37wj6y524&gt; a </a:t>
            </a:r>
            <a:r>
              <a:rPr lang="en-US" altLang="zh-CN" dirty="0" err="1" smtClean="0">
                <a:solidFill>
                  <a:schemeClr val="bg1">
                    <a:lumMod val="95000"/>
                  </a:schemeClr>
                </a:solidFill>
              </a:rPr>
              <a:t>bf:Instance</a:t>
            </a:r>
            <a:r>
              <a:rPr lang="en-US" altLang="zh-CN" dirty="0" smtClean="0">
                <a:solidFill>
                  <a:schemeClr val="bg1">
                    <a:lumMod val="95000"/>
                  </a:schemeClr>
                </a:solidFill>
              </a:rPr>
              <a:t>;</a:t>
            </a:r>
          </a:p>
          <a:p>
            <a:r>
              <a:rPr lang="en-US" altLang="zh-CN" dirty="0">
                <a:solidFill>
                  <a:schemeClr val="bg1">
                    <a:lumMod val="95000"/>
                  </a:schemeClr>
                </a:solidFill>
              </a:rPr>
              <a:t> </a:t>
            </a:r>
            <a:r>
              <a:rPr lang="en-US" altLang="zh-CN" dirty="0" smtClean="0">
                <a:solidFill>
                  <a:schemeClr val="bg1">
                    <a:lumMod val="95000"/>
                  </a:schemeClr>
                </a:solidFill>
              </a:rPr>
              <a:t>       </a:t>
            </a:r>
            <a:r>
              <a:rPr lang="en-US" altLang="zh-CN" dirty="0" err="1" smtClean="0">
                <a:solidFill>
                  <a:schemeClr val="bg1">
                    <a:lumMod val="95000"/>
                  </a:schemeClr>
                </a:solidFill>
              </a:rPr>
              <a:t>bf:category</a:t>
            </a:r>
            <a:r>
              <a:rPr lang="en-US" altLang="zh-CN" dirty="0">
                <a:solidFill>
                  <a:schemeClr val="bg1">
                    <a:lumMod val="95000"/>
                  </a:schemeClr>
                </a:solidFill>
              </a:rPr>
              <a:t> </a:t>
            </a:r>
            <a:r>
              <a:rPr lang="en-US" altLang="zh-CN" dirty="0" smtClean="0">
                <a:solidFill>
                  <a:schemeClr val="bg1">
                    <a:lumMod val="95000"/>
                  </a:schemeClr>
                </a:solidFill>
              </a:rPr>
              <a:t>&lt;http</a:t>
            </a:r>
            <a:r>
              <a:rPr lang="en-US" altLang="zh-CN" dirty="0">
                <a:solidFill>
                  <a:schemeClr val="bg1">
                    <a:lumMod val="95000"/>
                  </a:schemeClr>
                </a:solidFill>
              </a:rPr>
              <a:t>://</a:t>
            </a:r>
            <a:r>
              <a:rPr lang="en-US" altLang="zh-CN" dirty="0" smtClean="0">
                <a:solidFill>
                  <a:schemeClr val="bg1">
                    <a:lumMod val="95000"/>
                  </a:schemeClr>
                </a:solidFill>
              </a:rPr>
              <a:t>data.library.sh.cn/vocab/binding/xian-zhuang&gt;;</a:t>
            </a:r>
          </a:p>
          <a:p>
            <a:r>
              <a:rPr lang="en-US" altLang="zh-CN" dirty="0" smtClean="0">
                <a:solidFill>
                  <a:schemeClr val="bg1">
                    <a:lumMod val="95000"/>
                  </a:schemeClr>
                </a:solidFill>
              </a:rPr>
              <a:t>        </a:t>
            </a:r>
            <a:r>
              <a:rPr lang="en-US" altLang="zh-CN" dirty="0" err="1" smtClean="0">
                <a:solidFill>
                  <a:schemeClr val="bg1">
                    <a:lumMod val="95000"/>
                  </a:schemeClr>
                </a:solidFill>
              </a:rPr>
              <a:t>bf:edition</a:t>
            </a:r>
            <a:r>
              <a:rPr lang="en-US" altLang="zh-CN" dirty="0">
                <a:solidFill>
                  <a:schemeClr val="bg1">
                    <a:lumMod val="95000"/>
                  </a:schemeClr>
                </a:solidFill>
              </a:rPr>
              <a:t> </a:t>
            </a:r>
            <a:r>
              <a:rPr lang="en-US" altLang="zh-CN" dirty="0" smtClean="0">
                <a:solidFill>
                  <a:schemeClr val="bg1">
                    <a:lumMod val="95000"/>
                  </a:schemeClr>
                </a:solidFill>
              </a:rPr>
              <a:t>&lt;http</a:t>
            </a:r>
            <a:r>
              <a:rPr lang="en-US" altLang="zh-CN" dirty="0">
                <a:solidFill>
                  <a:schemeClr val="bg1">
                    <a:lumMod val="95000"/>
                  </a:schemeClr>
                </a:solidFill>
              </a:rPr>
              <a:t>://</a:t>
            </a:r>
            <a:r>
              <a:rPr lang="en-US" altLang="zh-CN" dirty="0" smtClean="0">
                <a:solidFill>
                  <a:schemeClr val="bg1">
                    <a:lumMod val="95000"/>
                  </a:schemeClr>
                </a:solidFill>
              </a:rPr>
              <a:t>data.library.sh.cn/vocab/edition/mu-zi-huo-ben&gt;;</a:t>
            </a:r>
          </a:p>
          <a:p>
            <a:r>
              <a:rPr lang="en-US" altLang="zh-CN" dirty="0">
                <a:solidFill>
                  <a:schemeClr val="bg1">
                    <a:lumMod val="95000"/>
                  </a:schemeClr>
                </a:solidFill>
              </a:rPr>
              <a:t>        </a:t>
            </a:r>
            <a:r>
              <a:rPr lang="en-US" altLang="zh-CN" dirty="0" err="1" smtClean="0">
                <a:solidFill>
                  <a:schemeClr val="bg1">
                    <a:lumMod val="95000"/>
                  </a:schemeClr>
                </a:solidFill>
              </a:rPr>
              <a:t>bf:extent</a:t>
            </a:r>
            <a:r>
              <a:rPr lang="en-US" altLang="zh-CN" dirty="0">
                <a:solidFill>
                  <a:schemeClr val="bg1">
                    <a:lumMod val="95000"/>
                  </a:schemeClr>
                </a:solidFill>
              </a:rPr>
              <a:t> "</a:t>
            </a:r>
            <a:r>
              <a:rPr lang="zh-CN" altLang="en-US" dirty="0">
                <a:solidFill>
                  <a:schemeClr val="bg1">
                    <a:lumMod val="95000"/>
                  </a:schemeClr>
                </a:solidFill>
              </a:rPr>
              <a:t>五</a:t>
            </a:r>
            <a:r>
              <a:rPr lang="zh-CN" altLang="en-US" dirty="0" smtClean="0">
                <a:solidFill>
                  <a:schemeClr val="bg1">
                    <a:lumMod val="95000"/>
                  </a:schemeClr>
                </a:solidFill>
              </a:rPr>
              <a:t>册</a:t>
            </a:r>
            <a:r>
              <a:rPr lang="en-US" altLang="zh-CN" dirty="0" smtClean="0">
                <a:solidFill>
                  <a:schemeClr val="bg1">
                    <a:lumMod val="95000"/>
                  </a:schemeClr>
                </a:solidFill>
              </a:rPr>
              <a:t>“;</a:t>
            </a:r>
          </a:p>
          <a:p>
            <a:r>
              <a:rPr lang="en-US" altLang="zh-CN" dirty="0">
                <a:solidFill>
                  <a:schemeClr val="bg1">
                    <a:lumMod val="95000"/>
                  </a:schemeClr>
                </a:solidFill>
              </a:rPr>
              <a:t>        </a:t>
            </a:r>
            <a:r>
              <a:rPr lang="en-US" altLang="zh-CN" dirty="0" err="1" smtClean="0">
                <a:solidFill>
                  <a:schemeClr val="bg1">
                    <a:lumMod val="95000"/>
                  </a:schemeClr>
                </a:solidFill>
              </a:rPr>
              <a:t>shl:temporalValue</a:t>
            </a:r>
            <a:r>
              <a:rPr lang="en-US" altLang="zh-CN" dirty="0">
                <a:solidFill>
                  <a:schemeClr val="bg1">
                    <a:lumMod val="95000"/>
                  </a:schemeClr>
                </a:solidFill>
              </a:rPr>
              <a:t> 1936, "1936</a:t>
            </a:r>
            <a:r>
              <a:rPr lang="zh-CN" altLang="en-US" dirty="0">
                <a:solidFill>
                  <a:schemeClr val="bg1">
                    <a:lumMod val="95000"/>
                  </a:schemeClr>
                </a:solidFill>
              </a:rPr>
              <a:t>年</a:t>
            </a:r>
            <a:r>
              <a:rPr lang="en-US" altLang="zh-CN" dirty="0">
                <a:solidFill>
                  <a:schemeClr val="bg1">
                    <a:lumMod val="95000"/>
                  </a:schemeClr>
                </a:solidFill>
              </a:rPr>
              <a:t>" </a:t>
            </a:r>
            <a:r>
              <a:rPr lang="en-US" altLang="zh-CN" dirty="0" smtClean="0">
                <a:solidFill>
                  <a:schemeClr val="bg1">
                    <a:lumMod val="95000"/>
                  </a:schemeClr>
                </a:solidFill>
              </a:rPr>
              <a:t>;</a:t>
            </a:r>
          </a:p>
          <a:p>
            <a:r>
              <a:rPr lang="en-US" altLang="zh-CN" dirty="0" smtClean="0">
                <a:solidFill>
                  <a:schemeClr val="bg1">
                    <a:lumMod val="95000"/>
                  </a:schemeClr>
                </a:solidFill>
              </a:rPr>
              <a:t>        </a:t>
            </a:r>
            <a:r>
              <a:rPr lang="en-US" altLang="zh-CN" dirty="0" err="1" smtClean="0">
                <a:solidFill>
                  <a:schemeClr val="bg1">
                    <a:lumMod val="95000"/>
                  </a:schemeClr>
                </a:solidFill>
              </a:rPr>
              <a:t>bf:instanceOf</a:t>
            </a:r>
            <a:r>
              <a:rPr lang="en-US" altLang="zh-CN" dirty="0">
                <a:solidFill>
                  <a:schemeClr val="bg1">
                    <a:lumMod val="95000"/>
                  </a:schemeClr>
                </a:solidFill>
              </a:rPr>
              <a:t> </a:t>
            </a:r>
            <a:r>
              <a:rPr lang="en-US" altLang="zh-CN" dirty="0" smtClean="0">
                <a:solidFill>
                  <a:schemeClr val="bg1">
                    <a:lumMod val="95000"/>
                  </a:schemeClr>
                </a:solidFill>
              </a:rPr>
              <a:t>&lt;http</a:t>
            </a:r>
            <a:r>
              <a:rPr lang="en-US" altLang="zh-CN" dirty="0">
                <a:solidFill>
                  <a:schemeClr val="bg1">
                    <a:lumMod val="95000"/>
                  </a:schemeClr>
                </a:solidFill>
              </a:rPr>
              <a:t>://</a:t>
            </a:r>
            <a:r>
              <a:rPr lang="en-US" altLang="zh-CN" dirty="0" smtClean="0">
                <a:solidFill>
                  <a:schemeClr val="bg1">
                    <a:lumMod val="95000"/>
                  </a:schemeClr>
                </a:solidFill>
              </a:rPr>
              <a:t>data.library.sh.cn/jp/resource/work/oyz2f36kouez9jdy&gt;;</a:t>
            </a:r>
          </a:p>
          <a:p>
            <a:r>
              <a:rPr lang="en-US" altLang="zh-CN" dirty="0" smtClean="0">
                <a:solidFill>
                  <a:schemeClr val="bg1">
                    <a:lumMod val="95000"/>
                  </a:schemeClr>
                </a:solidFill>
              </a:rPr>
              <a:t>……</a:t>
            </a:r>
          </a:p>
          <a:p>
            <a:r>
              <a:rPr lang="en-US" altLang="zh-CN" sz="2400" dirty="0">
                <a:solidFill>
                  <a:srgbClr val="FFC000"/>
                </a:solidFill>
              </a:rPr>
              <a:t>//</a:t>
            </a:r>
            <a:r>
              <a:rPr lang="en-US" altLang="zh-CN" sz="2400" dirty="0" smtClean="0">
                <a:solidFill>
                  <a:srgbClr val="FFC000"/>
                </a:solidFill>
              </a:rPr>
              <a:t>Item  1</a:t>
            </a:r>
            <a:endParaRPr lang="en-US" altLang="zh-CN" sz="2400" dirty="0">
              <a:solidFill>
                <a:srgbClr val="FFC000"/>
              </a:solidFill>
            </a:endParaRPr>
          </a:p>
          <a:p>
            <a:r>
              <a:rPr lang="en-US" altLang="zh-CN" dirty="0" smtClean="0">
                <a:solidFill>
                  <a:schemeClr val="bg1">
                    <a:lumMod val="95000"/>
                  </a:schemeClr>
                </a:solidFill>
              </a:rPr>
              <a:t>&lt;http</a:t>
            </a:r>
            <a:r>
              <a:rPr lang="en-US" altLang="zh-CN" dirty="0">
                <a:solidFill>
                  <a:schemeClr val="bg1">
                    <a:lumMod val="95000"/>
                  </a:schemeClr>
                </a:solidFill>
              </a:rPr>
              <a:t>://</a:t>
            </a:r>
            <a:r>
              <a:rPr lang="en-US" altLang="zh-CN" dirty="0" smtClean="0">
                <a:solidFill>
                  <a:schemeClr val="bg1">
                    <a:lumMod val="95000"/>
                  </a:schemeClr>
                </a:solidFill>
              </a:rPr>
              <a:t>data.library.sh.cn/jp/resource/item/fgxpi3bc8km3r672&gt;  a </a:t>
            </a:r>
            <a:r>
              <a:rPr lang="en-US" altLang="zh-CN" dirty="0" err="1" smtClean="0">
                <a:solidFill>
                  <a:schemeClr val="bg1">
                    <a:lumMod val="95000"/>
                  </a:schemeClr>
                </a:solidFill>
              </a:rPr>
              <a:t>bf:Item</a:t>
            </a:r>
            <a:r>
              <a:rPr lang="en-US" altLang="zh-CN" dirty="0" smtClean="0">
                <a:solidFill>
                  <a:schemeClr val="bg1">
                    <a:lumMod val="95000"/>
                  </a:schemeClr>
                </a:solidFill>
              </a:rPr>
              <a:t>;</a:t>
            </a:r>
          </a:p>
          <a:p>
            <a:r>
              <a:rPr lang="en-US" altLang="zh-CN" dirty="0" smtClean="0">
                <a:solidFill>
                  <a:schemeClr val="bg1">
                    <a:lumMod val="95000"/>
                  </a:schemeClr>
                </a:solidFill>
              </a:rPr>
              <a:t>        </a:t>
            </a:r>
            <a:r>
              <a:rPr lang="en-US" altLang="zh-CN" dirty="0" err="1" smtClean="0">
                <a:solidFill>
                  <a:schemeClr val="bg1">
                    <a:lumMod val="95000"/>
                  </a:schemeClr>
                </a:solidFill>
              </a:rPr>
              <a:t>bf:heldBy</a:t>
            </a:r>
            <a:r>
              <a:rPr lang="en-US" altLang="zh-CN" dirty="0" smtClean="0">
                <a:solidFill>
                  <a:schemeClr val="bg1">
                    <a:lumMod val="95000"/>
                  </a:schemeClr>
                </a:solidFill>
              </a:rPr>
              <a:t>&lt;http</a:t>
            </a:r>
            <a:r>
              <a:rPr lang="en-US" altLang="zh-CN" dirty="0">
                <a:solidFill>
                  <a:schemeClr val="bg1">
                    <a:lumMod val="95000"/>
                  </a:schemeClr>
                </a:solidFill>
              </a:rPr>
              <a:t>://</a:t>
            </a:r>
            <a:r>
              <a:rPr lang="en-US" altLang="zh-CN" dirty="0" smtClean="0">
                <a:solidFill>
                  <a:schemeClr val="bg1">
                    <a:lumMod val="95000"/>
                  </a:schemeClr>
                </a:solidFill>
              </a:rPr>
              <a:t>data.library.sh.cn/entity/organization/uoqz22aqnemd3idn&gt;;</a:t>
            </a:r>
          </a:p>
          <a:p>
            <a:r>
              <a:rPr lang="en-US" altLang="zh-CN" dirty="0">
                <a:solidFill>
                  <a:schemeClr val="bg1">
                    <a:lumMod val="95000"/>
                  </a:schemeClr>
                </a:solidFill>
              </a:rPr>
              <a:t> </a:t>
            </a:r>
            <a:r>
              <a:rPr lang="en-US" altLang="zh-CN" dirty="0" smtClean="0">
                <a:solidFill>
                  <a:schemeClr val="bg1">
                    <a:lumMod val="95000"/>
                  </a:schemeClr>
                </a:solidFill>
              </a:rPr>
              <a:t>       bf: </a:t>
            </a:r>
            <a:r>
              <a:rPr lang="en-US" altLang="zh-CN" dirty="0" err="1" smtClean="0">
                <a:solidFill>
                  <a:schemeClr val="bg1">
                    <a:lumMod val="95000"/>
                  </a:schemeClr>
                </a:solidFill>
              </a:rPr>
              <a:t>itemOf</a:t>
            </a:r>
            <a:r>
              <a:rPr lang="en-US" altLang="zh-CN" dirty="0" smtClean="0">
                <a:solidFill>
                  <a:schemeClr val="bg1">
                    <a:lumMod val="95000"/>
                  </a:schemeClr>
                </a:solidFill>
              </a:rPr>
              <a:t>&lt;http</a:t>
            </a:r>
            <a:r>
              <a:rPr lang="en-US" altLang="zh-CN" dirty="0">
                <a:solidFill>
                  <a:schemeClr val="bg1">
                    <a:lumMod val="95000"/>
                  </a:schemeClr>
                </a:solidFill>
              </a:rPr>
              <a:t>://</a:t>
            </a:r>
            <a:r>
              <a:rPr lang="en-US" altLang="zh-CN" dirty="0" smtClean="0">
                <a:solidFill>
                  <a:schemeClr val="bg1">
                    <a:lumMod val="95000"/>
                  </a:schemeClr>
                </a:solidFill>
              </a:rPr>
              <a:t>data.library.sh.cn/jp/resource/instance/apz8aio37wj6y524&gt;;</a:t>
            </a:r>
          </a:p>
          <a:p>
            <a:r>
              <a:rPr lang="en-US" altLang="zh-CN" dirty="0" smtClean="0">
                <a:solidFill>
                  <a:schemeClr val="bg1">
                    <a:lumMod val="95000"/>
                  </a:schemeClr>
                </a:solidFill>
              </a:rPr>
              <a:t>        </a:t>
            </a:r>
            <a:r>
              <a:rPr lang="en-US" altLang="zh-CN" dirty="0" err="1" smtClean="0">
                <a:solidFill>
                  <a:schemeClr val="bg1">
                    <a:lumMod val="95000"/>
                  </a:schemeClr>
                </a:solidFill>
              </a:rPr>
              <a:t>shl:description</a:t>
            </a:r>
            <a:r>
              <a:rPr lang="en-US" altLang="zh-CN" dirty="0" smtClean="0">
                <a:solidFill>
                  <a:schemeClr val="bg1">
                    <a:lumMod val="95000"/>
                  </a:schemeClr>
                </a:solidFill>
              </a:rPr>
              <a:t> </a:t>
            </a:r>
            <a:r>
              <a:rPr lang="en-US" altLang="zh-CN" dirty="0">
                <a:solidFill>
                  <a:schemeClr val="bg1">
                    <a:lumMod val="95000"/>
                  </a:schemeClr>
                </a:solidFill>
              </a:rPr>
              <a:t>"</a:t>
            </a:r>
            <a:r>
              <a:rPr lang="zh-CN" altLang="en-US" dirty="0">
                <a:solidFill>
                  <a:schemeClr val="bg1">
                    <a:lumMod val="95000"/>
                  </a:schemeClr>
                </a:solidFill>
              </a:rPr>
              <a:t>漳州市臺工辦林嘉書（複印本，存卷一、三、五）</a:t>
            </a:r>
            <a:r>
              <a:rPr lang="en-US" altLang="zh-CN" dirty="0">
                <a:solidFill>
                  <a:schemeClr val="bg1">
                    <a:lumMod val="95000"/>
                  </a:schemeClr>
                </a:solidFill>
              </a:rPr>
              <a:t>" </a:t>
            </a:r>
            <a:r>
              <a:rPr lang="en-US" altLang="zh-CN" dirty="0" smtClean="0">
                <a:solidFill>
                  <a:schemeClr val="bg1">
                    <a:lumMod val="95000"/>
                  </a:schemeClr>
                </a:solidFill>
              </a:rPr>
              <a:t>;</a:t>
            </a:r>
          </a:p>
          <a:p>
            <a:r>
              <a:rPr lang="en-US" altLang="zh-CN" dirty="0">
                <a:solidFill>
                  <a:srgbClr val="FFC000"/>
                </a:solidFill>
              </a:rPr>
              <a:t>//Item  </a:t>
            </a:r>
            <a:r>
              <a:rPr lang="en-US" altLang="zh-CN" dirty="0" smtClean="0">
                <a:solidFill>
                  <a:srgbClr val="FFC000"/>
                </a:solidFill>
              </a:rPr>
              <a:t>2</a:t>
            </a:r>
          </a:p>
          <a:p>
            <a:r>
              <a:rPr lang="en-US" altLang="zh-CN" dirty="0">
                <a:solidFill>
                  <a:srgbClr val="FFC000"/>
                </a:solidFill>
              </a:rPr>
              <a:t>//Item  </a:t>
            </a:r>
            <a:r>
              <a:rPr lang="en-US" altLang="zh-CN" dirty="0" smtClean="0">
                <a:solidFill>
                  <a:srgbClr val="FFC000"/>
                </a:solidFill>
              </a:rPr>
              <a:t>3</a:t>
            </a:r>
          </a:p>
          <a:p>
            <a:r>
              <a:rPr lang="en-US" altLang="zh-CN" dirty="0">
                <a:solidFill>
                  <a:srgbClr val="FFC000"/>
                </a:solidFill>
              </a:rPr>
              <a:t>//Item  </a:t>
            </a:r>
            <a:r>
              <a:rPr lang="en-US" altLang="zh-CN" dirty="0" smtClean="0">
                <a:solidFill>
                  <a:srgbClr val="FFC000"/>
                </a:solidFill>
              </a:rPr>
              <a:t>4</a:t>
            </a:r>
            <a:endParaRPr lang="zh-CN" altLang="en-US" dirty="0">
              <a:solidFill>
                <a:schemeClr val="bg1">
                  <a:lumMod val="95000"/>
                </a:schemeClr>
              </a:solidFill>
            </a:endParaRPr>
          </a:p>
        </p:txBody>
      </p:sp>
    </p:spTree>
    <p:extLst>
      <p:ext uri="{BB962C8B-B14F-4D97-AF65-F5344CB8AC3E}">
        <p14:creationId xmlns:p14="http://schemas.microsoft.com/office/powerpoint/2010/main" val="26511090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2207568" y="1837681"/>
            <a:ext cx="7632848"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Arial" pitchFamily="34" charset="0"/>
              <a:buNone/>
              <a:defRPr/>
            </a:pPr>
            <a:r>
              <a:rPr lang="zh-CN" altLang="en-US" sz="9600" dirty="0" smtClean="0">
                <a:solidFill>
                  <a:srgbClr val="FFC000"/>
                </a:solidFill>
                <a:latin typeface="+mn-lt"/>
                <a:ea typeface="黑体" panose="02010609060101010101" pitchFamily="49" charset="-122"/>
              </a:rPr>
              <a:t>感谢聆听！</a:t>
            </a:r>
            <a:endParaRPr lang="en-US" altLang="zh-CN" sz="9600" dirty="0">
              <a:solidFill>
                <a:srgbClr val="FFC000"/>
              </a:solidFill>
              <a:ea typeface="黑体" panose="02010609060101010101" pitchFamily="49" charset="-122"/>
            </a:endParaRPr>
          </a:p>
          <a:p>
            <a:pPr>
              <a:buFont typeface="Arial" pitchFamily="34" charset="0"/>
              <a:buNone/>
              <a:defRPr/>
            </a:pPr>
            <a:r>
              <a:rPr lang="en-US" altLang="zh-CN" sz="4800" dirty="0">
                <a:solidFill>
                  <a:srgbClr val="FFC000"/>
                </a:solidFill>
                <a:ea typeface="黑体" panose="02010609060101010101" pitchFamily="49" charset="-122"/>
              </a:rPr>
              <a:t> </a:t>
            </a:r>
            <a:r>
              <a:rPr lang="en-US" altLang="zh-CN" sz="4800" dirty="0" smtClean="0">
                <a:solidFill>
                  <a:srgbClr val="FFC000"/>
                </a:solidFill>
                <a:ea typeface="黑体" panose="02010609060101010101" pitchFamily="49" charset="-122"/>
              </a:rPr>
              <a:t>               </a:t>
            </a:r>
            <a:r>
              <a:rPr lang="en-US" altLang="zh-CN" sz="6000" dirty="0" smtClean="0">
                <a:solidFill>
                  <a:schemeClr val="bg1">
                    <a:lumMod val="75000"/>
                  </a:schemeClr>
                </a:solidFill>
                <a:latin typeface="+mn-lt"/>
                <a:ea typeface="黑体" panose="02010609060101010101" pitchFamily="49" charset="-122"/>
              </a:rPr>
              <a:t>Q&amp;A</a:t>
            </a:r>
            <a:r>
              <a:rPr lang="zh-CN" altLang="en-US" sz="6000" dirty="0" smtClean="0">
                <a:solidFill>
                  <a:schemeClr val="bg1">
                    <a:lumMod val="75000"/>
                  </a:schemeClr>
                </a:solidFill>
                <a:latin typeface="+mn-lt"/>
                <a:ea typeface="黑体" panose="02010609060101010101" pitchFamily="49" charset="-122"/>
              </a:rPr>
              <a:t>！</a:t>
            </a:r>
            <a:endParaRPr lang="en-US" altLang="zh-CN" sz="4800" dirty="0" smtClean="0">
              <a:solidFill>
                <a:schemeClr val="bg1">
                  <a:lumMod val="75000"/>
                </a:schemeClr>
              </a:solidFill>
              <a:latin typeface="+mn-lt"/>
              <a:ea typeface="黑体" panose="02010609060101010101" pitchFamily="49" charset="-122"/>
            </a:endParaRPr>
          </a:p>
          <a:p>
            <a:pPr algn="ctr">
              <a:buFont typeface="Arial" pitchFamily="34" charset="0"/>
              <a:buNone/>
              <a:defRPr/>
            </a:pPr>
            <a:r>
              <a:rPr lang="en-US" altLang="zh-CN" sz="2400" dirty="0" smtClean="0">
                <a:solidFill>
                  <a:schemeClr val="bg1">
                    <a:lumMod val="50000"/>
                  </a:schemeClr>
                </a:solidFill>
                <a:ea typeface="黑体" panose="02010609060101010101" pitchFamily="49" charset="-122"/>
              </a:rPr>
              <a:t>                        </a:t>
            </a:r>
          </a:p>
          <a:p>
            <a:pPr algn="r">
              <a:buFont typeface="Arial" pitchFamily="34" charset="0"/>
              <a:buNone/>
              <a:defRPr/>
            </a:pPr>
            <a:endParaRPr lang="en-US" altLang="zh-CN" sz="2400" dirty="0" smtClean="0">
              <a:solidFill>
                <a:schemeClr val="bg1">
                  <a:lumMod val="50000"/>
                </a:schemeClr>
              </a:solidFill>
              <a:ea typeface="黑体" panose="02010609060101010101" pitchFamily="49" charset="-122"/>
            </a:endParaRPr>
          </a:p>
          <a:p>
            <a:pPr algn="r">
              <a:buFont typeface="Arial" pitchFamily="34" charset="0"/>
              <a:buNone/>
              <a:defRPr/>
            </a:pPr>
            <a:endParaRPr lang="zh-CN" altLang="en-US" sz="2400" dirty="0">
              <a:solidFill>
                <a:schemeClr val="bg1">
                  <a:lumMod val="50000"/>
                </a:schemeClr>
              </a:solidFill>
              <a:ea typeface="黑体" panose="02010609060101010101" pitchFamily="49" charset="-122"/>
            </a:endParaRPr>
          </a:p>
        </p:txBody>
      </p:sp>
      <p:sp>
        <p:nvSpPr>
          <p:cNvPr id="3" name="文本框 1"/>
          <p:cNvSpPr txBox="1"/>
          <p:nvPr/>
        </p:nvSpPr>
        <p:spPr>
          <a:xfrm>
            <a:off x="4912975" y="5358886"/>
            <a:ext cx="2222033" cy="369332"/>
          </a:xfrm>
          <a:prstGeom prst="rect">
            <a:avLst/>
          </a:prstGeom>
          <a:noFill/>
        </p:spPr>
        <p:txBody>
          <a:bodyPr wrap="none" rtlCol="0">
            <a:spAutoFit/>
          </a:bodyPr>
          <a:lstStyle/>
          <a:p>
            <a:r>
              <a:rPr lang="en-US" altLang="zh-CN" dirty="0">
                <a:solidFill>
                  <a:schemeClr val="bg1">
                    <a:lumMod val="50000"/>
                  </a:schemeClr>
                </a:solidFill>
                <a:ea typeface="黑体" panose="02010609060101010101" pitchFamily="49" charset="-122"/>
              </a:rPr>
              <a:t> </a:t>
            </a:r>
            <a:r>
              <a:rPr lang="en-US" altLang="zh-CN" dirty="0" err="1">
                <a:solidFill>
                  <a:schemeClr val="bg1">
                    <a:lumMod val="50000"/>
                  </a:schemeClr>
                </a:solidFill>
                <a:ea typeface="黑体" panose="02010609060101010101" pitchFamily="49" charset="-122"/>
              </a:rPr>
              <a:t>cjxia@libnet.sh.cn</a:t>
            </a:r>
            <a:r>
              <a:rPr lang="en-US" altLang="zh-CN" dirty="0">
                <a:solidFill>
                  <a:schemeClr val="bg1">
                    <a:lumMod val="50000"/>
                  </a:schemeClr>
                </a:solidFill>
                <a:ea typeface="黑体" panose="02010609060101010101" pitchFamily="49" charset="-122"/>
              </a:rPr>
              <a:t> </a:t>
            </a:r>
            <a:endParaRPr kumimoji="1" lang="zh-CN" altLang="en-US" dirty="0"/>
          </a:p>
        </p:txBody>
      </p:sp>
    </p:spTree>
    <p:extLst>
      <p:ext uri="{BB962C8B-B14F-4D97-AF65-F5344CB8AC3E}">
        <p14:creationId xmlns:p14="http://schemas.microsoft.com/office/powerpoint/2010/main" val="3466781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5380" y="266637"/>
            <a:ext cx="6516724" cy="830997"/>
          </a:xfrm>
          <a:prstGeom prst="rect">
            <a:avLst/>
          </a:prstGeom>
          <a:noFill/>
        </p:spPr>
        <p:txBody>
          <a:bodyPr wrap="square" rtlCol="0">
            <a:spAutoFit/>
          </a:bodyPr>
          <a:lstStyle/>
          <a:p>
            <a:r>
              <a:rPr lang="zh-CN" altLang="en-US" sz="4800" dirty="0">
                <a:solidFill>
                  <a:srgbClr val="FFC000"/>
                </a:solidFill>
              </a:rPr>
              <a:t>本</a:t>
            </a:r>
            <a:r>
              <a:rPr lang="zh-CN" altLang="en-US" sz="4800" dirty="0" smtClean="0">
                <a:solidFill>
                  <a:srgbClr val="FFC000"/>
                </a:solidFill>
              </a:rPr>
              <a:t>次开放数据的内容</a:t>
            </a:r>
            <a:endParaRPr lang="zh-CN" altLang="en-US" sz="4800" dirty="0">
              <a:solidFill>
                <a:srgbClr val="FFC000"/>
              </a:solidFill>
            </a:endParaRPr>
          </a:p>
        </p:txBody>
      </p:sp>
      <p:sp>
        <p:nvSpPr>
          <p:cNvPr id="4" name="TextBox 3"/>
          <p:cNvSpPr txBox="1"/>
          <p:nvPr/>
        </p:nvSpPr>
        <p:spPr>
          <a:xfrm>
            <a:off x="2999656" y="6019204"/>
            <a:ext cx="5184576" cy="584775"/>
          </a:xfrm>
          <a:prstGeom prst="rect">
            <a:avLst/>
          </a:prstGeom>
          <a:noFill/>
        </p:spPr>
        <p:txBody>
          <a:bodyPr wrap="square" rtlCol="0">
            <a:spAutoFit/>
          </a:bodyPr>
          <a:lstStyle/>
          <a:p>
            <a:pPr algn="ctr"/>
            <a:r>
              <a:rPr lang="en-US" altLang="zh-CN" sz="3200" dirty="0" smtClean="0">
                <a:solidFill>
                  <a:schemeClr val="bg1"/>
                </a:solidFill>
              </a:rPr>
              <a:t>http://jp.library.sh.cn</a:t>
            </a:r>
            <a:endParaRPr lang="zh-CN" altLang="en-US" sz="3200" dirty="0">
              <a:solidFill>
                <a:schemeClr val="bg1"/>
              </a:solidFill>
            </a:endParaRPr>
          </a:p>
        </p:txBody>
      </p:sp>
      <p:sp>
        <p:nvSpPr>
          <p:cNvPr id="6" name="矩形 5"/>
          <p:cNvSpPr/>
          <p:nvPr/>
        </p:nvSpPr>
        <p:spPr>
          <a:xfrm>
            <a:off x="2195670" y="1122660"/>
            <a:ext cx="3644700" cy="2304256"/>
          </a:xfrm>
          <a:prstGeom prst="rect">
            <a:avLst/>
          </a:prstGeom>
          <a:solidFill>
            <a:srgbClr val="EB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7" name="矩形 6"/>
          <p:cNvSpPr/>
          <p:nvPr/>
        </p:nvSpPr>
        <p:spPr>
          <a:xfrm>
            <a:off x="6267880" y="1122660"/>
            <a:ext cx="3848670" cy="2304256"/>
          </a:xfrm>
          <a:prstGeom prst="rect">
            <a:avLst/>
          </a:prstGeom>
          <a:solidFill>
            <a:srgbClr val="808080"/>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45720" rIns="45720"/>
          <a:lstStyle/>
          <a:p>
            <a:endParaRPr lang="zh-CN" altLang="en-US" sz="1600">
              <a:solidFill>
                <a:schemeClr val="bg1"/>
              </a:solidFill>
              <a:latin typeface="Arial" panose="020B0604020202020204" pitchFamily="34" charset="0"/>
            </a:endParaRPr>
          </a:p>
        </p:txBody>
      </p:sp>
      <p:sp>
        <p:nvSpPr>
          <p:cNvPr id="8" name="矩形 7"/>
          <p:cNvSpPr/>
          <p:nvPr/>
        </p:nvSpPr>
        <p:spPr>
          <a:xfrm>
            <a:off x="6267880" y="3714948"/>
            <a:ext cx="3848670" cy="2304256"/>
          </a:xfrm>
          <a:prstGeom prst="rect">
            <a:avLst/>
          </a:prstGeom>
          <a:solidFill>
            <a:srgbClr val="EB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矩形 8"/>
          <p:cNvSpPr/>
          <p:nvPr/>
        </p:nvSpPr>
        <p:spPr>
          <a:xfrm>
            <a:off x="2195670" y="3714948"/>
            <a:ext cx="3644700" cy="2304256"/>
          </a:xfrm>
          <a:prstGeom prst="rect">
            <a:avLst/>
          </a:prstGeom>
          <a:solidFill>
            <a:srgbClr val="808080"/>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45720" rIns="45720"/>
          <a:lstStyle/>
          <a:p>
            <a:endParaRPr lang="zh-CN" altLang="en-US" sz="1600">
              <a:solidFill>
                <a:schemeClr val="bg1"/>
              </a:solidFill>
              <a:latin typeface="Arial" panose="020B0604020202020204" pitchFamily="34" charset="0"/>
            </a:endParaRPr>
          </a:p>
        </p:txBody>
      </p:sp>
      <p:sp>
        <p:nvSpPr>
          <p:cNvPr id="10" name="椭圆 9"/>
          <p:cNvSpPr/>
          <p:nvPr/>
        </p:nvSpPr>
        <p:spPr>
          <a:xfrm>
            <a:off x="4424636" y="1945462"/>
            <a:ext cx="3330370" cy="3330370"/>
          </a:xfrm>
          <a:prstGeom prst="ellipse">
            <a:avLst/>
          </a:prstGeom>
          <a:gradFill>
            <a:gsLst>
              <a:gs pos="0">
                <a:srgbClr val="F7EBD4"/>
              </a:gs>
              <a:gs pos="100000">
                <a:srgbClr val="F1DBB3"/>
              </a:gs>
            </a:gsLst>
            <a:path path="circle">
              <a:fillToRect l="50000" t="50000" r="50000" b="50000"/>
            </a:path>
          </a:gra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1" name="文本框 8"/>
          <p:cNvSpPr txBox="1"/>
          <p:nvPr/>
        </p:nvSpPr>
        <p:spPr>
          <a:xfrm>
            <a:off x="4451782" y="2516051"/>
            <a:ext cx="3276077" cy="2308324"/>
          </a:xfrm>
          <a:prstGeom prst="rect">
            <a:avLst/>
          </a:prstGeom>
          <a:noFill/>
        </p:spPr>
        <p:txBody>
          <a:bodyPr wrap="square" rtlCol="0">
            <a:spAutoFit/>
          </a:bodyPr>
          <a:lstStyle>
            <a:defPPr>
              <a:defRPr lang="zh-CN"/>
            </a:defPPr>
            <a:lvl1pPr>
              <a:lnSpc>
                <a:spcPts val="6500"/>
              </a:lnSpc>
              <a:defRPr sz="6600" b="1">
                <a:solidFill>
                  <a:srgbClr val="5B5D5C"/>
                </a:solidFill>
                <a:latin typeface="微软雅黑" panose="020B0503020204020204" pitchFamily="34" charset="-122"/>
                <a:ea typeface="微软雅黑" panose="020B0503020204020204" pitchFamily="34" charset="-122"/>
              </a:defRPr>
            </a:lvl1pPr>
          </a:lstStyle>
          <a:p>
            <a:pPr algn="ctr">
              <a:lnSpc>
                <a:spcPct val="150000"/>
              </a:lnSpc>
            </a:pPr>
            <a:r>
              <a:rPr lang="en-US" altLang="zh-CN" sz="3200" b="0" dirty="0" smtClean="0"/>
              <a:t>596</a:t>
            </a:r>
            <a:r>
              <a:rPr lang="zh-CN" altLang="en-US" sz="3200" b="0" dirty="0" smtClean="0"/>
              <a:t>家收藏机构</a:t>
            </a:r>
            <a:endParaRPr lang="en-US" altLang="zh-CN" sz="3200" b="0" dirty="0" smtClean="0"/>
          </a:p>
          <a:p>
            <a:pPr algn="ctr">
              <a:lnSpc>
                <a:spcPct val="150000"/>
              </a:lnSpc>
            </a:pPr>
            <a:r>
              <a:rPr lang="zh-CN" altLang="en-US" sz="3200" b="0" dirty="0" smtClean="0"/>
              <a:t>家谱文献</a:t>
            </a:r>
            <a:endParaRPr lang="en-US" altLang="zh-CN" sz="3200" b="0" dirty="0" smtClean="0"/>
          </a:p>
          <a:p>
            <a:pPr algn="ctr">
              <a:lnSpc>
                <a:spcPct val="150000"/>
              </a:lnSpc>
            </a:pPr>
            <a:r>
              <a:rPr lang="en-US" altLang="zh-CN" sz="3200" b="0" dirty="0" smtClean="0"/>
              <a:t>53987</a:t>
            </a:r>
            <a:r>
              <a:rPr lang="zh-CN" altLang="en-US" sz="3200" b="0" dirty="0" smtClean="0"/>
              <a:t>种</a:t>
            </a:r>
            <a:endParaRPr lang="zh-CN" altLang="en-US" sz="3200" b="0" dirty="0"/>
          </a:p>
        </p:txBody>
      </p:sp>
      <p:sp>
        <p:nvSpPr>
          <p:cNvPr id="12" name="文本框 9"/>
          <p:cNvSpPr txBox="1"/>
          <p:nvPr/>
        </p:nvSpPr>
        <p:spPr>
          <a:xfrm>
            <a:off x="8192215" y="1251238"/>
            <a:ext cx="1833010" cy="584775"/>
          </a:xfrm>
          <a:prstGeom prst="rect">
            <a:avLst/>
          </a:prstGeom>
          <a:noFill/>
        </p:spPr>
        <p:txBody>
          <a:bodyPr wrap="square" rtlCol="0">
            <a:spAutoFit/>
          </a:bodyPr>
          <a:lstStyle>
            <a:defPPr>
              <a:defRPr lang="zh-CN"/>
            </a:defPPr>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b="0" dirty="0" smtClean="0"/>
              <a:t>谱籍地名</a:t>
            </a:r>
            <a:endParaRPr lang="zh-CN" altLang="en-US" b="0" dirty="0"/>
          </a:p>
        </p:txBody>
      </p:sp>
      <p:sp>
        <p:nvSpPr>
          <p:cNvPr id="13" name="文本框 10"/>
          <p:cNvSpPr txBox="1"/>
          <p:nvPr/>
        </p:nvSpPr>
        <p:spPr>
          <a:xfrm>
            <a:off x="7700713" y="1945462"/>
            <a:ext cx="2350323" cy="461665"/>
          </a:xfrm>
          <a:prstGeom prst="rect">
            <a:avLst/>
          </a:prstGeom>
          <a:noFill/>
        </p:spPr>
        <p:txBody>
          <a:bodyPr wrap="square" rtlCol="0">
            <a:spAutoFit/>
          </a:bodyPr>
          <a:lstStyle>
            <a:defPPr>
              <a:defRPr lang="zh-CN"/>
            </a:defPPr>
            <a:lvl1pPr>
              <a:defRPr sz="2400" b="1">
                <a:solidFill>
                  <a:schemeClr val="bg1"/>
                </a:solidFill>
              </a:defRPr>
            </a:lvl1pPr>
          </a:lstStyle>
          <a:p>
            <a:pPr algn="r"/>
            <a:r>
              <a:rPr lang="en-US" altLang="zh-CN" sz="2000" b="0" dirty="0" smtClean="0">
                <a:latin typeface="+mj-ea"/>
                <a:ea typeface="+mj-ea"/>
              </a:rPr>
              <a:t>1609</a:t>
            </a:r>
            <a:r>
              <a:rPr lang="zh-CN" altLang="en-US" b="0" dirty="0" smtClean="0"/>
              <a:t>种</a:t>
            </a:r>
            <a:endParaRPr lang="zh-CN" altLang="en-US" b="0" dirty="0"/>
          </a:p>
        </p:txBody>
      </p:sp>
      <p:sp>
        <p:nvSpPr>
          <p:cNvPr id="14" name="文本框 11"/>
          <p:cNvSpPr txBox="1"/>
          <p:nvPr/>
        </p:nvSpPr>
        <p:spPr>
          <a:xfrm>
            <a:off x="8192216" y="3777084"/>
            <a:ext cx="1924334" cy="584775"/>
          </a:xfrm>
          <a:prstGeom prst="rect">
            <a:avLst/>
          </a:prstGeom>
          <a:noFill/>
        </p:spPr>
        <p:txBody>
          <a:bodyPr wrap="square" rtlCol="0">
            <a:spAutoFit/>
          </a:bodyPr>
          <a:lstStyle>
            <a:defPPr>
              <a:defRPr lang="zh-CN"/>
            </a:defPPr>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历史朝代</a:t>
            </a:r>
            <a:endParaRPr lang="zh-CN" altLang="en-US" dirty="0"/>
          </a:p>
        </p:txBody>
      </p:sp>
      <p:sp>
        <p:nvSpPr>
          <p:cNvPr id="15" name="文本框 12"/>
          <p:cNvSpPr txBox="1"/>
          <p:nvPr/>
        </p:nvSpPr>
        <p:spPr>
          <a:xfrm>
            <a:off x="7849136" y="4424265"/>
            <a:ext cx="2102321" cy="400110"/>
          </a:xfrm>
          <a:prstGeom prst="rect">
            <a:avLst/>
          </a:prstGeom>
          <a:noFill/>
        </p:spPr>
        <p:txBody>
          <a:bodyPr wrap="square" rtlCol="0">
            <a:spAutoFit/>
          </a:bodyPr>
          <a:lstStyle>
            <a:defPPr>
              <a:defRPr lang="zh-CN"/>
            </a:defPPr>
            <a:lvl1pPr>
              <a:defRPr sz="2000" b="1">
                <a:solidFill>
                  <a:schemeClr val="bg1"/>
                </a:solidFill>
                <a:latin typeface="+mj-ea"/>
                <a:ea typeface="+mj-ea"/>
              </a:defRPr>
            </a:lvl1pPr>
          </a:lstStyle>
          <a:p>
            <a:pPr algn="r"/>
            <a:r>
              <a:rPr lang="en-US" altLang="zh-CN" dirty="0" smtClean="0"/>
              <a:t>880</a:t>
            </a:r>
            <a:r>
              <a:rPr lang="zh-CN" altLang="en-US" dirty="0" smtClean="0"/>
              <a:t>种</a:t>
            </a:r>
            <a:endParaRPr lang="zh-CN" altLang="en-US" dirty="0"/>
          </a:p>
        </p:txBody>
      </p:sp>
      <p:sp>
        <p:nvSpPr>
          <p:cNvPr id="16" name="文本框 13"/>
          <p:cNvSpPr txBox="1"/>
          <p:nvPr/>
        </p:nvSpPr>
        <p:spPr>
          <a:xfrm>
            <a:off x="2323338" y="1251239"/>
            <a:ext cx="2958889" cy="584775"/>
          </a:xfrm>
          <a:prstGeom prst="rect">
            <a:avLst/>
          </a:prstGeom>
          <a:noFill/>
        </p:spPr>
        <p:txBody>
          <a:bodyPr wrap="square" rtlCol="0">
            <a:spAutoFit/>
          </a:bodyPr>
          <a:lstStyle>
            <a:defPPr>
              <a:defRPr lang="zh-CN"/>
            </a:defPPr>
            <a:lvl1pPr>
              <a:defRPr sz="2400" b="1">
                <a:solidFill>
                  <a:schemeClr val="bg1"/>
                </a:solidFill>
                <a:latin typeface="微软雅黑" panose="020B0503020204020204" pitchFamily="34" charset="-122"/>
                <a:ea typeface="微软雅黑" panose="020B0503020204020204" pitchFamily="34" charset="-122"/>
              </a:defRPr>
            </a:lvl1pPr>
          </a:lstStyle>
          <a:p>
            <a:r>
              <a:rPr lang="zh-CN" altLang="en-US" sz="3200" b="0" dirty="0" smtClean="0"/>
              <a:t>姓氏</a:t>
            </a:r>
            <a:endParaRPr lang="zh-CN" altLang="en-US" sz="3200" b="0" dirty="0"/>
          </a:p>
        </p:txBody>
      </p:sp>
      <p:sp>
        <p:nvSpPr>
          <p:cNvPr id="17" name="文本框 14"/>
          <p:cNvSpPr txBox="1"/>
          <p:nvPr/>
        </p:nvSpPr>
        <p:spPr>
          <a:xfrm>
            <a:off x="2324451" y="1907490"/>
            <a:ext cx="2957777" cy="400110"/>
          </a:xfrm>
          <a:prstGeom prst="rect">
            <a:avLst/>
          </a:prstGeom>
          <a:noFill/>
        </p:spPr>
        <p:txBody>
          <a:bodyPr wrap="square" rtlCol="0">
            <a:spAutoFit/>
          </a:bodyPr>
          <a:lstStyle/>
          <a:p>
            <a:r>
              <a:rPr lang="en-US" altLang="zh-CN" sz="2000" dirty="0" smtClean="0">
                <a:solidFill>
                  <a:schemeClr val="bg1"/>
                </a:solidFill>
                <a:latin typeface="+mj-ea"/>
                <a:ea typeface="+mj-ea"/>
              </a:rPr>
              <a:t>608</a:t>
            </a:r>
            <a:r>
              <a:rPr lang="zh-CN" altLang="en-US" sz="2000" dirty="0" smtClean="0">
                <a:solidFill>
                  <a:schemeClr val="bg1"/>
                </a:solidFill>
                <a:latin typeface="+mj-ea"/>
                <a:ea typeface="+mj-ea"/>
              </a:rPr>
              <a:t>种</a:t>
            </a:r>
            <a:endParaRPr lang="en-US" altLang="zh-CN" sz="2000" dirty="0" smtClean="0">
              <a:solidFill>
                <a:schemeClr val="bg1"/>
              </a:solidFill>
              <a:latin typeface="+mj-ea"/>
              <a:ea typeface="+mj-ea"/>
            </a:endParaRPr>
          </a:p>
        </p:txBody>
      </p:sp>
      <p:sp>
        <p:nvSpPr>
          <p:cNvPr id="18" name="文本框 15"/>
          <p:cNvSpPr txBox="1"/>
          <p:nvPr/>
        </p:nvSpPr>
        <p:spPr>
          <a:xfrm>
            <a:off x="2323340" y="3777084"/>
            <a:ext cx="3517030" cy="584775"/>
          </a:xfrm>
          <a:prstGeom prst="rect">
            <a:avLst/>
          </a:prstGeom>
          <a:noFill/>
        </p:spPr>
        <p:txBody>
          <a:bodyPr wrap="square" rtlCol="0">
            <a:spAutoFit/>
          </a:bodyPr>
          <a:lstStyle>
            <a:defPPr>
              <a:defRPr lang="zh-CN"/>
            </a:defPPr>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b="0" dirty="0" smtClean="0"/>
              <a:t>先祖名人</a:t>
            </a:r>
            <a:endParaRPr lang="zh-CN" altLang="en-US" b="0" dirty="0"/>
          </a:p>
        </p:txBody>
      </p:sp>
      <p:sp>
        <p:nvSpPr>
          <p:cNvPr id="19" name="文本框 17"/>
          <p:cNvSpPr txBox="1"/>
          <p:nvPr/>
        </p:nvSpPr>
        <p:spPr>
          <a:xfrm>
            <a:off x="2382261" y="4424265"/>
            <a:ext cx="2521794" cy="400110"/>
          </a:xfrm>
          <a:prstGeom prst="rect">
            <a:avLst/>
          </a:prstGeom>
          <a:noFill/>
        </p:spPr>
        <p:txBody>
          <a:bodyPr wrap="square" rtlCol="0">
            <a:spAutoFit/>
          </a:bodyPr>
          <a:lstStyle>
            <a:defPPr>
              <a:defRPr lang="zh-CN"/>
            </a:defPPr>
            <a:lvl1pPr>
              <a:defRPr sz="2000" b="1">
                <a:solidFill>
                  <a:schemeClr val="bg1"/>
                </a:solidFill>
                <a:latin typeface="+mj-ea"/>
                <a:ea typeface="+mj-ea"/>
              </a:defRPr>
            </a:lvl1pPr>
          </a:lstStyle>
          <a:p>
            <a:r>
              <a:rPr lang="en-US" altLang="zh-CN" dirty="0" smtClean="0"/>
              <a:t>130867</a:t>
            </a:r>
            <a:r>
              <a:rPr lang="zh-CN" altLang="en-US" dirty="0" smtClean="0"/>
              <a:t>人</a:t>
            </a:r>
            <a:endParaRPr lang="en-US" altLang="zh-CN" dirty="0"/>
          </a:p>
        </p:txBody>
      </p:sp>
    </p:spTree>
    <p:extLst>
      <p:ext uri="{BB962C8B-B14F-4D97-AF65-F5344CB8AC3E}">
        <p14:creationId xmlns:p14="http://schemas.microsoft.com/office/powerpoint/2010/main" val="3814845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5380" y="266637"/>
            <a:ext cx="7164796" cy="830997"/>
          </a:xfrm>
          <a:prstGeom prst="rect">
            <a:avLst/>
          </a:prstGeom>
          <a:noFill/>
        </p:spPr>
        <p:txBody>
          <a:bodyPr wrap="square" rtlCol="0">
            <a:spAutoFit/>
          </a:bodyPr>
          <a:lstStyle/>
          <a:p>
            <a:r>
              <a:rPr lang="zh-CN" altLang="en-US" sz="4800" dirty="0">
                <a:solidFill>
                  <a:srgbClr val="FFC000"/>
                </a:solidFill>
              </a:rPr>
              <a:t>上</a:t>
            </a:r>
            <a:r>
              <a:rPr lang="zh-CN" altLang="en-US" sz="4800" dirty="0" smtClean="0">
                <a:solidFill>
                  <a:srgbClr val="FFC000"/>
                </a:solidFill>
              </a:rPr>
              <a:t>川明经胡氏世系表</a:t>
            </a:r>
            <a:endParaRPr lang="zh-CN" altLang="en-US" sz="4800" dirty="0">
              <a:solidFill>
                <a:srgbClr val="FFC000"/>
              </a:solidFill>
            </a:endParaRPr>
          </a:p>
        </p:txBody>
      </p:sp>
      <p:sp>
        <p:nvSpPr>
          <p:cNvPr id="3" name="椭圆 2"/>
          <p:cNvSpPr/>
          <p:nvPr/>
        </p:nvSpPr>
        <p:spPr>
          <a:xfrm>
            <a:off x="1055440" y="1945462"/>
            <a:ext cx="3330370" cy="3330370"/>
          </a:xfrm>
          <a:prstGeom prst="ellipse">
            <a:avLst/>
          </a:prstGeom>
          <a:gradFill>
            <a:gsLst>
              <a:gs pos="0">
                <a:srgbClr val="F7EBD4"/>
              </a:gs>
              <a:gs pos="100000">
                <a:srgbClr val="F1DBB3"/>
              </a:gs>
            </a:gsLst>
            <a:path path="circle">
              <a:fillToRect l="50000" t="50000" r="50000" b="50000"/>
            </a:path>
          </a:gra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 name="TextBox 3"/>
          <p:cNvSpPr txBox="1"/>
          <p:nvPr/>
        </p:nvSpPr>
        <p:spPr>
          <a:xfrm>
            <a:off x="1361474" y="2708920"/>
            <a:ext cx="2736304" cy="1938992"/>
          </a:xfrm>
          <a:prstGeom prst="rect">
            <a:avLst/>
          </a:prstGeom>
          <a:noFill/>
        </p:spPr>
        <p:txBody>
          <a:bodyPr wrap="square" rtlCol="0">
            <a:spAutoFit/>
          </a:bodyPr>
          <a:lstStyle/>
          <a:p>
            <a:r>
              <a:rPr lang="zh-CN" altLang="en-US" sz="4000" dirty="0" smtClean="0">
                <a:solidFill>
                  <a:schemeClr val="tx1">
                    <a:lumMod val="65000"/>
                    <a:lumOff val="35000"/>
                  </a:schemeClr>
                </a:solidFill>
              </a:rPr>
              <a:t>先祖名人共</a:t>
            </a:r>
            <a:r>
              <a:rPr lang="en-US" altLang="zh-CN" sz="4000" dirty="0" smtClean="0">
                <a:solidFill>
                  <a:schemeClr val="tx1">
                    <a:lumMod val="65000"/>
                    <a:lumOff val="35000"/>
                  </a:schemeClr>
                </a:solidFill>
              </a:rPr>
              <a:t>8915</a:t>
            </a:r>
            <a:r>
              <a:rPr lang="zh-CN" altLang="en-US" sz="4000" dirty="0" smtClean="0">
                <a:solidFill>
                  <a:schemeClr val="tx1">
                    <a:lumMod val="65000"/>
                    <a:lumOff val="35000"/>
                  </a:schemeClr>
                </a:solidFill>
              </a:rPr>
              <a:t>人</a:t>
            </a:r>
            <a:endParaRPr lang="en-US" altLang="zh-CN" sz="4000" dirty="0" smtClean="0">
              <a:solidFill>
                <a:schemeClr val="tx1">
                  <a:lumMod val="65000"/>
                  <a:lumOff val="35000"/>
                </a:schemeClr>
              </a:solidFill>
            </a:endParaRPr>
          </a:p>
          <a:p>
            <a:r>
              <a:rPr lang="zh-CN" altLang="en-US" sz="4000" dirty="0" smtClean="0">
                <a:solidFill>
                  <a:schemeClr val="tx1">
                    <a:lumMod val="65000"/>
                    <a:lumOff val="35000"/>
                  </a:schemeClr>
                </a:solidFill>
              </a:rPr>
              <a:t>配偶</a:t>
            </a:r>
            <a:endParaRPr lang="zh-CN" altLang="en-US" sz="4000" dirty="0">
              <a:solidFill>
                <a:schemeClr val="tx1">
                  <a:lumMod val="65000"/>
                  <a:lumOff val="35000"/>
                </a:schemeClr>
              </a:solidFill>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7888" y="1279268"/>
            <a:ext cx="6550255" cy="466275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2403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352" y="908720"/>
            <a:ext cx="11737304" cy="5262979"/>
          </a:xfrm>
          <a:prstGeom prst="rect">
            <a:avLst/>
          </a:prstGeom>
          <a:noFill/>
        </p:spPr>
        <p:txBody>
          <a:bodyPr wrap="square" rtlCol="0">
            <a:spAutoFit/>
          </a:bodyPr>
          <a:lstStyle/>
          <a:p>
            <a:r>
              <a:rPr lang="en-US" altLang="zh-CN" sz="2400" dirty="0">
                <a:solidFill>
                  <a:schemeClr val="bg1">
                    <a:lumMod val="95000"/>
                  </a:schemeClr>
                </a:solidFill>
              </a:rPr>
              <a:t>&lt;http://data.library.sh.cn/jp/entity/person/uqwn21pa7iah9p87&gt; a </a:t>
            </a:r>
            <a:r>
              <a:rPr lang="en-US" altLang="zh-CN" sz="2400" dirty="0" err="1" smtClean="0">
                <a:solidFill>
                  <a:schemeClr val="bg1">
                    <a:lumMod val="95000"/>
                  </a:schemeClr>
                </a:solidFill>
              </a:rPr>
              <a:t>shl:Person</a:t>
            </a:r>
            <a:r>
              <a:rPr lang="en-US" altLang="zh-CN" sz="2400" dirty="0" smtClean="0">
                <a:solidFill>
                  <a:schemeClr val="bg1">
                    <a:lumMod val="95000"/>
                  </a:schemeClr>
                </a:solidFill>
              </a:rPr>
              <a:t> </a:t>
            </a:r>
            <a:r>
              <a:rPr lang="en-US" altLang="zh-CN" sz="2400" dirty="0">
                <a:solidFill>
                  <a:schemeClr val="bg1">
                    <a:lumMod val="95000"/>
                  </a:schemeClr>
                </a:solidFill>
              </a:rPr>
              <a:t>;</a:t>
            </a:r>
          </a:p>
          <a:p>
            <a:r>
              <a:rPr lang="en-US" altLang="zh-CN" sz="2400" dirty="0">
                <a:solidFill>
                  <a:schemeClr val="bg1">
                    <a:lumMod val="95000"/>
                  </a:schemeClr>
                </a:solidFill>
              </a:rPr>
              <a:t>	</a:t>
            </a:r>
            <a:r>
              <a:rPr lang="en-US" altLang="zh-CN" sz="2400" dirty="0" err="1" smtClean="0">
                <a:solidFill>
                  <a:schemeClr val="bg1">
                    <a:lumMod val="95000"/>
                  </a:schemeClr>
                </a:solidFill>
              </a:rPr>
              <a:t>shl:name</a:t>
            </a:r>
            <a:r>
              <a:rPr lang="en-US" altLang="zh-CN" sz="2400" dirty="0" smtClean="0">
                <a:solidFill>
                  <a:schemeClr val="bg1">
                    <a:lumMod val="95000"/>
                  </a:schemeClr>
                </a:solidFill>
              </a:rPr>
              <a:t> </a:t>
            </a:r>
            <a:r>
              <a:rPr lang="en-US" altLang="zh-CN" sz="2400" dirty="0">
                <a:solidFill>
                  <a:schemeClr val="bg1">
                    <a:lumMod val="95000"/>
                  </a:schemeClr>
                </a:solidFill>
              </a:rPr>
              <a:t>"</a:t>
            </a:r>
            <a:r>
              <a:rPr lang="zh-CN" altLang="en-US" sz="2400" dirty="0">
                <a:solidFill>
                  <a:schemeClr val="bg1">
                    <a:lumMod val="95000"/>
                  </a:schemeClr>
                </a:solidFill>
              </a:rPr>
              <a:t>洪骍</a:t>
            </a:r>
            <a:r>
              <a:rPr lang="en-US" altLang="zh-CN" sz="2400" dirty="0">
                <a:solidFill>
                  <a:schemeClr val="bg1">
                    <a:lumMod val="95000"/>
                  </a:schemeClr>
                </a:solidFill>
              </a:rPr>
              <a:t>" ;</a:t>
            </a:r>
          </a:p>
          <a:p>
            <a:r>
              <a:rPr lang="en-US" altLang="zh-CN" sz="2400" dirty="0">
                <a:solidFill>
                  <a:schemeClr val="bg1">
                    <a:lumMod val="95000"/>
                  </a:schemeClr>
                </a:solidFill>
              </a:rPr>
              <a:t>	</a:t>
            </a:r>
            <a:r>
              <a:rPr lang="en-US" altLang="zh-CN" sz="2400" dirty="0" err="1">
                <a:solidFill>
                  <a:schemeClr val="bg1">
                    <a:lumMod val="95000"/>
                  </a:schemeClr>
                </a:solidFill>
              </a:rPr>
              <a:t>foaf:name</a:t>
            </a:r>
            <a:r>
              <a:rPr lang="en-US" altLang="zh-CN" sz="2400" dirty="0">
                <a:solidFill>
                  <a:schemeClr val="bg1">
                    <a:lumMod val="95000"/>
                  </a:schemeClr>
                </a:solidFill>
              </a:rPr>
              <a:t> "</a:t>
            </a:r>
            <a:r>
              <a:rPr lang="zh-CN" altLang="en-US" sz="2400" dirty="0">
                <a:solidFill>
                  <a:schemeClr val="bg1">
                    <a:lumMod val="95000"/>
                  </a:schemeClr>
                </a:solidFill>
              </a:rPr>
              <a:t>胡适</a:t>
            </a:r>
            <a:r>
              <a:rPr lang="en-US" altLang="zh-CN" sz="2400" dirty="0">
                <a:solidFill>
                  <a:schemeClr val="bg1">
                    <a:lumMod val="95000"/>
                  </a:schemeClr>
                </a:solidFill>
              </a:rPr>
              <a:t>" ;</a:t>
            </a:r>
          </a:p>
          <a:p>
            <a:r>
              <a:rPr lang="en-US" altLang="zh-CN" sz="2400" dirty="0">
                <a:solidFill>
                  <a:schemeClr val="bg1">
                    <a:lumMod val="95000"/>
                  </a:schemeClr>
                </a:solidFill>
              </a:rPr>
              <a:t>	</a:t>
            </a:r>
            <a:r>
              <a:rPr lang="en-US" altLang="zh-CN" sz="2400" dirty="0" err="1" smtClean="0">
                <a:solidFill>
                  <a:schemeClr val="bg1">
                    <a:lumMod val="95000"/>
                  </a:schemeClr>
                </a:solidFill>
              </a:rPr>
              <a:t>shl:courtesyName</a:t>
            </a:r>
            <a:r>
              <a:rPr lang="en-US" altLang="zh-CN" sz="2400" dirty="0" smtClean="0">
                <a:solidFill>
                  <a:schemeClr val="bg1">
                    <a:lumMod val="95000"/>
                  </a:schemeClr>
                </a:solidFill>
              </a:rPr>
              <a:t> </a:t>
            </a:r>
            <a:r>
              <a:rPr lang="en-US" altLang="zh-CN" sz="2400" dirty="0">
                <a:solidFill>
                  <a:schemeClr val="bg1">
                    <a:lumMod val="95000"/>
                  </a:schemeClr>
                </a:solidFill>
              </a:rPr>
              <a:t>"</a:t>
            </a:r>
            <a:r>
              <a:rPr lang="zh-CN" altLang="en-US" sz="2400" dirty="0">
                <a:solidFill>
                  <a:schemeClr val="bg1">
                    <a:lumMod val="95000"/>
                  </a:schemeClr>
                </a:solidFill>
              </a:rPr>
              <a:t>适之</a:t>
            </a:r>
            <a:r>
              <a:rPr lang="en-US" altLang="zh-CN" sz="2400" dirty="0">
                <a:solidFill>
                  <a:schemeClr val="bg1">
                    <a:lumMod val="95000"/>
                  </a:schemeClr>
                </a:solidFill>
              </a:rPr>
              <a:t>" ;</a:t>
            </a:r>
          </a:p>
          <a:p>
            <a:r>
              <a:rPr lang="en-US" altLang="zh-CN" sz="2400" dirty="0">
                <a:solidFill>
                  <a:schemeClr val="bg1">
                    <a:lumMod val="95000"/>
                  </a:schemeClr>
                </a:solidFill>
              </a:rPr>
              <a:t>	</a:t>
            </a:r>
            <a:r>
              <a:rPr lang="en-US" altLang="zh-CN" sz="2400" dirty="0" err="1" smtClean="0">
                <a:solidFill>
                  <a:schemeClr val="bg1">
                    <a:lumMod val="95000"/>
                  </a:schemeClr>
                </a:solidFill>
              </a:rPr>
              <a:t>foaf:familyName</a:t>
            </a:r>
            <a:r>
              <a:rPr lang="en-US" altLang="zh-CN" sz="2400" dirty="0" smtClean="0">
                <a:solidFill>
                  <a:schemeClr val="bg1">
                    <a:lumMod val="95000"/>
                  </a:schemeClr>
                </a:solidFill>
              </a:rPr>
              <a:t> </a:t>
            </a:r>
            <a:r>
              <a:rPr lang="en-US" altLang="zh-CN" sz="2400" dirty="0">
                <a:solidFill>
                  <a:schemeClr val="bg1">
                    <a:lumMod val="95000"/>
                  </a:schemeClr>
                </a:solidFill>
              </a:rPr>
              <a:t>&lt;http://data.library.sh.cn/authority/familyname/rvmgzfsec8os93mv&gt; ;</a:t>
            </a:r>
          </a:p>
          <a:p>
            <a:r>
              <a:rPr lang="en-US" altLang="zh-CN" sz="2400" dirty="0">
                <a:solidFill>
                  <a:schemeClr val="bg1">
                    <a:lumMod val="95000"/>
                  </a:schemeClr>
                </a:solidFill>
              </a:rPr>
              <a:t>	</a:t>
            </a:r>
            <a:r>
              <a:rPr lang="en-US" altLang="zh-CN" sz="2400" dirty="0" err="1" smtClean="0">
                <a:solidFill>
                  <a:schemeClr val="bg1">
                    <a:lumMod val="95000"/>
                  </a:schemeClr>
                </a:solidFill>
              </a:rPr>
              <a:t>shl:orderOfSeniority</a:t>
            </a:r>
            <a:r>
              <a:rPr lang="en-US" altLang="zh-CN" sz="2400" dirty="0" smtClean="0">
                <a:solidFill>
                  <a:schemeClr val="bg1">
                    <a:lumMod val="95000"/>
                  </a:schemeClr>
                </a:solidFill>
              </a:rPr>
              <a:t> “3" </a:t>
            </a:r>
            <a:r>
              <a:rPr lang="en-US" altLang="zh-CN" sz="2400" dirty="0">
                <a:solidFill>
                  <a:schemeClr val="bg1">
                    <a:lumMod val="95000"/>
                  </a:schemeClr>
                </a:solidFill>
              </a:rPr>
              <a:t>;</a:t>
            </a:r>
          </a:p>
          <a:p>
            <a:r>
              <a:rPr lang="en-US" altLang="zh-CN" sz="2400" dirty="0">
                <a:solidFill>
                  <a:schemeClr val="bg1">
                    <a:lumMod val="95000"/>
                  </a:schemeClr>
                </a:solidFill>
              </a:rPr>
              <a:t>	</a:t>
            </a:r>
            <a:r>
              <a:rPr lang="en-US" altLang="zh-CN" sz="2400" dirty="0" err="1" smtClean="0">
                <a:solidFill>
                  <a:schemeClr val="bg1">
                    <a:lumMod val="95000"/>
                  </a:schemeClr>
                </a:solidFill>
              </a:rPr>
              <a:t>shl:birthday</a:t>
            </a:r>
            <a:r>
              <a:rPr lang="en-US" altLang="zh-CN" sz="2400" dirty="0" smtClean="0">
                <a:solidFill>
                  <a:schemeClr val="bg1">
                    <a:lumMod val="95000"/>
                  </a:schemeClr>
                </a:solidFill>
              </a:rPr>
              <a:t> </a:t>
            </a:r>
            <a:r>
              <a:rPr lang="en-US" altLang="zh-CN" sz="2400" dirty="0">
                <a:solidFill>
                  <a:schemeClr val="bg1">
                    <a:lumMod val="95000"/>
                  </a:schemeClr>
                </a:solidFill>
              </a:rPr>
              <a:t>"</a:t>
            </a:r>
            <a:r>
              <a:rPr lang="zh-CN" altLang="en-US" sz="2400" dirty="0">
                <a:solidFill>
                  <a:schemeClr val="bg1">
                    <a:lumMod val="95000"/>
                  </a:schemeClr>
                </a:solidFill>
              </a:rPr>
              <a:t>光绪辛卯十一月十七未时</a:t>
            </a:r>
            <a:r>
              <a:rPr lang="en-US" altLang="zh-CN" sz="2400" dirty="0">
                <a:solidFill>
                  <a:schemeClr val="bg1">
                    <a:lumMod val="95000"/>
                  </a:schemeClr>
                </a:solidFill>
              </a:rPr>
              <a:t>" ;</a:t>
            </a:r>
          </a:p>
          <a:p>
            <a:r>
              <a:rPr lang="en-US" altLang="zh-CN" sz="2400" dirty="0">
                <a:solidFill>
                  <a:schemeClr val="bg1">
                    <a:lumMod val="95000"/>
                  </a:schemeClr>
                </a:solidFill>
              </a:rPr>
              <a:t>	</a:t>
            </a:r>
            <a:r>
              <a:rPr lang="en-US" altLang="zh-CN" sz="2400" dirty="0" err="1" smtClean="0">
                <a:solidFill>
                  <a:schemeClr val="bg1">
                    <a:lumMod val="95000"/>
                  </a:schemeClr>
                </a:solidFill>
              </a:rPr>
              <a:t>shl:description</a:t>
            </a:r>
            <a:r>
              <a:rPr lang="en-US" altLang="zh-CN" sz="2400" dirty="0" smtClean="0">
                <a:solidFill>
                  <a:schemeClr val="bg1">
                    <a:lumMod val="95000"/>
                  </a:schemeClr>
                </a:solidFill>
              </a:rPr>
              <a:t> </a:t>
            </a:r>
            <a:r>
              <a:rPr lang="en-US" altLang="zh-CN" sz="2400" dirty="0">
                <a:solidFill>
                  <a:schemeClr val="bg1">
                    <a:lumMod val="95000"/>
                  </a:schemeClr>
                </a:solidFill>
              </a:rPr>
              <a:t>"</a:t>
            </a:r>
            <a:r>
              <a:rPr lang="zh-CN" altLang="en-US" sz="2400" dirty="0">
                <a:solidFill>
                  <a:schemeClr val="bg1">
                    <a:lumMod val="95000"/>
                  </a:schemeClr>
                </a:solidFill>
              </a:rPr>
              <a:t>考派美国留学生名适字适之事迹见学了生光绪辛卯十一月十七未时娶江氏生光绪庚寅十一月初八辰时</a:t>
            </a:r>
            <a:r>
              <a:rPr lang="en-US" altLang="zh-CN" sz="2400" dirty="0">
                <a:solidFill>
                  <a:schemeClr val="bg1">
                    <a:lumMod val="95000"/>
                  </a:schemeClr>
                </a:solidFill>
              </a:rPr>
              <a:t>" </a:t>
            </a:r>
            <a:r>
              <a:rPr lang="en-US" altLang="zh-CN" sz="2400" dirty="0" smtClean="0">
                <a:solidFill>
                  <a:schemeClr val="bg1">
                    <a:lumMod val="95000"/>
                  </a:schemeClr>
                </a:solidFill>
              </a:rPr>
              <a:t>;</a:t>
            </a:r>
            <a:r>
              <a:rPr lang="en-US" altLang="zh-CN" sz="2400" dirty="0">
                <a:solidFill>
                  <a:schemeClr val="bg1">
                    <a:lumMod val="95000"/>
                  </a:schemeClr>
                </a:solidFill>
              </a:rPr>
              <a:t> </a:t>
            </a:r>
            <a:endParaRPr lang="en-US" altLang="zh-CN" sz="2400" dirty="0" smtClean="0">
              <a:solidFill>
                <a:schemeClr val="bg1">
                  <a:lumMod val="95000"/>
                </a:schemeClr>
              </a:solidFill>
            </a:endParaRPr>
          </a:p>
          <a:p>
            <a:r>
              <a:rPr lang="en-US" altLang="zh-CN" sz="2400" dirty="0">
                <a:solidFill>
                  <a:schemeClr val="bg1">
                    <a:lumMod val="95000"/>
                  </a:schemeClr>
                </a:solidFill>
              </a:rPr>
              <a:t> </a:t>
            </a:r>
            <a:r>
              <a:rPr lang="en-US" altLang="zh-CN" sz="2400" dirty="0" smtClean="0">
                <a:solidFill>
                  <a:schemeClr val="bg1">
                    <a:lumMod val="95000"/>
                  </a:schemeClr>
                </a:solidFill>
              </a:rPr>
              <a:t>          </a:t>
            </a:r>
            <a:r>
              <a:rPr lang="en-US" altLang="zh-CN" sz="2400" dirty="0" err="1" smtClean="0">
                <a:solidFill>
                  <a:schemeClr val="bg1">
                    <a:lumMod val="95000"/>
                  </a:schemeClr>
                </a:solidFill>
              </a:rPr>
              <a:t>shl:relatedWork</a:t>
            </a:r>
            <a:r>
              <a:rPr lang="en-US" altLang="zh-CN" sz="2400" dirty="0" smtClean="0">
                <a:solidFill>
                  <a:schemeClr val="bg1">
                    <a:lumMod val="95000"/>
                  </a:schemeClr>
                </a:solidFill>
              </a:rPr>
              <a:t> </a:t>
            </a:r>
            <a:r>
              <a:rPr lang="en-US" altLang="zh-CN" sz="2400" dirty="0">
                <a:solidFill>
                  <a:schemeClr val="bg1">
                    <a:lumMod val="95000"/>
                  </a:schemeClr>
                </a:solidFill>
              </a:rPr>
              <a:t>&lt;http://data.library.sh.cn/jp/resource/work/jklhb5c3ga1rvxe3&gt;;</a:t>
            </a:r>
          </a:p>
          <a:p>
            <a:r>
              <a:rPr lang="en-US" altLang="zh-CN" sz="2400" dirty="0" smtClean="0">
                <a:solidFill>
                  <a:schemeClr val="bg1">
                    <a:lumMod val="95000"/>
                  </a:schemeClr>
                </a:solidFill>
              </a:rPr>
              <a:t>           </a:t>
            </a:r>
            <a:r>
              <a:rPr lang="en-US" altLang="zh-CN" sz="2400" dirty="0" err="1" smtClean="0">
                <a:solidFill>
                  <a:schemeClr val="bg1">
                    <a:lumMod val="95000"/>
                  </a:schemeClr>
                </a:solidFill>
              </a:rPr>
              <a:t>shl:roleOfFamily</a:t>
            </a:r>
            <a:r>
              <a:rPr lang="en-US" altLang="zh-CN" sz="2400" dirty="0" smtClean="0">
                <a:solidFill>
                  <a:schemeClr val="bg1">
                    <a:lumMod val="95000"/>
                  </a:schemeClr>
                </a:solidFill>
              </a:rPr>
              <a:t>&lt;http</a:t>
            </a:r>
            <a:r>
              <a:rPr lang="en-US" altLang="zh-CN" sz="2400" dirty="0">
                <a:solidFill>
                  <a:schemeClr val="bg1">
                    <a:lumMod val="95000"/>
                  </a:schemeClr>
                </a:solidFill>
              </a:rPr>
              <a:t>://data.library.sh.cn/jp/vocab/ancestor/xian-zu</a:t>
            </a:r>
            <a:r>
              <a:rPr lang="en-US" altLang="zh-CN" sz="2400" dirty="0" smtClean="0">
                <a:solidFill>
                  <a:schemeClr val="bg1">
                    <a:lumMod val="95000"/>
                  </a:schemeClr>
                </a:solidFill>
              </a:rPr>
              <a:t>&gt;;</a:t>
            </a:r>
          </a:p>
          <a:p>
            <a:r>
              <a:rPr lang="en-US" altLang="zh-CN" sz="2400" dirty="0" smtClean="0">
                <a:solidFill>
                  <a:schemeClr val="bg1">
                    <a:lumMod val="95000"/>
                  </a:schemeClr>
                </a:solidFill>
              </a:rPr>
              <a:t>           </a:t>
            </a:r>
            <a:r>
              <a:rPr lang="en-US" altLang="zh-CN" sz="2400" dirty="0" err="1" smtClean="0">
                <a:solidFill>
                  <a:schemeClr val="bg1">
                    <a:lumMod val="95000"/>
                  </a:schemeClr>
                </a:solidFill>
              </a:rPr>
              <a:t>rel:spouseOf</a:t>
            </a:r>
            <a:r>
              <a:rPr lang="en-US" altLang="zh-CN" sz="2400" dirty="0">
                <a:solidFill>
                  <a:schemeClr val="bg1">
                    <a:lumMod val="95000"/>
                  </a:schemeClr>
                </a:solidFill>
              </a:rPr>
              <a:t> </a:t>
            </a:r>
            <a:r>
              <a:rPr lang="en-US" altLang="zh-CN" sz="2400" dirty="0" smtClean="0">
                <a:solidFill>
                  <a:schemeClr val="bg1">
                    <a:lumMod val="95000"/>
                  </a:schemeClr>
                </a:solidFill>
              </a:rPr>
              <a:t>&lt;http</a:t>
            </a:r>
            <a:r>
              <a:rPr lang="en-US" altLang="zh-CN" sz="2400" dirty="0">
                <a:solidFill>
                  <a:schemeClr val="bg1">
                    <a:lumMod val="95000"/>
                  </a:schemeClr>
                </a:solidFill>
              </a:rPr>
              <a:t>://</a:t>
            </a:r>
            <a:r>
              <a:rPr lang="en-US" altLang="zh-CN" sz="2400" dirty="0" smtClean="0">
                <a:solidFill>
                  <a:schemeClr val="bg1">
                    <a:lumMod val="95000"/>
                  </a:schemeClr>
                </a:solidFill>
              </a:rPr>
              <a:t>data.library.sh.cn/jp/entity/person/kvop3qdif1okxhoa&gt;;</a:t>
            </a:r>
            <a:endParaRPr lang="en-US" altLang="zh-CN" sz="2400" dirty="0">
              <a:solidFill>
                <a:schemeClr val="bg1">
                  <a:lumMod val="95000"/>
                </a:schemeClr>
              </a:solidFill>
            </a:endParaRPr>
          </a:p>
          <a:p>
            <a:r>
              <a:rPr lang="en-US" altLang="zh-CN" sz="2400" dirty="0">
                <a:solidFill>
                  <a:schemeClr val="bg1">
                    <a:lumMod val="95000"/>
                  </a:schemeClr>
                </a:solidFill>
              </a:rPr>
              <a:t>	</a:t>
            </a:r>
            <a:r>
              <a:rPr lang="en-US" altLang="zh-CN" sz="2400" dirty="0" err="1">
                <a:solidFill>
                  <a:schemeClr val="bg1">
                    <a:lumMod val="95000"/>
                  </a:schemeClr>
                </a:solidFill>
              </a:rPr>
              <a:t>rel:childOf</a:t>
            </a:r>
            <a:r>
              <a:rPr lang="en-US" altLang="zh-CN" sz="2400" dirty="0">
                <a:solidFill>
                  <a:schemeClr val="bg1">
                    <a:lumMod val="95000"/>
                  </a:schemeClr>
                </a:solidFill>
              </a:rPr>
              <a:t> &lt;http://data.library.sh.cn/jp/entity/person/mc7khkqgql3rpceb&gt; </a:t>
            </a:r>
            <a:r>
              <a:rPr lang="en-US" altLang="zh-CN" sz="2400" dirty="0" smtClean="0">
                <a:solidFill>
                  <a:schemeClr val="bg1">
                    <a:lumMod val="95000"/>
                  </a:schemeClr>
                </a:solidFill>
              </a:rPr>
              <a:t>.</a:t>
            </a:r>
          </a:p>
        </p:txBody>
      </p:sp>
    </p:spTree>
    <p:extLst>
      <p:ext uri="{BB962C8B-B14F-4D97-AF65-F5344CB8AC3E}">
        <p14:creationId xmlns:p14="http://schemas.microsoft.com/office/powerpoint/2010/main" val="331915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3392" y="2636912"/>
            <a:ext cx="10945216" cy="1015663"/>
          </a:xfrm>
          <a:prstGeom prst="rect">
            <a:avLst/>
          </a:prstGeom>
          <a:noFill/>
        </p:spPr>
        <p:txBody>
          <a:bodyPr wrap="square" rtlCol="0">
            <a:spAutoFit/>
          </a:bodyPr>
          <a:lstStyle/>
          <a:p>
            <a:pPr algn="ctr"/>
            <a:r>
              <a:rPr lang="zh-CN" altLang="en-US" sz="6000" dirty="0" smtClean="0">
                <a:solidFill>
                  <a:schemeClr val="bg1">
                    <a:lumMod val="95000"/>
                  </a:schemeClr>
                </a:solidFill>
              </a:rPr>
              <a:t>关联数据（</a:t>
            </a:r>
            <a:r>
              <a:rPr lang="en-US" altLang="zh-CN" sz="6000" dirty="0" smtClean="0">
                <a:solidFill>
                  <a:schemeClr val="bg1">
                    <a:lumMod val="95000"/>
                  </a:schemeClr>
                </a:solidFill>
              </a:rPr>
              <a:t>Linked Data</a:t>
            </a:r>
            <a:r>
              <a:rPr lang="zh-CN" altLang="en-US" sz="6000" dirty="0" smtClean="0">
                <a:solidFill>
                  <a:schemeClr val="bg1">
                    <a:lumMod val="95000"/>
                  </a:schemeClr>
                </a:solidFill>
              </a:rPr>
              <a:t>）</a:t>
            </a:r>
            <a:endParaRPr lang="zh-CN" altLang="en-US" sz="6000" dirty="0">
              <a:solidFill>
                <a:schemeClr val="bg1">
                  <a:lumMod val="95000"/>
                </a:schemeClr>
              </a:solidFill>
            </a:endParaRPr>
          </a:p>
        </p:txBody>
      </p:sp>
    </p:spTree>
    <p:extLst>
      <p:ext uri="{BB962C8B-B14F-4D97-AF65-F5344CB8AC3E}">
        <p14:creationId xmlns:p14="http://schemas.microsoft.com/office/powerpoint/2010/main" val="3803917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5380" y="266637"/>
            <a:ext cx="7164796" cy="830997"/>
          </a:xfrm>
          <a:prstGeom prst="rect">
            <a:avLst/>
          </a:prstGeom>
          <a:noFill/>
        </p:spPr>
        <p:txBody>
          <a:bodyPr wrap="square" rtlCol="0">
            <a:spAutoFit/>
          </a:bodyPr>
          <a:lstStyle/>
          <a:p>
            <a:r>
              <a:rPr lang="zh-CN" altLang="en-US" sz="4800" dirty="0" smtClean="0">
                <a:solidFill>
                  <a:srgbClr val="FFC000"/>
                </a:solidFill>
              </a:rPr>
              <a:t>关联数据的四原则</a:t>
            </a:r>
            <a:endParaRPr lang="zh-CN" altLang="en-US" sz="4800" dirty="0">
              <a:solidFill>
                <a:srgbClr val="FFC000"/>
              </a:solidFill>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8292"/>
          <a:stretch/>
        </p:blipFill>
        <p:spPr bwMode="auto">
          <a:xfrm>
            <a:off x="1525588" y="2060848"/>
            <a:ext cx="9144000" cy="303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288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262" y="2373932"/>
            <a:ext cx="132397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99260" y="2636912"/>
            <a:ext cx="9937104" cy="769441"/>
          </a:xfrm>
          <a:prstGeom prst="rect">
            <a:avLst/>
          </a:prstGeom>
          <a:noFill/>
        </p:spPr>
        <p:txBody>
          <a:bodyPr wrap="square" rtlCol="0">
            <a:spAutoFit/>
          </a:bodyPr>
          <a:lstStyle/>
          <a:p>
            <a:pPr algn="ctr"/>
            <a:r>
              <a:rPr lang="zh-CN" altLang="en-US" sz="4400" dirty="0" smtClean="0">
                <a:solidFill>
                  <a:schemeClr val="bg1">
                    <a:lumMod val="95000"/>
                  </a:schemeClr>
                </a:solidFill>
              </a:rPr>
              <a:t>用</a:t>
            </a:r>
            <a:r>
              <a:rPr lang="en-US" altLang="zh-CN" sz="4400" dirty="0" smtClean="0">
                <a:solidFill>
                  <a:schemeClr val="bg1">
                    <a:lumMod val="95000"/>
                  </a:schemeClr>
                </a:solidFill>
              </a:rPr>
              <a:t>HTTP URI</a:t>
            </a:r>
            <a:r>
              <a:rPr lang="zh-CN" altLang="en-US" sz="4400" dirty="0" smtClean="0">
                <a:solidFill>
                  <a:schemeClr val="bg1">
                    <a:lumMod val="95000"/>
                  </a:schemeClr>
                </a:solidFill>
              </a:rPr>
              <a:t>作为一切事物的名称</a:t>
            </a:r>
            <a:endParaRPr lang="zh-CN" altLang="en-US" sz="4400" dirty="0">
              <a:solidFill>
                <a:schemeClr val="bg1">
                  <a:lumMod val="95000"/>
                </a:schemeClr>
              </a:solidFill>
            </a:endParaRPr>
          </a:p>
        </p:txBody>
      </p:sp>
    </p:spTree>
    <p:extLst>
      <p:ext uri="{BB962C8B-B14F-4D97-AF65-F5344CB8AC3E}">
        <p14:creationId xmlns:p14="http://schemas.microsoft.com/office/powerpoint/2010/main" val="335675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7368" y="1556792"/>
            <a:ext cx="11784632" cy="3323987"/>
          </a:xfrm>
          <a:prstGeom prst="rect">
            <a:avLst/>
          </a:prstGeom>
        </p:spPr>
        <p:txBody>
          <a:bodyPr wrap="square">
            <a:spAutoFit/>
          </a:bodyPr>
          <a:lstStyle/>
          <a:p>
            <a:pPr>
              <a:lnSpc>
                <a:spcPct val="150000"/>
              </a:lnSpc>
            </a:pPr>
            <a:r>
              <a:rPr lang="zh-CN" altLang="en-US" sz="2800" dirty="0" smtClean="0">
                <a:solidFill>
                  <a:schemeClr val="bg1">
                    <a:lumMod val="95000"/>
                  </a:schemeClr>
                </a:solidFill>
              </a:rPr>
              <a:t>家谱文献：</a:t>
            </a:r>
            <a:r>
              <a:rPr lang="en-US" altLang="zh-CN" sz="2800" dirty="0" smtClean="0">
                <a:solidFill>
                  <a:schemeClr val="bg1">
                    <a:lumMod val="95000"/>
                  </a:schemeClr>
                </a:solidFill>
              </a:rPr>
              <a:t>http</a:t>
            </a:r>
            <a:r>
              <a:rPr lang="en-US" altLang="zh-CN" sz="2800" dirty="0">
                <a:solidFill>
                  <a:schemeClr val="bg1">
                    <a:lumMod val="95000"/>
                  </a:schemeClr>
                </a:solidFill>
              </a:rPr>
              <a:t>://</a:t>
            </a:r>
            <a:r>
              <a:rPr lang="en-US" altLang="zh-CN" sz="2800" dirty="0" smtClean="0">
                <a:solidFill>
                  <a:schemeClr val="bg1">
                    <a:lumMod val="95000"/>
                  </a:schemeClr>
                </a:solidFill>
              </a:rPr>
              <a:t>data.library.sh.cn/jp/resource/work/8y9p7s2euppwnerq</a:t>
            </a:r>
          </a:p>
          <a:p>
            <a:pPr>
              <a:lnSpc>
                <a:spcPct val="150000"/>
              </a:lnSpc>
            </a:pPr>
            <a:r>
              <a:rPr lang="zh-CN" altLang="en-US" sz="2800" dirty="0" smtClean="0">
                <a:solidFill>
                  <a:schemeClr val="bg1">
                    <a:lumMod val="95000"/>
                  </a:schemeClr>
                </a:solidFill>
              </a:rPr>
              <a:t>人：</a:t>
            </a:r>
            <a:r>
              <a:rPr lang="en-US" altLang="zh-CN" sz="2800" dirty="0" smtClean="0">
                <a:solidFill>
                  <a:schemeClr val="bg1">
                    <a:lumMod val="95000"/>
                  </a:schemeClr>
                </a:solidFill>
              </a:rPr>
              <a:t>http</a:t>
            </a:r>
            <a:r>
              <a:rPr lang="en-US" altLang="zh-CN" sz="2800" dirty="0">
                <a:solidFill>
                  <a:schemeClr val="bg1">
                    <a:lumMod val="95000"/>
                  </a:schemeClr>
                </a:solidFill>
              </a:rPr>
              <a:t>://</a:t>
            </a:r>
            <a:r>
              <a:rPr lang="en-US" altLang="zh-CN" sz="2800" dirty="0" smtClean="0">
                <a:solidFill>
                  <a:schemeClr val="bg1">
                    <a:lumMod val="95000"/>
                  </a:schemeClr>
                </a:solidFill>
              </a:rPr>
              <a:t>data.library.sh.cn/jp/entity/person/qxj915pkohm96unn</a:t>
            </a:r>
          </a:p>
          <a:p>
            <a:pPr>
              <a:lnSpc>
                <a:spcPct val="150000"/>
              </a:lnSpc>
            </a:pPr>
            <a:r>
              <a:rPr lang="zh-CN" altLang="en-US" sz="2800" dirty="0" smtClean="0">
                <a:solidFill>
                  <a:schemeClr val="bg1">
                    <a:lumMod val="95000"/>
                  </a:schemeClr>
                </a:solidFill>
              </a:rPr>
              <a:t>姓氏：</a:t>
            </a:r>
            <a:r>
              <a:rPr lang="en-US" altLang="zh-CN" sz="2800" dirty="0" smtClean="0">
                <a:solidFill>
                  <a:schemeClr val="bg1">
                    <a:lumMod val="95000"/>
                  </a:schemeClr>
                </a:solidFill>
              </a:rPr>
              <a:t>http</a:t>
            </a:r>
            <a:r>
              <a:rPr lang="en-US" altLang="zh-CN" sz="2800" dirty="0">
                <a:solidFill>
                  <a:schemeClr val="bg1">
                    <a:lumMod val="95000"/>
                  </a:schemeClr>
                </a:solidFill>
              </a:rPr>
              <a:t>://data.library.sh.cn/authority/familyname/68n959cf8zdfkz3v</a:t>
            </a:r>
          </a:p>
          <a:p>
            <a:pPr>
              <a:lnSpc>
                <a:spcPct val="150000"/>
              </a:lnSpc>
            </a:pPr>
            <a:r>
              <a:rPr lang="zh-CN" altLang="en-US" sz="2800" dirty="0" smtClean="0">
                <a:solidFill>
                  <a:schemeClr val="bg1">
                    <a:lumMod val="95000"/>
                  </a:schemeClr>
                </a:solidFill>
              </a:rPr>
              <a:t>地：</a:t>
            </a:r>
            <a:r>
              <a:rPr lang="en-US" altLang="zh-CN" sz="2800" dirty="0" smtClean="0">
                <a:solidFill>
                  <a:schemeClr val="bg1">
                    <a:lumMod val="95000"/>
                  </a:schemeClr>
                </a:solidFill>
              </a:rPr>
              <a:t>http</a:t>
            </a:r>
            <a:r>
              <a:rPr lang="en-US" altLang="zh-CN" sz="2800" dirty="0">
                <a:solidFill>
                  <a:schemeClr val="bg1">
                    <a:lumMod val="95000"/>
                  </a:schemeClr>
                </a:solidFill>
              </a:rPr>
              <a:t>://</a:t>
            </a:r>
            <a:r>
              <a:rPr lang="en-US" altLang="zh-CN" sz="2800" dirty="0" smtClean="0">
                <a:solidFill>
                  <a:schemeClr val="bg1">
                    <a:lumMod val="95000"/>
                  </a:schemeClr>
                </a:solidFill>
              </a:rPr>
              <a:t>data.library.sh.cn/entity/place/tk5s4pej6linq9tr</a:t>
            </a:r>
          </a:p>
          <a:p>
            <a:pPr>
              <a:lnSpc>
                <a:spcPct val="150000"/>
              </a:lnSpc>
            </a:pPr>
            <a:r>
              <a:rPr lang="zh-CN" altLang="en-US" sz="2800" dirty="0" smtClean="0">
                <a:solidFill>
                  <a:schemeClr val="bg1">
                    <a:lumMod val="95000"/>
                  </a:schemeClr>
                </a:solidFill>
              </a:rPr>
              <a:t>时：</a:t>
            </a:r>
            <a:r>
              <a:rPr lang="en-US" altLang="zh-CN" sz="2800" dirty="0">
                <a:solidFill>
                  <a:schemeClr val="bg1">
                    <a:lumMod val="95000"/>
                  </a:schemeClr>
                </a:solidFill>
              </a:rPr>
              <a:t>sh.cn/authority/temporal/4alljneqiivh5691</a:t>
            </a:r>
            <a:endParaRPr lang="zh-CN" altLang="en-US" sz="2800" dirty="0">
              <a:solidFill>
                <a:schemeClr val="bg1">
                  <a:lumMod val="95000"/>
                </a:schemeClr>
              </a:solidFill>
            </a:endParaRPr>
          </a:p>
        </p:txBody>
      </p:sp>
    </p:spTree>
    <p:extLst>
      <p:ext uri="{BB962C8B-B14F-4D97-AF65-F5344CB8AC3E}">
        <p14:creationId xmlns:p14="http://schemas.microsoft.com/office/powerpoint/2010/main" val="3153893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9260" y="2636912"/>
            <a:ext cx="9937104" cy="1015663"/>
          </a:xfrm>
          <a:prstGeom prst="rect">
            <a:avLst/>
          </a:prstGeom>
          <a:noFill/>
        </p:spPr>
        <p:txBody>
          <a:bodyPr wrap="square" rtlCol="0">
            <a:spAutoFit/>
          </a:bodyPr>
          <a:lstStyle/>
          <a:p>
            <a:pPr algn="ctr"/>
            <a:r>
              <a:rPr lang="zh-CN" altLang="en-US" sz="6000" dirty="0" smtClean="0">
                <a:solidFill>
                  <a:schemeClr val="bg1">
                    <a:lumMod val="95000"/>
                  </a:schemeClr>
                </a:solidFill>
              </a:rPr>
              <a:t>资源描述框架（</a:t>
            </a:r>
            <a:r>
              <a:rPr lang="en-US" altLang="zh-CN" sz="6000" dirty="0" smtClean="0">
                <a:solidFill>
                  <a:schemeClr val="bg1">
                    <a:lumMod val="95000"/>
                  </a:schemeClr>
                </a:solidFill>
              </a:rPr>
              <a:t>RDF</a:t>
            </a:r>
            <a:r>
              <a:rPr lang="zh-CN" altLang="en-US" sz="6000" dirty="0" smtClean="0">
                <a:solidFill>
                  <a:schemeClr val="bg1">
                    <a:lumMod val="95000"/>
                  </a:schemeClr>
                </a:solidFill>
              </a:rPr>
              <a:t>）</a:t>
            </a:r>
            <a:endParaRPr lang="zh-CN" altLang="en-US" sz="6000" dirty="0">
              <a:solidFill>
                <a:schemeClr val="bg1">
                  <a:lumMod val="9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92" y="2439893"/>
            <a:ext cx="145732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2113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87D30E8091667547957BC2ABFD8EADC7" ma:contentTypeVersion="0" ma:contentTypeDescription="新建文档。" ma:contentTypeScope="" ma:versionID="bb52969799b1d2df5d860a79632e46a1">
  <xsd:schema xmlns:xsd="http://www.w3.org/2001/XMLSchema" xmlns:p="http://schemas.microsoft.com/office/2006/metadata/properties" targetNamespace="http://schemas.microsoft.com/office/2006/metadata/properties" ma:root="true" ma:fieldsID="b51e50da1bca0add1c6bbfbefcbaaa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ma:readOnly="true"/>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235A5B-CEAC-4C21-A992-1D93741879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D32CFB4B-839E-412C-8EA6-D9BE3CB59C1C}">
  <ds:schemaRefs>
    <ds:schemaRef ds:uri="http://schemas.microsoft.com/office/2006/documentManagement/types"/>
    <ds:schemaRef ds:uri="http://purl.org/dc/elements/1.1/"/>
    <ds:schemaRef ds:uri="http://purl.org/dc/terms/"/>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E13431B2-6D8A-4341-94EF-AF8B1C66DBA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2241</TotalTime>
  <Words>457</Words>
  <Application>Microsoft Office PowerPoint</Application>
  <PresentationFormat>自定义</PresentationFormat>
  <Paragraphs>135</Paragraphs>
  <Slides>18</Slides>
  <Notes>11</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 SIMON</dc:creator>
  <cp:lastModifiedBy>cjxia</cp:lastModifiedBy>
  <cp:revision>209</cp:revision>
  <dcterms:created xsi:type="dcterms:W3CDTF">2013-07-13T09:56:01Z</dcterms:created>
  <dcterms:modified xsi:type="dcterms:W3CDTF">2016-04-01T00:54:23Z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0x01010087D30E8091667547957BC2ABFD8EADC7</vt:lpwstr>
  </property>
</Properties>
</file>