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3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71" r:id="rId9"/>
    <p:sldId id="262" r:id="rId10"/>
    <p:sldId id="268" r:id="rId11"/>
    <p:sldId id="267" r:id="rId12"/>
    <p:sldId id="265" r:id="rId13"/>
    <p:sldId id="266" r:id="rId14"/>
    <p:sldId id="264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CBD0-CA02-924A-8AEC-8FCEFC8446D6}" type="datetimeFigureOut">
              <a:rPr lang="en-US" smtClean="0"/>
              <a:t>8/12/10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2A45-4BA2-7E43-8CED-6C23FCFFB2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2A45-4BA2-7E43-8CED-6C23FCFFB23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3D1-92EE-446E-9787-985E4F9B231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262D-4886-4956-9257-8B28C6108158}" type="datetime1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1573-639A-7F4B-8241-7C83351D93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872C-C8BA-404F-9A42-39EF4964629F}" type="datetimeFigureOut">
              <a:rPr lang="en-US" smtClean="0"/>
              <a:pPr/>
              <a:t>8/12/10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111D-62A1-BC4C-A26B-6295FFD3AA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hyperlink" Target="http://github.com/zdocena/SaharaAnalyt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/~zahara/reports/" TargetMode="External"/><Relationship Id="rId3" Type="http://schemas.openxmlformats.org/officeDocument/2006/relationships/hyperlink" Target="http://home/~zahara/reports/analytics.access.log-20100812.gz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933"/>
            <a:ext cx="7772400" cy="196485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60066"/>
                </a:solidFill>
              </a:rPr>
              <a:t>Sahara Analytics</a:t>
            </a:r>
            <a:endParaRPr lang="en-US" sz="54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23846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Written by: Zahara Docena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Examples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by parsing the web server log: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14708"/>
            <a:ext cx="8239596" cy="1975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Examples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 smtClean="0"/>
              <a:t>of visitors for a particular page</a:t>
            </a:r>
            <a:endParaRPr lang="en-US" dirty="0" smtClean="0"/>
          </a:p>
          <a:p>
            <a:pPr lvl="1">
              <a:buNone/>
            </a:pPr>
            <a:endParaRPr lang="en-US" sz="2500" dirty="0" smtClean="0"/>
          </a:p>
          <a:p>
            <a:pPr lvl="1">
              <a:buNone/>
            </a:pPr>
            <a:r>
              <a:rPr lang="en-US" sz="2500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5531"/>
            <a:ext cx="8524922" cy="1445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Examples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Referrers for a particular page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4382"/>
            <a:ext cx="8024724" cy="1492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8603"/>
            <a:ext cx="8091989" cy="1567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Examples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Google search queries?</a:t>
            </a:r>
          </a:p>
          <a:p>
            <a:pPr lvl="1">
              <a:buNone/>
            </a:pPr>
            <a:endParaRPr lang="en-US" sz="2500" dirty="0" smtClean="0"/>
          </a:p>
          <a:p>
            <a:pPr lvl="1">
              <a:buNone/>
            </a:pPr>
            <a:endParaRPr lang="en-US" sz="2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3113"/>
            <a:ext cx="8229600" cy="2865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/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dirty="0" smtClean="0">
                <a:solidFill>
                  <a:srgbClr val="660066"/>
                </a:solidFill>
              </a:rPr>
              <a:t>Some basic reporting scripts are included:</a:t>
            </a:r>
            <a:br>
              <a:rPr lang="en-US" dirty="0" smtClean="0">
                <a:solidFill>
                  <a:srgbClr val="660066"/>
                </a:solidFill>
              </a:rPr>
            </a:b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700" dirty="0" smtClean="0"/>
              <a:t>These single scripts use a combination of </a:t>
            </a:r>
            <a:r>
              <a:rPr lang="en-US" sz="2700" dirty="0" err="1" smtClean="0">
                <a:solidFill>
                  <a:srgbClr val="FF0000"/>
                </a:solidFill>
              </a:rPr>
              <a:t>zd_tools</a:t>
            </a:r>
            <a:r>
              <a:rPr lang="en-US" sz="2700" dirty="0" smtClean="0"/>
              <a:t> and UNIX commands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sz="2600" dirty="0" smtClean="0"/>
              <a:t>bounce-rate – </a:t>
            </a:r>
            <a:r>
              <a:rPr lang="en-US" sz="2300" dirty="0" smtClean="0"/>
              <a:t>computes the bounce rate a log file</a:t>
            </a:r>
          </a:p>
          <a:p>
            <a:pPr lvl="2"/>
            <a:r>
              <a:rPr lang="en-US" sz="2600" dirty="0" smtClean="0"/>
              <a:t>top-field </a:t>
            </a:r>
            <a:r>
              <a:rPr lang="en-US" sz="2300" dirty="0" smtClean="0"/>
              <a:t>– returns top </a:t>
            </a:r>
            <a:r>
              <a:rPr lang="en-US" sz="2300" dirty="0" err="1" smtClean="0"/>
              <a:t>n</a:t>
            </a:r>
            <a:r>
              <a:rPr lang="en-US" sz="2300" dirty="0" smtClean="0"/>
              <a:t> values of a field</a:t>
            </a:r>
          </a:p>
          <a:p>
            <a:pPr lvl="2"/>
            <a:r>
              <a:rPr lang="en-US" sz="2600" dirty="0" smtClean="0"/>
              <a:t>top-field-select – </a:t>
            </a:r>
            <a:r>
              <a:rPr lang="en-US" sz="2300" dirty="0" smtClean="0"/>
              <a:t>top </a:t>
            </a:r>
            <a:r>
              <a:rPr lang="en-US" sz="2300" dirty="0" err="1" smtClean="0"/>
              <a:t>n</a:t>
            </a:r>
            <a:r>
              <a:rPr lang="en-US" sz="2300" dirty="0" smtClean="0"/>
              <a:t> values filtered by a criteria</a:t>
            </a:r>
          </a:p>
          <a:p>
            <a:pPr lvl="2"/>
            <a:r>
              <a:rPr lang="en-US" sz="2600" dirty="0" err="1" smtClean="0"/>
              <a:t>slowest_serverms</a:t>
            </a:r>
            <a:r>
              <a:rPr lang="en-US" sz="2600" dirty="0" smtClean="0"/>
              <a:t> – </a:t>
            </a:r>
            <a:r>
              <a:rPr lang="en-US" sz="2300" dirty="0" smtClean="0"/>
              <a:t>returns pages with slowest server ms time</a:t>
            </a:r>
          </a:p>
          <a:p>
            <a:pPr lvl="2"/>
            <a:r>
              <a:rPr lang="en-US" sz="2600" dirty="0" err="1" smtClean="0"/>
              <a:t>slowest_server_load</a:t>
            </a:r>
            <a:r>
              <a:rPr lang="en-US" sz="2600" dirty="0" smtClean="0"/>
              <a:t> – </a:t>
            </a:r>
            <a:r>
              <a:rPr lang="en-US" sz="2300" dirty="0" smtClean="0"/>
              <a:t>returns pages with slowest (</a:t>
            </a:r>
            <a:r>
              <a:rPr lang="en-US" sz="2300" dirty="0" smtClean="0">
                <a:solidFill>
                  <a:srgbClr val="0000FF"/>
                </a:solidFill>
              </a:rPr>
              <a:t>server ms + </a:t>
            </a:r>
            <a:r>
              <a:rPr lang="en-US" sz="2300" dirty="0" err="1" smtClean="0">
                <a:solidFill>
                  <a:srgbClr val="0000FF"/>
                </a:solidFill>
              </a:rPr>
              <a:t>loadtime</a:t>
            </a:r>
            <a:r>
              <a:rPr lang="en-US" sz="2300" dirty="0" smtClean="0"/>
              <a:t>) sum</a:t>
            </a:r>
          </a:p>
          <a:p>
            <a:pPr lvl="2">
              <a:buNone/>
            </a:pP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endParaRPr lang="en-US" sz="2900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Links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http://home/~zahara/reports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http://home/~zahara/reports/analytics.access.log-20100812.gz.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http://github.com/zdocena/</a:t>
            </a:r>
            <a:r>
              <a:rPr lang="en-US" dirty="0" smtClean="0">
                <a:hlinkClick r:id="rId4"/>
              </a:rPr>
              <a:t>SaharaAnalytics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Future Work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trails</a:t>
            </a:r>
          </a:p>
          <a:p>
            <a:r>
              <a:rPr lang="en-US" dirty="0" smtClean="0"/>
              <a:t>In browser graphing</a:t>
            </a:r>
          </a:p>
          <a:p>
            <a:r>
              <a:rPr lang="en-US" dirty="0" smtClean="0"/>
              <a:t>In browser drill down</a:t>
            </a:r>
          </a:p>
          <a:p>
            <a:r>
              <a:rPr lang="en-US" dirty="0" smtClean="0"/>
              <a:t>Reports covering more than one day</a:t>
            </a:r>
          </a:p>
          <a:p>
            <a:r>
              <a:rPr lang="en-US" dirty="0" smtClean="0"/>
              <a:t>Record download &amp; stream events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60066"/>
                </a:solidFill>
              </a:rPr>
              <a:t>Goals</a:t>
            </a:r>
            <a:endParaRPr lang="en-US" sz="5400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how archive.org is used</a:t>
            </a:r>
          </a:p>
          <a:p>
            <a:r>
              <a:rPr lang="en-US" dirty="0" smtClean="0"/>
              <a:t>Wanted to answer some of these questions...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Common user languages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How many users?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Referrers?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Website performance?</a:t>
            </a:r>
          </a:p>
          <a:p>
            <a:pPr lvl="2">
              <a:buFont typeface="Courier New"/>
              <a:buChar char="o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660066"/>
                </a:solidFill>
              </a:rPr>
              <a:t>Method</a:t>
            </a:r>
            <a:endParaRPr lang="en-US" sz="4800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908" y="1417638"/>
            <a:ext cx="7481892" cy="470852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	Data Collection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	Data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078"/>
            <a:ext cx="8229600" cy="770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89" dirty="0" smtClean="0">
                <a:solidFill>
                  <a:srgbClr val="660066"/>
                </a:solidFill>
              </a:rPr>
              <a:t>Data Collection</a:t>
            </a:r>
            <a:endParaRPr lang="en-US" sz="4889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It’s simple!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4" y="2831558"/>
            <a:ext cx="7647486" cy="1018200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5179867" y="3849758"/>
            <a:ext cx="822960" cy="822960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Data Collection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0000FF"/>
                </a:solidFill>
              </a:rPr>
              <a:t>minimal</a:t>
            </a:r>
            <a:r>
              <a:rPr lang="en-US" dirty="0" smtClean="0"/>
              <a:t> changes to infrastructure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Easy concentration of log data</a:t>
            </a:r>
          </a:p>
          <a:p>
            <a:r>
              <a:rPr lang="en-US" dirty="0" smtClean="0"/>
              <a:t>One log record per page load (</a:t>
            </a:r>
            <a:r>
              <a:rPr lang="en-US" dirty="0" smtClean="0"/>
              <a:t>archive.org</a:t>
            </a:r>
            <a:r>
              <a:rPr lang="en-US" dirty="0" smtClean="0"/>
              <a:t> gets ~1.1 million page views per day, = 13 page views per second, = </a:t>
            </a:r>
            <a:r>
              <a:rPr lang="en-US" b="1" dirty="0" smtClean="0"/>
              <a:t>easy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access to information the web browser contains</a:t>
            </a:r>
          </a:p>
          <a:p>
            <a:pPr lvl="1"/>
            <a:r>
              <a:rPr lang="en-US" sz="3200" dirty="0" smtClean="0"/>
              <a:t>A key statistic we access this way is the user experienced </a:t>
            </a:r>
            <a:r>
              <a:rPr lang="en-US" sz="3200" dirty="0" smtClean="0">
                <a:solidFill>
                  <a:srgbClr val="0000FF"/>
                </a:solidFill>
              </a:rPr>
              <a:t>page load time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1" y="3266166"/>
            <a:ext cx="5352396" cy="1445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Data Collection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it works (in the browser)</a:t>
            </a:r>
            <a:r>
              <a:rPr lang="en-US" dirty="0" smtClean="0"/>
              <a:t>:</a:t>
            </a:r>
          </a:p>
          <a:p>
            <a:pPr lvl="1"/>
            <a:r>
              <a:rPr lang="en-US" sz="2703" dirty="0" smtClean="0"/>
              <a:t>analytics.js</a:t>
            </a:r>
            <a:r>
              <a:rPr lang="en-US" sz="2703" dirty="0" smtClean="0"/>
              <a:t> registers </a:t>
            </a:r>
            <a:r>
              <a:rPr lang="en-US" sz="2703" dirty="0" smtClean="0"/>
              <a:t>onload</a:t>
            </a:r>
            <a:r>
              <a:rPr lang="en-US" sz="2703" dirty="0" smtClean="0"/>
              <a:t> handler and records time of</a:t>
            </a:r>
            <a:r>
              <a:rPr lang="en-US" sz="2703" dirty="0" smtClean="0"/>
              <a:t> JavaScript start</a:t>
            </a:r>
          </a:p>
          <a:p>
            <a:pPr lvl="1"/>
            <a:r>
              <a:rPr lang="en-US" sz="2703" dirty="0" smtClean="0"/>
              <a:t>onload</a:t>
            </a:r>
            <a:r>
              <a:rPr lang="en-US" sz="2703" dirty="0" smtClean="0"/>
              <a:t> handler is triggered when page is fully loaded in browser</a:t>
            </a:r>
          </a:p>
          <a:p>
            <a:pPr lvl="1"/>
            <a:r>
              <a:rPr lang="en-US" sz="2703" dirty="0" smtClean="0"/>
              <a:t>onload</a:t>
            </a:r>
            <a:r>
              <a:rPr lang="en-US" sz="2703" dirty="0" smtClean="0"/>
              <a:t> handler computes load time and gathers other data (locale, etc.)</a:t>
            </a:r>
          </a:p>
          <a:p>
            <a:pPr lvl="1"/>
            <a:r>
              <a:rPr lang="en-US" sz="2703" dirty="0" smtClean="0"/>
              <a:t>onload</a:t>
            </a:r>
            <a:r>
              <a:rPr lang="en-US" sz="2703" dirty="0" smtClean="0"/>
              <a:t> handler returns results in query argument of 0.gif </a:t>
            </a:r>
          </a:p>
          <a:p>
            <a:pPr lvl="1"/>
            <a:r>
              <a:rPr lang="en-US" sz="2703" dirty="0" smtClean="0"/>
              <a:t>http://analytics.archive.org/0.gif?loadtime=50&amp;locale=en-us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Data Processing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processed as tab delimited files with one record per line</a:t>
            </a:r>
          </a:p>
          <a:p>
            <a:r>
              <a:rPr lang="en-US" dirty="0" smtClean="0"/>
              <a:t>Fields are named for easy data crunching</a:t>
            </a:r>
          </a:p>
          <a:p>
            <a:r>
              <a:rPr lang="en-US" dirty="0" smtClean="0"/>
              <a:t>Allows for parsing and working with large log files</a:t>
            </a:r>
          </a:p>
          <a:p>
            <a:r>
              <a:rPr lang="en-US" dirty="0" smtClean="0"/>
              <a:t>Simple UNIX pipelines enable powerful straightforward data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Flat File Example</a:t>
            </a:r>
            <a:endParaRPr lang="en-US" dirty="0">
              <a:solidFill>
                <a:srgbClr val="66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867689"/>
            <a:ext cx="61087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Tools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1" cy="9380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700" dirty="0" smtClean="0"/>
              <a:t>	I have developed a small set of python programs for processing log data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085500" y="2605335"/>
            <a:ext cx="73597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zd_add</a:t>
            </a:r>
            <a:r>
              <a:rPr lang="en-US" sz="2600" dirty="0" smtClean="0"/>
              <a:t> </a:t>
            </a:r>
            <a:r>
              <a:rPr lang="en-US" sz="2400" dirty="0" smtClean="0"/>
              <a:t>– computes sum of fields in a record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zd_combine</a:t>
            </a:r>
            <a:r>
              <a:rPr lang="en-US" sz="2600" dirty="0" smtClean="0"/>
              <a:t> – </a:t>
            </a:r>
            <a:r>
              <a:rPr lang="en-US" sz="2400" dirty="0" smtClean="0"/>
              <a:t>concatenates multiple fields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zd_cut</a:t>
            </a:r>
            <a:r>
              <a:rPr lang="en-US" sz="2600" dirty="0" smtClean="0"/>
              <a:t> – </a:t>
            </a:r>
            <a:r>
              <a:rPr lang="en-US" sz="2400" dirty="0" smtClean="0"/>
              <a:t>extracts selected columns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zd_reorder</a:t>
            </a:r>
            <a:r>
              <a:rPr lang="en-US" sz="2600" dirty="0" smtClean="0"/>
              <a:t> –</a:t>
            </a:r>
            <a:r>
              <a:rPr lang="en-US" sz="2600" dirty="0" smtClean="0"/>
              <a:t> </a:t>
            </a:r>
            <a:r>
              <a:rPr lang="en-US" sz="2400" dirty="0" smtClean="0"/>
              <a:t>change order of fields in records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zd_select</a:t>
            </a:r>
            <a:r>
              <a:rPr lang="en-US" sz="2600" dirty="0" smtClean="0"/>
              <a:t> – </a:t>
            </a:r>
            <a:r>
              <a:rPr lang="en-US" sz="2400" dirty="0" smtClean="0"/>
              <a:t>return rows matching a given criteria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zd_sort</a:t>
            </a:r>
            <a:r>
              <a:rPr lang="en-US" sz="2600" dirty="0" smtClean="0"/>
              <a:t> – </a:t>
            </a:r>
            <a:r>
              <a:rPr lang="en-US" sz="2400" dirty="0" smtClean="0"/>
              <a:t>sorts by multiple keys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zd_stat</a:t>
            </a:r>
            <a:r>
              <a:rPr lang="en-US" sz="2600" dirty="0" smtClean="0"/>
              <a:t> –</a:t>
            </a:r>
            <a:r>
              <a:rPr lang="en-US" sz="2400" dirty="0" smtClean="0"/>
              <a:t> computes statistics for record groups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 </a:t>
            </a:r>
            <a:r>
              <a:rPr lang="en-US" sz="2600" dirty="0" smtClean="0"/>
              <a:t>zd_uniq</a:t>
            </a:r>
            <a:r>
              <a:rPr lang="en-US" sz="2600" dirty="0" smtClean="0"/>
              <a:t> – </a:t>
            </a:r>
            <a:r>
              <a:rPr lang="en-US" sz="2400" dirty="0" smtClean="0"/>
              <a:t>collapses record groups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491</Words>
  <Application>Microsoft Macintosh PowerPoint</Application>
  <PresentationFormat>On-screen Show (4:3)</PresentationFormat>
  <Paragraphs>110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Sahara Analytics</vt:lpstr>
      <vt:lpstr>Goals</vt:lpstr>
      <vt:lpstr>Method</vt:lpstr>
      <vt:lpstr> Data Collection</vt:lpstr>
      <vt:lpstr>Data Collection</vt:lpstr>
      <vt:lpstr>Data Collection</vt:lpstr>
      <vt:lpstr>Data Processing</vt:lpstr>
      <vt:lpstr>Flat File Example</vt:lpstr>
      <vt:lpstr>Tools</vt:lpstr>
      <vt:lpstr>Examples</vt:lpstr>
      <vt:lpstr>Examples</vt:lpstr>
      <vt:lpstr>Examples</vt:lpstr>
      <vt:lpstr>Examples</vt:lpstr>
      <vt:lpstr> Some basic reporting scripts are included: </vt:lpstr>
      <vt:lpstr>Links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Sahara Analytics</dc:title>
  <dc:creator>Zahara Docena</dc:creator>
  <cp:lastModifiedBy>Zahara Docena</cp:lastModifiedBy>
  <cp:revision>41</cp:revision>
  <dcterms:created xsi:type="dcterms:W3CDTF">2010-08-12T16:51:24Z</dcterms:created>
  <dcterms:modified xsi:type="dcterms:W3CDTF">2010-08-12T22:55:45Z</dcterms:modified>
</cp:coreProperties>
</file>