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EB5"/>
    <a:srgbClr val="F0C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7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4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8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2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D322-D528-480C-A956-E7F38AA1C28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5468-20A3-4CCC-978A-1FDF07298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4534694" y="3663912"/>
            <a:ext cx="1731321" cy="582134"/>
            <a:chOff x="4414329" y="3579108"/>
            <a:chExt cx="1731321" cy="58213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318892" y="3579108"/>
              <a:ext cx="0" cy="29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414329" y="3870174"/>
              <a:ext cx="173132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414329" y="3870175"/>
              <a:ext cx="0" cy="29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145650" y="3870174"/>
              <a:ext cx="0" cy="29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92667" y="1017140"/>
            <a:ext cx="10756545" cy="806398"/>
            <a:chOff x="592667" y="1110047"/>
            <a:chExt cx="10756545" cy="806398"/>
          </a:xfrm>
        </p:grpSpPr>
        <p:cxnSp>
          <p:nvCxnSpPr>
            <p:cNvPr id="21" name="직선 연결선 20"/>
            <p:cNvCxnSpPr>
              <a:stCxn id="3" idx="2"/>
            </p:cNvCxnSpPr>
            <p:nvPr/>
          </p:nvCxnSpPr>
          <p:spPr>
            <a:xfrm>
              <a:off x="5032173" y="1222175"/>
              <a:ext cx="0" cy="29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106961" y="1110047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92667" y="1513246"/>
              <a:ext cx="10756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2667" y="1513246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324672" y="1513245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845696" y="1513244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332852" y="1513244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836942" y="1513244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332566" y="1513244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870522" y="1513243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349212" y="1513242"/>
              <a:ext cx="0" cy="403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94239" y="470241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CSVReader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37869" y="451020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DataTableElemBase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66054" y="224020"/>
            <a:ext cx="1532238" cy="905248"/>
            <a:chOff x="2277763" y="289237"/>
            <a:chExt cx="1482810" cy="905248"/>
          </a:xfrm>
        </p:grpSpPr>
        <p:sp>
          <p:nvSpPr>
            <p:cNvPr id="3" name="직사각형 2"/>
            <p:cNvSpPr/>
            <p:nvPr/>
          </p:nvSpPr>
          <p:spPr>
            <a:xfrm>
              <a:off x="2277763" y="535458"/>
              <a:ext cx="1482810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DataTableBase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77763" y="289237"/>
              <a:ext cx="1256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Abstract</a:t>
              </a:r>
              <a:endParaRPr lang="ko-KR" altLang="en-US" sz="100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09684" y="470241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DataTableMgr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290" y="1749851"/>
            <a:ext cx="11911214" cy="777331"/>
            <a:chOff x="-124710" y="1724452"/>
            <a:chExt cx="11911214" cy="951472"/>
          </a:xfrm>
        </p:grpSpPr>
        <p:sp>
          <p:nvSpPr>
            <p:cNvPr id="8" name="직사각형 7"/>
            <p:cNvSpPr/>
            <p:nvPr/>
          </p:nvSpPr>
          <p:spPr>
            <a:xfrm>
              <a:off x="-12471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AntibodyTableElem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AntibodyTable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938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ArmorTableElem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ArmorTable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347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CharacterTableElem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CharacterTable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8756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00" smtClean="0">
                  <a:solidFill>
                    <a:schemeClr val="tx1"/>
                  </a:solidFill>
                </a:rPr>
                <a:t>EquipableTableElem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1000" b="1" smtClean="0">
                  <a:solidFill>
                    <a:schemeClr val="tx1"/>
                  </a:solidFill>
                </a:rPr>
                <a:t>EquippableTable</a:t>
              </a:r>
              <a:endParaRPr lang="en-US" altLang="ko-KR" sz="10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9165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ItemTableElem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ItemTable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9574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MonsterTableElem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MonsterTable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9983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VirusTableElem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VirusTable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403920" y="1724452"/>
              <a:ext cx="1382584" cy="951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50">
                  <a:solidFill>
                    <a:schemeClr val="tx1"/>
                  </a:solidFill>
                </a:rPr>
                <a:t>WeaponTableElem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50" b="1">
                  <a:solidFill>
                    <a:schemeClr val="tx1"/>
                  </a:solidFill>
                </a:rPr>
                <a:t>WeaponTable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9290" y="75505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Database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287" y="868450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Tables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83726" y="3583699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DataCharacter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5948" y="4100511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DataConsumableItem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25068" y="4100511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DataEquippable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11520" y="3583698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UserData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99590" y="3583699"/>
            <a:ext cx="1532238" cy="659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Vars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9287" y="3273394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287" y="4852763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CreateSO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687098" y="2933702"/>
            <a:ext cx="1532238" cy="906398"/>
            <a:chOff x="4520054" y="2783463"/>
            <a:chExt cx="1532238" cy="906398"/>
          </a:xfrm>
        </p:grpSpPr>
        <p:sp>
          <p:nvSpPr>
            <p:cNvPr id="38" name="직사각형 37"/>
            <p:cNvSpPr/>
            <p:nvPr/>
          </p:nvSpPr>
          <p:spPr>
            <a:xfrm>
              <a:off x="4520054" y="3030834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DataItem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20054" y="2783463"/>
              <a:ext cx="1298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Abstract</a:t>
              </a:r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930877" y="5201997"/>
            <a:ext cx="3180486" cy="659028"/>
            <a:chOff x="363611" y="5231250"/>
            <a:chExt cx="3180486" cy="659028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1511874" y="5543393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63611" y="5231251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Antibody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11859" y="5231250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AntibodySO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30877" y="6008133"/>
            <a:ext cx="3180486" cy="659028"/>
            <a:chOff x="363611" y="6037386"/>
            <a:chExt cx="3180486" cy="659028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1484873" y="6398527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63611" y="6037387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Character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011859" y="6037386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CharacterSO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93741" y="5217786"/>
            <a:ext cx="3180486" cy="659028"/>
            <a:chOff x="3926475" y="5247039"/>
            <a:chExt cx="3180486" cy="659028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5038813" y="5549586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926475" y="5247040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Consumable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74723" y="5247039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Consumable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493741" y="6008133"/>
            <a:ext cx="3180486" cy="659028"/>
            <a:chOff x="3926475" y="6037386"/>
            <a:chExt cx="3180486" cy="659028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127822" y="6398527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3926475" y="6037387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Equippable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74723" y="6037386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Equippable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067352" y="5217785"/>
            <a:ext cx="3180486" cy="659028"/>
            <a:chOff x="7500086" y="5247038"/>
            <a:chExt cx="3180486" cy="659028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8612424" y="5543393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7500086" y="5247039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Monster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148334" y="5247038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Monster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051109" y="6008131"/>
            <a:ext cx="3180486" cy="659028"/>
            <a:chOff x="7483843" y="6037384"/>
            <a:chExt cx="3180486" cy="65902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8612424" y="6398527"/>
              <a:ext cx="839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483843" y="6037385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Virus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132091" y="6037384"/>
              <a:ext cx="1532238" cy="6590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Virus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SO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78359" y="85325"/>
            <a:ext cx="673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6"/>
                </a:solidFill>
              </a:rPr>
              <a:t>- </a:t>
            </a:r>
            <a:r>
              <a:rPr lang="ko-KR" altLang="en-US" sz="1000" smtClean="0">
                <a:solidFill>
                  <a:schemeClr val="accent6"/>
                </a:solidFill>
              </a:rPr>
              <a:t>폴더명</a:t>
            </a:r>
            <a:endParaRPr lang="ko-KR" altLang="en-US" sz="100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9287" y="2562325"/>
            <a:ext cx="3018479" cy="55399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6"/>
                </a:solidFill>
              </a:rPr>
              <a:t>* </a:t>
            </a:r>
            <a:r>
              <a:rPr lang="ko-KR" altLang="en-US" sz="1000" smtClean="0">
                <a:solidFill>
                  <a:schemeClr val="accent6"/>
                </a:solidFill>
              </a:rPr>
              <a:t>볼드체가 클래스 이름</a:t>
            </a:r>
            <a:endParaRPr lang="en-US" altLang="ko-KR" sz="1000" smtClean="0">
              <a:solidFill>
                <a:schemeClr val="accent6"/>
              </a:solidFill>
            </a:endParaRPr>
          </a:p>
          <a:p>
            <a:r>
              <a:rPr lang="en-US" altLang="ko-KR" sz="1000">
                <a:solidFill>
                  <a:schemeClr val="accent6"/>
                </a:solidFill>
              </a:rPr>
              <a:t>*</a:t>
            </a:r>
            <a:r>
              <a:rPr lang="en-US" altLang="ko-KR" sz="1000" smtClean="0">
                <a:solidFill>
                  <a:schemeClr val="accent6"/>
                </a:solidFill>
              </a:rPr>
              <a:t> ___TableElem : DataTableElemBase</a:t>
            </a:r>
            <a:r>
              <a:rPr lang="ko-KR" altLang="en-US" sz="1000" smtClean="0">
                <a:solidFill>
                  <a:schemeClr val="accent6"/>
                </a:solidFill>
              </a:rPr>
              <a:t>를 상속 받음</a:t>
            </a:r>
            <a:endParaRPr lang="en-US" altLang="ko-KR" sz="1000">
              <a:solidFill>
                <a:schemeClr val="accent6"/>
              </a:solidFill>
            </a:endParaRPr>
          </a:p>
          <a:p>
            <a:r>
              <a:rPr lang="en-US" altLang="ko-KR" sz="1000">
                <a:solidFill>
                  <a:schemeClr val="accent6"/>
                </a:solidFill>
              </a:rPr>
              <a:t>*</a:t>
            </a:r>
            <a:r>
              <a:rPr lang="en-US" altLang="ko-KR" sz="1000" smtClean="0">
                <a:solidFill>
                  <a:schemeClr val="accent6"/>
                </a:solidFill>
              </a:rPr>
              <a:t> ___Table :  DataTableBase </a:t>
            </a:r>
            <a:r>
              <a:rPr lang="ko-KR" altLang="en-US" sz="1000" smtClean="0">
                <a:solidFill>
                  <a:schemeClr val="accent6"/>
                </a:solidFill>
              </a:rPr>
              <a:t>상속 받음</a:t>
            </a:r>
            <a:endParaRPr lang="ko-KR" altLang="en-US" sz="1000">
              <a:solidFill>
                <a:schemeClr val="accent6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59516" y="222870"/>
            <a:ext cx="946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6"/>
                </a:solidFill>
              </a:rPr>
              <a:t>- </a:t>
            </a:r>
            <a:r>
              <a:rPr lang="ko-KR" altLang="en-US" sz="1000" smtClean="0">
                <a:solidFill>
                  <a:schemeClr val="accent6"/>
                </a:solidFill>
              </a:rPr>
              <a:t>추상클래스</a:t>
            </a:r>
            <a:endParaRPr lang="ko-KR" altLang="en-US" sz="1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6021" y="490480"/>
            <a:ext cx="3015399" cy="6186309"/>
            <a:chOff x="214184" y="609600"/>
            <a:chExt cx="3015399" cy="6186309"/>
          </a:xfrm>
        </p:grpSpPr>
        <p:sp>
          <p:nvSpPr>
            <p:cNvPr id="17" name="직사각형 16"/>
            <p:cNvSpPr/>
            <p:nvPr/>
          </p:nvSpPr>
          <p:spPr>
            <a:xfrm>
              <a:off x="433521" y="3109325"/>
              <a:ext cx="993914" cy="193238"/>
            </a:xfrm>
            <a:prstGeom prst="rect">
              <a:avLst/>
            </a:prstGeom>
            <a:solidFill>
              <a:srgbClr val="FDE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3521" y="1778023"/>
              <a:ext cx="1304440" cy="209803"/>
            </a:xfrm>
            <a:prstGeom prst="rect">
              <a:avLst/>
            </a:prstGeom>
            <a:solidFill>
              <a:srgbClr val="F0C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184" y="609600"/>
              <a:ext cx="3015399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smtClean="0"/>
                <a:t>1. CSVReader</a:t>
              </a:r>
              <a:endParaRPr lang="en-US" altLang="ko-KR" sz="1100"/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CSV </a:t>
              </a:r>
              <a:r>
                <a:rPr lang="ko-KR" altLang="en-US" sz="1100" smtClean="0"/>
                <a:t>파일 읽어오기</a:t>
              </a:r>
              <a:endParaRPr lang="en-US" altLang="ko-KR" sz="1100" smtClean="0"/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endParaRPr lang="en-US" altLang="ko-KR" sz="1100" smtClean="0"/>
            </a:p>
            <a:p>
              <a:pPr>
                <a:lnSpc>
                  <a:spcPct val="200000"/>
                </a:lnSpc>
              </a:pPr>
              <a:r>
                <a:rPr lang="en-US" altLang="ko-KR" sz="1100" smtClean="0"/>
                <a:t>2. DataTableElemBase</a:t>
              </a:r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id, type</a:t>
              </a:r>
              <a:r>
                <a:rPr lang="ko-KR" altLang="en-US" sz="1100"/>
                <a:t> </a:t>
              </a:r>
              <a:r>
                <a:rPr lang="ko-KR" altLang="en-US" sz="1100" smtClean="0"/>
                <a:t>변수를</a:t>
              </a:r>
              <a:r>
                <a:rPr lang="ko-KR" altLang="en-US" sz="1100" smtClean="0"/>
                <a:t> 가지고 있음</a:t>
              </a:r>
              <a:endParaRPr lang="en-US" altLang="ko-KR" sz="1100" smtClean="0"/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public string id, public string type</a:t>
              </a:r>
            </a:p>
            <a:p>
              <a:pPr>
                <a:lnSpc>
                  <a:spcPct val="200000"/>
                </a:lnSpc>
              </a:pPr>
              <a:endParaRPr lang="en-US" altLang="ko-KR" sz="1100"/>
            </a:p>
            <a:p>
              <a:pPr>
                <a:lnSpc>
                  <a:spcPct val="200000"/>
                </a:lnSpc>
              </a:pPr>
              <a:r>
                <a:rPr lang="en-US" altLang="ko-KR" sz="1100" smtClean="0"/>
                <a:t>3. DataTableBase</a:t>
              </a:r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ko-KR" altLang="en-US" sz="1100" smtClean="0"/>
                <a:t>추상클래스</a:t>
              </a:r>
              <a:endParaRPr lang="en-US" altLang="ko-KR" sz="1100" smtClean="0"/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Dictionary&lt;string, DataTableElemBase&gt;</a:t>
              </a:r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Load, GetData </a:t>
              </a:r>
              <a:r>
                <a:rPr lang="ko-KR" altLang="en-US" sz="1100" smtClean="0"/>
                <a:t>메소드 등이 있음</a:t>
              </a:r>
              <a:endParaRPr lang="en-US" altLang="ko-KR" sz="1100"/>
            </a:p>
            <a:p>
              <a:pPr>
                <a:lnSpc>
                  <a:spcPct val="200000"/>
                </a:lnSpc>
              </a:pPr>
              <a:endParaRPr lang="en-US" altLang="ko-KR" sz="1100"/>
            </a:p>
            <a:p>
              <a:pPr>
                <a:lnSpc>
                  <a:spcPct val="200000"/>
                </a:lnSpc>
              </a:pPr>
              <a:r>
                <a:rPr lang="en-US" altLang="ko-KR" sz="1100" smtClean="0"/>
                <a:t>4. DataTableMgr </a:t>
              </a:r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en-US" altLang="ko-KR" sz="1100" smtClean="0"/>
                <a:t>Static </a:t>
              </a:r>
              <a:r>
                <a:rPr lang="ko-KR" altLang="en-US" sz="1100" smtClean="0"/>
                <a:t>클래스</a:t>
              </a:r>
              <a:endParaRPr lang="en-US" altLang="ko-KR" sz="1100" smtClean="0"/>
            </a:p>
            <a:p>
              <a:pPr marL="171450" indent="-171450">
                <a:lnSpc>
                  <a:spcPct val="200000"/>
                </a:lnSpc>
                <a:buFontTx/>
                <a:buChar char="-"/>
              </a:pPr>
              <a:r>
                <a:rPr lang="ko-KR" altLang="en-US" sz="1100" smtClean="0"/>
                <a:t>클래스 내에 </a:t>
              </a:r>
              <a:r>
                <a:rPr lang="en-US" altLang="ko-KR" sz="1100" smtClean="0"/>
                <a:t>static Dictionary</a:t>
              </a:r>
              <a:r>
                <a:rPr lang="ko-KR" altLang="en-US" sz="1100" smtClean="0"/>
                <a:t>를 가지고 있어서</a:t>
              </a:r>
              <a:r>
                <a:rPr lang="en-US" altLang="ko-KR" sz="1100" smtClean="0"/>
                <a:t>, Init() </a:t>
              </a:r>
              <a:r>
                <a:rPr lang="ko-KR" altLang="en-US" sz="1100" smtClean="0"/>
                <a:t>메소드에서 각 </a:t>
              </a:r>
              <a:r>
                <a:rPr lang="en-US" altLang="ko-KR" sz="1100" smtClean="0"/>
                <a:t>Table</a:t>
              </a:r>
              <a:r>
                <a:rPr lang="ko-KR" altLang="en-US" sz="1100" smtClean="0"/>
                <a:t>들을 생성</a:t>
              </a:r>
              <a:r>
                <a:rPr lang="en-US" altLang="ko-KR" sz="1100" smtClean="0"/>
                <a:t>(new)</a:t>
              </a:r>
              <a:r>
                <a:rPr lang="ko-KR" altLang="en-US" sz="1100" smtClean="0"/>
                <a:t> 및 로드</a:t>
              </a:r>
              <a:r>
                <a:rPr lang="en-US" altLang="ko-KR" sz="1100" smtClean="0"/>
                <a:t>(Load)</a:t>
              </a:r>
              <a:r>
                <a:rPr lang="ko-KR" altLang="en-US" sz="1100" smtClean="0"/>
                <a:t>한 후에 해당 </a:t>
              </a:r>
              <a:r>
                <a:rPr lang="en-US" altLang="ko-KR" sz="1100" smtClean="0"/>
                <a:t>Dictionary</a:t>
              </a:r>
              <a:r>
                <a:rPr lang="ko-KR" altLang="en-US" sz="1100" smtClean="0"/>
                <a:t>에 담을 수 있음</a:t>
              </a:r>
              <a:endParaRPr lang="en-US" altLang="ko-KR" sz="1100" smtClean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9290" y="75505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Database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4678" y="85627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Tables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6688" y="75505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1314" y="82916"/>
            <a:ext cx="1298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CreateSO</a:t>
            </a:r>
            <a:endParaRPr lang="ko-KR" altLang="en-US" sz="1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2679" y="490480"/>
            <a:ext cx="3015399" cy="796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/>
              <a:t>1. DataCharacter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캐릭터 스탯 보정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기본 스탯 </a:t>
            </a:r>
            <a:r>
              <a:rPr lang="en-US" altLang="ko-KR" sz="1100" smtClean="0"/>
              <a:t>+ </a:t>
            </a:r>
            <a:r>
              <a:rPr lang="ko-KR" altLang="en-US" sz="1100" smtClean="0"/>
              <a:t>아이템</a:t>
            </a:r>
            <a:r>
              <a:rPr lang="en-US" altLang="ko-KR" sz="1100" smtClean="0"/>
              <a:t>, </a:t>
            </a:r>
            <a:r>
              <a:rPr lang="ko-KR" altLang="en-US" sz="1100" smtClean="0"/>
              <a:t>레벨 당</a:t>
            </a:r>
            <a:r>
              <a:rPr lang="en-US" altLang="ko-KR" sz="1100" smtClean="0"/>
              <a:t> </a:t>
            </a:r>
            <a:r>
              <a:rPr lang="ko-KR" altLang="en-US" sz="1100" smtClean="0"/>
              <a:t>추가 수치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두 가지 생성자 존재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1) </a:t>
            </a:r>
            <a:r>
              <a:rPr lang="ko-KR" altLang="en-US" sz="1100" smtClean="0"/>
              <a:t>인자로 </a:t>
            </a:r>
            <a:r>
              <a:rPr lang="en-US" altLang="ko-KR" sz="1100" smtClean="0"/>
              <a:t>string characterId</a:t>
            </a:r>
            <a:r>
              <a:rPr lang="ko-KR" altLang="en-US" sz="1100" smtClean="0"/>
              <a:t>를 받아서 </a:t>
            </a:r>
            <a:r>
              <a:rPr lang="en-US" altLang="ko-KR" sz="1100" smtClean="0"/>
              <a:t>DataTableMgr</a:t>
            </a:r>
            <a:r>
              <a:rPr lang="ko-KR" altLang="en-US" sz="1100"/>
              <a:t> </a:t>
            </a:r>
            <a:r>
              <a:rPr lang="ko-KR" altLang="en-US" sz="1100" smtClean="0"/>
              <a:t>클래스를 거쳐서 데이터를 받아오는 경우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2) </a:t>
            </a:r>
            <a:r>
              <a:rPr lang="ko-KR" altLang="en-US" sz="1100" smtClean="0"/>
              <a:t>인자로 </a:t>
            </a:r>
            <a:r>
              <a:rPr lang="en-US" altLang="ko-KR" sz="1100" smtClean="0"/>
              <a:t>CharacterTableElem</a:t>
            </a:r>
            <a:r>
              <a:rPr lang="ko-KR" altLang="en-US" sz="1100" smtClean="0"/>
              <a:t>을 받아서 </a:t>
            </a:r>
            <a:r>
              <a:rPr lang="en-US" altLang="ko-KR" sz="1100" smtClean="0"/>
              <a:t>this.tableElem</a:t>
            </a:r>
            <a:r>
              <a:rPr lang="ko-KR" altLang="en-US" sz="1100" smtClean="0"/>
              <a:t>에 저장하는 경우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en-US" altLang="ko-KR" sz="1100" smtClean="0"/>
              <a:t>2. DataItem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추상클래스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id, itemTableElem </a:t>
            </a:r>
            <a:r>
              <a:rPr lang="ko-KR" altLang="en-US" sz="1100" smtClean="0"/>
              <a:t>변수를 가지고 있음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public int id, public DataTableElemBase itemTableElem</a:t>
            </a:r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smtClean="0"/>
              <a:t>2-1. DataConsumableItem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DataItem </a:t>
            </a:r>
            <a:r>
              <a:rPr lang="ko-KR" altLang="en-US" sz="1100" smtClean="0"/>
              <a:t>상속 받음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ItemTableElem</a:t>
            </a:r>
            <a:r>
              <a:rPr lang="ko-KR" altLang="en-US" sz="1100" smtClean="0"/>
              <a:t>의 정보를 가져옴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smtClean="0"/>
              <a:t>2-2. DataEquippable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DataItem </a:t>
            </a:r>
            <a:r>
              <a:rPr lang="ko-KR" altLang="en-US" sz="1100" smtClean="0"/>
              <a:t>상속 받음</a:t>
            </a:r>
            <a:endParaRPr lang="en-US" altLang="ko-KR" sz="110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EquippableTableElem</a:t>
            </a:r>
            <a:r>
              <a:rPr lang="ko-KR" altLang="en-US" sz="1100" smtClean="0"/>
              <a:t>의 정보를 가져옴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en-US" altLang="ko-KR" sz="1100" smtClean="0"/>
              <a:t>3. UserData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/>
              <a:t>CharacterList, EquippableList, ConsumableList</a:t>
            </a:r>
            <a:r>
              <a:rPr lang="ko-KR" altLang="en-US" sz="1100"/>
              <a:t> </a:t>
            </a:r>
            <a:r>
              <a:rPr lang="ko-KR" altLang="en-US" sz="1100" smtClean="0"/>
              <a:t>등 플레이어의 데이터를 가지고 있음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smtClean="0"/>
              <a:t>4. Vars</a:t>
            </a:r>
          </a:p>
          <a:p>
            <a:pPr>
              <a:lnSpc>
                <a:spcPct val="150000"/>
              </a:lnSpc>
            </a:pPr>
            <a:r>
              <a:rPr lang="en-US" altLang="ko-KR" sz="1100" smtClean="0"/>
              <a:t>- </a:t>
            </a:r>
            <a:r>
              <a:rPr lang="ko-KR" altLang="en-US" sz="1100" smtClean="0"/>
              <a:t>임시 </a:t>
            </a:r>
            <a:r>
              <a:rPr lang="en-US" altLang="ko-KR" sz="1100" smtClean="0"/>
              <a:t>UserData</a:t>
            </a:r>
            <a:r>
              <a:rPr lang="ko-KR" altLang="en-US" sz="1100" smtClean="0"/>
              <a:t>를 생성</a:t>
            </a:r>
            <a:r>
              <a:rPr lang="en-US" altLang="ko-KR" sz="1100"/>
              <a:t> </a:t>
            </a:r>
            <a:r>
              <a:rPr lang="en-US" altLang="ko-KR" sz="1100" smtClean="0"/>
              <a:t>(</a:t>
            </a:r>
            <a:r>
              <a:rPr lang="ko-KR" altLang="en-US" sz="1100" smtClean="0"/>
              <a:t>실험용</a:t>
            </a:r>
            <a:r>
              <a:rPr lang="en-US" altLang="ko-KR" sz="1100"/>
              <a:t>)</a:t>
            </a:r>
            <a:endParaRPr lang="en-US" altLang="ko-KR" sz="110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176601" y="490480"/>
            <a:ext cx="3015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smtClean="0"/>
              <a:t>1. Antibody (</a:t>
            </a:r>
            <a:r>
              <a:rPr lang="ko-KR" altLang="en-US" sz="1100" smtClean="0"/>
              <a:t>스탯으로 사용할 클래스 이름</a:t>
            </a:r>
            <a:r>
              <a:rPr lang="en-US" altLang="ko-KR" sz="1100" smtClean="0"/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100" smtClean="0"/>
              <a:t>Scriptable Object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100" smtClean="0"/>
              <a:t>캐릭터의 스탯 및 정보의 값을 담을 변수를 생성</a:t>
            </a:r>
            <a:endParaRPr lang="en-US" altLang="ko-KR" sz="110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100" smtClean="0"/>
              <a:t>ex) string name, int level, int stamina ...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en-US" altLang="ko-KR" sz="1100" smtClean="0"/>
          </a:p>
          <a:p>
            <a:pPr>
              <a:lnSpc>
                <a:spcPct val="200000"/>
              </a:lnSpc>
            </a:pPr>
            <a:r>
              <a:rPr lang="en-US" altLang="ko-KR" sz="1100" smtClean="0"/>
              <a:t>2. AntibodySO (1</a:t>
            </a:r>
            <a:r>
              <a:rPr lang="ko-KR" altLang="en-US" sz="1100" smtClean="0"/>
              <a:t>번 이름 </a:t>
            </a:r>
            <a:r>
              <a:rPr lang="en-US" altLang="ko-KR" sz="1100" smtClean="0"/>
              <a:t>+ “SO”)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100" smtClean="0"/>
              <a:t>CSV</a:t>
            </a:r>
            <a:r>
              <a:rPr lang="ko-KR" altLang="en-US" sz="1100" smtClean="0"/>
              <a:t>파일에서 정보를 읽어온 후에</a:t>
            </a:r>
            <a:r>
              <a:rPr lang="en-US" altLang="ko-KR" sz="1100" smtClean="0"/>
              <a:t>, 1</a:t>
            </a:r>
            <a:r>
              <a:rPr lang="ko-KR" altLang="en-US" sz="1100" smtClean="0"/>
              <a:t>번 클래스에 존재하는 변수에 담은 후 지정된 경로에 오브젝트를 생성한다</a:t>
            </a:r>
            <a:r>
              <a:rPr lang="en-US" altLang="ko-KR" sz="1100" smtClean="0"/>
              <a:t>.</a:t>
            </a:r>
            <a:endParaRPr lang="en-US" altLang="ko-KR" sz="110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2925087" y="490480"/>
            <a:ext cx="3057266" cy="5170646"/>
            <a:chOff x="3074664" y="609600"/>
            <a:chExt cx="3057266" cy="5170646"/>
          </a:xfrm>
        </p:grpSpPr>
        <p:grpSp>
          <p:nvGrpSpPr>
            <p:cNvPr id="21" name="그룹 20"/>
            <p:cNvGrpSpPr/>
            <p:nvPr/>
          </p:nvGrpSpPr>
          <p:grpSpPr>
            <a:xfrm>
              <a:off x="3074664" y="609600"/>
              <a:ext cx="3057266" cy="5170646"/>
              <a:chOff x="3362989" y="609600"/>
              <a:chExt cx="3057266" cy="517064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623139" y="3788499"/>
                <a:ext cx="948861" cy="177214"/>
              </a:xfrm>
              <a:prstGeom prst="rect">
                <a:avLst/>
              </a:prstGeom>
              <a:solidFill>
                <a:srgbClr val="FDEE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87182" y="1092256"/>
                <a:ext cx="1304440" cy="209803"/>
              </a:xfrm>
              <a:prstGeom prst="rect">
                <a:avLst/>
              </a:prstGeom>
              <a:solidFill>
                <a:srgbClr val="F0C2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62989" y="609600"/>
                <a:ext cx="305726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100" smtClean="0"/>
                  <a:t>1-1. ____TableElem (ex. CharacterTableElem)</a:t>
                </a:r>
                <a:endParaRPr lang="en-US" altLang="ko-KR" sz="1100"/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1100" smtClean="0"/>
                  <a:t>DataTableElemBase</a:t>
                </a:r>
                <a:r>
                  <a:rPr lang="ko-KR" altLang="en-US" sz="1100" smtClean="0"/>
                  <a:t>를 상속 받는다</a:t>
                </a:r>
                <a:r>
                  <a:rPr lang="en-US" altLang="ko-KR" sz="1100" smtClean="0"/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1100" smtClean="0"/>
                  <a:t>상속 받은 </a:t>
                </a:r>
                <a:r>
                  <a:rPr lang="en-US" altLang="ko-KR" sz="1100" smtClean="0"/>
                  <a:t>id, type</a:t>
                </a:r>
                <a:r>
                  <a:rPr lang="ko-KR" altLang="en-US" sz="1100" smtClean="0"/>
                  <a:t>를 포함하여</a:t>
                </a:r>
                <a:r>
                  <a:rPr lang="en-US" altLang="ko-KR" sz="1100" smtClean="0"/>
                  <a:t>, CSV </a:t>
                </a:r>
                <a:r>
                  <a:rPr lang="ko-KR" altLang="en-US" sz="1100" smtClean="0"/>
                  <a:t>파일에서 읽어들일 여러 변수를 생성함</a:t>
                </a:r>
                <a:r>
                  <a:rPr lang="en-US" altLang="ko-KR" sz="1100" smtClean="0"/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1100" smtClean="0"/>
                  <a:t>ex) string name, int damage, int stamina ...</a:t>
                </a:r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1100" smtClean="0"/>
                  <a:t>CSV</a:t>
                </a:r>
                <a:r>
                  <a:rPr lang="ko-KR" altLang="en-US" sz="1100" smtClean="0"/>
                  <a:t>파일에서 데이터들을 읽어와서 위 변수들에 담는 생성자가 존재함</a:t>
                </a:r>
                <a:endParaRPr lang="en-US" altLang="ko-KR" sz="1100" smtClean="0"/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endParaRPr lang="en-US" altLang="ko-KR" sz="1100"/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smtClean="0"/>
                  <a:t>1-2. ___Table (ex. CharacterTable)</a:t>
                </a:r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1100" smtClean="0"/>
                  <a:t>DataTableBase</a:t>
                </a:r>
                <a:r>
                  <a:rPr lang="ko-KR" altLang="en-US" sz="1100" smtClean="0"/>
                  <a:t>를 상속 받는다</a:t>
                </a:r>
                <a:r>
                  <a:rPr lang="en-US" altLang="ko-KR" sz="1100" smtClean="0"/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1100" smtClean="0"/>
                  <a:t>읽어올 </a:t>
                </a:r>
                <a:r>
                  <a:rPr lang="en-US" altLang="ko-KR" sz="1100" smtClean="0"/>
                  <a:t>CSV </a:t>
                </a:r>
                <a:r>
                  <a:rPr lang="ko-KR" altLang="en-US" sz="1100" smtClean="0"/>
                  <a:t>파일의 경로 설정</a:t>
                </a:r>
                <a:endParaRPr lang="en-US" altLang="ko-KR" sz="1100" smtClean="0"/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r>
                  <a:rPr lang="en-US" altLang="ko-KR" sz="1100" smtClean="0"/>
                  <a:t>Load </a:t>
                </a:r>
                <a:r>
                  <a:rPr lang="ko-KR" altLang="en-US" sz="1100" smtClean="0"/>
                  <a:t>메소드 구현 </a:t>
                </a:r>
                <a:r>
                  <a:rPr lang="en-US" altLang="ko-KR" sz="1100" smtClean="0"/>
                  <a:t>: new ___TableElem</a:t>
                </a:r>
                <a:r>
                  <a:rPr lang="ko-KR" altLang="en-US" sz="1100"/>
                  <a:t> </a:t>
                </a:r>
                <a:r>
                  <a:rPr lang="ko-KR" altLang="en-US" sz="1100" smtClean="0"/>
                  <a:t>생성자로 각 데이터들을 읽어들인 후에</a:t>
                </a:r>
                <a:r>
                  <a:rPr lang="en-US" altLang="ko-KR" sz="1100" smtClean="0"/>
                  <a:t>, </a:t>
                </a:r>
                <a:r>
                  <a:rPr lang="ko-KR" altLang="en-US" sz="1100" smtClean="0"/>
                  <a:t>상속 받은 </a:t>
                </a:r>
                <a:r>
                  <a:rPr lang="en-US" altLang="ko-KR" sz="1100" smtClean="0"/>
                  <a:t>Dictionary</a:t>
                </a:r>
                <a:r>
                  <a:rPr lang="ko-KR" altLang="en-US" sz="1100" smtClean="0"/>
                  <a:t>에 </a:t>
                </a:r>
                <a:r>
                  <a:rPr lang="en-US" altLang="ko-KR" sz="1100" smtClean="0"/>
                  <a:t>&lt;id, </a:t>
                </a:r>
                <a:r>
                  <a:rPr lang="ko-KR" altLang="en-US" sz="1100" smtClean="0"/>
                  <a:t>각 변수의 값</a:t>
                </a:r>
                <a:r>
                  <a:rPr lang="en-US" altLang="ko-KR" sz="1100" smtClean="0"/>
                  <a:t>&gt;</a:t>
                </a:r>
                <a:r>
                  <a:rPr lang="ko-KR" altLang="en-US" sz="1100" smtClean="0"/>
                  <a:t>을 추가</a:t>
                </a:r>
                <a:endParaRPr lang="en-US" altLang="ko-KR" sz="1100" smtClean="0"/>
              </a:p>
              <a:p>
                <a:pPr marL="171450" indent="-171450">
                  <a:lnSpc>
                    <a:spcPct val="200000"/>
                  </a:lnSpc>
                  <a:buFontTx/>
                  <a:buChar char="-"/>
                </a:pPr>
                <a:endParaRPr lang="en-US" altLang="ko-KR" sz="11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40717" y="2846758"/>
              <a:ext cx="453081" cy="1493210"/>
              <a:chOff x="5255741" y="2848130"/>
              <a:chExt cx="453081" cy="1493210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>
                <a:off x="5708822" y="2848130"/>
                <a:ext cx="0" cy="1493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255741" y="2848130"/>
                <a:ext cx="4530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7158211" y="52138"/>
            <a:ext cx="1129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accent6"/>
                </a:solidFill>
              </a:rPr>
              <a:t>- </a:t>
            </a:r>
            <a:r>
              <a:rPr lang="ko-KR" altLang="en-US" sz="1200" smtClean="0">
                <a:solidFill>
                  <a:schemeClr val="accent6"/>
                </a:solidFill>
              </a:rPr>
              <a:t>현재 사용 </a:t>
            </a:r>
            <a:r>
              <a:rPr lang="en-US" altLang="ko-KR" sz="1200" smtClean="0">
                <a:solidFill>
                  <a:schemeClr val="accent6"/>
                </a:solidFill>
              </a:rPr>
              <a:t>X</a:t>
            </a:r>
            <a:endParaRPr lang="ko-KR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403</Words>
  <Application>Microsoft Office PowerPoint</Application>
  <PresentationFormat>와이드스크린</PresentationFormat>
  <Paragraphs>111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godsujin9@gmail.com</dc:creator>
  <cp:lastModifiedBy>godsujin9@gmail.com</cp:lastModifiedBy>
  <cp:revision>15</cp:revision>
  <dcterms:created xsi:type="dcterms:W3CDTF">2021-12-25T17:03:31Z</dcterms:created>
  <dcterms:modified xsi:type="dcterms:W3CDTF">2021-12-25T18:49:38Z</dcterms:modified>
</cp:coreProperties>
</file>