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65" r:id="rId6"/>
    <p:sldId id="267" r:id="rId7"/>
    <p:sldId id="268" r:id="rId8"/>
    <p:sldId id="269" r:id="rId9"/>
    <p:sldId id="270" r:id="rId10"/>
    <p:sldId id="272" r:id="rId11"/>
    <p:sldId id="271" r:id="rId12"/>
    <p:sldId id="273" r:id="rId13"/>
    <p:sldId id="274" r:id="rId14"/>
    <p:sldId id="275" r:id="rId15"/>
    <p:sldId id="276" r:id="rId16"/>
    <p:sldId id="278" r:id="rId17"/>
    <p:sldId id="277" r:id="rId18"/>
    <p:sldId id="283" r:id="rId19"/>
    <p:sldId id="279" r:id="rId20"/>
    <p:sldId id="280" r:id="rId21"/>
    <p:sldId id="281" r:id="rId22"/>
    <p:sldId id="282" r:id="rId23"/>
  </p:sldIdLst>
  <p:sldSz cx="12192000" cy="6858000"/>
  <p:notesSz cx="6858000" cy="9144000"/>
  <p:embeddedFontLst>
    <p:embeddedFont>
      <p:font typeface="G마켓 산스 Bold" panose="02000000000000000000" pitchFamily="50" charset="-127"/>
      <p:regular r:id="rId24"/>
    </p:embeddedFont>
    <p:embeddedFont>
      <p:font typeface="G마켓 산스 Light" panose="02000000000000000000" pitchFamily="50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D681D-E1DA-11B9-6DBC-9514BB3ED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E6963E-972E-02A2-0DE7-E34E9E5D7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45732-38B0-7925-C82F-236F2085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5AFF-E54D-47DB-A9B2-C7356776C2C9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730D8F-73DD-ABFB-F8BE-97637CBC3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2D7FCE-7BA0-B8C7-FFA7-AA0AE3E1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7822-B8FD-466D-92D9-6F1379022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08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42F2C-26A8-F59B-72E2-4FDBF5B9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E45357-B219-92E0-B72E-52E56A5AE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C648B-268F-E844-BEBF-434F84FF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5AFF-E54D-47DB-A9B2-C7356776C2C9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AF0172-3F47-8881-22F1-C3684176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F1B037-5317-D739-95CA-11D97775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7822-B8FD-466D-92D9-6F1379022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3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4B803A-35A3-82CB-6ED5-14F13B6D8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4EC729-1DA0-923D-5B05-656F7017B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1427FB-13CC-F370-01AF-DA8E9F61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5AFF-E54D-47DB-A9B2-C7356776C2C9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F42DD-7082-1096-A564-78142120C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3124E1-5640-60AE-06CE-C5E8925E1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7822-B8FD-466D-92D9-6F1379022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61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EB2B9-C646-12F2-D4E9-5969C51C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FD74F-B113-24DC-D33D-4B922B97E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D17D9C-FC05-EEFC-9F7C-495E8A7B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5AFF-E54D-47DB-A9B2-C7356776C2C9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7233A5-591A-5E00-0A3A-64BA2CD5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0033A9-C4BF-9A5A-FCAB-8ED09840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7822-B8FD-466D-92D9-6F1379022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78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6C1DA-2EC7-0DFD-BE77-397B6B05C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D98D92-8F03-E4C2-CCD3-75BE069B8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2FCC85-3319-ACB2-DFFF-3B069B5AB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5AFF-E54D-47DB-A9B2-C7356776C2C9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47A1C4-F003-F17E-A2E6-73EB6306A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15126-E4CB-7B41-4B02-70E00D82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7822-B8FD-466D-92D9-6F1379022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2EBF7-B628-2D1E-659B-433ECDC2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F40F9-4D1A-BB46-8F25-73846E4C9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54014B-5C35-7D6C-A0E2-F4C0A2D46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0E3DC6-72D7-9638-0CCF-0E2BE1C36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5AFF-E54D-47DB-A9B2-C7356776C2C9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0EAFC9-1AF2-3B69-40CE-DE5796C4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7F94-48B1-FAD5-55B3-E0F58023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7822-B8FD-466D-92D9-6F1379022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67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35D5F-431B-73C3-0551-7779AFC27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D7C160-9259-8A48-B054-01C19C0AE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483F59-8921-055B-93FC-493C97955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65B1D3-614E-E281-0196-6FE7CC941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228392-6715-BA24-1258-33BE7FD2F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837C10-6EC3-DD86-84F2-26D405A2D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5AFF-E54D-47DB-A9B2-C7356776C2C9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8E7F2F-309B-A656-6B97-BD1C3081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D8200A-F564-239C-4559-E431115C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7822-B8FD-466D-92D9-6F1379022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28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4774F-4AAD-4253-15BD-B38994F9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B96471-8F7C-93A6-FC85-CB31B04BC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5AFF-E54D-47DB-A9B2-C7356776C2C9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AD37D9-74A9-09EF-4CFA-EC5D9CB1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3AC53B-CF0D-AF2A-095C-181BDB96C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7822-B8FD-466D-92D9-6F1379022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97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FBBB2B-2A9E-7978-B92F-150B6738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5AFF-E54D-47DB-A9B2-C7356776C2C9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C46449-09E0-D8BA-487F-E5845184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D9184D-0BB5-547A-AD79-1D98D4BB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7822-B8FD-466D-92D9-6F1379022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99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CA810-49A3-AA7B-916C-68AB66AB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086B11-738E-FCEC-1463-6983CC09D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3B4226-0D7B-01F9-F105-5BC3B39DF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4906E4-5A96-B0B7-5617-7AA78E364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5AFF-E54D-47DB-A9B2-C7356776C2C9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7F650D-4B10-66C8-8E4F-3CA9DEF8D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F644D5-75F2-6AE5-978F-DA5F60E8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7822-B8FD-466D-92D9-6F1379022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80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688D2-D221-32E7-492E-985640A00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504C7D-4B60-09FA-9666-D938DC29B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0A5637-AF0E-A033-6B38-09CEC1115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478F6D-3F40-048F-3806-72D3A517F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5AFF-E54D-47DB-A9B2-C7356776C2C9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72A286-65BF-6F7E-94E1-CF2050B7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4B9A3-D0FE-B84E-EE9A-2CADBAC1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7822-B8FD-466D-92D9-6F1379022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86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02256D-1A95-96A3-46A4-5A76C330D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6E65C-2A29-6E8A-E25C-8D4323BA2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CE9BB-CCE2-C046-800E-4C2ACF1CC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85AFF-E54D-47DB-A9B2-C7356776C2C9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8F27CB-6D46-3AF1-9170-C16720448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E8612-D758-95BA-28BB-782789D72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F7822-B8FD-466D-92D9-6F1379022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19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FB77FE-F0CB-9614-5DE9-7EE4FB8FA4DE}"/>
              </a:ext>
            </a:extLst>
          </p:cNvPr>
          <p:cNvSpPr txBox="1"/>
          <p:nvPr/>
        </p:nvSpPr>
        <p:spPr>
          <a:xfrm>
            <a:off x="649941" y="2751891"/>
            <a:ext cx="10892118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양방향 학습모델 기반의 추천시스템 성능 제고를 위한 </a:t>
            </a: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</a:t>
            </a: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가지 전략 연구</a:t>
            </a:r>
            <a:endParaRPr lang="ko-KR" altLang="en-US" sz="2400" b="0" dirty="0">
              <a:effectLst/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Enhancing BERT-based recommender system performance</a:t>
            </a:r>
          </a:p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3 strategies</a:t>
            </a:r>
            <a:endParaRPr lang="ko-KR" altLang="en-US" sz="2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4E94B1-08E6-1F7C-750D-DC1B48596330}"/>
              </a:ext>
            </a:extLst>
          </p:cNvPr>
          <p:cNvSpPr txBox="1"/>
          <p:nvPr/>
        </p:nvSpPr>
        <p:spPr>
          <a:xfrm>
            <a:off x="649941" y="5683349"/>
            <a:ext cx="10892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김지민 </a:t>
            </a:r>
            <a:r>
              <a:rPr lang="ko-KR" altLang="en-US" b="1" dirty="0">
                <a:solidFill>
                  <a:srgbClr val="0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박지훈 이예진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9701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B2790190-18AB-3A8F-A2A5-58CF8638F31C}"/>
              </a:ext>
            </a:extLst>
          </p:cNvPr>
          <p:cNvGrpSpPr/>
          <p:nvPr/>
        </p:nvGrpSpPr>
        <p:grpSpPr>
          <a:xfrm>
            <a:off x="377864" y="6174089"/>
            <a:ext cx="1365928" cy="1367352"/>
            <a:chOff x="377864" y="6174089"/>
            <a:chExt cx="1365928" cy="1367352"/>
          </a:xfrm>
        </p:grpSpPr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AEB23D44-9556-8BE3-07F7-6829E4FB7FA1}"/>
                </a:ext>
              </a:extLst>
            </p:cNvPr>
            <p:cNvSpPr/>
            <p:nvPr/>
          </p:nvSpPr>
          <p:spPr>
            <a:xfrm rot="8100000">
              <a:off x="377864" y="6174089"/>
              <a:ext cx="1365928" cy="1367352"/>
            </a:xfrm>
            <a:prstGeom prst="rtTriangle">
              <a:avLst/>
            </a:pr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CE42B94B-4BE0-7D3C-19E7-7C4F6C707D61}"/>
                </a:ext>
              </a:extLst>
            </p:cNvPr>
            <p:cNvSpPr/>
            <p:nvPr/>
          </p:nvSpPr>
          <p:spPr>
            <a:xfrm rot="8100000">
              <a:off x="497223" y="6293480"/>
              <a:ext cx="1127211" cy="1128386"/>
            </a:xfrm>
            <a:prstGeom prst="rtTriangle">
              <a:avLst/>
            </a:prstGeom>
            <a:noFill/>
            <a:ln w="317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E64D77-ECD8-8436-5085-C696D8DF0859}"/>
              </a:ext>
            </a:extLst>
          </p:cNvPr>
          <p:cNvGrpSpPr/>
          <p:nvPr/>
        </p:nvGrpSpPr>
        <p:grpSpPr>
          <a:xfrm>
            <a:off x="10542675" y="6174087"/>
            <a:ext cx="1365928" cy="1367352"/>
            <a:chOff x="10542675" y="6174087"/>
            <a:chExt cx="1365928" cy="1367352"/>
          </a:xfrm>
        </p:grpSpPr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3A7035C9-A0AE-8AAC-4B30-1E291EC279AB}"/>
                </a:ext>
              </a:extLst>
            </p:cNvPr>
            <p:cNvSpPr/>
            <p:nvPr/>
          </p:nvSpPr>
          <p:spPr>
            <a:xfrm rot="8100000">
              <a:off x="10542675" y="6174087"/>
              <a:ext cx="1365928" cy="1367352"/>
            </a:xfrm>
            <a:prstGeom prst="rtTriangle">
              <a:avLst/>
            </a:pr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26E632C2-9059-08A3-1F6C-5C111D767F52}"/>
                </a:ext>
              </a:extLst>
            </p:cNvPr>
            <p:cNvSpPr/>
            <p:nvPr/>
          </p:nvSpPr>
          <p:spPr>
            <a:xfrm rot="8100000">
              <a:off x="10678668" y="6293481"/>
              <a:ext cx="1127211" cy="1128386"/>
            </a:xfrm>
            <a:prstGeom prst="rtTriangle">
              <a:avLst/>
            </a:prstGeom>
            <a:noFill/>
            <a:ln w="317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488E8BE-04B9-FAFC-2AD8-012C2251BC69}"/>
              </a:ext>
            </a:extLst>
          </p:cNvPr>
          <p:cNvGrpSpPr/>
          <p:nvPr/>
        </p:nvGrpSpPr>
        <p:grpSpPr>
          <a:xfrm>
            <a:off x="4293187" y="-1849505"/>
            <a:ext cx="3605627" cy="3605627"/>
            <a:chOff x="4293187" y="-1849505"/>
            <a:chExt cx="3605627" cy="3605627"/>
          </a:xfrm>
        </p:grpSpPr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B6E59651-938A-2792-D81A-F433AAB79789}"/>
                </a:ext>
              </a:extLst>
            </p:cNvPr>
            <p:cNvSpPr/>
            <p:nvPr/>
          </p:nvSpPr>
          <p:spPr>
            <a:xfrm rot="18900000">
              <a:off x="4455130" y="-1640870"/>
              <a:ext cx="3281739" cy="3281739"/>
            </a:xfrm>
            <a:prstGeom prst="rtTriangle">
              <a:avLst/>
            </a:pr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E6C60C80-F806-B029-9DC4-5358094C54BF}"/>
                </a:ext>
              </a:extLst>
            </p:cNvPr>
            <p:cNvSpPr/>
            <p:nvPr/>
          </p:nvSpPr>
          <p:spPr>
            <a:xfrm rot="18900000">
              <a:off x="4293187" y="-1849505"/>
              <a:ext cx="3605627" cy="3605627"/>
            </a:xfrm>
            <a:prstGeom prst="rtTriangle">
              <a:avLst/>
            </a:prstGeom>
            <a:noFill/>
            <a:ln w="28575">
              <a:solidFill>
                <a:srgbClr val="7030A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90BACB-FD0E-B88D-EE92-60C9FED5C0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8797" y="1269261"/>
            <a:ext cx="10219763" cy="5267038"/>
          </a:xfrm>
          <a:prstGeom prst="rect">
            <a:avLst/>
          </a:prstGeom>
          <a:solidFill>
            <a:schemeClr val="bg1"/>
          </a:solidFill>
          <a:ln w="412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FB77FE-F0CB-9614-5DE9-7EE4FB8FA4DE}"/>
              </a:ext>
            </a:extLst>
          </p:cNvPr>
          <p:cNvSpPr txBox="1"/>
          <p:nvPr/>
        </p:nvSpPr>
        <p:spPr>
          <a:xfrm>
            <a:off x="4262044" y="0"/>
            <a:ext cx="3667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Methodology</a:t>
            </a:r>
            <a:endParaRPr lang="ko-KR" altLang="en-US" sz="2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34D045-AD9D-84D5-8B5F-20DB0AC1B454}"/>
              </a:ext>
            </a:extLst>
          </p:cNvPr>
          <p:cNvSpPr txBox="1"/>
          <p:nvPr/>
        </p:nvSpPr>
        <p:spPr>
          <a:xfrm>
            <a:off x="5788813" y="321701"/>
            <a:ext cx="6143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</a:t>
            </a:r>
            <a:endParaRPr lang="ko-KR" altLang="en-US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C248EA-E941-93E7-578F-7F70A27E31C1}"/>
              </a:ext>
            </a:extLst>
          </p:cNvPr>
          <p:cNvSpPr txBox="1"/>
          <p:nvPr/>
        </p:nvSpPr>
        <p:spPr>
          <a:xfrm>
            <a:off x="4700988" y="664604"/>
            <a:ext cx="2790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Weight</a:t>
            </a: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Initialization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CD88A-4280-30D5-DBC2-D46FD04AEB6D}"/>
              </a:ext>
            </a:extLst>
          </p:cNvPr>
          <p:cNvSpPr txBox="1"/>
          <p:nvPr/>
        </p:nvSpPr>
        <p:spPr>
          <a:xfrm>
            <a:off x="1288340" y="2215720"/>
            <a:ext cx="9656053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1. </a:t>
            </a:r>
            <a:r>
              <a:rPr lang="en-US" altLang="ko-KR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UFLV</a:t>
            </a: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(User Feature Latent Vector) : </a:t>
            </a:r>
          </a:p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User-based</a:t>
            </a: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AE - </a:t>
            </a: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유저를 </a:t>
            </a: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feature </a:t>
            </a: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축으로 하여 전체 유저에 대한 압축된 표현을 학습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1AD0D8-2D0A-67D3-987F-971D83CEB420}"/>
              </a:ext>
            </a:extLst>
          </p:cNvPr>
          <p:cNvSpPr txBox="1"/>
          <p:nvPr/>
        </p:nvSpPr>
        <p:spPr>
          <a:xfrm>
            <a:off x="1288340" y="1561529"/>
            <a:ext cx="2487119" cy="369332"/>
          </a:xfrm>
          <a:prstGeom prst="rect">
            <a:avLst/>
          </a:prstGeom>
          <a:solidFill>
            <a:srgbClr val="703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Autoencoder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7CB973-C5AB-6B06-F4D7-E884BEDB3074}"/>
              </a:ext>
            </a:extLst>
          </p:cNvPr>
          <p:cNvSpPr txBox="1"/>
          <p:nvPr/>
        </p:nvSpPr>
        <p:spPr>
          <a:xfrm>
            <a:off x="1288340" y="3162179"/>
            <a:ext cx="9656053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2. </a:t>
            </a:r>
            <a:r>
              <a:rPr lang="en-US" altLang="ko-KR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IFLV</a:t>
            </a: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(Item Feature Latent Vector) : </a:t>
            </a:r>
          </a:p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Item-based</a:t>
            </a: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AE : </a:t>
            </a: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아이템을 </a:t>
            </a: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feature </a:t>
            </a: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축으로 하여 전체 아이템에 대한 압축된 표현을 학습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265497-3FEC-F265-17E3-463656461F4E}"/>
              </a:ext>
            </a:extLst>
          </p:cNvPr>
          <p:cNvSpPr txBox="1"/>
          <p:nvPr/>
        </p:nvSpPr>
        <p:spPr>
          <a:xfrm>
            <a:off x="1288340" y="4045868"/>
            <a:ext cx="2863782" cy="369332"/>
          </a:xfrm>
          <a:prstGeom prst="rect">
            <a:avLst/>
          </a:prstGeom>
          <a:solidFill>
            <a:srgbClr val="703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Manipulate vector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3F28FF-3E39-9511-A19D-E4A9A2730B2B}"/>
              </a:ext>
            </a:extLst>
          </p:cNvPr>
          <p:cNvSpPr txBox="1"/>
          <p:nvPr/>
        </p:nvSpPr>
        <p:spPr>
          <a:xfrm>
            <a:off x="1288340" y="4643665"/>
            <a:ext cx="9656053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en-US" altLang="ko-KR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Singular Value Decomposition</a:t>
            </a: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을 통해 </a:t>
            </a:r>
            <a:endParaRPr lang="en-US" altLang="ko-KR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Attention layer</a:t>
            </a: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 </a:t>
            </a: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dimension</a:t>
            </a: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을 갖는 </a:t>
            </a:r>
            <a:r>
              <a:rPr lang="ko-KR" altLang="en-US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우특이벡터</a:t>
            </a: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(user-eigen, item-eigen)</a:t>
            </a: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를 추출 </a:t>
            </a:r>
            <a:endParaRPr lang="en-US" altLang="ko-KR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en-US" altLang="ko-KR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*</a:t>
            </a:r>
            <a:r>
              <a:rPr lang="ko-KR" altLang="en-US" sz="12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우특이벡터의</a:t>
            </a:r>
            <a:r>
              <a:rPr lang="ko-KR" altLang="en-US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성질 </a:t>
            </a:r>
            <a:r>
              <a:rPr lang="en-US" altLang="ko-KR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12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직교성</a:t>
            </a:r>
            <a:r>
              <a:rPr lang="en-US" altLang="ko-KR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(Orthogonal)</a:t>
            </a:r>
            <a:r>
              <a:rPr lang="ko-KR" altLang="en-US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을 가진 행렬로 </a:t>
            </a:r>
            <a:r>
              <a:rPr lang="ko-KR" altLang="en-US" sz="12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고유값의</a:t>
            </a:r>
            <a:r>
              <a:rPr lang="ko-KR" altLang="en-US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절대값이 </a:t>
            </a:r>
            <a:r>
              <a:rPr lang="en-US" altLang="ko-KR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</a:t>
            </a:r>
            <a:r>
              <a:rPr lang="ko-KR" altLang="en-US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이기</a:t>
            </a:r>
            <a:r>
              <a:rPr lang="en-US" altLang="ko-KR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때문에 학습 시 기울기가 소실</a:t>
            </a:r>
            <a:r>
              <a:rPr lang="en-US" altLang="ko-KR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</a:t>
            </a:r>
            <a:r>
              <a:rPr lang="ko-KR" altLang="en-US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발산하지 않는다</a:t>
            </a:r>
          </a:p>
        </p:txBody>
      </p:sp>
    </p:spTree>
    <p:extLst>
      <p:ext uri="{BB962C8B-B14F-4D97-AF65-F5344CB8AC3E}">
        <p14:creationId xmlns:p14="http://schemas.microsoft.com/office/powerpoint/2010/main" val="4140794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B2790190-18AB-3A8F-A2A5-58CF8638F31C}"/>
              </a:ext>
            </a:extLst>
          </p:cNvPr>
          <p:cNvGrpSpPr/>
          <p:nvPr/>
        </p:nvGrpSpPr>
        <p:grpSpPr>
          <a:xfrm>
            <a:off x="377864" y="6174089"/>
            <a:ext cx="1365928" cy="1367352"/>
            <a:chOff x="377864" y="6174089"/>
            <a:chExt cx="1365928" cy="1367352"/>
          </a:xfrm>
        </p:grpSpPr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AEB23D44-9556-8BE3-07F7-6829E4FB7FA1}"/>
                </a:ext>
              </a:extLst>
            </p:cNvPr>
            <p:cNvSpPr/>
            <p:nvPr/>
          </p:nvSpPr>
          <p:spPr>
            <a:xfrm rot="8100000">
              <a:off x="377864" y="6174089"/>
              <a:ext cx="1365928" cy="1367352"/>
            </a:xfrm>
            <a:prstGeom prst="rtTriangle">
              <a:avLst/>
            </a:pr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CE42B94B-4BE0-7D3C-19E7-7C4F6C707D61}"/>
                </a:ext>
              </a:extLst>
            </p:cNvPr>
            <p:cNvSpPr/>
            <p:nvPr/>
          </p:nvSpPr>
          <p:spPr>
            <a:xfrm rot="8100000">
              <a:off x="497223" y="6293480"/>
              <a:ext cx="1127211" cy="1128386"/>
            </a:xfrm>
            <a:prstGeom prst="rtTriangle">
              <a:avLst/>
            </a:prstGeom>
            <a:noFill/>
            <a:ln w="317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E64D77-ECD8-8436-5085-C696D8DF0859}"/>
              </a:ext>
            </a:extLst>
          </p:cNvPr>
          <p:cNvGrpSpPr/>
          <p:nvPr/>
        </p:nvGrpSpPr>
        <p:grpSpPr>
          <a:xfrm>
            <a:off x="10542675" y="6174087"/>
            <a:ext cx="1365928" cy="1367352"/>
            <a:chOff x="10542675" y="6174087"/>
            <a:chExt cx="1365928" cy="1367352"/>
          </a:xfrm>
        </p:grpSpPr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3A7035C9-A0AE-8AAC-4B30-1E291EC279AB}"/>
                </a:ext>
              </a:extLst>
            </p:cNvPr>
            <p:cNvSpPr/>
            <p:nvPr/>
          </p:nvSpPr>
          <p:spPr>
            <a:xfrm rot="8100000">
              <a:off x="10542675" y="6174087"/>
              <a:ext cx="1365928" cy="1367352"/>
            </a:xfrm>
            <a:prstGeom prst="rtTriangle">
              <a:avLst/>
            </a:pr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26E632C2-9059-08A3-1F6C-5C111D767F52}"/>
                </a:ext>
              </a:extLst>
            </p:cNvPr>
            <p:cNvSpPr/>
            <p:nvPr/>
          </p:nvSpPr>
          <p:spPr>
            <a:xfrm rot="8100000">
              <a:off x="10678668" y="6293481"/>
              <a:ext cx="1127211" cy="1128386"/>
            </a:xfrm>
            <a:prstGeom prst="rtTriangle">
              <a:avLst/>
            </a:prstGeom>
            <a:noFill/>
            <a:ln w="317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488E8BE-04B9-FAFC-2AD8-012C2251BC69}"/>
              </a:ext>
            </a:extLst>
          </p:cNvPr>
          <p:cNvGrpSpPr/>
          <p:nvPr/>
        </p:nvGrpSpPr>
        <p:grpSpPr>
          <a:xfrm>
            <a:off x="4293187" y="-1849505"/>
            <a:ext cx="3605627" cy="3605627"/>
            <a:chOff x="4293187" y="-1849505"/>
            <a:chExt cx="3605627" cy="3605627"/>
          </a:xfrm>
        </p:grpSpPr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B6E59651-938A-2792-D81A-F433AAB79789}"/>
                </a:ext>
              </a:extLst>
            </p:cNvPr>
            <p:cNvSpPr/>
            <p:nvPr/>
          </p:nvSpPr>
          <p:spPr>
            <a:xfrm rot="18900000">
              <a:off x="4455130" y="-1640870"/>
              <a:ext cx="3281739" cy="3281739"/>
            </a:xfrm>
            <a:prstGeom prst="rtTriangle">
              <a:avLst/>
            </a:pr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E6C60C80-F806-B029-9DC4-5358094C54BF}"/>
                </a:ext>
              </a:extLst>
            </p:cNvPr>
            <p:cNvSpPr/>
            <p:nvPr/>
          </p:nvSpPr>
          <p:spPr>
            <a:xfrm rot="18900000">
              <a:off x="4293187" y="-1849505"/>
              <a:ext cx="3605627" cy="3605627"/>
            </a:xfrm>
            <a:prstGeom prst="rtTriangle">
              <a:avLst/>
            </a:prstGeom>
            <a:noFill/>
            <a:ln w="28575">
              <a:solidFill>
                <a:srgbClr val="7030A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90BACB-FD0E-B88D-EE92-60C9FED5C0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8797" y="1269261"/>
            <a:ext cx="10219763" cy="5267038"/>
          </a:xfrm>
          <a:prstGeom prst="rect">
            <a:avLst/>
          </a:prstGeom>
          <a:solidFill>
            <a:schemeClr val="bg1"/>
          </a:solidFill>
          <a:ln w="412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FB77FE-F0CB-9614-5DE9-7EE4FB8FA4DE}"/>
              </a:ext>
            </a:extLst>
          </p:cNvPr>
          <p:cNvSpPr txBox="1"/>
          <p:nvPr/>
        </p:nvSpPr>
        <p:spPr>
          <a:xfrm>
            <a:off x="4262044" y="0"/>
            <a:ext cx="3667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Methodology</a:t>
            </a:r>
            <a:endParaRPr lang="ko-KR" altLang="en-US" sz="2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34D045-AD9D-84D5-8B5F-20DB0AC1B454}"/>
              </a:ext>
            </a:extLst>
          </p:cNvPr>
          <p:cNvSpPr txBox="1"/>
          <p:nvPr/>
        </p:nvSpPr>
        <p:spPr>
          <a:xfrm>
            <a:off x="5788813" y="321701"/>
            <a:ext cx="6143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</a:t>
            </a:r>
            <a:endParaRPr lang="ko-KR" altLang="en-US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C248EA-E941-93E7-578F-7F70A27E31C1}"/>
              </a:ext>
            </a:extLst>
          </p:cNvPr>
          <p:cNvSpPr txBox="1"/>
          <p:nvPr/>
        </p:nvSpPr>
        <p:spPr>
          <a:xfrm>
            <a:off x="4700988" y="664604"/>
            <a:ext cx="2790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Weight</a:t>
            </a: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Initialization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D9EA1F4-BCDF-7C79-55CF-B7CDC3676431}"/>
              </a:ext>
            </a:extLst>
          </p:cNvPr>
          <p:cNvGrpSpPr/>
          <p:nvPr/>
        </p:nvGrpSpPr>
        <p:grpSpPr>
          <a:xfrm>
            <a:off x="1530237" y="2163007"/>
            <a:ext cx="3706530" cy="3425732"/>
            <a:chOff x="1778572" y="2163007"/>
            <a:chExt cx="3706530" cy="342573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2912D84-43D5-C38E-8DD9-4EB93B1CC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8572" y="2163007"/>
              <a:ext cx="3706530" cy="34257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79A1E47-AEBF-3D67-212C-7C33DFC502F2}"/>
                </a:ext>
              </a:extLst>
            </p:cNvPr>
            <p:cNvSpPr/>
            <p:nvPr/>
          </p:nvSpPr>
          <p:spPr>
            <a:xfrm>
              <a:off x="2099388" y="2778586"/>
              <a:ext cx="3329193" cy="201894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E1AD0D8-2D0A-67D3-987F-971D83CEB420}"/>
              </a:ext>
            </a:extLst>
          </p:cNvPr>
          <p:cNvSpPr txBox="1"/>
          <p:nvPr/>
        </p:nvSpPr>
        <p:spPr>
          <a:xfrm>
            <a:off x="7234255" y="2088843"/>
            <a:ext cx="2134999" cy="369332"/>
          </a:xfrm>
          <a:prstGeom prst="rect">
            <a:avLst/>
          </a:prstGeom>
          <a:solidFill>
            <a:srgbClr val="703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[Self-attention]</a:t>
            </a:r>
            <a:endParaRPr lang="ko-KR" altLang="en-US" dirty="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4006F5-4261-FDAC-4679-9D9C1DA71A1D}"/>
              </a:ext>
            </a:extLst>
          </p:cNvPr>
          <p:cNvSpPr txBox="1"/>
          <p:nvPr/>
        </p:nvSpPr>
        <p:spPr>
          <a:xfrm>
            <a:off x="5888239" y="3059668"/>
            <a:ext cx="1242386" cy="369332"/>
          </a:xfrm>
          <a:prstGeom prst="rect">
            <a:avLst/>
          </a:prstGeom>
          <a:solidFill>
            <a:srgbClr val="703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Query</a:t>
            </a:r>
            <a:endParaRPr lang="ko-KR" altLang="en-US" dirty="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CDDCD7-0589-2DC0-26A9-F9B73641F240}"/>
              </a:ext>
            </a:extLst>
          </p:cNvPr>
          <p:cNvSpPr txBox="1"/>
          <p:nvPr/>
        </p:nvSpPr>
        <p:spPr>
          <a:xfrm>
            <a:off x="7680562" y="3059668"/>
            <a:ext cx="1242386" cy="369332"/>
          </a:xfrm>
          <a:prstGeom prst="rect">
            <a:avLst/>
          </a:prstGeom>
          <a:solidFill>
            <a:srgbClr val="703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Key</a:t>
            </a:r>
            <a:endParaRPr lang="ko-KR" altLang="en-US" dirty="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539F26-C9B6-39B5-0253-8B6178717479}"/>
              </a:ext>
            </a:extLst>
          </p:cNvPr>
          <p:cNvSpPr txBox="1"/>
          <p:nvPr/>
        </p:nvSpPr>
        <p:spPr>
          <a:xfrm>
            <a:off x="9467907" y="3059668"/>
            <a:ext cx="1242386" cy="369332"/>
          </a:xfrm>
          <a:prstGeom prst="rect">
            <a:avLst/>
          </a:prstGeom>
          <a:solidFill>
            <a:srgbClr val="703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Value</a:t>
            </a:r>
            <a:endParaRPr lang="ko-KR" altLang="en-US" dirty="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79FFAA-882D-E0FF-B207-04F43BE69E6B}"/>
              </a:ext>
            </a:extLst>
          </p:cNvPr>
          <p:cNvSpPr txBox="1"/>
          <p:nvPr/>
        </p:nvSpPr>
        <p:spPr>
          <a:xfrm>
            <a:off x="5888239" y="3879453"/>
            <a:ext cx="1242386" cy="523220"/>
          </a:xfrm>
          <a:prstGeom prst="rect">
            <a:avLst/>
          </a:prstGeom>
          <a:solidFill>
            <a:srgbClr val="703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14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User eigen</a:t>
            </a:r>
            <a:endParaRPr lang="ko-KR" altLang="en-US" sz="1400" dirty="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9187E0-C34B-A731-B860-1C6A3EF543D2}"/>
              </a:ext>
            </a:extLst>
          </p:cNvPr>
          <p:cNvSpPr txBox="1"/>
          <p:nvPr/>
        </p:nvSpPr>
        <p:spPr>
          <a:xfrm>
            <a:off x="7680562" y="3879453"/>
            <a:ext cx="1242386" cy="600164"/>
          </a:xfrm>
          <a:prstGeom prst="rect">
            <a:avLst/>
          </a:prstGeom>
          <a:solidFill>
            <a:srgbClr val="703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14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Item</a:t>
            </a:r>
          </a:p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14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eigen</a:t>
            </a:r>
            <a:endParaRPr lang="ko-KR" altLang="en-US" sz="1400" dirty="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043558-E5A8-13C8-B849-7CA9858D845D}"/>
              </a:ext>
            </a:extLst>
          </p:cNvPr>
          <p:cNvSpPr txBox="1"/>
          <p:nvPr/>
        </p:nvSpPr>
        <p:spPr>
          <a:xfrm>
            <a:off x="9467907" y="3879453"/>
            <a:ext cx="1242386" cy="600164"/>
          </a:xfrm>
          <a:prstGeom prst="rect">
            <a:avLst/>
          </a:prstGeom>
          <a:solidFill>
            <a:srgbClr val="703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14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Dot</a:t>
            </a:r>
          </a:p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14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User,item</a:t>
            </a:r>
            <a:r>
              <a:rPr lang="en-US" altLang="ko-KR" sz="14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130524-120E-2C7C-59B3-D8693DEB861E}"/>
              </a:ext>
            </a:extLst>
          </p:cNvPr>
          <p:cNvSpPr txBox="1"/>
          <p:nvPr/>
        </p:nvSpPr>
        <p:spPr>
          <a:xfrm>
            <a:off x="5114422" y="4582388"/>
            <a:ext cx="279001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유저 잠재 표현에 </a:t>
            </a:r>
            <a:endParaRPr lang="en-US" altLang="ko-KR" sz="1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대한 고유벡터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05A8F3-D33D-3B3D-F2A8-DF4209CAF321}"/>
              </a:ext>
            </a:extLst>
          </p:cNvPr>
          <p:cNvSpPr txBox="1"/>
          <p:nvPr/>
        </p:nvSpPr>
        <p:spPr>
          <a:xfrm>
            <a:off x="6892654" y="4582388"/>
            <a:ext cx="279001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아이템 잠재 표현에 </a:t>
            </a:r>
            <a:endParaRPr lang="en-US" altLang="ko-KR" sz="1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대한 고유벡터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F2C695-72F2-FAD8-7009-7C62D9065EF5}"/>
              </a:ext>
            </a:extLst>
          </p:cNvPr>
          <p:cNvSpPr txBox="1"/>
          <p:nvPr/>
        </p:nvSpPr>
        <p:spPr>
          <a:xfrm>
            <a:off x="8694090" y="4582388"/>
            <a:ext cx="2790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두 고유벡터의 내적</a:t>
            </a:r>
          </a:p>
        </p:txBody>
      </p:sp>
    </p:spTree>
    <p:extLst>
      <p:ext uri="{BB962C8B-B14F-4D97-AF65-F5344CB8AC3E}">
        <p14:creationId xmlns:p14="http://schemas.microsoft.com/office/powerpoint/2010/main" val="1781430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2134F42-1612-6082-FEAA-62DE33E36932}"/>
              </a:ext>
            </a:extLst>
          </p:cNvPr>
          <p:cNvSpPr/>
          <p:nvPr/>
        </p:nvSpPr>
        <p:spPr>
          <a:xfrm>
            <a:off x="1950098" y="1894114"/>
            <a:ext cx="2544171" cy="243306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2790190-18AB-3A8F-A2A5-58CF8638F31C}"/>
              </a:ext>
            </a:extLst>
          </p:cNvPr>
          <p:cNvGrpSpPr/>
          <p:nvPr/>
        </p:nvGrpSpPr>
        <p:grpSpPr>
          <a:xfrm>
            <a:off x="377864" y="6174089"/>
            <a:ext cx="1365928" cy="1367352"/>
            <a:chOff x="377864" y="6174089"/>
            <a:chExt cx="1365928" cy="1367352"/>
          </a:xfrm>
        </p:grpSpPr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AEB23D44-9556-8BE3-07F7-6829E4FB7FA1}"/>
                </a:ext>
              </a:extLst>
            </p:cNvPr>
            <p:cNvSpPr/>
            <p:nvPr/>
          </p:nvSpPr>
          <p:spPr>
            <a:xfrm rot="8100000">
              <a:off x="377864" y="6174089"/>
              <a:ext cx="1365928" cy="1367352"/>
            </a:xfrm>
            <a:prstGeom prst="rtTriangle">
              <a:avLst/>
            </a:pr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CE42B94B-4BE0-7D3C-19E7-7C4F6C707D61}"/>
                </a:ext>
              </a:extLst>
            </p:cNvPr>
            <p:cNvSpPr/>
            <p:nvPr/>
          </p:nvSpPr>
          <p:spPr>
            <a:xfrm rot="8100000">
              <a:off x="497223" y="6293480"/>
              <a:ext cx="1127211" cy="1128386"/>
            </a:xfrm>
            <a:prstGeom prst="rtTriangle">
              <a:avLst/>
            </a:prstGeom>
            <a:noFill/>
            <a:ln w="317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E64D77-ECD8-8436-5085-C696D8DF0859}"/>
              </a:ext>
            </a:extLst>
          </p:cNvPr>
          <p:cNvGrpSpPr/>
          <p:nvPr/>
        </p:nvGrpSpPr>
        <p:grpSpPr>
          <a:xfrm>
            <a:off x="10542675" y="6174087"/>
            <a:ext cx="1365928" cy="1367352"/>
            <a:chOff x="10542675" y="6174087"/>
            <a:chExt cx="1365928" cy="1367352"/>
          </a:xfrm>
        </p:grpSpPr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3A7035C9-A0AE-8AAC-4B30-1E291EC279AB}"/>
                </a:ext>
              </a:extLst>
            </p:cNvPr>
            <p:cNvSpPr/>
            <p:nvPr/>
          </p:nvSpPr>
          <p:spPr>
            <a:xfrm rot="8100000">
              <a:off x="10542675" y="6174087"/>
              <a:ext cx="1365928" cy="1367352"/>
            </a:xfrm>
            <a:prstGeom prst="rtTriangle">
              <a:avLst/>
            </a:pr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26E632C2-9059-08A3-1F6C-5C111D767F52}"/>
                </a:ext>
              </a:extLst>
            </p:cNvPr>
            <p:cNvSpPr/>
            <p:nvPr/>
          </p:nvSpPr>
          <p:spPr>
            <a:xfrm rot="8100000">
              <a:off x="10678668" y="6293481"/>
              <a:ext cx="1127211" cy="1128386"/>
            </a:xfrm>
            <a:prstGeom prst="rtTriangle">
              <a:avLst/>
            </a:prstGeom>
            <a:noFill/>
            <a:ln w="317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488E8BE-04B9-FAFC-2AD8-012C2251BC69}"/>
              </a:ext>
            </a:extLst>
          </p:cNvPr>
          <p:cNvGrpSpPr/>
          <p:nvPr/>
        </p:nvGrpSpPr>
        <p:grpSpPr>
          <a:xfrm>
            <a:off x="4293187" y="-1849505"/>
            <a:ext cx="3605627" cy="3605627"/>
            <a:chOff x="4293187" y="-1849505"/>
            <a:chExt cx="3605627" cy="3605627"/>
          </a:xfrm>
        </p:grpSpPr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B6E59651-938A-2792-D81A-F433AAB79789}"/>
                </a:ext>
              </a:extLst>
            </p:cNvPr>
            <p:cNvSpPr/>
            <p:nvPr/>
          </p:nvSpPr>
          <p:spPr>
            <a:xfrm rot="18900000">
              <a:off x="4455130" y="-1640870"/>
              <a:ext cx="3281739" cy="3281739"/>
            </a:xfrm>
            <a:prstGeom prst="rtTriangle">
              <a:avLst/>
            </a:pr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E6C60C80-F806-B029-9DC4-5358094C54BF}"/>
                </a:ext>
              </a:extLst>
            </p:cNvPr>
            <p:cNvSpPr/>
            <p:nvPr/>
          </p:nvSpPr>
          <p:spPr>
            <a:xfrm rot="18900000">
              <a:off x="4293187" y="-1849505"/>
              <a:ext cx="3605627" cy="3605627"/>
            </a:xfrm>
            <a:prstGeom prst="rtTriangle">
              <a:avLst/>
            </a:prstGeom>
            <a:noFill/>
            <a:ln w="28575">
              <a:solidFill>
                <a:srgbClr val="7030A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90BACB-FD0E-B88D-EE92-60C9FED5C0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8797" y="1269261"/>
            <a:ext cx="10219763" cy="5267038"/>
          </a:xfrm>
          <a:prstGeom prst="rect">
            <a:avLst/>
          </a:prstGeom>
          <a:solidFill>
            <a:schemeClr val="bg1"/>
          </a:solidFill>
          <a:ln w="412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유클리드 공간에서의 연산</a:t>
            </a: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덧셈</a:t>
            </a: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곱셉</a:t>
            </a: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나눗셈</a:t>
            </a: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 대수학적 성질과 쌍곡선 공간에서의 연산 체계는 다르다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FB77FE-F0CB-9614-5DE9-7EE4FB8FA4DE}"/>
              </a:ext>
            </a:extLst>
          </p:cNvPr>
          <p:cNvSpPr txBox="1"/>
          <p:nvPr/>
        </p:nvSpPr>
        <p:spPr>
          <a:xfrm>
            <a:off x="4262044" y="0"/>
            <a:ext cx="3667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Methodology</a:t>
            </a:r>
            <a:endParaRPr lang="ko-KR" altLang="en-US" sz="2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34D045-AD9D-84D5-8B5F-20DB0AC1B454}"/>
              </a:ext>
            </a:extLst>
          </p:cNvPr>
          <p:cNvSpPr txBox="1"/>
          <p:nvPr/>
        </p:nvSpPr>
        <p:spPr>
          <a:xfrm>
            <a:off x="5788813" y="321701"/>
            <a:ext cx="6143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</a:t>
            </a:r>
            <a:endParaRPr lang="ko-KR" altLang="en-US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C248EA-E941-93E7-578F-7F70A27E31C1}"/>
              </a:ext>
            </a:extLst>
          </p:cNvPr>
          <p:cNvSpPr txBox="1"/>
          <p:nvPr/>
        </p:nvSpPr>
        <p:spPr>
          <a:xfrm>
            <a:off x="4494269" y="664604"/>
            <a:ext cx="3203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Hyperbolic</a:t>
            </a: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Embedding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9280D99-88BE-1C59-F214-84656D19700B}"/>
              </a:ext>
            </a:extLst>
          </p:cNvPr>
          <p:cNvGrpSpPr/>
          <p:nvPr/>
        </p:nvGrpSpPr>
        <p:grpSpPr>
          <a:xfrm>
            <a:off x="3636018" y="1797566"/>
            <a:ext cx="4909179" cy="3338947"/>
            <a:chOff x="1118797" y="1547657"/>
            <a:chExt cx="4909179" cy="333894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130524-120E-2C7C-59B3-D8693DEB861E}"/>
                </a:ext>
              </a:extLst>
            </p:cNvPr>
            <p:cNvSpPr txBox="1"/>
            <p:nvPr/>
          </p:nvSpPr>
          <p:spPr>
            <a:xfrm>
              <a:off x="1118797" y="4578827"/>
              <a:ext cx="490917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ko-KR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[Euclidian Space vs  Hyperbolic Space]</a:t>
              </a:r>
              <a:endPara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pic>
          <p:nvPicPr>
            <p:cNvPr id="3076" name="Picture 4" descr="enter image description here">
              <a:extLst>
                <a:ext uri="{FF2B5EF4-FFF2-40B4-BE49-F238E27FC236}">
                  <a16:creationId xmlns:a16="http://schemas.microsoft.com/office/drawing/2014/main" id="{202820EC-70B8-EE64-BD8B-4A3DBDECCB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615"/>
            <a:stretch/>
          </p:blipFill>
          <p:spPr bwMode="auto">
            <a:xfrm>
              <a:off x="1562986" y="1547657"/>
              <a:ext cx="4195925" cy="291465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EFC8DD8-E560-C1CA-98AC-6D8358214073}"/>
              </a:ext>
            </a:extLst>
          </p:cNvPr>
          <p:cNvSpPr txBox="1"/>
          <p:nvPr/>
        </p:nvSpPr>
        <p:spPr>
          <a:xfrm>
            <a:off x="3636017" y="5240521"/>
            <a:ext cx="49091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유클리드 </a:t>
            </a:r>
            <a:r>
              <a: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-&gt; </a:t>
            </a: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쌍곡선 공간에 대한 변환 연산이 필요</a:t>
            </a:r>
          </a:p>
        </p:txBody>
      </p:sp>
      <p:sp>
        <p:nvSpPr>
          <p:cNvPr id="3073" name="TextBox 3072">
            <a:extLst>
              <a:ext uri="{FF2B5EF4-FFF2-40B4-BE49-F238E27FC236}">
                <a16:creationId xmlns:a16="http://schemas.microsoft.com/office/drawing/2014/main" id="{E9BAC0BD-7850-4640-2F11-A44FE775C506}"/>
              </a:ext>
            </a:extLst>
          </p:cNvPr>
          <p:cNvSpPr txBox="1"/>
          <p:nvPr/>
        </p:nvSpPr>
        <p:spPr>
          <a:xfrm>
            <a:off x="3121795" y="5650949"/>
            <a:ext cx="6097554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ko-KR" altLang="en-US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유클리드 공간에서의 연산</a:t>
            </a:r>
            <a:r>
              <a:rPr lang="en-US" altLang="ko-KR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덧셈</a:t>
            </a:r>
            <a:r>
              <a:rPr lang="en-US" altLang="ko-KR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dirty="0" err="1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곱셉</a:t>
            </a:r>
            <a:r>
              <a:rPr lang="en-US" altLang="ko-KR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나눗셈</a:t>
            </a:r>
            <a:r>
              <a:rPr lang="en-US" altLang="ko-KR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r>
              <a:rPr lang="ko-KR" altLang="en-US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 </a:t>
            </a:r>
            <a:endParaRPr lang="en-US" altLang="ko-KR" dirty="0">
              <a:solidFill>
                <a:srgbClr val="7030A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ko-KR" altLang="en-US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대수학적 성질과 쌍곡선 공간에서의 연산 체계는 다르다 </a:t>
            </a:r>
          </a:p>
        </p:txBody>
      </p:sp>
    </p:spTree>
    <p:extLst>
      <p:ext uri="{BB962C8B-B14F-4D97-AF65-F5344CB8AC3E}">
        <p14:creationId xmlns:p14="http://schemas.microsoft.com/office/powerpoint/2010/main" val="827120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2134F42-1612-6082-FEAA-62DE33E36932}"/>
              </a:ext>
            </a:extLst>
          </p:cNvPr>
          <p:cNvSpPr/>
          <p:nvPr/>
        </p:nvSpPr>
        <p:spPr>
          <a:xfrm>
            <a:off x="1950098" y="1894114"/>
            <a:ext cx="2544171" cy="243306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2790190-18AB-3A8F-A2A5-58CF8638F31C}"/>
              </a:ext>
            </a:extLst>
          </p:cNvPr>
          <p:cNvGrpSpPr/>
          <p:nvPr/>
        </p:nvGrpSpPr>
        <p:grpSpPr>
          <a:xfrm>
            <a:off x="377864" y="6174089"/>
            <a:ext cx="1365928" cy="1367352"/>
            <a:chOff x="377864" y="6174089"/>
            <a:chExt cx="1365928" cy="1367352"/>
          </a:xfrm>
        </p:grpSpPr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AEB23D44-9556-8BE3-07F7-6829E4FB7FA1}"/>
                </a:ext>
              </a:extLst>
            </p:cNvPr>
            <p:cNvSpPr/>
            <p:nvPr/>
          </p:nvSpPr>
          <p:spPr>
            <a:xfrm rot="8100000">
              <a:off x="377864" y="6174089"/>
              <a:ext cx="1365928" cy="1367352"/>
            </a:xfrm>
            <a:prstGeom prst="rtTriangle">
              <a:avLst/>
            </a:pr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CE42B94B-4BE0-7D3C-19E7-7C4F6C707D61}"/>
                </a:ext>
              </a:extLst>
            </p:cNvPr>
            <p:cNvSpPr/>
            <p:nvPr/>
          </p:nvSpPr>
          <p:spPr>
            <a:xfrm rot="8100000">
              <a:off x="497223" y="6293480"/>
              <a:ext cx="1127211" cy="1128386"/>
            </a:xfrm>
            <a:prstGeom prst="rtTriangle">
              <a:avLst/>
            </a:prstGeom>
            <a:noFill/>
            <a:ln w="317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E64D77-ECD8-8436-5085-C696D8DF0859}"/>
              </a:ext>
            </a:extLst>
          </p:cNvPr>
          <p:cNvGrpSpPr/>
          <p:nvPr/>
        </p:nvGrpSpPr>
        <p:grpSpPr>
          <a:xfrm>
            <a:off x="10542675" y="6174087"/>
            <a:ext cx="1365928" cy="1367352"/>
            <a:chOff x="10542675" y="6174087"/>
            <a:chExt cx="1365928" cy="1367352"/>
          </a:xfrm>
        </p:grpSpPr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3A7035C9-A0AE-8AAC-4B30-1E291EC279AB}"/>
                </a:ext>
              </a:extLst>
            </p:cNvPr>
            <p:cNvSpPr/>
            <p:nvPr/>
          </p:nvSpPr>
          <p:spPr>
            <a:xfrm rot="8100000">
              <a:off x="10542675" y="6174087"/>
              <a:ext cx="1365928" cy="1367352"/>
            </a:xfrm>
            <a:prstGeom prst="rtTriangle">
              <a:avLst/>
            </a:pr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26E632C2-9059-08A3-1F6C-5C111D767F52}"/>
                </a:ext>
              </a:extLst>
            </p:cNvPr>
            <p:cNvSpPr/>
            <p:nvPr/>
          </p:nvSpPr>
          <p:spPr>
            <a:xfrm rot="8100000">
              <a:off x="10678668" y="6293481"/>
              <a:ext cx="1127211" cy="1128386"/>
            </a:xfrm>
            <a:prstGeom prst="rtTriangle">
              <a:avLst/>
            </a:prstGeom>
            <a:noFill/>
            <a:ln w="317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488E8BE-04B9-FAFC-2AD8-012C2251BC69}"/>
              </a:ext>
            </a:extLst>
          </p:cNvPr>
          <p:cNvGrpSpPr/>
          <p:nvPr/>
        </p:nvGrpSpPr>
        <p:grpSpPr>
          <a:xfrm>
            <a:off x="4293187" y="-1849505"/>
            <a:ext cx="3605627" cy="3605627"/>
            <a:chOff x="4293187" y="-1849505"/>
            <a:chExt cx="3605627" cy="3605627"/>
          </a:xfrm>
        </p:grpSpPr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B6E59651-938A-2792-D81A-F433AAB79789}"/>
                </a:ext>
              </a:extLst>
            </p:cNvPr>
            <p:cNvSpPr/>
            <p:nvPr/>
          </p:nvSpPr>
          <p:spPr>
            <a:xfrm rot="18900000">
              <a:off x="4455130" y="-1640870"/>
              <a:ext cx="3281739" cy="3281739"/>
            </a:xfrm>
            <a:prstGeom prst="rtTriangle">
              <a:avLst/>
            </a:pr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E6C60C80-F806-B029-9DC4-5358094C54BF}"/>
                </a:ext>
              </a:extLst>
            </p:cNvPr>
            <p:cNvSpPr/>
            <p:nvPr/>
          </p:nvSpPr>
          <p:spPr>
            <a:xfrm rot="18900000">
              <a:off x="4293187" y="-1849505"/>
              <a:ext cx="3605627" cy="3605627"/>
            </a:xfrm>
            <a:prstGeom prst="rtTriangle">
              <a:avLst/>
            </a:prstGeom>
            <a:noFill/>
            <a:ln w="28575">
              <a:solidFill>
                <a:srgbClr val="7030A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90BACB-FD0E-B88D-EE92-60C9FED5C0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8797" y="1269261"/>
            <a:ext cx="10219763" cy="5267038"/>
          </a:xfrm>
          <a:prstGeom prst="rect">
            <a:avLst/>
          </a:prstGeom>
          <a:solidFill>
            <a:schemeClr val="bg1"/>
          </a:solidFill>
          <a:ln w="41275">
            <a:solidFill>
              <a:srgbClr val="7030A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FB77FE-F0CB-9614-5DE9-7EE4FB8FA4DE}"/>
              </a:ext>
            </a:extLst>
          </p:cNvPr>
          <p:cNvSpPr txBox="1"/>
          <p:nvPr/>
        </p:nvSpPr>
        <p:spPr>
          <a:xfrm>
            <a:off x="4262044" y="0"/>
            <a:ext cx="3667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Methodology</a:t>
            </a:r>
            <a:endParaRPr lang="ko-KR" altLang="en-US" sz="2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34D045-AD9D-84D5-8B5F-20DB0AC1B454}"/>
              </a:ext>
            </a:extLst>
          </p:cNvPr>
          <p:cNvSpPr txBox="1"/>
          <p:nvPr/>
        </p:nvSpPr>
        <p:spPr>
          <a:xfrm>
            <a:off x="5788813" y="321701"/>
            <a:ext cx="6143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</a:t>
            </a:r>
            <a:endParaRPr lang="ko-KR" altLang="en-US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C248EA-E941-93E7-578F-7F70A27E31C1}"/>
              </a:ext>
            </a:extLst>
          </p:cNvPr>
          <p:cNvSpPr txBox="1"/>
          <p:nvPr/>
        </p:nvSpPr>
        <p:spPr>
          <a:xfrm>
            <a:off x="4494269" y="664604"/>
            <a:ext cx="3203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Hyperbolic</a:t>
            </a: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Embedding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FC8DD8-E560-C1CA-98AC-6D8358214073}"/>
              </a:ext>
            </a:extLst>
          </p:cNvPr>
          <p:cNvSpPr txBox="1"/>
          <p:nvPr/>
        </p:nvSpPr>
        <p:spPr>
          <a:xfrm>
            <a:off x="1393639" y="1571246"/>
            <a:ext cx="2152796" cy="307777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4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Gyro Vector Space</a:t>
            </a:r>
            <a:endParaRPr lang="ko-KR" altLang="en-US" sz="1400" dirty="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A9E5D15-7517-41A0-6268-808F813667AE}"/>
              </a:ext>
            </a:extLst>
          </p:cNvPr>
          <p:cNvGrpSpPr/>
          <p:nvPr/>
        </p:nvGrpSpPr>
        <p:grpSpPr>
          <a:xfrm>
            <a:off x="1412091" y="2061270"/>
            <a:ext cx="4376722" cy="819934"/>
            <a:chOff x="1412091" y="2061270"/>
            <a:chExt cx="4376722" cy="819934"/>
          </a:xfrm>
        </p:grpSpPr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6CF2A2B6-D3FD-7084-728B-D774E666F7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0214" y="2384058"/>
              <a:ext cx="4308599" cy="497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632463B-3B97-DEA2-2583-4332C7BE325C}"/>
                </a:ext>
              </a:extLst>
            </p:cNvPr>
            <p:cNvSpPr txBox="1"/>
            <p:nvPr/>
          </p:nvSpPr>
          <p:spPr>
            <a:xfrm>
              <a:off x="1412091" y="2061270"/>
              <a:ext cx="21343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[Mobius</a:t>
              </a:r>
              <a:r>
                <a:rPr lang="ko-KR" altLang="en-US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 </a:t>
              </a:r>
              <a:r>
                <a:rPr lang="en-US" altLang="ko-KR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addition]</a:t>
              </a:r>
              <a:endPara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A172CFF-E6FC-6F14-0B0F-33DD9739C705}"/>
              </a:ext>
            </a:extLst>
          </p:cNvPr>
          <p:cNvGrpSpPr/>
          <p:nvPr/>
        </p:nvGrpSpPr>
        <p:grpSpPr>
          <a:xfrm>
            <a:off x="1354784" y="3357905"/>
            <a:ext cx="4048094" cy="822666"/>
            <a:chOff x="1393639" y="3423675"/>
            <a:chExt cx="4048094" cy="82266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AC0784-29B7-4171-2324-C8FD9B75CB94}"/>
                </a:ext>
              </a:extLst>
            </p:cNvPr>
            <p:cNvSpPr txBox="1"/>
            <p:nvPr/>
          </p:nvSpPr>
          <p:spPr>
            <a:xfrm>
              <a:off x="1393639" y="3423675"/>
              <a:ext cx="350514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[Mobius</a:t>
              </a:r>
              <a:r>
                <a:rPr lang="ko-KR" altLang="en-US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 </a:t>
              </a:r>
              <a:r>
                <a:rPr lang="en-US" altLang="ko-KR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scalar multiplication]</a:t>
              </a:r>
              <a:endPara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pic>
          <p:nvPicPr>
            <p:cNvPr id="7172" name="Picture 4">
              <a:extLst>
                <a:ext uri="{FF2B5EF4-FFF2-40B4-BE49-F238E27FC236}">
                  <a16:creationId xmlns:a16="http://schemas.microsoft.com/office/drawing/2014/main" id="{F150EF1A-EDF4-BB86-F63A-9C05E7B09C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3185" y="3782578"/>
              <a:ext cx="3958548" cy="463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B49AAAD-1CB7-E0BD-8277-226D527184A2}"/>
              </a:ext>
            </a:extLst>
          </p:cNvPr>
          <p:cNvGrpSpPr/>
          <p:nvPr/>
        </p:nvGrpSpPr>
        <p:grpSpPr>
          <a:xfrm>
            <a:off x="1393639" y="4550622"/>
            <a:ext cx="3709915" cy="786472"/>
            <a:chOff x="1393639" y="4550622"/>
            <a:chExt cx="3709915" cy="7864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838DCE2-75DC-8E61-E575-76D3F3E16D7F}"/>
                </a:ext>
              </a:extLst>
            </p:cNvPr>
            <p:cNvSpPr txBox="1"/>
            <p:nvPr/>
          </p:nvSpPr>
          <p:spPr>
            <a:xfrm>
              <a:off x="1393639" y="4550622"/>
              <a:ext cx="350514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[</a:t>
              </a:r>
              <a:r>
                <a:rPr lang="en-US" altLang="ko-KR" sz="1400" dirty="0" err="1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MobiusTransformation</a:t>
              </a:r>
              <a:r>
                <a:rPr lang="en-US" altLang="ko-KR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]</a:t>
              </a:r>
              <a:endPara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pic>
          <p:nvPicPr>
            <p:cNvPr id="7174" name="Picture 6">
              <a:extLst>
                <a:ext uri="{FF2B5EF4-FFF2-40B4-BE49-F238E27FC236}">
                  <a16:creationId xmlns:a16="http://schemas.microsoft.com/office/drawing/2014/main" id="{5EFC6BBD-EDCF-F73C-4D94-118549591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0214" y="4927499"/>
              <a:ext cx="3623340" cy="40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34E4F87-6B74-27C3-8E86-D83215EE58E7}"/>
              </a:ext>
            </a:extLst>
          </p:cNvPr>
          <p:cNvSpPr txBox="1"/>
          <p:nvPr/>
        </p:nvSpPr>
        <p:spPr>
          <a:xfrm>
            <a:off x="1412091" y="2981028"/>
            <a:ext cx="5752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en-US" altLang="ko-KR" sz="1400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 : </a:t>
            </a:r>
            <a:r>
              <a:rPr lang="ko-KR" altLang="en-US" sz="1400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곡률</a:t>
            </a:r>
            <a:r>
              <a:rPr lang="en-US" altLang="ko-KR" sz="1400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(curvature) : </a:t>
            </a:r>
            <a:r>
              <a:rPr lang="ko-KR" altLang="en-US" sz="1400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쌍곡선 공간이 휘어짐의 정도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EBAFC2-2E74-3904-73BF-90F18D0866D3}"/>
              </a:ext>
            </a:extLst>
          </p:cNvPr>
          <p:cNvSpPr txBox="1"/>
          <p:nvPr/>
        </p:nvSpPr>
        <p:spPr>
          <a:xfrm>
            <a:off x="1412091" y="4186560"/>
            <a:ext cx="5752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en-US" altLang="ko-KR" sz="1400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</a:t>
            </a:r>
            <a:r>
              <a:rPr lang="ko-KR" altLang="en-US" sz="1400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 </a:t>
            </a:r>
            <a:r>
              <a:rPr lang="en-US" altLang="ko-KR" sz="1400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</a:t>
            </a:r>
            <a:r>
              <a:rPr lang="ko-KR" altLang="en-US" sz="1400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이라면 유클리드 공간에서의 연산이 가능함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E52ACD-D238-C5A0-C00A-2A4F0FA6F6A0}"/>
              </a:ext>
            </a:extLst>
          </p:cNvPr>
          <p:cNvSpPr txBox="1"/>
          <p:nvPr/>
        </p:nvSpPr>
        <p:spPr>
          <a:xfrm>
            <a:off x="1412091" y="5465964"/>
            <a:ext cx="5752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쌍곡선 공간에 매핑할 수 있도록 벡터를 변환함</a:t>
            </a:r>
          </a:p>
        </p:txBody>
      </p:sp>
      <p:grpSp>
        <p:nvGrpSpPr>
          <p:cNvPr id="7168" name="그룹 7167">
            <a:extLst>
              <a:ext uri="{FF2B5EF4-FFF2-40B4-BE49-F238E27FC236}">
                <a16:creationId xmlns:a16="http://schemas.microsoft.com/office/drawing/2014/main" id="{D6B77105-8B07-4B83-4BFA-81B145A5407A}"/>
              </a:ext>
            </a:extLst>
          </p:cNvPr>
          <p:cNvGrpSpPr/>
          <p:nvPr/>
        </p:nvGrpSpPr>
        <p:grpSpPr>
          <a:xfrm>
            <a:off x="6199891" y="2048040"/>
            <a:ext cx="3111610" cy="1476412"/>
            <a:chOff x="6199891" y="2048040"/>
            <a:chExt cx="3111610" cy="147641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A4BF03E-EB7A-3DC9-DAAA-DD377C99462A}"/>
                </a:ext>
              </a:extLst>
            </p:cNvPr>
            <p:cNvSpPr txBox="1"/>
            <p:nvPr/>
          </p:nvSpPr>
          <p:spPr>
            <a:xfrm>
              <a:off x="6199891" y="2048040"/>
              <a:ext cx="139522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600"/>
                </a:spcAft>
              </a:pPr>
              <a:r>
                <a:rPr lang="en-US" altLang="ko-KR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[Projection]</a:t>
              </a:r>
              <a:endPara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pic>
          <p:nvPicPr>
            <p:cNvPr id="7176" name="Picture 8">
              <a:extLst>
                <a:ext uri="{FF2B5EF4-FFF2-40B4-BE49-F238E27FC236}">
                  <a16:creationId xmlns:a16="http://schemas.microsoft.com/office/drawing/2014/main" id="{BDE5DBBE-34B0-BCE8-E045-CEB3BB789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4581" y="2508519"/>
              <a:ext cx="3016920" cy="243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8" name="Picture 10">
              <a:extLst>
                <a:ext uri="{FF2B5EF4-FFF2-40B4-BE49-F238E27FC236}">
                  <a16:creationId xmlns:a16="http://schemas.microsoft.com/office/drawing/2014/main" id="{599A91CC-806E-5141-C81F-1C469620C4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0623" y="2835675"/>
              <a:ext cx="2544171" cy="253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80" name="Picture 12">
              <a:extLst>
                <a:ext uri="{FF2B5EF4-FFF2-40B4-BE49-F238E27FC236}">
                  <a16:creationId xmlns:a16="http://schemas.microsoft.com/office/drawing/2014/main" id="{EEDF1740-E0BF-8B5F-AA3B-D5FBD91EC7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4933" y="3192537"/>
              <a:ext cx="2380631" cy="331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010DF5A-0606-942D-D74C-20104668FCAE}"/>
              </a:ext>
            </a:extLst>
          </p:cNvPr>
          <p:cNvSpPr txBox="1"/>
          <p:nvPr/>
        </p:nvSpPr>
        <p:spPr>
          <a:xfrm>
            <a:off x="6131534" y="3586396"/>
            <a:ext cx="575278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만약 사영할 </a:t>
            </a:r>
            <a:r>
              <a: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x</a:t>
            </a: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 지정한 곡률의 최대 임계치</a:t>
            </a:r>
            <a:r>
              <a: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(max norm)</a:t>
            </a: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을 </a:t>
            </a:r>
            <a:endParaRPr lang="en-US" altLang="ko-KR" sz="1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넘어서는 벡터라면 </a:t>
            </a:r>
            <a:r>
              <a: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projection</a:t>
            </a: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식과 같이 </a:t>
            </a:r>
            <a:r>
              <a: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Scaling</a:t>
            </a: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하며 사영함</a:t>
            </a:r>
          </a:p>
        </p:txBody>
      </p:sp>
      <p:pic>
        <p:nvPicPr>
          <p:cNvPr id="7182" name="Picture 14">
            <a:extLst>
              <a:ext uri="{FF2B5EF4-FFF2-40B4-BE49-F238E27FC236}">
                <a16:creationId xmlns:a16="http://schemas.microsoft.com/office/drawing/2014/main" id="{CA4DF43D-1794-E814-6EB4-8E1E25A3F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417" y="4636055"/>
            <a:ext cx="2714625" cy="122872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57A9016-56E9-BFB0-09D5-DC7622640AC9}"/>
              </a:ext>
            </a:extLst>
          </p:cNvPr>
          <p:cNvSpPr txBox="1"/>
          <p:nvPr/>
        </p:nvSpPr>
        <p:spPr>
          <a:xfrm>
            <a:off x="6166416" y="5885974"/>
            <a:ext cx="575278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ko-KR" altLang="en-US" sz="14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유클리디안</a:t>
            </a: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벡터로 </a:t>
            </a:r>
            <a:r>
              <a:rPr lang="ko-KR" altLang="en-US" sz="14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임베딩을</a:t>
            </a: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한 후</a:t>
            </a:r>
            <a:r>
              <a: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en-US" altLang="ko-KR" sz="14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nn.embedding</a:t>
            </a:r>
            <a:r>
              <a: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</a:p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쌍곡선 공간으로의 변환을 마치며 </a:t>
            </a:r>
            <a:r>
              <a: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Item embedding</a:t>
            </a: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을 함</a:t>
            </a:r>
          </a:p>
        </p:txBody>
      </p:sp>
      <p:sp>
        <p:nvSpPr>
          <p:cNvPr id="7169" name="TextBox 7168">
            <a:extLst>
              <a:ext uri="{FF2B5EF4-FFF2-40B4-BE49-F238E27FC236}">
                <a16:creationId xmlns:a16="http://schemas.microsoft.com/office/drawing/2014/main" id="{418235FA-B3D6-2ED5-7EB5-7263E511ED2B}"/>
              </a:ext>
            </a:extLst>
          </p:cNvPr>
          <p:cNvSpPr txBox="1"/>
          <p:nvPr/>
        </p:nvSpPr>
        <p:spPr>
          <a:xfrm>
            <a:off x="6166417" y="4255746"/>
            <a:ext cx="5752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[Embedding Process]</a:t>
            </a:r>
            <a:endParaRPr lang="ko-KR" altLang="en-US" sz="1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486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B2790190-18AB-3A8F-A2A5-58CF8638F31C}"/>
              </a:ext>
            </a:extLst>
          </p:cNvPr>
          <p:cNvGrpSpPr/>
          <p:nvPr/>
        </p:nvGrpSpPr>
        <p:grpSpPr>
          <a:xfrm>
            <a:off x="377864" y="6174089"/>
            <a:ext cx="1365928" cy="1367352"/>
            <a:chOff x="377864" y="6174089"/>
            <a:chExt cx="1365928" cy="1367352"/>
          </a:xfrm>
        </p:grpSpPr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AEB23D44-9556-8BE3-07F7-6829E4FB7FA1}"/>
                </a:ext>
              </a:extLst>
            </p:cNvPr>
            <p:cNvSpPr/>
            <p:nvPr/>
          </p:nvSpPr>
          <p:spPr>
            <a:xfrm rot="8100000">
              <a:off x="377864" y="6174089"/>
              <a:ext cx="1365928" cy="1367352"/>
            </a:xfrm>
            <a:prstGeom prst="rtTriangle">
              <a:avLst/>
            </a:pr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CE42B94B-4BE0-7D3C-19E7-7C4F6C707D61}"/>
                </a:ext>
              </a:extLst>
            </p:cNvPr>
            <p:cNvSpPr/>
            <p:nvPr/>
          </p:nvSpPr>
          <p:spPr>
            <a:xfrm rot="8100000">
              <a:off x="497223" y="6293480"/>
              <a:ext cx="1127211" cy="1128386"/>
            </a:xfrm>
            <a:prstGeom prst="rtTriangle">
              <a:avLst/>
            </a:prstGeom>
            <a:noFill/>
            <a:ln w="317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E64D77-ECD8-8436-5085-C696D8DF0859}"/>
              </a:ext>
            </a:extLst>
          </p:cNvPr>
          <p:cNvGrpSpPr/>
          <p:nvPr/>
        </p:nvGrpSpPr>
        <p:grpSpPr>
          <a:xfrm>
            <a:off x="10542675" y="6174087"/>
            <a:ext cx="1365928" cy="1367352"/>
            <a:chOff x="10542675" y="6174087"/>
            <a:chExt cx="1365928" cy="1367352"/>
          </a:xfrm>
        </p:grpSpPr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3A7035C9-A0AE-8AAC-4B30-1E291EC279AB}"/>
                </a:ext>
              </a:extLst>
            </p:cNvPr>
            <p:cNvSpPr/>
            <p:nvPr/>
          </p:nvSpPr>
          <p:spPr>
            <a:xfrm rot="8100000">
              <a:off x="10542675" y="6174087"/>
              <a:ext cx="1365928" cy="1367352"/>
            </a:xfrm>
            <a:prstGeom prst="rtTriangle">
              <a:avLst/>
            </a:pr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26E632C2-9059-08A3-1F6C-5C111D767F52}"/>
                </a:ext>
              </a:extLst>
            </p:cNvPr>
            <p:cNvSpPr/>
            <p:nvPr/>
          </p:nvSpPr>
          <p:spPr>
            <a:xfrm rot="8100000">
              <a:off x="10678668" y="6293481"/>
              <a:ext cx="1127211" cy="1128386"/>
            </a:xfrm>
            <a:prstGeom prst="rtTriangle">
              <a:avLst/>
            </a:prstGeom>
            <a:noFill/>
            <a:ln w="317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488E8BE-04B9-FAFC-2AD8-012C2251BC69}"/>
              </a:ext>
            </a:extLst>
          </p:cNvPr>
          <p:cNvGrpSpPr/>
          <p:nvPr/>
        </p:nvGrpSpPr>
        <p:grpSpPr>
          <a:xfrm>
            <a:off x="4293187" y="-1849505"/>
            <a:ext cx="3605627" cy="3605627"/>
            <a:chOff x="4293187" y="-1849505"/>
            <a:chExt cx="3605627" cy="3605627"/>
          </a:xfrm>
        </p:grpSpPr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B6E59651-938A-2792-D81A-F433AAB79789}"/>
                </a:ext>
              </a:extLst>
            </p:cNvPr>
            <p:cNvSpPr/>
            <p:nvPr/>
          </p:nvSpPr>
          <p:spPr>
            <a:xfrm rot="18900000">
              <a:off x="4455130" y="-1640870"/>
              <a:ext cx="3281739" cy="3281739"/>
            </a:xfrm>
            <a:prstGeom prst="rtTriangle">
              <a:avLst/>
            </a:pr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E6C60C80-F806-B029-9DC4-5358094C54BF}"/>
                </a:ext>
              </a:extLst>
            </p:cNvPr>
            <p:cNvSpPr/>
            <p:nvPr/>
          </p:nvSpPr>
          <p:spPr>
            <a:xfrm rot="18900000">
              <a:off x="4293187" y="-1849505"/>
              <a:ext cx="3605627" cy="3605627"/>
            </a:xfrm>
            <a:prstGeom prst="rtTriangle">
              <a:avLst/>
            </a:prstGeom>
            <a:noFill/>
            <a:ln w="28575">
              <a:solidFill>
                <a:srgbClr val="7030A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90BACB-FD0E-B88D-EE92-60C9FED5C0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8797" y="1269261"/>
            <a:ext cx="10219763" cy="5267038"/>
          </a:xfrm>
          <a:prstGeom prst="rect">
            <a:avLst/>
          </a:prstGeom>
          <a:solidFill>
            <a:schemeClr val="bg1"/>
          </a:solidFill>
          <a:ln w="41275">
            <a:solidFill>
              <a:srgbClr val="7030A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FB77FE-F0CB-9614-5DE9-7EE4FB8FA4DE}"/>
              </a:ext>
            </a:extLst>
          </p:cNvPr>
          <p:cNvSpPr txBox="1"/>
          <p:nvPr/>
        </p:nvSpPr>
        <p:spPr>
          <a:xfrm>
            <a:off x="4262044" y="0"/>
            <a:ext cx="3667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Experiment</a:t>
            </a:r>
            <a:endParaRPr lang="ko-KR" altLang="en-US" sz="2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34D045-AD9D-84D5-8B5F-20DB0AC1B454}"/>
              </a:ext>
            </a:extLst>
          </p:cNvPr>
          <p:cNvSpPr txBox="1"/>
          <p:nvPr/>
        </p:nvSpPr>
        <p:spPr>
          <a:xfrm>
            <a:off x="5788813" y="321701"/>
            <a:ext cx="6143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</a:t>
            </a:r>
            <a:endParaRPr lang="ko-KR" altLang="en-US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C248EA-E941-93E7-578F-7F70A27E31C1}"/>
              </a:ext>
            </a:extLst>
          </p:cNvPr>
          <p:cNvSpPr txBox="1"/>
          <p:nvPr/>
        </p:nvSpPr>
        <p:spPr>
          <a:xfrm>
            <a:off x="4494269" y="664604"/>
            <a:ext cx="3203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Setting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7179" name="그룹 7178">
            <a:extLst>
              <a:ext uri="{FF2B5EF4-FFF2-40B4-BE49-F238E27FC236}">
                <a16:creationId xmlns:a16="http://schemas.microsoft.com/office/drawing/2014/main" id="{10F099D7-7DE2-6EE0-E9AE-27DFA422A641}"/>
              </a:ext>
            </a:extLst>
          </p:cNvPr>
          <p:cNvGrpSpPr/>
          <p:nvPr/>
        </p:nvGrpSpPr>
        <p:grpSpPr>
          <a:xfrm>
            <a:off x="1857887" y="1893490"/>
            <a:ext cx="2618523" cy="1854037"/>
            <a:chOff x="1393639" y="1571246"/>
            <a:chExt cx="2618523" cy="185403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010DF5A-0606-942D-D74C-20104668FCAE}"/>
                </a:ext>
              </a:extLst>
            </p:cNvPr>
            <p:cNvSpPr txBox="1"/>
            <p:nvPr/>
          </p:nvSpPr>
          <p:spPr>
            <a:xfrm>
              <a:off x="1393639" y="1947955"/>
              <a:ext cx="2618523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600"/>
                </a:spcAft>
              </a:pPr>
              <a:r>
                <a:rPr lang="en-US" altLang="ko-KR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Movielens1M </a:t>
              </a:r>
            </a:p>
            <a:p>
              <a:pPr rtl="0">
                <a:spcBef>
                  <a:spcPts val="0"/>
                </a:spcBef>
                <a:spcAft>
                  <a:spcPts val="600"/>
                </a:spcAft>
              </a:pPr>
              <a:r>
                <a:rPr lang="en-US" altLang="ko-KR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User: 6,040</a:t>
              </a:r>
              <a:r>
                <a:rPr lang="ko-KR" altLang="en-US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명</a:t>
              </a:r>
              <a:endPara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  <a:p>
              <a:pPr rtl="0">
                <a:spcBef>
                  <a:spcPts val="0"/>
                </a:spcBef>
                <a:spcAft>
                  <a:spcPts val="600"/>
                </a:spcAft>
              </a:pPr>
              <a:r>
                <a:rPr lang="en-US" altLang="ko-KR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Item: </a:t>
              </a:r>
              <a:r>
                <a:rPr lang="ko-KR" altLang="en-US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약 </a:t>
              </a:r>
              <a:r>
                <a:rPr lang="en-US" altLang="ko-KR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3,900</a:t>
              </a:r>
              <a:r>
                <a:rPr lang="ko-KR" altLang="en-US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개</a:t>
              </a:r>
              <a:endPara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  <a:p>
              <a:pPr rtl="0">
                <a:spcBef>
                  <a:spcPts val="0"/>
                </a:spcBef>
                <a:spcAft>
                  <a:spcPts val="600"/>
                </a:spcAft>
              </a:pPr>
              <a:r>
                <a:rPr lang="en-US" altLang="ko-KR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Interaction : 1,000,209</a:t>
              </a:r>
            </a:p>
            <a:p>
              <a:pPr rtl="0">
                <a:spcBef>
                  <a:spcPts val="0"/>
                </a:spcBef>
                <a:spcAft>
                  <a:spcPts val="600"/>
                </a:spcAft>
              </a:pPr>
              <a:r>
                <a:rPr lang="ko-KR" altLang="en-US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평균 시퀀스 길이</a:t>
              </a:r>
              <a:r>
                <a:rPr lang="en-US" altLang="ko-KR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: 163</a:t>
              </a:r>
              <a:endPara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224C693-F30B-0BE3-B41E-68E047287914}"/>
                </a:ext>
              </a:extLst>
            </p:cNvPr>
            <p:cNvSpPr txBox="1"/>
            <p:nvPr/>
          </p:nvSpPr>
          <p:spPr>
            <a:xfrm>
              <a:off x="1393639" y="1571246"/>
              <a:ext cx="2152796" cy="307777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Dataset</a:t>
              </a:r>
              <a:endParaRPr lang="ko-KR" altLang="en-US" sz="14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  <p:grpSp>
        <p:nvGrpSpPr>
          <p:cNvPr id="7181" name="그룹 7180">
            <a:extLst>
              <a:ext uri="{FF2B5EF4-FFF2-40B4-BE49-F238E27FC236}">
                <a16:creationId xmlns:a16="http://schemas.microsoft.com/office/drawing/2014/main" id="{4687E6CA-6D9E-400D-02B9-83F54553FF76}"/>
              </a:ext>
            </a:extLst>
          </p:cNvPr>
          <p:cNvGrpSpPr/>
          <p:nvPr/>
        </p:nvGrpSpPr>
        <p:grpSpPr>
          <a:xfrm>
            <a:off x="1826872" y="4226393"/>
            <a:ext cx="5752781" cy="1590475"/>
            <a:chOff x="1385653" y="3494215"/>
            <a:chExt cx="5752781" cy="1590475"/>
          </a:xfrm>
        </p:grpSpPr>
        <p:sp>
          <p:nvSpPr>
            <p:cNvPr id="7169" name="TextBox 7168">
              <a:extLst>
                <a:ext uri="{FF2B5EF4-FFF2-40B4-BE49-F238E27FC236}">
                  <a16:creationId xmlns:a16="http://schemas.microsoft.com/office/drawing/2014/main" id="{418235FA-B3D6-2ED5-7EB5-7263E511ED2B}"/>
                </a:ext>
              </a:extLst>
            </p:cNvPr>
            <p:cNvSpPr txBox="1"/>
            <p:nvPr/>
          </p:nvSpPr>
          <p:spPr>
            <a:xfrm>
              <a:off x="1385653" y="3899750"/>
              <a:ext cx="5752781" cy="11849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600"/>
                </a:spcAft>
              </a:pPr>
              <a:r>
                <a:rPr lang="ko-KR" altLang="en-US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제한된 데이터셋 환경을 구현하기 위해 </a:t>
              </a:r>
              <a:endPara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  <a:p>
              <a:pPr rtl="0">
                <a:spcBef>
                  <a:spcPts val="0"/>
                </a:spcBef>
                <a:spcAft>
                  <a:spcPts val="600"/>
                </a:spcAft>
              </a:pPr>
              <a:r>
                <a:rPr lang="ko-KR" altLang="en-US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전체 유저의 </a:t>
              </a:r>
              <a:r>
                <a:rPr lang="en-US" altLang="ko-KR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10%</a:t>
              </a:r>
              <a:r>
                <a:rPr lang="ko-KR" altLang="en-US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의 시퀀스만 사용</a:t>
              </a:r>
              <a:endPara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  <a:p>
              <a:pPr rtl="0">
                <a:spcBef>
                  <a:spcPts val="0"/>
                </a:spcBef>
                <a:spcAft>
                  <a:spcPts val="600"/>
                </a:spcAft>
              </a:pPr>
              <a:r>
                <a:rPr lang="en-US" altLang="ko-KR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N-Aug(</a:t>
              </a:r>
              <a:r>
                <a:rPr lang="ko-KR" altLang="en-US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증강 배수</a:t>
              </a:r>
              <a:r>
                <a:rPr lang="en-US" altLang="ko-KR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)</a:t>
              </a:r>
              <a:r>
                <a:rPr lang="ko-KR" altLang="en-US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를 </a:t>
              </a:r>
              <a:r>
                <a:rPr lang="en-US" altLang="ko-KR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10</a:t>
              </a:r>
              <a:r>
                <a:rPr lang="ko-KR" altLang="en-US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으로 고정한 후</a:t>
              </a:r>
              <a:endPara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  <a:p>
              <a:pPr rtl="0">
                <a:spcBef>
                  <a:spcPts val="0"/>
                </a:spcBef>
                <a:spcAft>
                  <a:spcPts val="600"/>
                </a:spcAft>
              </a:pPr>
              <a:r>
                <a:rPr lang="en-US" altLang="ko-KR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P(</a:t>
              </a:r>
              <a:r>
                <a:rPr lang="ko-KR" altLang="en-US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비례 상수</a:t>
              </a:r>
              <a:r>
                <a:rPr lang="en-US" altLang="ko-KR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)</a:t>
              </a:r>
              <a:r>
                <a:rPr lang="ko-KR" altLang="en-US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를 </a:t>
              </a:r>
              <a:r>
                <a:rPr lang="en-US" altLang="ko-KR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0.1, 0.2, 0.3</a:t>
              </a:r>
              <a:r>
                <a:rPr lang="ko-KR" altLang="en-US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으로 늘리며 실험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700EE0-128D-2574-CD76-E1FD6BFB73FB}"/>
                </a:ext>
              </a:extLst>
            </p:cNvPr>
            <p:cNvSpPr txBox="1"/>
            <p:nvPr/>
          </p:nvSpPr>
          <p:spPr>
            <a:xfrm>
              <a:off x="1393639" y="3494215"/>
              <a:ext cx="2152796" cy="307777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Data augmentation</a:t>
              </a:r>
              <a:endParaRPr lang="ko-KR" altLang="en-US" sz="14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  <p:grpSp>
        <p:nvGrpSpPr>
          <p:cNvPr id="7177" name="그룹 7176">
            <a:extLst>
              <a:ext uri="{FF2B5EF4-FFF2-40B4-BE49-F238E27FC236}">
                <a16:creationId xmlns:a16="http://schemas.microsoft.com/office/drawing/2014/main" id="{141AB2F6-7A2C-9EE0-16CB-502DBED08DB3}"/>
              </a:ext>
            </a:extLst>
          </p:cNvPr>
          <p:cNvGrpSpPr/>
          <p:nvPr/>
        </p:nvGrpSpPr>
        <p:grpSpPr>
          <a:xfrm>
            <a:off x="6403180" y="1887693"/>
            <a:ext cx="5752781" cy="1306438"/>
            <a:chOff x="5826430" y="1561848"/>
            <a:chExt cx="5752781" cy="130643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57A9016-56E9-BFB0-09D5-DC7622640AC9}"/>
                </a:ext>
              </a:extLst>
            </p:cNvPr>
            <p:cNvSpPr txBox="1"/>
            <p:nvPr/>
          </p:nvSpPr>
          <p:spPr>
            <a:xfrm>
              <a:off x="5826430" y="1975734"/>
              <a:ext cx="5752781" cy="892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600"/>
                </a:spcAft>
              </a:pPr>
              <a:r>
                <a:rPr lang="en-US" altLang="ko-KR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Baseline(Euclidian Space)</a:t>
              </a:r>
              <a:r>
                <a:rPr lang="ko-KR" altLang="en-US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와 </a:t>
              </a:r>
              <a:endPara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  <a:p>
              <a:pPr rtl="0">
                <a:spcBef>
                  <a:spcPts val="0"/>
                </a:spcBef>
                <a:spcAft>
                  <a:spcPts val="600"/>
                </a:spcAft>
              </a:pPr>
              <a:r>
                <a:rPr lang="en-US" altLang="ko-KR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Hyperbolic transformation</a:t>
              </a:r>
              <a:r>
                <a:rPr lang="ko-KR" altLang="en-US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을 </a:t>
              </a:r>
              <a:endPara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  <a:p>
              <a:pPr rtl="0">
                <a:spcBef>
                  <a:spcPts val="0"/>
                </a:spcBef>
                <a:spcAft>
                  <a:spcPts val="600"/>
                </a:spcAft>
              </a:pPr>
              <a:r>
                <a:rPr lang="ko-KR" altLang="en-US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적용한 두 결과 비교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5ADB6F9-A00D-3A07-B336-65F04B8D5F68}"/>
                </a:ext>
              </a:extLst>
            </p:cNvPr>
            <p:cNvSpPr txBox="1"/>
            <p:nvPr/>
          </p:nvSpPr>
          <p:spPr>
            <a:xfrm>
              <a:off x="5912530" y="1561848"/>
              <a:ext cx="2618522" cy="307777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Hyperbolic embedding</a:t>
              </a:r>
              <a:endParaRPr lang="ko-KR" altLang="en-US" sz="14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  <p:grpSp>
        <p:nvGrpSpPr>
          <p:cNvPr id="7175" name="그룹 7174">
            <a:extLst>
              <a:ext uri="{FF2B5EF4-FFF2-40B4-BE49-F238E27FC236}">
                <a16:creationId xmlns:a16="http://schemas.microsoft.com/office/drawing/2014/main" id="{F075410A-C8D6-F89C-98ED-628C9621902C}"/>
              </a:ext>
            </a:extLst>
          </p:cNvPr>
          <p:cNvGrpSpPr/>
          <p:nvPr/>
        </p:nvGrpSpPr>
        <p:grpSpPr>
          <a:xfrm>
            <a:off x="6403179" y="4226449"/>
            <a:ext cx="5752781" cy="1306438"/>
            <a:chOff x="5860621" y="3521816"/>
            <a:chExt cx="5752781" cy="1306438"/>
          </a:xfrm>
        </p:grpSpPr>
        <p:sp>
          <p:nvSpPr>
            <p:cNvPr id="7171" name="TextBox 7170">
              <a:extLst>
                <a:ext uri="{FF2B5EF4-FFF2-40B4-BE49-F238E27FC236}">
                  <a16:creationId xmlns:a16="http://schemas.microsoft.com/office/drawing/2014/main" id="{2516D137-950E-3121-8668-F9A46C794773}"/>
                </a:ext>
              </a:extLst>
            </p:cNvPr>
            <p:cNvSpPr txBox="1"/>
            <p:nvPr/>
          </p:nvSpPr>
          <p:spPr>
            <a:xfrm>
              <a:off x="5860621" y="3935702"/>
              <a:ext cx="5752781" cy="892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600"/>
                </a:spcAft>
              </a:pPr>
              <a:r>
                <a:rPr lang="en-US" altLang="ko-KR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Autoencoder</a:t>
              </a:r>
              <a:r>
                <a:rPr lang="ko-KR" altLang="en-US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와 </a:t>
              </a:r>
              <a:r>
                <a:rPr lang="en-US" altLang="ko-KR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LSTM-Autoencoder</a:t>
              </a:r>
              <a:r>
                <a:rPr lang="ko-KR" altLang="en-US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를</a:t>
              </a:r>
              <a:endPara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  <a:p>
              <a:pPr rtl="0">
                <a:spcBef>
                  <a:spcPts val="0"/>
                </a:spcBef>
                <a:spcAft>
                  <a:spcPts val="600"/>
                </a:spcAft>
              </a:pPr>
              <a:r>
                <a:rPr lang="ko-KR" altLang="en-US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이용하여 </a:t>
              </a:r>
              <a:r>
                <a:rPr lang="en-US" altLang="ko-KR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Latent vector</a:t>
              </a:r>
              <a:r>
                <a:rPr lang="ko-KR" altLang="en-US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를 추출하여 </a:t>
              </a:r>
              <a:endPara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  <a:p>
              <a:pPr rtl="0">
                <a:spcBef>
                  <a:spcPts val="0"/>
                </a:spcBef>
                <a:spcAft>
                  <a:spcPts val="600"/>
                </a:spcAft>
              </a:pPr>
              <a:r>
                <a:rPr lang="en-US" altLang="ko-KR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Random initialization</a:t>
              </a:r>
              <a:r>
                <a:rPr lang="ko-KR" altLang="en-US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과 비교</a:t>
              </a:r>
            </a:p>
          </p:txBody>
        </p:sp>
        <p:sp>
          <p:nvSpPr>
            <p:cNvPr id="7173" name="TextBox 7172">
              <a:extLst>
                <a:ext uri="{FF2B5EF4-FFF2-40B4-BE49-F238E27FC236}">
                  <a16:creationId xmlns:a16="http://schemas.microsoft.com/office/drawing/2014/main" id="{A7D653C3-2B68-5931-C097-80C91EFDBF45}"/>
                </a:ext>
              </a:extLst>
            </p:cNvPr>
            <p:cNvSpPr txBox="1"/>
            <p:nvPr/>
          </p:nvSpPr>
          <p:spPr>
            <a:xfrm>
              <a:off x="5946721" y="3521816"/>
              <a:ext cx="2618522" cy="307777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Weight Initialization</a:t>
              </a:r>
              <a:endParaRPr lang="ko-KR" altLang="en-US" sz="14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6994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B2790190-18AB-3A8F-A2A5-58CF8638F31C}"/>
              </a:ext>
            </a:extLst>
          </p:cNvPr>
          <p:cNvGrpSpPr/>
          <p:nvPr/>
        </p:nvGrpSpPr>
        <p:grpSpPr>
          <a:xfrm>
            <a:off x="377864" y="6174089"/>
            <a:ext cx="1365928" cy="1367352"/>
            <a:chOff x="377864" y="6174089"/>
            <a:chExt cx="1365928" cy="1367352"/>
          </a:xfrm>
        </p:grpSpPr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AEB23D44-9556-8BE3-07F7-6829E4FB7FA1}"/>
                </a:ext>
              </a:extLst>
            </p:cNvPr>
            <p:cNvSpPr/>
            <p:nvPr/>
          </p:nvSpPr>
          <p:spPr>
            <a:xfrm rot="8100000">
              <a:off x="377864" y="6174089"/>
              <a:ext cx="1365928" cy="1367352"/>
            </a:xfrm>
            <a:prstGeom prst="rtTriangle">
              <a:avLst/>
            </a:pr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CE42B94B-4BE0-7D3C-19E7-7C4F6C707D61}"/>
                </a:ext>
              </a:extLst>
            </p:cNvPr>
            <p:cNvSpPr/>
            <p:nvPr/>
          </p:nvSpPr>
          <p:spPr>
            <a:xfrm rot="8100000">
              <a:off x="497223" y="6293480"/>
              <a:ext cx="1127211" cy="1128386"/>
            </a:xfrm>
            <a:prstGeom prst="rtTriangle">
              <a:avLst/>
            </a:prstGeom>
            <a:noFill/>
            <a:ln w="317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E64D77-ECD8-8436-5085-C696D8DF0859}"/>
              </a:ext>
            </a:extLst>
          </p:cNvPr>
          <p:cNvGrpSpPr/>
          <p:nvPr/>
        </p:nvGrpSpPr>
        <p:grpSpPr>
          <a:xfrm>
            <a:off x="10542675" y="6174087"/>
            <a:ext cx="1365928" cy="1367352"/>
            <a:chOff x="10542675" y="6174087"/>
            <a:chExt cx="1365928" cy="1367352"/>
          </a:xfrm>
        </p:grpSpPr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3A7035C9-A0AE-8AAC-4B30-1E291EC279AB}"/>
                </a:ext>
              </a:extLst>
            </p:cNvPr>
            <p:cNvSpPr/>
            <p:nvPr/>
          </p:nvSpPr>
          <p:spPr>
            <a:xfrm rot="8100000">
              <a:off x="10542675" y="6174087"/>
              <a:ext cx="1365928" cy="1367352"/>
            </a:xfrm>
            <a:prstGeom prst="rtTriangle">
              <a:avLst/>
            </a:pr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26E632C2-9059-08A3-1F6C-5C111D767F52}"/>
                </a:ext>
              </a:extLst>
            </p:cNvPr>
            <p:cNvSpPr/>
            <p:nvPr/>
          </p:nvSpPr>
          <p:spPr>
            <a:xfrm rot="8100000">
              <a:off x="10678668" y="6293481"/>
              <a:ext cx="1127211" cy="1128386"/>
            </a:xfrm>
            <a:prstGeom prst="rtTriangle">
              <a:avLst/>
            </a:prstGeom>
            <a:noFill/>
            <a:ln w="317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488E8BE-04B9-FAFC-2AD8-012C2251BC69}"/>
              </a:ext>
            </a:extLst>
          </p:cNvPr>
          <p:cNvGrpSpPr/>
          <p:nvPr/>
        </p:nvGrpSpPr>
        <p:grpSpPr>
          <a:xfrm>
            <a:off x="4293187" y="-1849505"/>
            <a:ext cx="3605627" cy="3605627"/>
            <a:chOff x="4293187" y="-1849505"/>
            <a:chExt cx="3605627" cy="3605627"/>
          </a:xfrm>
        </p:grpSpPr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B6E59651-938A-2792-D81A-F433AAB79789}"/>
                </a:ext>
              </a:extLst>
            </p:cNvPr>
            <p:cNvSpPr/>
            <p:nvPr/>
          </p:nvSpPr>
          <p:spPr>
            <a:xfrm rot="18900000">
              <a:off x="4455130" y="-1640870"/>
              <a:ext cx="3281739" cy="3281739"/>
            </a:xfrm>
            <a:prstGeom prst="rtTriangle">
              <a:avLst/>
            </a:pr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E6C60C80-F806-B029-9DC4-5358094C54BF}"/>
                </a:ext>
              </a:extLst>
            </p:cNvPr>
            <p:cNvSpPr/>
            <p:nvPr/>
          </p:nvSpPr>
          <p:spPr>
            <a:xfrm rot="18900000">
              <a:off x="4293187" y="-1849505"/>
              <a:ext cx="3605627" cy="3605627"/>
            </a:xfrm>
            <a:prstGeom prst="rtTriangle">
              <a:avLst/>
            </a:prstGeom>
            <a:noFill/>
            <a:ln w="28575">
              <a:solidFill>
                <a:srgbClr val="7030A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90BACB-FD0E-B88D-EE92-60C9FED5C0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8797" y="1269261"/>
            <a:ext cx="10219763" cy="5267038"/>
          </a:xfrm>
          <a:prstGeom prst="rect">
            <a:avLst/>
          </a:prstGeom>
          <a:solidFill>
            <a:schemeClr val="bg1"/>
          </a:solidFill>
          <a:ln w="41275">
            <a:solidFill>
              <a:srgbClr val="7030A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FB77FE-F0CB-9614-5DE9-7EE4FB8FA4DE}"/>
              </a:ext>
            </a:extLst>
          </p:cNvPr>
          <p:cNvSpPr txBox="1"/>
          <p:nvPr/>
        </p:nvSpPr>
        <p:spPr>
          <a:xfrm>
            <a:off x="4262044" y="0"/>
            <a:ext cx="3667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Experiment</a:t>
            </a:r>
            <a:endParaRPr lang="ko-KR" altLang="en-US" sz="2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34D045-AD9D-84D5-8B5F-20DB0AC1B454}"/>
              </a:ext>
            </a:extLst>
          </p:cNvPr>
          <p:cNvSpPr txBox="1"/>
          <p:nvPr/>
        </p:nvSpPr>
        <p:spPr>
          <a:xfrm>
            <a:off x="5788813" y="321701"/>
            <a:ext cx="6143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</a:t>
            </a:r>
            <a:endParaRPr lang="ko-KR" altLang="en-US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C248EA-E941-93E7-578F-7F70A27E31C1}"/>
              </a:ext>
            </a:extLst>
          </p:cNvPr>
          <p:cNvSpPr txBox="1"/>
          <p:nvPr/>
        </p:nvSpPr>
        <p:spPr>
          <a:xfrm>
            <a:off x="4494269" y="664604"/>
            <a:ext cx="3203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Setting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F65DF33-26DC-6B3A-B01E-172E003DF209}"/>
              </a:ext>
            </a:extLst>
          </p:cNvPr>
          <p:cNvGrpSpPr/>
          <p:nvPr/>
        </p:nvGrpSpPr>
        <p:grpSpPr>
          <a:xfrm>
            <a:off x="1660492" y="2320540"/>
            <a:ext cx="10495469" cy="3064535"/>
            <a:chOff x="1671274" y="1901070"/>
            <a:chExt cx="10495469" cy="3064535"/>
          </a:xfrm>
        </p:grpSpPr>
        <p:grpSp>
          <p:nvGrpSpPr>
            <p:cNvPr id="7179" name="그룹 7178">
              <a:extLst>
                <a:ext uri="{FF2B5EF4-FFF2-40B4-BE49-F238E27FC236}">
                  <a16:creationId xmlns:a16="http://schemas.microsoft.com/office/drawing/2014/main" id="{10F099D7-7DE2-6EE0-E9AE-27DFA422A641}"/>
                </a:ext>
              </a:extLst>
            </p:cNvPr>
            <p:cNvGrpSpPr/>
            <p:nvPr/>
          </p:nvGrpSpPr>
          <p:grpSpPr>
            <a:xfrm>
              <a:off x="1764581" y="1901070"/>
              <a:ext cx="2618523" cy="703272"/>
              <a:chOff x="1300761" y="1571246"/>
              <a:chExt cx="2618523" cy="703272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010DF5A-0606-942D-D74C-20104668FCAE}"/>
                  </a:ext>
                </a:extLst>
              </p:cNvPr>
              <p:cNvSpPr txBox="1"/>
              <p:nvPr/>
            </p:nvSpPr>
            <p:spPr>
              <a:xfrm>
                <a:off x="1300761" y="1966741"/>
                <a:ext cx="261852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rtl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ko-KR" sz="1400" dirty="0"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Google </a:t>
                </a:r>
                <a:r>
                  <a:rPr lang="en-US" altLang="ko-KR" sz="1400" dirty="0" err="1"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Colab</a:t>
                </a:r>
                <a:r>
                  <a:rPr lang="en-US" altLang="ko-KR" sz="1400" dirty="0"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 Pro + </a:t>
                </a:r>
                <a:r>
                  <a:rPr lang="ko-KR" altLang="en-US" sz="1400" dirty="0"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사용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24C693-F30B-0BE3-B41E-68E047287914}"/>
                  </a:ext>
                </a:extLst>
              </p:cNvPr>
              <p:cNvSpPr txBox="1"/>
              <p:nvPr/>
            </p:nvSpPr>
            <p:spPr>
              <a:xfrm>
                <a:off x="1393639" y="1571246"/>
                <a:ext cx="2152796" cy="307777"/>
              </a:xfrm>
              <a:prstGeom prst="rect">
                <a:avLst/>
              </a:prstGeom>
              <a:solidFill>
                <a:srgbClr val="7030A0"/>
              </a:solidFill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altLang="ko-KR" sz="1400" dirty="0">
                    <a:solidFill>
                      <a:schemeClr val="bg1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Environment</a:t>
                </a:r>
                <a:endParaRPr lang="ko-KR" altLang="en-US" sz="14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</p:grpSp>
        <p:grpSp>
          <p:nvGrpSpPr>
            <p:cNvPr id="7181" name="그룹 7180">
              <a:extLst>
                <a:ext uri="{FF2B5EF4-FFF2-40B4-BE49-F238E27FC236}">
                  <a16:creationId xmlns:a16="http://schemas.microsoft.com/office/drawing/2014/main" id="{4687E6CA-6D9E-400D-02B9-83F54553FF76}"/>
                </a:ext>
              </a:extLst>
            </p:cNvPr>
            <p:cNvGrpSpPr/>
            <p:nvPr/>
          </p:nvGrpSpPr>
          <p:grpSpPr>
            <a:xfrm>
              <a:off x="6413962" y="1902793"/>
              <a:ext cx="5752781" cy="3062812"/>
              <a:chOff x="1294698" y="3494215"/>
              <a:chExt cx="5752781" cy="3062812"/>
            </a:xfrm>
          </p:grpSpPr>
          <p:sp>
            <p:nvSpPr>
              <p:cNvPr id="7169" name="TextBox 7168">
                <a:extLst>
                  <a:ext uri="{FF2B5EF4-FFF2-40B4-BE49-F238E27FC236}">
                    <a16:creationId xmlns:a16="http://schemas.microsoft.com/office/drawing/2014/main" id="{418235FA-B3D6-2ED5-7EB5-7263E511ED2B}"/>
                  </a:ext>
                </a:extLst>
              </p:cNvPr>
              <p:cNvSpPr txBox="1"/>
              <p:nvPr/>
            </p:nvSpPr>
            <p:spPr>
              <a:xfrm>
                <a:off x="1294698" y="3910149"/>
                <a:ext cx="5752781" cy="2646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rtl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ko-KR" sz="1400" b="0" i="0" u="none" strike="noStrike" dirty="0">
                    <a:solidFill>
                      <a:srgbClr val="000000"/>
                    </a:solidFill>
                    <a:effectLst/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Optimizer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: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 </a:t>
                </a:r>
                <a:r>
                  <a:rPr lang="en-US" altLang="ko-KR" sz="1400" b="0" i="0" u="none" strike="noStrike" dirty="0">
                    <a:solidFill>
                      <a:srgbClr val="000000"/>
                    </a:solidFill>
                    <a:effectLst/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Adam</a:t>
                </a:r>
              </a:p>
              <a:p>
                <a:pPr rtl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ko-KR" sz="1400" b="0" i="0" u="none" strike="noStrike" dirty="0" err="1">
                    <a:solidFill>
                      <a:srgbClr val="000000"/>
                    </a:solidFill>
                    <a:effectLst/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Max_length</a:t>
                </a:r>
                <a:r>
                  <a:rPr lang="en-US" altLang="ko-KR" sz="1400" b="0" i="0" u="none" strike="noStrike" dirty="0">
                    <a:solidFill>
                      <a:srgbClr val="000000"/>
                    </a:solidFill>
                    <a:effectLst/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:</a:t>
                </a:r>
                <a:r>
                  <a:rPr lang="ko-KR" altLang="en-US" sz="1400" b="0" i="0" u="none" strike="noStrike" dirty="0">
                    <a:solidFill>
                      <a:srgbClr val="000000"/>
                    </a:solidFill>
                    <a:effectLst/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 </a:t>
                </a:r>
                <a:r>
                  <a:rPr lang="en-US" altLang="ko-KR" sz="1400" b="0" i="0" u="none" strike="noStrike" dirty="0">
                    <a:solidFill>
                      <a:srgbClr val="000000"/>
                    </a:solidFill>
                    <a:effectLst/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100</a:t>
                </a:r>
              </a:p>
              <a:p>
                <a:pPr rtl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ko-KR" sz="1400" dirty="0">
                    <a:solidFill>
                      <a:srgbClr val="0000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B</a:t>
                </a:r>
                <a:r>
                  <a:rPr lang="en-US" altLang="ko-KR" sz="1400" b="0" i="0" u="none" strike="noStrike" dirty="0">
                    <a:solidFill>
                      <a:srgbClr val="000000"/>
                    </a:solidFill>
                    <a:effectLst/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atch size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: </a:t>
                </a:r>
                <a:r>
                  <a:rPr lang="ko-KR" altLang="en-US" sz="1400" b="0" i="0" u="none" strike="noStrike" dirty="0">
                    <a:solidFill>
                      <a:srgbClr val="000000"/>
                    </a:solidFill>
                    <a:effectLst/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 </a:t>
                </a:r>
                <a:r>
                  <a:rPr lang="en-US" altLang="ko-KR" sz="1400" b="0" i="0" u="none" strike="noStrike" dirty="0">
                    <a:solidFill>
                      <a:srgbClr val="000000"/>
                    </a:solidFill>
                    <a:effectLst/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128</a:t>
                </a:r>
              </a:p>
              <a:p>
                <a:pPr rtl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ko-KR" sz="1400" b="0" i="0" u="none" strike="noStrike" dirty="0">
                    <a:solidFill>
                      <a:srgbClr val="000000"/>
                    </a:solidFill>
                    <a:effectLst/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learning rate: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 </a:t>
                </a:r>
                <a:r>
                  <a:rPr lang="ko-KR" altLang="en-US" sz="1400" b="0" i="0" u="none" strike="noStrike" dirty="0">
                    <a:solidFill>
                      <a:srgbClr val="000000"/>
                    </a:solidFill>
                    <a:effectLst/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 </a:t>
                </a:r>
                <a:r>
                  <a:rPr lang="en-US" altLang="ko-KR" sz="1400" b="0" i="0" u="none" strike="noStrike" dirty="0">
                    <a:solidFill>
                      <a:srgbClr val="000000"/>
                    </a:solidFill>
                    <a:effectLst/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0.001, </a:t>
                </a:r>
              </a:p>
              <a:p>
                <a:pPr rtl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ko-KR" sz="1400" b="0" i="0" u="none" strike="noStrike" dirty="0">
                    <a:solidFill>
                      <a:srgbClr val="000000"/>
                    </a:solidFill>
                    <a:effectLst/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Epoch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: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50(augmentation)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or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100(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그 외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기법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)</a:t>
                </a:r>
                <a:endParaRPr lang="en-US" altLang="ko-KR" sz="1400" b="0" i="0" u="none" strike="noStrike" dirty="0">
                  <a:solidFill>
                    <a:srgbClr val="000000"/>
                  </a:solidFill>
                  <a:effectLst/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  <a:p>
                <a:pPr rtl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ko-KR" sz="1400" b="0" i="0" u="none" strike="noStrike" dirty="0">
                    <a:solidFill>
                      <a:srgbClr val="000000"/>
                    </a:solidFill>
                    <a:effectLst/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hidden unit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:</a:t>
                </a:r>
                <a:r>
                  <a:rPr lang="ko-KR" altLang="en-US" sz="1400" b="0" i="0" u="none" strike="noStrike" dirty="0">
                    <a:solidFill>
                      <a:srgbClr val="000000"/>
                    </a:solidFill>
                    <a:effectLst/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 </a:t>
                </a:r>
                <a:r>
                  <a:rPr lang="en-US" altLang="ko-KR" sz="1400" b="0" i="0" u="none" strike="noStrike" dirty="0">
                    <a:solidFill>
                      <a:srgbClr val="000000"/>
                    </a:solidFill>
                    <a:effectLst/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256, </a:t>
                </a:r>
              </a:p>
              <a:p>
                <a:pPr rtl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ko-KR" sz="1400" dirty="0" err="1">
                    <a:solidFill>
                      <a:srgbClr val="0000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Mask_prob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:</a:t>
                </a:r>
                <a:r>
                  <a:rPr lang="ko-KR" altLang="en-US" sz="1400" b="0" i="0" u="none" strike="noStrike" dirty="0">
                    <a:solidFill>
                      <a:srgbClr val="000000"/>
                    </a:solidFill>
                    <a:effectLst/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 </a:t>
                </a:r>
                <a:r>
                  <a:rPr lang="en-US" altLang="ko-KR" sz="1400" b="0" i="0" u="none" strike="noStrike" dirty="0">
                    <a:solidFill>
                      <a:srgbClr val="000000"/>
                    </a:solidFill>
                    <a:effectLst/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0.15</a:t>
                </a:r>
              </a:p>
              <a:p>
                <a:pPr rtl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ko-KR" sz="1400" b="0" i="0" u="none" strike="noStrike" dirty="0">
                    <a:solidFill>
                      <a:srgbClr val="000000"/>
                    </a:solidFill>
                    <a:effectLst/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multi </a:t>
                </a:r>
                <a:r>
                  <a:rPr lang="en-US" altLang="ko-KR" sz="1400" b="0" i="0" u="none" strike="noStrike" dirty="0" err="1">
                    <a:solidFill>
                      <a:srgbClr val="000000"/>
                    </a:solidFill>
                    <a:effectLst/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head_num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:</a:t>
                </a:r>
                <a:r>
                  <a:rPr lang="ko-KR" altLang="en-US" sz="1400" b="0" i="0" u="none" strike="noStrike" dirty="0">
                    <a:solidFill>
                      <a:srgbClr val="000000"/>
                    </a:solidFill>
                    <a:effectLst/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 </a:t>
                </a:r>
                <a:r>
                  <a:rPr lang="en-US" altLang="ko-KR" sz="1400" b="0" i="0" u="none" strike="noStrike" dirty="0">
                    <a:solidFill>
                      <a:srgbClr val="000000"/>
                    </a:solidFill>
                    <a:effectLst/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4</a:t>
                </a:r>
              </a:p>
              <a:p>
                <a:pPr rtl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ko-KR" sz="1400" b="0" i="0" u="none" strike="noStrike" dirty="0">
                    <a:solidFill>
                      <a:srgbClr val="000000"/>
                    </a:solidFill>
                    <a:effectLst/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Loss Function NLL (Negative Log-Likelihood)</a:t>
                </a:r>
                <a:endParaRPr lang="ko-KR" altLang="en-US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C700EE0-128D-2574-CD76-E1FD6BFB73FB}"/>
                  </a:ext>
                </a:extLst>
              </p:cNvPr>
              <p:cNvSpPr txBox="1"/>
              <p:nvPr/>
            </p:nvSpPr>
            <p:spPr>
              <a:xfrm>
                <a:off x="1393639" y="3494215"/>
                <a:ext cx="2152796" cy="307777"/>
              </a:xfrm>
              <a:prstGeom prst="rect">
                <a:avLst/>
              </a:prstGeom>
              <a:solidFill>
                <a:srgbClr val="7030A0"/>
              </a:solidFill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altLang="ko-KR" sz="1400" dirty="0">
                    <a:solidFill>
                      <a:schemeClr val="bg1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Parameter</a:t>
                </a:r>
                <a:endParaRPr lang="ko-KR" altLang="en-US" sz="14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</p:grpSp>
        <p:grpSp>
          <p:nvGrpSpPr>
            <p:cNvPr id="7177" name="그룹 7176">
              <a:extLst>
                <a:ext uri="{FF2B5EF4-FFF2-40B4-BE49-F238E27FC236}">
                  <a16:creationId xmlns:a16="http://schemas.microsoft.com/office/drawing/2014/main" id="{141AB2F6-7A2C-9EE0-16CB-502DBED08DB3}"/>
                </a:ext>
              </a:extLst>
            </p:cNvPr>
            <p:cNvGrpSpPr/>
            <p:nvPr/>
          </p:nvGrpSpPr>
          <p:grpSpPr>
            <a:xfrm>
              <a:off x="1671274" y="2969267"/>
              <a:ext cx="5752781" cy="1869650"/>
              <a:chOff x="5733124" y="1561848"/>
              <a:chExt cx="5752781" cy="1869650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57A9016-56E9-BFB0-09D5-DC7622640AC9}"/>
                  </a:ext>
                </a:extLst>
              </p:cNvPr>
              <p:cNvSpPr txBox="1"/>
              <p:nvPr/>
            </p:nvSpPr>
            <p:spPr>
              <a:xfrm>
                <a:off x="5733124" y="2031115"/>
                <a:ext cx="5752781" cy="14003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89992" rtl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ko-KR" sz="1400" dirty="0" err="1"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Recall@k</a:t>
                </a:r>
                <a:r>
                  <a:rPr lang="en-US" altLang="ko-KR" sz="1400" dirty="0"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 : </a:t>
                </a:r>
                <a:r>
                  <a:rPr lang="ko-KR" altLang="en-US" sz="1400" b="0" i="0" u="none" strike="noStrike" dirty="0">
                    <a:solidFill>
                      <a:srgbClr val="000000"/>
                    </a:solidFill>
                    <a:effectLst/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실제 </a:t>
                </a:r>
                <a:r>
                  <a:rPr lang="en-US" altLang="ko-KR" sz="1400" b="0" i="0" u="none" strike="noStrike" dirty="0">
                    <a:solidFill>
                      <a:srgbClr val="000000"/>
                    </a:solidFill>
                    <a:effectLst/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True</a:t>
                </a:r>
                <a:r>
                  <a:rPr lang="ko-KR" altLang="en-US" sz="1400" b="0" i="0" u="none" strike="noStrike" dirty="0">
                    <a:solidFill>
                      <a:srgbClr val="000000"/>
                    </a:solidFill>
                    <a:effectLst/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인 것 중에서 </a:t>
                </a:r>
                <a:endParaRPr lang="en-US" altLang="ko-KR" sz="1400" b="0" i="0" u="none" strike="noStrike" dirty="0">
                  <a:solidFill>
                    <a:srgbClr val="000000"/>
                  </a:solidFill>
                  <a:effectLst/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  <a:p>
                <a:pPr indent="89992" rtl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ko-KR" altLang="en-US" sz="1400" b="0" i="0" u="none" strike="noStrike" dirty="0">
                    <a:solidFill>
                      <a:srgbClr val="000000"/>
                    </a:solidFill>
                    <a:effectLst/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모델이 </a:t>
                </a:r>
                <a:r>
                  <a:rPr lang="en-US" altLang="ko-KR" sz="1400" b="0" i="0" u="none" strike="noStrike" dirty="0">
                    <a:solidFill>
                      <a:srgbClr val="000000"/>
                    </a:solidFill>
                    <a:effectLst/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True</a:t>
                </a:r>
                <a:r>
                  <a:rPr lang="ko-KR" altLang="en-US" sz="1400" b="0" i="0" u="none" strike="noStrike" dirty="0">
                    <a:solidFill>
                      <a:srgbClr val="000000"/>
                    </a:solidFill>
                    <a:effectLst/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라고 예측한 것의 비율</a:t>
                </a:r>
                <a:endParaRPr lang="en-US" altLang="ko-KR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  <a:p>
                <a:pPr indent="89992" rtl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ko-KR" sz="1400" dirty="0" err="1"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NDCG@k</a:t>
                </a:r>
                <a:r>
                  <a:rPr lang="en-US" altLang="ko-KR" sz="1400" dirty="0"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 : </a:t>
                </a:r>
                <a:r>
                  <a:rPr lang="ko-KR" altLang="en-US" sz="1400" b="0" i="0" u="none" strike="noStrike" dirty="0">
                    <a:solidFill>
                      <a:srgbClr val="000000"/>
                    </a:solidFill>
                    <a:effectLst/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추천 순서에 더 가중치를 두어서 </a:t>
                </a:r>
                <a:endParaRPr lang="en-US" altLang="ko-KR" sz="1400" b="0" i="0" u="none" strike="noStrike" dirty="0">
                  <a:solidFill>
                    <a:srgbClr val="000000"/>
                  </a:solidFill>
                  <a:effectLst/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  <a:p>
                <a:pPr indent="89992" rtl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ko-KR" altLang="en-US" sz="1400" b="0" i="0" u="none" strike="noStrike" dirty="0">
                    <a:solidFill>
                      <a:srgbClr val="000000"/>
                    </a:solidFill>
                    <a:effectLst/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성능을 평가하는 지표로</a:t>
                </a:r>
                <a:r>
                  <a:rPr lang="en-US" altLang="ko-KR" sz="1400" b="0" i="0" u="none" strike="noStrike" dirty="0">
                    <a:solidFill>
                      <a:srgbClr val="000000"/>
                    </a:solidFill>
                    <a:effectLst/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, 1</a:t>
                </a:r>
                <a:r>
                  <a:rPr lang="ko-KR" altLang="en-US" sz="1400" b="0" i="0" u="none" strike="noStrike" dirty="0">
                    <a:solidFill>
                      <a:srgbClr val="000000"/>
                    </a:solidFill>
                    <a:effectLst/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에 가까울 수록 좋은 성능</a:t>
                </a:r>
                <a:br>
                  <a:rPr lang="ko-KR" altLang="en-US" sz="1400" dirty="0"/>
                </a:br>
                <a:endParaRPr lang="en-US" altLang="ko-KR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5ADB6F9-A00D-3A07-B336-65F04B8D5F68}"/>
                  </a:ext>
                </a:extLst>
              </p:cNvPr>
              <p:cNvSpPr txBox="1"/>
              <p:nvPr/>
            </p:nvSpPr>
            <p:spPr>
              <a:xfrm>
                <a:off x="5912530" y="1561848"/>
                <a:ext cx="2618522" cy="307777"/>
              </a:xfrm>
              <a:prstGeom prst="rect">
                <a:avLst/>
              </a:prstGeom>
              <a:solidFill>
                <a:srgbClr val="7030A0"/>
              </a:solidFill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altLang="ko-KR" sz="1400" dirty="0">
                    <a:solidFill>
                      <a:schemeClr val="bg1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Metric</a:t>
                </a:r>
                <a:endParaRPr lang="ko-KR" altLang="en-US" sz="14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0028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B2790190-18AB-3A8F-A2A5-58CF8638F31C}"/>
              </a:ext>
            </a:extLst>
          </p:cNvPr>
          <p:cNvGrpSpPr/>
          <p:nvPr/>
        </p:nvGrpSpPr>
        <p:grpSpPr>
          <a:xfrm>
            <a:off x="377864" y="6174089"/>
            <a:ext cx="1365928" cy="1367352"/>
            <a:chOff x="377864" y="6174089"/>
            <a:chExt cx="1365928" cy="1367352"/>
          </a:xfrm>
        </p:grpSpPr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AEB23D44-9556-8BE3-07F7-6829E4FB7FA1}"/>
                </a:ext>
              </a:extLst>
            </p:cNvPr>
            <p:cNvSpPr/>
            <p:nvPr/>
          </p:nvSpPr>
          <p:spPr>
            <a:xfrm rot="8100000">
              <a:off x="377864" y="6174089"/>
              <a:ext cx="1365928" cy="1367352"/>
            </a:xfrm>
            <a:prstGeom prst="rtTriangle">
              <a:avLst/>
            </a:pr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CE42B94B-4BE0-7D3C-19E7-7C4F6C707D61}"/>
                </a:ext>
              </a:extLst>
            </p:cNvPr>
            <p:cNvSpPr/>
            <p:nvPr/>
          </p:nvSpPr>
          <p:spPr>
            <a:xfrm rot="8100000">
              <a:off x="497223" y="6293480"/>
              <a:ext cx="1127211" cy="1128386"/>
            </a:xfrm>
            <a:prstGeom prst="rtTriangle">
              <a:avLst/>
            </a:prstGeom>
            <a:noFill/>
            <a:ln w="317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E64D77-ECD8-8436-5085-C696D8DF0859}"/>
              </a:ext>
            </a:extLst>
          </p:cNvPr>
          <p:cNvGrpSpPr/>
          <p:nvPr/>
        </p:nvGrpSpPr>
        <p:grpSpPr>
          <a:xfrm>
            <a:off x="10542675" y="6174087"/>
            <a:ext cx="1365928" cy="1367352"/>
            <a:chOff x="10542675" y="6174087"/>
            <a:chExt cx="1365928" cy="1367352"/>
          </a:xfrm>
        </p:grpSpPr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3A7035C9-A0AE-8AAC-4B30-1E291EC279AB}"/>
                </a:ext>
              </a:extLst>
            </p:cNvPr>
            <p:cNvSpPr/>
            <p:nvPr/>
          </p:nvSpPr>
          <p:spPr>
            <a:xfrm rot="8100000">
              <a:off x="10542675" y="6174087"/>
              <a:ext cx="1365928" cy="1367352"/>
            </a:xfrm>
            <a:prstGeom prst="rtTriangle">
              <a:avLst/>
            </a:pr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26E632C2-9059-08A3-1F6C-5C111D767F52}"/>
                </a:ext>
              </a:extLst>
            </p:cNvPr>
            <p:cNvSpPr/>
            <p:nvPr/>
          </p:nvSpPr>
          <p:spPr>
            <a:xfrm rot="8100000">
              <a:off x="10678668" y="6293481"/>
              <a:ext cx="1127211" cy="1128386"/>
            </a:xfrm>
            <a:prstGeom prst="rtTriangle">
              <a:avLst/>
            </a:prstGeom>
            <a:noFill/>
            <a:ln w="317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488E8BE-04B9-FAFC-2AD8-012C2251BC69}"/>
              </a:ext>
            </a:extLst>
          </p:cNvPr>
          <p:cNvGrpSpPr/>
          <p:nvPr/>
        </p:nvGrpSpPr>
        <p:grpSpPr>
          <a:xfrm>
            <a:off x="4293187" y="-1849505"/>
            <a:ext cx="3605627" cy="3605627"/>
            <a:chOff x="4293187" y="-1849505"/>
            <a:chExt cx="3605627" cy="3605627"/>
          </a:xfrm>
        </p:grpSpPr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B6E59651-938A-2792-D81A-F433AAB79789}"/>
                </a:ext>
              </a:extLst>
            </p:cNvPr>
            <p:cNvSpPr/>
            <p:nvPr/>
          </p:nvSpPr>
          <p:spPr>
            <a:xfrm rot="18900000">
              <a:off x="4455130" y="-1640870"/>
              <a:ext cx="3281739" cy="3281739"/>
            </a:xfrm>
            <a:prstGeom prst="rtTriangle">
              <a:avLst/>
            </a:pr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E6C60C80-F806-B029-9DC4-5358094C54BF}"/>
                </a:ext>
              </a:extLst>
            </p:cNvPr>
            <p:cNvSpPr/>
            <p:nvPr/>
          </p:nvSpPr>
          <p:spPr>
            <a:xfrm rot="18900000">
              <a:off x="4293187" y="-1849505"/>
              <a:ext cx="3605627" cy="3605627"/>
            </a:xfrm>
            <a:prstGeom prst="rtTriangle">
              <a:avLst/>
            </a:prstGeom>
            <a:noFill/>
            <a:ln w="28575">
              <a:solidFill>
                <a:srgbClr val="7030A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90BACB-FD0E-B88D-EE92-60C9FED5C0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8797" y="1269261"/>
            <a:ext cx="10219763" cy="5267038"/>
          </a:xfrm>
          <a:prstGeom prst="rect">
            <a:avLst/>
          </a:prstGeom>
          <a:solidFill>
            <a:schemeClr val="bg1"/>
          </a:solidFill>
          <a:ln w="41275">
            <a:solidFill>
              <a:srgbClr val="7030A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FB77FE-F0CB-9614-5DE9-7EE4FB8FA4DE}"/>
              </a:ext>
            </a:extLst>
          </p:cNvPr>
          <p:cNvSpPr txBox="1"/>
          <p:nvPr/>
        </p:nvSpPr>
        <p:spPr>
          <a:xfrm>
            <a:off x="4262044" y="0"/>
            <a:ext cx="3667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Experiment</a:t>
            </a:r>
            <a:endParaRPr lang="ko-KR" altLang="en-US" sz="2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34D045-AD9D-84D5-8B5F-20DB0AC1B454}"/>
              </a:ext>
            </a:extLst>
          </p:cNvPr>
          <p:cNvSpPr txBox="1"/>
          <p:nvPr/>
        </p:nvSpPr>
        <p:spPr>
          <a:xfrm>
            <a:off x="5788813" y="321701"/>
            <a:ext cx="6143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</a:t>
            </a:r>
            <a:endParaRPr lang="ko-KR" altLang="en-US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C248EA-E941-93E7-578F-7F70A27E31C1}"/>
              </a:ext>
            </a:extLst>
          </p:cNvPr>
          <p:cNvSpPr txBox="1"/>
          <p:nvPr/>
        </p:nvSpPr>
        <p:spPr>
          <a:xfrm>
            <a:off x="4494269" y="664604"/>
            <a:ext cx="3203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Result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345621-6CE9-1045-C7AC-449C4FDB2BF9}"/>
              </a:ext>
            </a:extLst>
          </p:cNvPr>
          <p:cNvGrpSpPr/>
          <p:nvPr/>
        </p:nvGrpSpPr>
        <p:grpSpPr>
          <a:xfrm>
            <a:off x="2355575" y="1792109"/>
            <a:ext cx="7746203" cy="2540375"/>
            <a:chOff x="2385518" y="1626061"/>
            <a:chExt cx="7746203" cy="254037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EDAE386-F46C-74CA-C76A-A6480FB25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5521" y="1626061"/>
              <a:ext cx="7696200" cy="230505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DF1E98-3C1C-717A-21F0-EF4C8A141A36}"/>
                </a:ext>
              </a:extLst>
            </p:cNvPr>
            <p:cNvSpPr txBox="1"/>
            <p:nvPr/>
          </p:nvSpPr>
          <p:spPr>
            <a:xfrm>
              <a:off x="2385518" y="3889437"/>
              <a:ext cx="531220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600"/>
                </a:spcAft>
              </a:pPr>
              <a:r>
                <a:rPr lang="en-US" altLang="ko-KR" sz="12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*None: </a:t>
              </a:r>
              <a:r>
                <a:rPr lang="ko-KR" altLang="en-US" sz="12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비율을 적용하지 않은 고정 상수 </a:t>
              </a:r>
              <a:r>
                <a:rPr lang="en-US" altLang="ko-KR" sz="12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1</a:t>
              </a:r>
              <a:r>
                <a:rPr lang="ko-KR" altLang="en-US" sz="12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로 증강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7AF171F-7F5A-7913-917D-2EAF28F3B91A}"/>
              </a:ext>
            </a:extLst>
          </p:cNvPr>
          <p:cNvSpPr txBox="1"/>
          <p:nvPr/>
        </p:nvSpPr>
        <p:spPr>
          <a:xfrm>
            <a:off x="2508387" y="4368842"/>
            <a:ext cx="775089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89992" algn="ctr" rtl="0">
              <a:spcBef>
                <a:spcPts val="0"/>
              </a:spcBef>
            </a:pPr>
            <a:r>
              <a:rPr lang="ko-KR" altLang="en-US" sz="1400" b="0" i="0" u="none" strike="noStrike" dirty="0">
                <a:solidFill>
                  <a:srgbClr val="7030A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중복성 추가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1400" b="0" i="0" u="none" strike="noStrike" dirty="0">
                <a:solidFill>
                  <a:srgbClr val="7030A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유사한 아이템 교체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하는 기법은 성능이 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indent="89992" algn="ctr" rtl="0">
              <a:spcBef>
                <a:spcPts val="0"/>
              </a:spcBef>
            </a:pPr>
            <a:r>
              <a:rPr lang="ko-KR" altLang="en-US" sz="1400" dirty="0">
                <a:solidFill>
                  <a:srgbClr val="0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평균 각각 </a:t>
            </a:r>
            <a:r>
              <a:rPr lang="en-US" altLang="ko-KR" sz="1400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40%, 30%</a:t>
            </a:r>
            <a:r>
              <a:rPr lang="en-US" altLang="ko-KR" sz="1400" dirty="0">
                <a:solidFill>
                  <a:srgbClr val="0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향상한 모습을 확인할 수 있었으나 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indent="89992" algn="ctr" rtl="0">
              <a:spcBef>
                <a:spcPts val="0"/>
              </a:spcBef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유저 시퀀스 길이에 비례하는 파라미터가 증가함에 따라 성능이 하락하는 것을 볼 </a:t>
            </a:r>
            <a:r>
              <a:rPr lang="ko-KR" altLang="en-US" sz="1400" dirty="0">
                <a:solidFill>
                  <a:srgbClr val="0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수 있다</a:t>
            </a:r>
            <a:endParaRPr lang="en-US" altLang="ko-KR" sz="1400" dirty="0">
              <a:solidFill>
                <a:srgbClr val="00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indent="89992" algn="ctr" rtl="0">
              <a:spcBef>
                <a:spcPts val="0"/>
              </a:spcBef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원본 시퀀스에서 상당량을 교체한 이질적인 시퀀스가 되기 때문이다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indent="89992" algn="ctr" rtl="0">
              <a:spcBef>
                <a:spcPts val="0"/>
              </a:spcBef>
            </a:pPr>
            <a:endParaRPr lang="en-US" altLang="ko-KR" sz="1400" b="0" i="0" u="none" strike="noStrike" dirty="0">
              <a:solidFill>
                <a:srgbClr val="000000"/>
              </a:solidFill>
              <a:effectLst/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indent="89992" algn="ctr" rtl="0">
              <a:spcBef>
                <a:spcPts val="0"/>
              </a:spcBef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Noise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를 추가한 경우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baseline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보다 약간 감소한 것을 확인 할 수 있다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 </a:t>
            </a:r>
          </a:p>
          <a:p>
            <a:pPr indent="89992" algn="ctr" rtl="0">
              <a:spcBef>
                <a:spcPts val="0"/>
              </a:spcBef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Noise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를 추가하는 경우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해당 사용자가 사용하지 않은 아이템을 추가하므로 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indent="89992" algn="ctr" rtl="0">
              <a:spcBef>
                <a:spcPts val="0"/>
              </a:spcBef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사용자의 특성이 사라지기 때문이라고 추측한다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 </a:t>
            </a:r>
          </a:p>
          <a:p>
            <a:pPr indent="89992" algn="ctr" rtl="0">
              <a:spcBef>
                <a:spcPts val="0"/>
              </a:spcBef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시퀀스 데이터에서는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noise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추가를 너무 많이 하면 안된다는 것을 알 수 있다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  <a:endParaRPr lang="ko-KR" altLang="en-US" sz="1400" b="0" dirty="0">
              <a:effectLst/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E1BAD5-1327-4708-0D4B-A645758CEC00}"/>
              </a:ext>
            </a:extLst>
          </p:cNvPr>
          <p:cNvSpPr txBox="1"/>
          <p:nvPr/>
        </p:nvSpPr>
        <p:spPr>
          <a:xfrm>
            <a:off x="1290816" y="1408694"/>
            <a:ext cx="3203453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Data</a:t>
            </a:r>
            <a:r>
              <a:rPr lang="ko-KR" altLang="en-US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augmentation</a:t>
            </a:r>
            <a:endParaRPr lang="ko-KR" altLang="en-US" dirty="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155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B2790190-18AB-3A8F-A2A5-58CF8638F31C}"/>
              </a:ext>
            </a:extLst>
          </p:cNvPr>
          <p:cNvGrpSpPr/>
          <p:nvPr/>
        </p:nvGrpSpPr>
        <p:grpSpPr>
          <a:xfrm>
            <a:off x="377864" y="6174089"/>
            <a:ext cx="1365928" cy="1367352"/>
            <a:chOff x="377864" y="6174089"/>
            <a:chExt cx="1365928" cy="1367352"/>
          </a:xfrm>
        </p:grpSpPr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AEB23D44-9556-8BE3-07F7-6829E4FB7FA1}"/>
                </a:ext>
              </a:extLst>
            </p:cNvPr>
            <p:cNvSpPr/>
            <p:nvPr/>
          </p:nvSpPr>
          <p:spPr>
            <a:xfrm rot="8100000">
              <a:off x="377864" y="6174089"/>
              <a:ext cx="1365928" cy="1367352"/>
            </a:xfrm>
            <a:prstGeom prst="rtTriangle">
              <a:avLst/>
            </a:pr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CE42B94B-4BE0-7D3C-19E7-7C4F6C707D61}"/>
                </a:ext>
              </a:extLst>
            </p:cNvPr>
            <p:cNvSpPr/>
            <p:nvPr/>
          </p:nvSpPr>
          <p:spPr>
            <a:xfrm rot="8100000">
              <a:off x="497223" y="6293480"/>
              <a:ext cx="1127211" cy="1128386"/>
            </a:xfrm>
            <a:prstGeom prst="rtTriangle">
              <a:avLst/>
            </a:prstGeom>
            <a:noFill/>
            <a:ln w="317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E64D77-ECD8-8436-5085-C696D8DF0859}"/>
              </a:ext>
            </a:extLst>
          </p:cNvPr>
          <p:cNvGrpSpPr/>
          <p:nvPr/>
        </p:nvGrpSpPr>
        <p:grpSpPr>
          <a:xfrm>
            <a:off x="10542675" y="6174087"/>
            <a:ext cx="1365928" cy="1367352"/>
            <a:chOff x="10542675" y="6174087"/>
            <a:chExt cx="1365928" cy="1367352"/>
          </a:xfrm>
        </p:grpSpPr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3A7035C9-A0AE-8AAC-4B30-1E291EC279AB}"/>
                </a:ext>
              </a:extLst>
            </p:cNvPr>
            <p:cNvSpPr/>
            <p:nvPr/>
          </p:nvSpPr>
          <p:spPr>
            <a:xfrm rot="8100000">
              <a:off x="10542675" y="6174087"/>
              <a:ext cx="1365928" cy="1367352"/>
            </a:xfrm>
            <a:prstGeom prst="rtTriangle">
              <a:avLst/>
            </a:pr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26E632C2-9059-08A3-1F6C-5C111D767F52}"/>
                </a:ext>
              </a:extLst>
            </p:cNvPr>
            <p:cNvSpPr/>
            <p:nvPr/>
          </p:nvSpPr>
          <p:spPr>
            <a:xfrm rot="8100000">
              <a:off x="10678668" y="6293481"/>
              <a:ext cx="1127211" cy="1128386"/>
            </a:xfrm>
            <a:prstGeom prst="rtTriangle">
              <a:avLst/>
            </a:prstGeom>
            <a:noFill/>
            <a:ln w="317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488E8BE-04B9-FAFC-2AD8-012C2251BC69}"/>
              </a:ext>
            </a:extLst>
          </p:cNvPr>
          <p:cNvGrpSpPr/>
          <p:nvPr/>
        </p:nvGrpSpPr>
        <p:grpSpPr>
          <a:xfrm>
            <a:off x="4293187" y="-1849505"/>
            <a:ext cx="3605627" cy="3605627"/>
            <a:chOff x="4293187" y="-1849505"/>
            <a:chExt cx="3605627" cy="3605627"/>
          </a:xfrm>
        </p:grpSpPr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B6E59651-938A-2792-D81A-F433AAB79789}"/>
                </a:ext>
              </a:extLst>
            </p:cNvPr>
            <p:cNvSpPr/>
            <p:nvPr/>
          </p:nvSpPr>
          <p:spPr>
            <a:xfrm rot="18900000">
              <a:off x="4455130" y="-1640870"/>
              <a:ext cx="3281739" cy="3281739"/>
            </a:xfrm>
            <a:prstGeom prst="rtTriangle">
              <a:avLst/>
            </a:pr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E6C60C80-F806-B029-9DC4-5358094C54BF}"/>
                </a:ext>
              </a:extLst>
            </p:cNvPr>
            <p:cNvSpPr/>
            <p:nvPr/>
          </p:nvSpPr>
          <p:spPr>
            <a:xfrm rot="18900000">
              <a:off x="4293187" y="-1849505"/>
              <a:ext cx="3605627" cy="3605627"/>
            </a:xfrm>
            <a:prstGeom prst="rtTriangle">
              <a:avLst/>
            </a:prstGeom>
            <a:noFill/>
            <a:ln w="28575">
              <a:solidFill>
                <a:srgbClr val="7030A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90BACB-FD0E-B88D-EE92-60C9FED5C0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8797" y="1269261"/>
            <a:ext cx="10219763" cy="5267038"/>
          </a:xfrm>
          <a:prstGeom prst="rect">
            <a:avLst/>
          </a:prstGeom>
          <a:solidFill>
            <a:schemeClr val="bg1"/>
          </a:solidFill>
          <a:ln w="41275">
            <a:solidFill>
              <a:srgbClr val="7030A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FB77FE-F0CB-9614-5DE9-7EE4FB8FA4DE}"/>
              </a:ext>
            </a:extLst>
          </p:cNvPr>
          <p:cNvSpPr txBox="1"/>
          <p:nvPr/>
        </p:nvSpPr>
        <p:spPr>
          <a:xfrm>
            <a:off x="4262044" y="0"/>
            <a:ext cx="3667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Experiment</a:t>
            </a:r>
            <a:endParaRPr lang="ko-KR" altLang="en-US" sz="2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34D045-AD9D-84D5-8B5F-20DB0AC1B454}"/>
              </a:ext>
            </a:extLst>
          </p:cNvPr>
          <p:cNvSpPr txBox="1"/>
          <p:nvPr/>
        </p:nvSpPr>
        <p:spPr>
          <a:xfrm>
            <a:off x="5788813" y="321701"/>
            <a:ext cx="6143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</a:t>
            </a:r>
            <a:endParaRPr lang="ko-KR" altLang="en-US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C248EA-E941-93E7-578F-7F70A27E31C1}"/>
              </a:ext>
            </a:extLst>
          </p:cNvPr>
          <p:cNvSpPr txBox="1"/>
          <p:nvPr/>
        </p:nvSpPr>
        <p:spPr>
          <a:xfrm>
            <a:off x="4494269" y="664604"/>
            <a:ext cx="3203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Result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DF1E98-3C1C-717A-21F0-EF4C8A141A36}"/>
              </a:ext>
            </a:extLst>
          </p:cNvPr>
          <p:cNvSpPr txBox="1"/>
          <p:nvPr/>
        </p:nvSpPr>
        <p:spPr>
          <a:xfrm>
            <a:off x="2275114" y="4088038"/>
            <a:ext cx="53122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en-US" altLang="ko-KR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*None: </a:t>
            </a:r>
            <a:r>
              <a:rPr lang="ko-KR" altLang="en-US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비율을 적용하지 않은 고정 상수 </a:t>
            </a:r>
            <a:r>
              <a:rPr lang="en-US" altLang="ko-KR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</a:t>
            </a:r>
            <a:r>
              <a:rPr lang="ko-KR" altLang="en-US" sz="1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로 증강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AF171F-7F5A-7913-917D-2EAF28F3B91A}"/>
              </a:ext>
            </a:extLst>
          </p:cNvPr>
          <p:cNvSpPr txBox="1"/>
          <p:nvPr/>
        </p:nvSpPr>
        <p:spPr>
          <a:xfrm>
            <a:off x="1809358" y="4911123"/>
            <a:ext cx="8838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89992" algn="ctr" rtl="0">
              <a:spcBef>
                <a:spcPts val="0"/>
              </a:spcBef>
            </a:pPr>
            <a:r>
              <a:rPr lang="en-US" altLang="ko-KR" sz="1400" b="0" dirty="0"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Dropout</a:t>
            </a:r>
            <a:r>
              <a:rPr lang="ko-KR" altLang="en-US" sz="1400" b="0" dirty="0"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을 </a:t>
            </a:r>
            <a:r>
              <a:rPr lang="en-US" altLang="ko-KR" sz="1400" b="0" dirty="0"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0.3</a:t>
            </a:r>
            <a:r>
              <a:rPr lang="ko-KR" altLang="en-US" sz="1400" b="0" dirty="0"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으로 증가시켜 실험한 결과 </a:t>
            </a:r>
            <a:endParaRPr lang="en-US" altLang="ko-KR" sz="1400" b="0" dirty="0">
              <a:effectLst/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indent="89992" algn="ctr" rtl="0">
              <a:spcBef>
                <a:spcPts val="0"/>
              </a:spcBef>
            </a:pP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모든 부분에서 평균적으로 높아진 성능을 확인할 수 있었으며</a:t>
            </a:r>
            <a:endParaRPr lang="en-US" altLang="ko-KR" sz="1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indent="89992" algn="ctr" rtl="0">
              <a:spcBef>
                <a:spcPts val="0"/>
              </a:spcBef>
            </a:pP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유사한 아이템 교체의 경우 교체된 아이템이 많을 수록 </a:t>
            </a:r>
            <a:r>
              <a: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(2~4% </a:t>
            </a: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향상</a:t>
            </a:r>
            <a:r>
              <a: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1400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dropout</a:t>
            </a:r>
            <a:r>
              <a:rPr lang="ko-KR" altLang="en-US" sz="1400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 역할이 중요</a:t>
            </a: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함을 알 수 있다</a:t>
            </a:r>
            <a:endParaRPr lang="en-US" altLang="ko-KR" sz="1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indent="89992" algn="ctr" rtl="0">
              <a:spcBef>
                <a:spcPts val="0"/>
              </a:spcBef>
            </a:pPr>
            <a:r>
              <a:rPr lang="ko-KR" altLang="en-US" sz="1400" b="0" dirty="0"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특히 </a:t>
            </a:r>
            <a:r>
              <a:rPr lang="en-US" altLang="ko-KR" sz="1400" b="0" dirty="0"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noise</a:t>
            </a:r>
            <a:r>
              <a:rPr lang="ko-KR" altLang="en-US" sz="1400" b="0" dirty="0"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 추가된  경우 </a:t>
            </a:r>
            <a:r>
              <a:rPr lang="en-US" altLang="ko-KR" sz="1400" b="0" dirty="0"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dropout</a:t>
            </a:r>
            <a:r>
              <a:rPr lang="ko-KR" altLang="en-US" sz="1400" b="0" dirty="0"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을 </a:t>
            </a:r>
            <a:r>
              <a:rPr lang="en-US" altLang="ko-KR" sz="1400" b="0" dirty="0"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0.1</a:t>
            </a:r>
            <a:r>
              <a:rPr lang="ko-KR" altLang="en-US" sz="1400" b="0" dirty="0"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로 설정했을 때보다 </a:t>
            </a:r>
            <a:r>
              <a:rPr lang="en-US" altLang="ko-KR" sz="1400" b="0" dirty="0"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10% </a:t>
            </a:r>
            <a:r>
              <a:rPr lang="ko-KR" altLang="en-US" sz="1400" b="0" dirty="0"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성능 향상이 있었다</a:t>
            </a:r>
            <a:endParaRPr lang="en-US" altLang="ko-KR" sz="1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indent="89992" algn="ctr" rtl="0">
              <a:spcBef>
                <a:spcPts val="0"/>
              </a:spcBef>
            </a:pP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따라서 </a:t>
            </a:r>
            <a:r>
              <a:rPr lang="en-US" altLang="ko-KR" sz="1400" b="0" dirty="0"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Drop</a:t>
            </a:r>
            <a:r>
              <a: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out</a:t>
            </a: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과 데이터 증강 간의 상관성이 존재하며 각 방법론의 특징마다 </a:t>
            </a:r>
            <a:endParaRPr lang="en-US" altLang="ko-KR" sz="1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indent="89992" algn="ctr" rtl="0">
              <a:spcBef>
                <a:spcPts val="0"/>
              </a:spcBef>
            </a:pPr>
            <a:r>
              <a:rPr lang="ko-KR" altLang="en-US" sz="1400" b="0" dirty="0"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과적합을 제어하는 </a:t>
            </a: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방법이 다르다는 것을 알 수 있다</a:t>
            </a:r>
            <a:endParaRPr lang="ko-KR" altLang="en-US" sz="1400" b="0" dirty="0">
              <a:effectLst/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3CCC7BB-3F99-4694-7F16-353DE7D31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114" y="1757987"/>
            <a:ext cx="7772400" cy="23717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A544A6A-B8DA-76E0-112E-DFF26C53F7E8}"/>
              </a:ext>
            </a:extLst>
          </p:cNvPr>
          <p:cNvSpPr txBox="1"/>
          <p:nvPr/>
        </p:nvSpPr>
        <p:spPr>
          <a:xfrm>
            <a:off x="1290816" y="1408694"/>
            <a:ext cx="3203453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Data</a:t>
            </a:r>
            <a:r>
              <a:rPr lang="ko-KR" altLang="en-US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augmentation</a:t>
            </a:r>
            <a:endParaRPr lang="ko-KR" altLang="en-US" dirty="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5109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B2790190-18AB-3A8F-A2A5-58CF8638F31C}"/>
              </a:ext>
            </a:extLst>
          </p:cNvPr>
          <p:cNvGrpSpPr/>
          <p:nvPr/>
        </p:nvGrpSpPr>
        <p:grpSpPr>
          <a:xfrm>
            <a:off x="377864" y="6174089"/>
            <a:ext cx="1365928" cy="1367352"/>
            <a:chOff x="377864" y="6174089"/>
            <a:chExt cx="1365928" cy="1367352"/>
          </a:xfrm>
        </p:grpSpPr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AEB23D44-9556-8BE3-07F7-6829E4FB7FA1}"/>
                </a:ext>
              </a:extLst>
            </p:cNvPr>
            <p:cNvSpPr/>
            <p:nvPr/>
          </p:nvSpPr>
          <p:spPr>
            <a:xfrm rot="8100000">
              <a:off x="377864" y="6174089"/>
              <a:ext cx="1365928" cy="1367352"/>
            </a:xfrm>
            <a:prstGeom prst="rtTriangle">
              <a:avLst/>
            </a:pr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CE42B94B-4BE0-7D3C-19E7-7C4F6C707D61}"/>
                </a:ext>
              </a:extLst>
            </p:cNvPr>
            <p:cNvSpPr/>
            <p:nvPr/>
          </p:nvSpPr>
          <p:spPr>
            <a:xfrm rot="8100000">
              <a:off x="497223" y="6293480"/>
              <a:ext cx="1127211" cy="1128386"/>
            </a:xfrm>
            <a:prstGeom prst="rtTriangle">
              <a:avLst/>
            </a:prstGeom>
            <a:noFill/>
            <a:ln w="317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E64D77-ECD8-8436-5085-C696D8DF0859}"/>
              </a:ext>
            </a:extLst>
          </p:cNvPr>
          <p:cNvGrpSpPr/>
          <p:nvPr/>
        </p:nvGrpSpPr>
        <p:grpSpPr>
          <a:xfrm>
            <a:off x="10542675" y="6174087"/>
            <a:ext cx="1365928" cy="1367352"/>
            <a:chOff x="10542675" y="6174087"/>
            <a:chExt cx="1365928" cy="1367352"/>
          </a:xfrm>
        </p:grpSpPr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3A7035C9-A0AE-8AAC-4B30-1E291EC279AB}"/>
                </a:ext>
              </a:extLst>
            </p:cNvPr>
            <p:cNvSpPr/>
            <p:nvPr/>
          </p:nvSpPr>
          <p:spPr>
            <a:xfrm rot="8100000">
              <a:off x="10542675" y="6174087"/>
              <a:ext cx="1365928" cy="1367352"/>
            </a:xfrm>
            <a:prstGeom prst="rtTriangle">
              <a:avLst/>
            </a:pr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26E632C2-9059-08A3-1F6C-5C111D767F52}"/>
                </a:ext>
              </a:extLst>
            </p:cNvPr>
            <p:cNvSpPr/>
            <p:nvPr/>
          </p:nvSpPr>
          <p:spPr>
            <a:xfrm rot="8100000">
              <a:off x="10678668" y="6293481"/>
              <a:ext cx="1127211" cy="1128386"/>
            </a:xfrm>
            <a:prstGeom prst="rtTriangle">
              <a:avLst/>
            </a:prstGeom>
            <a:noFill/>
            <a:ln w="317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488E8BE-04B9-FAFC-2AD8-012C2251BC69}"/>
              </a:ext>
            </a:extLst>
          </p:cNvPr>
          <p:cNvGrpSpPr/>
          <p:nvPr/>
        </p:nvGrpSpPr>
        <p:grpSpPr>
          <a:xfrm>
            <a:off x="4293187" y="-1849505"/>
            <a:ext cx="3605627" cy="3605627"/>
            <a:chOff x="4293187" y="-1849505"/>
            <a:chExt cx="3605627" cy="3605627"/>
          </a:xfrm>
        </p:grpSpPr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B6E59651-938A-2792-D81A-F433AAB79789}"/>
                </a:ext>
              </a:extLst>
            </p:cNvPr>
            <p:cNvSpPr/>
            <p:nvPr/>
          </p:nvSpPr>
          <p:spPr>
            <a:xfrm rot="18900000">
              <a:off x="4455130" y="-1640870"/>
              <a:ext cx="3281739" cy="3281739"/>
            </a:xfrm>
            <a:prstGeom prst="rtTriangle">
              <a:avLst/>
            </a:pr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E6C60C80-F806-B029-9DC4-5358094C54BF}"/>
                </a:ext>
              </a:extLst>
            </p:cNvPr>
            <p:cNvSpPr/>
            <p:nvPr/>
          </p:nvSpPr>
          <p:spPr>
            <a:xfrm rot="18900000">
              <a:off x="4293187" y="-1849505"/>
              <a:ext cx="3605627" cy="3605627"/>
            </a:xfrm>
            <a:prstGeom prst="rtTriangle">
              <a:avLst/>
            </a:prstGeom>
            <a:noFill/>
            <a:ln w="28575">
              <a:solidFill>
                <a:srgbClr val="7030A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90BACB-FD0E-B88D-EE92-60C9FED5C0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8797" y="1269261"/>
            <a:ext cx="10219763" cy="5267038"/>
          </a:xfrm>
          <a:prstGeom prst="rect">
            <a:avLst/>
          </a:prstGeom>
          <a:solidFill>
            <a:schemeClr val="bg1"/>
          </a:solidFill>
          <a:ln w="41275">
            <a:solidFill>
              <a:srgbClr val="7030A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FB77FE-F0CB-9614-5DE9-7EE4FB8FA4DE}"/>
              </a:ext>
            </a:extLst>
          </p:cNvPr>
          <p:cNvSpPr txBox="1"/>
          <p:nvPr/>
        </p:nvSpPr>
        <p:spPr>
          <a:xfrm>
            <a:off x="4262044" y="0"/>
            <a:ext cx="3667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Experiment</a:t>
            </a:r>
            <a:endParaRPr lang="ko-KR" altLang="en-US" sz="2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34D045-AD9D-84D5-8B5F-20DB0AC1B454}"/>
              </a:ext>
            </a:extLst>
          </p:cNvPr>
          <p:cNvSpPr txBox="1"/>
          <p:nvPr/>
        </p:nvSpPr>
        <p:spPr>
          <a:xfrm>
            <a:off x="5788813" y="321701"/>
            <a:ext cx="6143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</a:t>
            </a:r>
            <a:endParaRPr lang="ko-KR" altLang="en-US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C248EA-E941-93E7-578F-7F70A27E31C1}"/>
              </a:ext>
            </a:extLst>
          </p:cNvPr>
          <p:cNvSpPr txBox="1"/>
          <p:nvPr/>
        </p:nvSpPr>
        <p:spPr>
          <a:xfrm>
            <a:off x="4494269" y="664604"/>
            <a:ext cx="3203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Result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AF171F-7F5A-7913-917D-2EAF28F3B91A}"/>
              </a:ext>
            </a:extLst>
          </p:cNvPr>
          <p:cNvSpPr txBox="1"/>
          <p:nvPr/>
        </p:nvSpPr>
        <p:spPr>
          <a:xfrm>
            <a:off x="1809358" y="5250520"/>
            <a:ext cx="8838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89992" algn="ctr" rtl="0">
              <a:spcBef>
                <a:spcPts val="0"/>
              </a:spcBef>
            </a:pPr>
            <a:r>
              <a:rPr lang="en-US" altLang="ko-KR" sz="1400" b="0" dirty="0"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NDCG</a:t>
            </a:r>
            <a:r>
              <a:rPr lang="ko-KR" altLang="en-US" sz="1400" b="0" dirty="0"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를 기준으로 볼 때 유사한 아이템 대체와</a:t>
            </a:r>
            <a:endParaRPr lang="en-US" altLang="ko-KR" sz="1400" b="0" dirty="0">
              <a:effectLst/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indent="89992" algn="ctr" rtl="0">
              <a:spcBef>
                <a:spcPts val="0"/>
              </a:spcBef>
            </a:pPr>
            <a:r>
              <a:rPr lang="ko-KR" altLang="en-US" sz="1400" b="0" dirty="0"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중복된 아이템 추가 방식에서 </a:t>
            </a: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큰 성능 향상을 볼 수 있다</a:t>
            </a:r>
            <a:endParaRPr lang="en-US" altLang="ko-KR" sz="1400" b="0" dirty="0">
              <a:effectLst/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544A6A-B8DA-76E0-112E-DFF26C53F7E8}"/>
              </a:ext>
            </a:extLst>
          </p:cNvPr>
          <p:cNvSpPr txBox="1"/>
          <p:nvPr/>
        </p:nvSpPr>
        <p:spPr>
          <a:xfrm>
            <a:off x="1290816" y="1408694"/>
            <a:ext cx="3203453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Data</a:t>
            </a:r>
            <a:r>
              <a:rPr lang="ko-KR" altLang="en-US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augmentation</a:t>
            </a:r>
            <a:endParaRPr lang="ko-KR" altLang="en-US" dirty="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179DDE-8CBE-68CF-8BE8-FE3869761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928" y="2432369"/>
            <a:ext cx="5905500" cy="240982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70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B2790190-18AB-3A8F-A2A5-58CF8638F31C}"/>
              </a:ext>
            </a:extLst>
          </p:cNvPr>
          <p:cNvGrpSpPr/>
          <p:nvPr/>
        </p:nvGrpSpPr>
        <p:grpSpPr>
          <a:xfrm>
            <a:off x="377864" y="6174089"/>
            <a:ext cx="1365928" cy="1367352"/>
            <a:chOff x="377864" y="6174089"/>
            <a:chExt cx="1365928" cy="1367352"/>
          </a:xfrm>
        </p:grpSpPr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AEB23D44-9556-8BE3-07F7-6829E4FB7FA1}"/>
                </a:ext>
              </a:extLst>
            </p:cNvPr>
            <p:cNvSpPr/>
            <p:nvPr/>
          </p:nvSpPr>
          <p:spPr>
            <a:xfrm rot="8100000">
              <a:off x="377864" y="6174089"/>
              <a:ext cx="1365928" cy="1367352"/>
            </a:xfrm>
            <a:prstGeom prst="rtTriangle">
              <a:avLst/>
            </a:pr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CE42B94B-4BE0-7D3C-19E7-7C4F6C707D61}"/>
                </a:ext>
              </a:extLst>
            </p:cNvPr>
            <p:cNvSpPr/>
            <p:nvPr/>
          </p:nvSpPr>
          <p:spPr>
            <a:xfrm rot="8100000">
              <a:off x="497223" y="6293480"/>
              <a:ext cx="1127211" cy="1128386"/>
            </a:xfrm>
            <a:prstGeom prst="rtTriangle">
              <a:avLst/>
            </a:prstGeom>
            <a:noFill/>
            <a:ln w="317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E64D77-ECD8-8436-5085-C696D8DF0859}"/>
              </a:ext>
            </a:extLst>
          </p:cNvPr>
          <p:cNvGrpSpPr/>
          <p:nvPr/>
        </p:nvGrpSpPr>
        <p:grpSpPr>
          <a:xfrm>
            <a:off x="10542675" y="6174087"/>
            <a:ext cx="1365928" cy="1367352"/>
            <a:chOff x="10542675" y="6174087"/>
            <a:chExt cx="1365928" cy="1367352"/>
          </a:xfrm>
        </p:grpSpPr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3A7035C9-A0AE-8AAC-4B30-1E291EC279AB}"/>
                </a:ext>
              </a:extLst>
            </p:cNvPr>
            <p:cNvSpPr/>
            <p:nvPr/>
          </p:nvSpPr>
          <p:spPr>
            <a:xfrm rot="8100000">
              <a:off x="10542675" y="6174087"/>
              <a:ext cx="1365928" cy="1367352"/>
            </a:xfrm>
            <a:prstGeom prst="rtTriangle">
              <a:avLst/>
            </a:pr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26E632C2-9059-08A3-1F6C-5C111D767F52}"/>
                </a:ext>
              </a:extLst>
            </p:cNvPr>
            <p:cNvSpPr/>
            <p:nvPr/>
          </p:nvSpPr>
          <p:spPr>
            <a:xfrm rot="8100000">
              <a:off x="10678668" y="6293481"/>
              <a:ext cx="1127211" cy="1128386"/>
            </a:xfrm>
            <a:prstGeom prst="rtTriangle">
              <a:avLst/>
            </a:prstGeom>
            <a:noFill/>
            <a:ln w="317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488E8BE-04B9-FAFC-2AD8-012C2251BC69}"/>
              </a:ext>
            </a:extLst>
          </p:cNvPr>
          <p:cNvGrpSpPr/>
          <p:nvPr/>
        </p:nvGrpSpPr>
        <p:grpSpPr>
          <a:xfrm>
            <a:off x="4293187" y="-1849505"/>
            <a:ext cx="3605627" cy="3605627"/>
            <a:chOff x="4293187" y="-1849505"/>
            <a:chExt cx="3605627" cy="3605627"/>
          </a:xfrm>
        </p:grpSpPr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B6E59651-938A-2792-D81A-F433AAB79789}"/>
                </a:ext>
              </a:extLst>
            </p:cNvPr>
            <p:cNvSpPr/>
            <p:nvPr/>
          </p:nvSpPr>
          <p:spPr>
            <a:xfrm rot="18900000">
              <a:off x="4455130" y="-1640870"/>
              <a:ext cx="3281739" cy="3281739"/>
            </a:xfrm>
            <a:prstGeom prst="rtTriangle">
              <a:avLst/>
            </a:pr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E6C60C80-F806-B029-9DC4-5358094C54BF}"/>
                </a:ext>
              </a:extLst>
            </p:cNvPr>
            <p:cNvSpPr/>
            <p:nvPr/>
          </p:nvSpPr>
          <p:spPr>
            <a:xfrm rot="18900000">
              <a:off x="4293187" y="-1849505"/>
              <a:ext cx="3605627" cy="3605627"/>
            </a:xfrm>
            <a:prstGeom prst="rtTriangle">
              <a:avLst/>
            </a:prstGeom>
            <a:noFill/>
            <a:ln w="28575">
              <a:solidFill>
                <a:srgbClr val="7030A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90BACB-FD0E-B88D-EE92-60C9FED5C0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8797" y="1269261"/>
            <a:ext cx="10219763" cy="5267038"/>
          </a:xfrm>
          <a:prstGeom prst="rect">
            <a:avLst/>
          </a:prstGeom>
          <a:solidFill>
            <a:schemeClr val="bg1"/>
          </a:solidFill>
          <a:ln w="41275">
            <a:solidFill>
              <a:srgbClr val="7030A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FB77FE-F0CB-9614-5DE9-7EE4FB8FA4DE}"/>
              </a:ext>
            </a:extLst>
          </p:cNvPr>
          <p:cNvSpPr txBox="1"/>
          <p:nvPr/>
        </p:nvSpPr>
        <p:spPr>
          <a:xfrm>
            <a:off x="4262044" y="0"/>
            <a:ext cx="3667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Experiment</a:t>
            </a:r>
            <a:endParaRPr lang="ko-KR" altLang="en-US" sz="2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34D045-AD9D-84D5-8B5F-20DB0AC1B454}"/>
              </a:ext>
            </a:extLst>
          </p:cNvPr>
          <p:cNvSpPr txBox="1"/>
          <p:nvPr/>
        </p:nvSpPr>
        <p:spPr>
          <a:xfrm>
            <a:off x="5788813" y="321701"/>
            <a:ext cx="6143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</a:t>
            </a:r>
            <a:endParaRPr lang="ko-KR" altLang="en-US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C248EA-E941-93E7-578F-7F70A27E31C1}"/>
              </a:ext>
            </a:extLst>
          </p:cNvPr>
          <p:cNvSpPr txBox="1"/>
          <p:nvPr/>
        </p:nvSpPr>
        <p:spPr>
          <a:xfrm>
            <a:off x="4494269" y="664604"/>
            <a:ext cx="3203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Result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CE3A8D-6B94-1A64-A0AB-50AA85DBEC9E}"/>
              </a:ext>
            </a:extLst>
          </p:cNvPr>
          <p:cNvSpPr txBox="1"/>
          <p:nvPr/>
        </p:nvSpPr>
        <p:spPr>
          <a:xfrm>
            <a:off x="1290816" y="1408694"/>
            <a:ext cx="3203453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Hyperbolic Embedding</a:t>
            </a:r>
            <a:endParaRPr lang="ko-KR" altLang="en-US" dirty="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8F30D5-C70A-EC4B-F05F-20381B2BA870}"/>
              </a:ext>
            </a:extLst>
          </p:cNvPr>
          <p:cNvSpPr txBox="1"/>
          <p:nvPr/>
        </p:nvSpPr>
        <p:spPr>
          <a:xfrm>
            <a:off x="3179901" y="5079975"/>
            <a:ext cx="6097554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89992"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Recall@[5,10,15]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과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NDCG@[5,10,15]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모두 성능이 향상되었다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 </a:t>
            </a:r>
          </a:p>
          <a:p>
            <a:pPr indent="89992"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Recall@10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에서는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baseline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에 비해 </a:t>
            </a:r>
            <a:r>
              <a:rPr lang="en-US" altLang="ko-KR" sz="1400" b="0" i="0" u="none" strike="noStrike" dirty="0">
                <a:solidFill>
                  <a:srgbClr val="7030A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+0.91%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상승하였고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</a:p>
          <a:p>
            <a:pPr indent="89992"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NDCG@10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에서는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baseline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에 비해 </a:t>
            </a:r>
            <a:r>
              <a:rPr lang="en-US" altLang="ko-KR" sz="1400" b="0" i="0" u="none" strike="noStrike" dirty="0">
                <a:solidFill>
                  <a:srgbClr val="7030A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+1.28%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상승했다</a:t>
            </a:r>
          </a:p>
          <a:p>
            <a:pPr indent="89992" algn="ctr" rtl="0">
              <a:spcBef>
                <a:spcPts val="0"/>
              </a:spcBef>
              <a:spcAft>
                <a:spcPts val="600"/>
              </a:spcAft>
            </a:pPr>
            <a:r>
              <a:rPr lang="ko-KR" altLang="en-US" sz="1400" b="0" dirty="0" err="1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임베딩</a:t>
            </a:r>
            <a:r>
              <a:rPr lang="ko-KR" altLang="en-US" sz="1400" b="0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단계에서의 쌍곡선 변환은 </a:t>
            </a:r>
            <a:r>
              <a:rPr lang="ko-KR" altLang="en-US" sz="1400" dirty="0">
                <a:solidFill>
                  <a:srgbClr val="0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평균 </a:t>
            </a:r>
            <a:r>
              <a:rPr lang="en-US" altLang="ko-KR" sz="1400" dirty="0">
                <a:solidFill>
                  <a:srgbClr val="0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1%</a:t>
            </a:r>
            <a:r>
              <a:rPr lang="ko-KR" altLang="en-US" sz="1400" dirty="0">
                <a:solidFill>
                  <a:srgbClr val="0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만큼의 영향력을 가진다</a:t>
            </a:r>
            <a:endParaRPr lang="ko-KR" altLang="en-US" sz="1400" b="0" dirty="0">
              <a:effectLst/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0B707E-4574-E7E5-C48D-7E3E197B4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424" y="2398383"/>
            <a:ext cx="4010025" cy="2209800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A8C91B4-0B44-54D4-D109-301226E12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243" y="2315553"/>
            <a:ext cx="4946942" cy="23205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463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B6E59651-938A-2792-D81A-F433AAB79789}"/>
              </a:ext>
            </a:extLst>
          </p:cNvPr>
          <p:cNvSpPr/>
          <p:nvPr/>
        </p:nvSpPr>
        <p:spPr>
          <a:xfrm rot="18900000">
            <a:off x="4455130" y="-1640870"/>
            <a:ext cx="3281739" cy="3281739"/>
          </a:xfrm>
          <a:prstGeom prst="rtTriangl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FB77FE-F0CB-9614-5DE9-7EE4FB8FA4DE}"/>
              </a:ext>
            </a:extLst>
          </p:cNvPr>
          <p:cNvSpPr txBox="1"/>
          <p:nvPr/>
        </p:nvSpPr>
        <p:spPr>
          <a:xfrm>
            <a:off x="4977653" y="0"/>
            <a:ext cx="22366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ABSTRACT</a:t>
            </a:r>
            <a:endParaRPr lang="ko-KR" altLang="en-US" sz="2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623D7-81F4-DD6D-D628-BADFB2740CA5}"/>
              </a:ext>
            </a:extLst>
          </p:cNvPr>
          <p:cNvSpPr txBox="1"/>
          <p:nvPr/>
        </p:nvSpPr>
        <p:spPr>
          <a:xfrm>
            <a:off x="745958" y="3142839"/>
            <a:ext cx="107000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0" i="0" u="none" strike="noStrike" dirty="0">
                <a:solidFill>
                  <a:srgbClr val="111111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BERT4Rec</a:t>
            </a:r>
            <a:r>
              <a:rPr lang="ko-KR" altLang="en-US" sz="1800" b="0" i="0" u="none" strike="noStrike" dirty="0">
                <a:solidFill>
                  <a:srgbClr val="111111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은 자연어 처리에서 뛰어난 성능을 보인 트랜스포머의 인코더 구조를 성공적으로 적용했으나</a:t>
            </a:r>
            <a:r>
              <a:rPr lang="en-US" altLang="ko-KR" sz="1800" b="0" i="0" u="none" strike="noStrike" dirty="0">
                <a:solidFill>
                  <a:srgbClr val="111111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111111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성능 향상을 위한 주변적인 기술적 연구를 포함하지 않았다는 한계를 가진다</a:t>
            </a:r>
            <a:r>
              <a:rPr lang="en-US" altLang="ko-KR" sz="1800" b="0" i="0" u="none" strike="noStrike" dirty="0">
                <a:solidFill>
                  <a:srgbClr val="111111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A1F63C-8A10-61AF-AA45-51A84751962F}"/>
              </a:ext>
            </a:extLst>
          </p:cNvPr>
          <p:cNvSpPr txBox="1"/>
          <p:nvPr/>
        </p:nvSpPr>
        <p:spPr>
          <a:xfrm>
            <a:off x="1512086" y="3930413"/>
            <a:ext cx="91678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0" i="0" u="none" strike="noStrike" dirty="0">
                <a:solidFill>
                  <a:srgbClr val="111111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본 연구에서는 </a:t>
            </a:r>
            <a:r>
              <a:rPr lang="en-US" altLang="ko-KR" sz="1800" b="0" i="0" u="none" strike="noStrike" dirty="0">
                <a:solidFill>
                  <a:srgbClr val="111111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BERT4Rec</a:t>
            </a:r>
            <a:r>
              <a:rPr lang="ko-KR" altLang="en-US" sz="1800" b="0" i="0" u="none" strike="noStrike" dirty="0">
                <a:solidFill>
                  <a:srgbClr val="111111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 성능 향상을 위한 세 가지 전략으로 해당 모델에 적합한</a:t>
            </a:r>
            <a:endParaRPr lang="en-US" altLang="ko-KR" sz="1800" b="0" i="0" u="none" strike="noStrike" dirty="0">
              <a:solidFill>
                <a:srgbClr val="111111"/>
              </a:solidFill>
              <a:effectLst/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1800" b="0" i="0" u="none" strike="noStrike" dirty="0">
                <a:solidFill>
                  <a:srgbClr val="7030A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데이터 증강 기법</a:t>
            </a:r>
            <a:r>
              <a:rPr lang="en-US" altLang="ko-KR" sz="1800" b="0" i="0" u="none" strike="noStrike" dirty="0">
                <a:solidFill>
                  <a:srgbClr val="111111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7030A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가중치 초기화</a:t>
            </a:r>
            <a:r>
              <a:rPr lang="en-US" altLang="ko-KR" sz="1800" b="0" i="0" u="none" strike="noStrike" dirty="0">
                <a:solidFill>
                  <a:srgbClr val="111111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1800" b="0" i="0" u="none" strike="noStrike" dirty="0" err="1">
                <a:solidFill>
                  <a:srgbClr val="111111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비유클리드</a:t>
            </a:r>
            <a:r>
              <a:rPr lang="ko-KR" altLang="en-US" sz="1800" b="0" i="0" u="none" strike="noStrike" dirty="0">
                <a:solidFill>
                  <a:srgbClr val="111111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공간에서의 </a:t>
            </a:r>
            <a:r>
              <a:rPr lang="ko-KR" altLang="en-US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쌍곡선</a:t>
            </a:r>
            <a:r>
              <a:rPr lang="ko-KR" altLang="en-US" sz="1800" b="0" i="0" u="none" strike="noStrike" dirty="0">
                <a:solidFill>
                  <a:srgbClr val="7030A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1800" b="0" i="0" u="none" strike="noStrike" dirty="0" err="1">
                <a:solidFill>
                  <a:srgbClr val="7030A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임베딩</a:t>
            </a:r>
            <a:r>
              <a:rPr lang="ko-KR" altLang="en-US" sz="1800" b="0" i="0" u="none" strike="noStrike" dirty="0" err="1">
                <a:solidFill>
                  <a:srgbClr val="111111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을</a:t>
            </a:r>
            <a:r>
              <a:rPr lang="ko-KR" altLang="en-US" sz="1800" b="0" i="0" u="none" strike="noStrike" dirty="0">
                <a:solidFill>
                  <a:srgbClr val="111111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제안한다</a:t>
            </a:r>
            <a:r>
              <a:rPr lang="en-US" altLang="ko-KR" sz="1800" b="0" i="0" u="none" strike="noStrike" dirty="0">
                <a:solidFill>
                  <a:srgbClr val="111111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652B11-CDDA-F6F5-3D26-6DECA1EBB7C7}"/>
              </a:ext>
            </a:extLst>
          </p:cNvPr>
          <p:cNvSpPr/>
          <p:nvPr/>
        </p:nvSpPr>
        <p:spPr>
          <a:xfrm>
            <a:off x="745958" y="2603026"/>
            <a:ext cx="10700084" cy="265477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AEB23D44-9556-8BE3-07F7-6829E4FB7FA1}"/>
              </a:ext>
            </a:extLst>
          </p:cNvPr>
          <p:cNvSpPr/>
          <p:nvPr/>
        </p:nvSpPr>
        <p:spPr>
          <a:xfrm rot="8100000">
            <a:off x="377864" y="6174089"/>
            <a:ext cx="1365928" cy="1367352"/>
          </a:xfrm>
          <a:prstGeom prst="rtTriangl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3A7035C9-A0AE-8AAC-4B30-1E291EC279AB}"/>
              </a:ext>
            </a:extLst>
          </p:cNvPr>
          <p:cNvSpPr/>
          <p:nvPr/>
        </p:nvSpPr>
        <p:spPr>
          <a:xfrm rot="8100000">
            <a:off x="10542675" y="6174087"/>
            <a:ext cx="1365928" cy="1367352"/>
          </a:xfrm>
          <a:prstGeom prst="rtTriangl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E6C60C80-F806-B029-9DC4-5358094C54BF}"/>
              </a:ext>
            </a:extLst>
          </p:cNvPr>
          <p:cNvSpPr/>
          <p:nvPr/>
        </p:nvSpPr>
        <p:spPr>
          <a:xfrm rot="18900000">
            <a:off x="4293187" y="-1849505"/>
            <a:ext cx="3605627" cy="3605627"/>
          </a:xfrm>
          <a:prstGeom prst="rtTriangle">
            <a:avLst/>
          </a:prstGeom>
          <a:noFill/>
          <a:ln w="28575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6E632C2-9059-08A3-1F6C-5C111D767F52}"/>
              </a:ext>
            </a:extLst>
          </p:cNvPr>
          <p:cNvSpPr/>
          <p:nvPr/>
        </p:nvSpPr>
        <p:spPr>
          <a:xfrm rot="8100000">
            <a:off x="10678668" y="6293481"/>
            <a:ext cx="1127211" cy="1128386"/>
          </a:xfrm>
          <a:prstGeom prst="rtTriangle">
            <a:avLst/>
          </a:prstGeom>
          <a:noFill/>
          <a:ln w="317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CE42B94B-4BE0-7D3C-19E7-7C4F6C707D61}"/>
              </a:ext>
            </a:extLst>
          </p:cNvPr>
          <p:cNvSpPr/>
          <p:nvPr/>
        </p:nvSpPr>
        <p:spPr>
          <a:xfrm rot="8100000">
            <a:off x="497223" y="6293480"/>
            <a:ext cx="1127211" cy="1128386"/>
          </a:xfrm>
          <a:prstGeom prst="rtTriangle">
            <a:avLst/>
          </a:prstGeom>
          <a:noFill/>
          <a:ln w="317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207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B2790190-18AB-3A8F-A2A5-58CF8638F31C}"/>
              </a:ext>
            </a:extLst>
          </p:cNvPr>
          <p:cNvGrpSpPr/>
          <p:nvPr/>
        </p:nvGrpSpPr>
        <p:grpSpPr>
          <a:xfrm>
            <a:off x="377864" y="6174089"/>
            <a:ext cx="1365928" cy="1367352"/>
            <a:chOff x="377864" y="6174089"/>
            <a:chExt cx="1365928" cy="1367352"/>
          </a:xfrm>
        </p:grpSpPr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AEB23D44-9556-8BE3-07F7-6829E4FB7FA1}"/>
                </a:ext>
              </a:extLst>
            </p:cNvPr>
            <p:cNvSpPr/>
            <p:nvPr/>
          </p:nvSpPr>
          <p:spPr>
            <a:xfrm rot="8100000">
              <a:off x="377864" y="6174089"/>
              <a:ext cx="1365928" cy="1367352"/>
            </a:xfrm>
            <a:prstGeom prst="rtTriangle">
              <a:avLst/>
            </a:pr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CE42B94B-4BE0-7D3C-19E7-7C4F6C707D61}"/>
                </a:ext>
              </a:extLst>
            </p:cNvPr>
            <p:cNvSpPr/>
            <p:nvPr/>
          </p:nvSpPr>
          <p:spPr>
            <a:xfrm rot="8100000">
              <a:off x="497223" y="6293480"/>
              <a:ext cx="1127211" cy="1128386"/>
            </a:xfrm>
            <a:prstGeom prst="rtTriangle">
              <a:avLst/>
            </a:prstGeom>
            <a:noFill/>
            <a:ln w="317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E64D77-ECD8-8436-5085-C696D8DF0859}"/>
              </a:ext>
            </a:extLst>
          </p:cNvPr>
          <p:cNvGrpSpPr/>
          <p:nvPr/>
        </p:nvGrpSpPr>
        <p:grpSpPr>
          <a:xfrm>
            <a:off x="10542675" y="6174087"/>
            <a:ext cx="1365928" cy="1367352"/>
            <a:chOff x="10542675" y="6174087"/>
            <a:chExt cx="1365928" cy="1367352"/>
          </a:xfrm>
        </p:grpSpPr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3A7035C9-A0AE-8AAC-4B30-1E291EC279AB}"/>
                </a:ext>
              </a:extLst>
            </p:cNvPr>
            <p:cNvSpPr/>
            <p:nvPr/>
          </p:nvSpPr>
          <p:spPr>
            <a:xfrm rot="8100000">
              <a:off x="10542675" y="6174087"/>
              <a:ext cx="1365928" cy="1367352"/>
            </a:xfrm>
            <a:prstGeom prst="rtTriangle">
              <a:avLst/>
            </a:pr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26E632C2-9059-08A3-1F6C-5C111D767F52}"/>
                </a:ext>
              </a:extLst>
            </p:cNvPr>
            <p:cNvSpPr/>
            <p:nvPr/>
          </p:nvSpPr>
          <p:spPr>
            <a:xfrm rot="8100000">
              <a:off x="10678668" y="6293481"/>
              <a:ext cx="1127211" cy="1128386"/>
            </a:xfrm>
            <a:prstGeom prst="rtTriangle">
              <a:avLst/>
            </a:prstGeom>
            <a:noFill/>
            <a:ln w="317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488E8BE-04B9-FAFC-2AD8-012C2251BC69}"/>
              </a:ext>
            </a:extLst>
          </p:cNvPr>
          <p:cNvGrpSpPr/>
          <p:nvPr/>
        </p:nvGrpSpPr>
        <p:grpSpPr>
          <a:xfrm>
            <a:off x="4293187" y="-1849505"/>
            <a:ext cx="3605627" cy="3605627"/>
            <a:chOff x="4293187" y="-1849505"/>
            <a:chExt cx="3605627" cy="3605627"/>
          </a:xfrm>
        </p:grpSpPr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B6E59651-938A-2792-D81A-F433AAB79789}"/>
                </a:ext>
              </a:extLst>
            </p:cNvPr>
            <p:cNvSpPr/>
            <p:nvPr/>
          </p:nvSpPr>
          <p:spPr>
            <a:xfrm rot="18900000">
              <a:off x="4455130" y="-1640870"/>
              <a:ext cx="3281739" cy="3281739"/>
            </a:xfrm>
            <a:prstGeom prst="rtTriangle">
              <a:avLst/>
            </a:pr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E6C60C80-F806-B029-9DC4-5358094C54BF}"/>
                </a:ext>
              </a:extLst>
            </p:cNvPr>
            <p:cNvSpPr/>
            <p:nvPr/>
          </p:nvSpPr>
          <p:spPr>
            <a:xfrm rot="18900000">
              <a:off x="4293187" y="-1849505"/>
              <a:ext cx="3605627" cy="3605627"/>
            </a:xfrm>
            <a:prstGeom prst="rtTriangle">
              <a:avLst/>
            </a:prstGeom>
            <a:noFill/>
            <a:ln w="28575">
              <a:solidFill>
                <a:srgbClr val="7030A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90BACB-FD0E-B88D-EE92-60C9FED5C0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8797" y="1269261"/>
            <a:ext cx="10219763" cy="5267038"/>
          </a:xfrm>
          <a:prstGeom prst="rect">
            <a:avLst/>
          </a:prstGeom>
          <a:solidFill>
            <a:schemeClr val="bg1"/>
          </a:solidFill>
          <a:ln w="41275">
            <a:solidFill>
              <a:srgbClr val="7030A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FB77FE-F0CB-9614-5DE9-7EE4FB8FA4DE}"/>
              </a:ext>
            </a:extLst>
          </p:cNvPr>
          <p:cNvSpPr txBox="1"/>
          <p:nvPr/>
        </p:nvSpPr>
        <p:spPr>
          <a:xfrm>
            <a:off x="4262044" y="0"/>
            <a:ext cx="3667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Experiment</a:t>
            </a:r>
            <a:endParaRPr lang="ko-KR" altLang="en-US" sz="2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34D045-AD9D-84D5-8B5F-20DB0AC1B454}"/>
              </a:ext>
            </a:extLst>
          </p:cNvPr>
          <p:cNvSpPr txBox="1"/>
          <p:nvPr/>
        </p:nvSpPr>
        <p:spPr>
          <a:xfrm>
            <a:off x="5788813" y="321701"/>
            <a:ext cx="6143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</a:t>
            </a:r>
            <a:endParaRPr lang="ko-KR" altLang="en-US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C248EA-E941-93E7-578F-7F70A27E31C1}"/>
              </a:ext>
            </a:extLst>
          </p:cNvPr>
          <p:cNvSpPr txBox="1"/>
          <p:nvPr/>
        </p:nvSpPr>
        <p:spPr>
          <a:xfrm>
            <a:off x="4494269" y="664604"/>
            <a:ext cx="3203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Result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CE3A8D-6B94-1A64-A0AB-50AA85DBEC9E}"/>
              </a:ext>
            </a:extLst>
          </p:cNvPr>
          <p:cNvSpPr txBox="1"/>
          <p:nvPr/>
        </p:nvSpPr>
        <p:spPr>
          <a:xfrm>
            <a:off x="1290816" y="1408694"/>
            <a:ext cx="3203453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Weight initialization</a:t>
            </a:r>
            <a:endParaRPr lang="ko-KR" altLang="en-US" dirty="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8F30D5-C70A-EC4B-F05F-20381B2BA870}"/>
              </a:ext>
            </a:extLst>
          </p:cNvPr>
          <p:cNvSpPr txBox="1"/>
          <p:nvPr/>
        </p:nvSpPr>
        <p:spPr>
          <a:xfrm>
            <a:off x="3009041" y="4904084"/>
            <a:ext cx="682251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89992" algn="ctr" rtl="0">
              <a:spcBef>
                <a:spcPts val="0"/>
              </a:spcBef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Recall@10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과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NDCG@10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모두 성능이 향상되었다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 </a:t>
            </a:r>
          </a:p>
          <a:p>
            <a:pPr indent="89992" algn="ctr" rtl="0">
              <a:spcBef>
                <a:spcPts val="0"/>
              </a:spcBef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하지만 잠재벡터에 의한 </a:t>
            </a:r>
            <a:r>
              <a:rPr lang="ko-KR" altLang="en-US" sz="1400" b="0" i="0" u="none" strike="noStrike" dirty="0" err="1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어텐션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레이어 초기화 방식은 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indent="89992" algn="ctr" rtl="0">
              <a:spcBef>
                <a:spcPts val="0"/>
              </a:spcBef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전통적인 가중치 초기화 방식에 큰 영향이 없는 것으로 해석할 수 있다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indent="89992" algn="ctr" rtl="0">
              <a:spcBef>
                <a:spcPts val="0"/>
              </a:spcBef>
            </a:pPr>
            <a:endParaRPr lang="en-US" altLang="ko-KR" sz="1400" b="0" i="0" u="none" strike="noStrike" dirty="0">
              <a:solidFill>
                <a:srgbClr val="000000"/>
              </a:solidFill>
              <a:effectLst/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indent="89992" algn="ctr" rtl="0">
              <a:spcBef>
                <a:spcPts val="0"/>
              </a:spcBef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 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Vanilla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오토 인코더 보다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LSTM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오토 인코더를 활용하여 가중치 초기화에 활용하였을 때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최대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1%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 성능 향상을 보였으나 그 차이가 유의미하진 않았다</a:t>
            </a:r>
            <a:endParaRPr lang="ko-KR" altLang="en-US" sz="1400" b="0" dirty="0">
              <a:effectLst/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1CF57F2-0964-4726-7A25-7990DAB59864}"/>
              </a:ext>
            </a:extLst>
          </p:cNvPr>
          <p:cNvGrpSpPr/>
          <p:nvPr/>
        </p:nvGrpSpPr>
        <p:grpSpPr>
          <a:xfrm>
            <a:off x="3494245" y="2410816"/>
            <a:ext cx="5817870" cy="2212922"/>
            <a:chOff x="2266950" y="2324100"/>
            <a:chExt cx="5817870" cy="2212922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8D84C437-BFAE-25C9-64F6-DDCB589702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1891"/>
            <a:stretch/>
          </p:blipFill>
          <p:spPr>
            <a:xfrm>
              <a:off x="2266950" y="2324100"/>
              <a:ext cx="2152650" cy="2209800"/>
            </a:xfrm>
            <a:prstGeom prst="rect">
              <a:avLst/>
            </a:prstGeom>
            <a:grpFill/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94B98AE5-5968-537F-B66F-90D54ABFCB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139"/>
            <a:stretch/>
          </p:blipFill>
          <p:spPr>
            <a:xfrm>
              <a:off x="4419600" y="2327222"/>
              <a:ext cx="3665220" cy="220980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054438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B2790190-18AB-3A8F-A2A5-58CF8638F31C}"/>
              </a:ext>
            </a:extLst>
          </p:cNvPr>
          <p:cNvGrpSpPr/>
          <p:nvPr/>
        </p:nvGrpSpPr>
        <p:grpSpPr>
          <a:xfrm>
            <a:off x="377864" y="6174089"/>
            <a:ext cx="1365928" cy="1367352"/>
            <a:chOff x="377864" y="6174089"/>
            <a:chExt cx="1365928" cy="1367352"/>
          </a:xfrm>
        </p:grpSpPr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AEB23D44-9556-8BE3-07F7-6829E4FB7FA1}"/>
                </a:ext>
              </a:extLst>
            </p:cNvPr>
            <p:cNvSpPr/>
            <p:nvPr/>
          </p:nvSpPr>
          <p:spPr>
            <a:xfrm rot="8100000">
              <a:off x="377864" y="6174089"/>
              <a:ext cx="1365928" cy="1367352"/>
            </a:xfrm>
            <a:prstGeom prst="rtTriangle">
              <a:avLst/>
            </a:pr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CE42B94B-4BE0-7D3C-19E7-7C4F6C707D61}"/>
                </a:ext>
              </a:extLst>
            </p:cNvPr>
            <p:cNvSpPr/>
            <p:nvPr/>
          </p:nvSpPr>
          <p:spPr>
            <a:xfrm rot="8100000">
              <a:off x="497223" y="6293480"/>
              <a:ext cx="1127211" cy="1128386"/>
            </a:xfrm>
            <a:prstGeom prst="rtTriangle">
              <a:avLst/>
            </a:prstGeom>
            <a:noFill/>
            <a:ln w="317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E64D77-ECD8-8436-5085-C696D8DF0859}"/>
              </a:ext>
            </a:extLst>
          </p:cNvPr>
          <p:cNvGrpSpPr/>
          <p:nvPr/>
        </p:nvGrpSpPr>
        <p:grpSpPr>
          <a:xfrm>
            <a:off x="10542675" y="6174087"/>
            <a:ext cx="1365928" cy="1367352"/>
            <a:chOff x="10542675" y="6174087"/>
            <a:chExt cx="1365928" cy="1367352"/>
          </a:xfrm>
        </p:grpSpPr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3A7035C9-A0AE-8AAC-4B30-1E291EC279AB}"/>
                </a:ext>
              </a:extLst>
            </p:cNvPr>
            <p:cNvSpPr/>
            <p:nvPr/>
          </p:nvSpPr>
          <p:spPr>
            <a:xfrm rot="8100000">
              <a:off x="10542675" y="6174087"/>
              <a:ext cx="1365928" cy="1367352"/>
            </a:xfrm>
            <a:prstGeom prst="rtTriangle">
              <a:avLst/>
            </a:pr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26E632C2-9059-08A3-1F6C-5C111D767F52}"/>
                </a:ext>
              </a:extLst>
            </p:cNvPr>
            <p:cNvSpPr/>
            <p:nvPr/>
          </p:nvSpPr>
          <p:spPr>
            <a:xfrm rot="8100000">
              <a:off x="10678668" y="6293481"/>
              <a:ext cx="1127211" cy="1128386"/>
            </a:xfrm>
            <a:prstGeom prst="rtTriangle">
              <a:avLst/>
            </a:prstGeom>
            <a:noFill/>
            <a:ln w="317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488E8BE-04B9-FAFC-2AD8-012C2251BC69}"/>
              </a:ext>
            </a:extLst>
          </p:cNvPr>
          <p:cNvGrpSpPr/>
          <p:nvPr/>
        </p:nvGrpSpPr>
        <p:grpSpPr>
          <a:xfrm>
            <a:off x="4293187" y="-1849505"/>
            <a:ext cx="3605627" cy="3605627"/>
            <a:chOff x="4293187" y="-1849505"/>
            <a:chExt cx="3605627" cy="3605627"/>
          </a:xfrm>
        </p:grpSpPr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B6E59651-938A-2792-D81A-F433AAB79789}"/>
                </a:ext>
              </a:extLst>
            </p:cNvPr>
            <p:cNvSpPr/>
            <p:nvPr/>
          </p:nvSpPr>
          <p:spPr>
            <a:xfrm rot="18900000">
              <a:off x="4455130" y="-1640870"/>
              <a:ext cx="3281739" cy="3281739"/>
            </a:xfrm>
            <a:prstGeom prst="rtTriangle">
              <a:avLst/>
            </a:pr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E6C60C80-F806-B029-9DC4-5358094C54BF}"/>
                </a:ext>
              </a:extLst>
            </p:cNvPr>
            <p:cNvSpPr/>
            <p:nvPr/>
          </p:nvSpPr>
          <p:spPr>
            <a:xfrm rot="18900000">
              <a:off x="4293187" y="-1849505"/>
              <a:ext cx="3605627" cy="3605627"/>
            </a:xfrm>
            <a:prstGeom prst="rtTriangle">
              <a:avLst/>
            </a:prstGeom>
            <a:noFill/>
            <a:ln w="28575">
              <a:solidFill>
                <a:srgbClr val="7030A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90BACB-FD0E-B88D-EE92-60C9FED5C0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8797" y="1269261"/>
            <a:ext cx="10219763" cy="5267038"/>
          </a:xfrm>
          <a:prstGeom prst="rect">
            <a:avLst/>
          </a:prstGeom>
          <a:solidFill>
            <a:schemeClr val="bg1"/>
          </a:solidFill>
          <a:ln w="41275">
            <a:solidFill>
              <a:srgbClr val="7030A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`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FB77FE-F0CB-9614-5DE9-7EE4FB8FA4DE}"/>
              </a:ext>
            </a:extLst>
          </p:cNvPr>
          <p:cNvSpPr txBox="1"/>
          <p:nvPr/>
        </p:nvSpPr>
        <p:spPr>
          <a:xfrm>
            <a:off x="4262044" y="0"/>
            <a:ext cx="3667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CONCLUSION</a:t>
            </a:r>
            <a:endParaRPr lang="ko-KR" altLang="en-US" sz="2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8F30D5-C70A-EC4B-F05F-20381B2BA870}"/>
              </a:ext>
            </a:extLst>
          </p:cNvPr>
          <p:cNvSpPr txBox="1"/>
          <p:nvPr/>
        </p:nvSpPr>
        <p:spPr>
          <a:xfrm>
            <a:off x="2560145" y="2188105"/>
            <a:ext cx="7337066" cy="2031325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</a:pPr>
            <a:r>
              <a:rPr lang="ko-KR" altLang="en-US" sz="1400" b="0" i="0" u="none" strike="noStrike" dirty="0">
                <a:solidFill>
                  <a:srgbClr val="7030A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 첫째</a:t>
            </a:r>
            <a:r>
              <a:rPr lang="en-US" altLang="ko-KR" sz="1400" b="0" i="0" u="none" strike="noStrike" dirty="0">
                <a:solidFill>
                  <a:srgbClr val="7030A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순차 데이터 증강 방법을 활용하여 데이터가 제한된 상황에서 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 rtl="0">
              <a:spcBef>
                <a:spcPts val="0"/>
              </a:spcBef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순차 데이터 증강 기법들 중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BERT4Rec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에 알맞은 증강 기법을 탐색했고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</a:p>
          <a:p>
            <a:pPr algn="ctr" rtl="0">
              <a:spcBef>
                <a:spcPts val="0"/>
              </a:spcBef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학습 데이터의 다양성을 확보하여 모델의 추천 성능을 개선하고자 하였다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 </a:t>
            </a:r>
          </a:p>
          <a:p>
            <a:pPr algn="ctr" rtl="0">
              <a:spcBef>
                <a:spcPts val="0"/>
              </a:spcBef>
            </a:pPr>
            <a:endParaRPr lang="en-US" altLang="ko-KR" sz="1400" b="0" i="0" u="none" strike="noStrike" dirty="0">
              <a:solidFill>
                <a:srgbClr val="000000"/>
              </a:solidFill>
              <a:effectLst/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 rtl="0">
              <a:spcBef>
                <a:spcPts val="0"/>
              </a:spcBef>
            </a:pPr>
            <a:r>
              <a:rPr lang="ko-KR" altLang="en-US" sz="1400" b="0" i="0" u="none" strike="noStrike" dirty="0">
                <a:solidFill>
                  <a:srgbClr val="7030A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둘째</a:t>
            </a:r>
            <a:r>
              <a:rPr lang="en-US" altLang="ko-KR" sz="1400" b="0" i="0" u="none" strike="noStrike" dirty="0">
                <a:solidFill>
                  <a:srgbClr val="7030A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Hyperbolic Embedding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을 도입하여 사용자와 아이템 간의 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 rtl="0">
              <a:spcBef>
                <a:spcPts val="0"/>
              </a:spcBef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상호작용을 더욱 정확하게 모델링하였다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 </a:t>
            </a:r>
          </a:p>
          <a:p>
            <a:pPr algn="ctr" rtl="0">
              <a:spcBef>
                <a:spcPts val="0"/>
              </a:spcBef>
            </a:pPr>
            <a:endParaRPr lang="en-US" altLang="ko-KR" sz="1400" b="0" i="0" u="none" strike="noStrike" dirty="0">
              <a:solidFill>
                <a:srgbClr val="000000"/>
              </a:solidFill>
              <a:effectLst/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 rtl="0">
              <a:spcBef>
                <a:spcPts val="0"/>
              </a:spcBef>
            </a:pPr>
            <a:r>
              <a:rPr lang="ko-KR" altLang="en-US" sz="1400" b="0" i="0" u="none" strike="noStrike" dirty="0">
                <a:solidFill>
                  <a:srgbClr val="7030A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셋째</a:t>
            </a:r>
            <a:r>
              <a:rPr lang="en-US" altLang="ko-KR" sz="1400" b="0" i="0" u="none" strike="noStrike" dirty="0">
                <a:solidFill>
                  <a:srgbClr val="7030A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가중치 초기화방법을 통해 모델의 초기 상태를 최적화하여 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 rtl="0">
              <a:spcBef>
                <a:spcPts val="0"/>
              </a:spcBef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손실함수의 효율적인 수렴을 가능성을 높이며 모델의 성능을 개선하고자 하였다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  <a:endParaRPr lang="ko-KR" altLang="en-US" sz="1400" b="0" dirty="0">
              <a:effectLst/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AE6B90-680B-DA1A-BF24-F60997D08039}"/>
              </a:ext>
            </a:extLst>
          </p:cNvPr>
          <p:cNvSpPr txBox="1"/>
          <p:nvPr/>
        </p:nvSpPr>
        <p:spPr>
          <a:xfrm>
            <a:off x="1493148" y="4998668"/>
            <a:ext cx="9471059" cy="892552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이러한 결과는 추천 시스템의 성능 향상을 위한 다양한 전략들을 탐구하는 데 기여함과 동시에 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BERT4Rec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을 개선하여 추천 시스템의 정확성과 효율성을 향상시키는 데 도움을 준다는 것을 확인했다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 </a:t>
            </a:r>
          </a:p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따라서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본 연구는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BERT4Rec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을 활용한 추천 시스템에 대한 연구와 응용에 대한 여러 방향을 제시함에 의미를 가진다</a:t>
            </a:r>
            <a:endParaRPr lang="ko-KR" altLang="en-US" sz="1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06FE8C-1CCB-4878-C947-B66E0177CF70}"/>
              </a:ext>
            </a:extLst>
          </p:cNvPr>
          <p:cNvSpPr/>
          <p:nvPr/>
        </p:nvSpPr>
        <p:spPr>
          <a:xfrm>
            <a:off x="2551757" y="2194021"/>
            <a:ext cx="522514" cy="50252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AA6E06-A95A-EA91-2BDF-CB50B5BC87C0}"/>
              </a:ext>
            </a:extLst>
          </p:cNvPr>
          <p:cNvSpPr txBox="1"/>
          <p:nvPr/>
        </p:nvSpPr>
        <p:spPr>
          <a:xfrm>
            <a:off x="2561976" y="2260619"/>
            <a:ext cx="474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  <a:endParaRPr lang="ko-KR" altLang="en-US" dirty="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58CD6A9-C4BB-1DEB-1A0E-3DFEC9C0A68D}"/>
              </a:ext>
            </a:extLst>
          </p:cNvPr>
          <p:cNvGrpSpPr/>
          <p:nvPr/>
        </p:nvGrpSpPr>
        <p:grpSpPr>
          <a:xfrm>
            <a:off x="1488261" y="4998484"/>
            <a:ext cx="530958" cy="502528"/>
            <a:chOff x="2695713" y="2346421"/>
            <a:chExt cx="530958" cy="50252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725A79E-28FB-A840-D3AD-5E37D58463FE}"/>
                </a:ext>
              </a:extLst>
            </p:cNvPr>
            <p:cNvSpPr/>
            <p:nvPr/>
          </p:nvSpPr>
          <p:spPr>
            <a:xfrm>
              <a:off x="2704157" y="2346421"/>
              <a:ext cx="522514" cy="50252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5BDD21E-5AFE-8E58-97B0-9A6E4848E4CF}"/>
                </a:ext>
              </a:extLst>
            </p:cNvPr>
            <p:cNvSpPr txBox="1"/>
            <p:nvPr/>
          </p:nvSpPr>
          <p:spPr>
            <a:xfrm>
              <a:off x="2695713" y="2422350"/>
              <a:ext cx="5202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600"/>
                </a:spcAft>
              </a:pPr>
              <a:r>
                <a:rPr lang="en-US" altLang="ko-KR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02</a:t>
              </a:r>
              <a:endParaRPr lang="ko-KR" altLang="en-US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801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B2790190-18AB-3A8F-A2A5-58CF8638F31C}"/>
              </a:ext>
            </a:extLst>
          </p:cNvPr>
          <p:cNvGrpSpPr/>
          <p:nvPr/>
        </p:nvGrpSpPr>
        <p:grpSpPr>
          <a:xfrm>
            <a:off x="377864" y="6174089"/>
            <a:ext cx="1365928" cy="1367352"/>
            <a:chOff x="377864" y="6174089"/>
            <a:chExt cx="1365928" cy="1367352"/>
          </a:xfrm>
        </p:grpSpPr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AEB23D44-9556-8BE3-07F7-6829E4FB7FA1}"/>
                </a:ext>
              </a:extLst>
            </p:cNvPr>
            <p:cNvSpPr/>
            <p:nvPr/>
          </p:nvSpPr>
          <p:spPr>
            <a:xfrm rot="8100000">
              <a:off x="377864" y="6174089"/>
              <a:ext cx="1365928" cy="1367352"/>
            </a:xfrm>
            <a:prstGeom prst="rtTriangle">
              <a:avLst/>
            </a:pr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CE42B94B-4BE0-7D3C-19E7-7C4F6C707D61}"/>
                </a:ext>
              </a:extLst>
            </p:cNvPr>
            <p:cNvSpPr/>
            <p:nvPr/>
          </p:nvSpPr>
          <p:spPr>
            <a:xfrm rot="8100000">
              <a:off x="497223" y="6293480"/>
              <a:ext cx="1127211" cy="1128386"/>
            </a:xfrm>
            <a:prstGeom prst="rtTriangle">
              <a:avLst/>
            </a:prstGeom>
            <a:noFill/>
            <a:ln w="317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E64D77-ECD8-8436-5085-C696D8DF0859}"/>
              </a:ext>
            </a:extLst>
          </p:cNvPr>
          <p:cNvGrpSpPr/>
          <p:nvPr/>
        </p:nvGrpSpPr>
        <p:grpSpPr>
          <a:xfrm>
            <a:off x="10542675" y="6174087"/>
            <a:ext cx="1365928" cy="1367352"/>
            <a:chOff x="10542675" y="6174087"/>
            <a:chExt cx="1365928" cy="1367352"/>
          </a:xfrm>
        </p:grpSpPr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3A7035C9-A0AE-8AAC-4B30-1E291EC279AB}"/>
                </a:ext>
              </a:extLst>
            </p:cNvPr>
            <p:cNvSpPr/>
            <p:nvPr/>
          </p:nvSpPr>
          <p:spPr>
            <a:xfrm rot="8100000">
              <a:off x="10542675" y="6174087"/>
              <a:ext cx="1365928" cy="1367352"/>
            </a:xfrm>
            <a:prstGeom prst="rtTriangle">
              <a:avLst/>
            </a:pr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26E632C2-9059-08A3-1F6C-5C111D767F52}"/>
                </a:ext>
              </a:extLst>
            </p:cNvPr>
            <p:cNvSpPr/>
            <p:nvPr/>
          </p:nvSpPr>
          <p:spPr>
            <a:xfrm rot="8100000">
              <a:off x="10678668" y="6293481"/>
              <a:ext cx="1127211" cy="1128386"/>
            </a:xfrm>
            <a:prstGeom prst="rtTriangle">
              <a:avLst/>
            </a:prstGeom>
            <a:noFill/>
            <a:ln w="317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488E8BE-04B9-FAFC-2AD8-012C2251BC69}"/>
              </a:ext>
            </a:extLst>
          </p:cNvPr>
          <p:cNvGrpSpPr/>
          <p:nvPr/>
        </p:nvGrpSpPr>
        <p:grpSpPr>
          <a:xfrm>
            <a:off x="4293187" y="-1849505"/>
            <a:ext cx="3605627" cy="3605627"/>
            <a:chOff x="4293187" y="-1849505"/>
            <a:chExt cx="3605627" cy="3605627"/>
          </a:xfrm>
        </p:grpSpPr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B6E59651-938A-2792-D81A-F433AAB79789}"/>
                </a:ext>
              </a:extLst>
            </p:cNvPr>
            <p:cNvSpPr/>
            <p:nvPr/>
          </p:nvSpPr>
          <p:spPr>
            <a:xfrm rot="18900000">
              <a:off x="4455130" y="-1640870"/>
              <a:ext cx="3281739" cy="3281739"/>
            </a:xfrm>
            <a:prstGeom prst="rtTriangle">
              <a:avLst/>
            </a:pr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E6C60C80-F806-B029-9DC4-5358094C54BF}"/>
                </a:ext>
              </a:extLst>
            </p:cNvPr>
            <p:cNvSpPr/>
            <p:nvPr/>
          </p:nvSpPr>
          <p:spPr>
            <a:xfrm rot="18900000">
              <a:off x="4293187" y="-1849505"/>
              <a:ext cx="3605627" cy="3605627"/>
            </a:xfrm>
            <a:prstGeom prst="rtTriangle">
              <a:avLst/>
            </a:prstGeom>
            <a:noFill/>
            <a:ln w="28575">
              <a:solidFill>
                <a:srgbClr val="7030A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90BACB-FD0E-B88D-EE92-60C9FED5C032}"/>
              </a:ext>
            </a:extLst>
          </p:cNvPr>
          <p:cNvSpPr>
            <a:spLocks/>
          </p:cNvSpPr>
          <p:nvPr/>
        </p:nvSpPr>
        <p:spPr>
          <a:xfrm>
            <a:off x="619125" y="1269261"/>
            <a:ext cx="11077575" cy="5267038"/>
          </a:xfrm>
          <a:prstGeom prst="rect">
            <a:avLst/>
          </a:prstGeom>
          <a:solidFill>
            <a:schemeClr val="bg1"/>
          </a:solidFill>
          <a:ln w="41275">
            <a:solidFill>
              <a:srgbClr val="7030A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`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FB77FE-F0CB-9614-5DE9-7EE4FB8FA4DE}"/>
              </a:ext>
            </a:extLst>
          </p:cNvPr>
          <p:cNvSpPr txBox="1"/>
          <p:nvPr/>
        </p:nvSpPr>
        <p:spPr>
          <a:xfrm>
            <a:off x="4262044" y="0"/>
            <a:ext cx="3667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CITATION</a:t>
            </a:r>
            <a:endParaRPr lang="ko-KR" altLang="en-US" sz="2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AA6E06-A95A-EA91-2BDF-CB50B5BC87C0}"/>
              </a:ext>
            </a:extLst>
          </p:cNvPr>
          <p:cNvSpPr txBox="1"/>
          <p:nvPr/>
        </p:nvSpPr>
        <p:spPr>
          <a:xfrm>
            <a:off x="2561976" y="2260619"/>
            <a:ext cx="474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  <a:endParaRPr lang="ko-KR" altLang="en-US" dirty="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9E056E-189C-88ED-A98C-D03994A4BAFE}"/>
              </a:ext>
            </a:extLst>
          </p:cNvPr>
          <p:cNvSpPr txBox="1"/>
          <p:nvPr/>
        </p:nvSpPr>
        <p:spPr>
          <a:xfrm>
            <a:off x="704849" y="1548289"/>
            <a:ext cx="1090612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[1] DEVLIN,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Jacob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et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Bert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Pre-training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bidirectional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transformers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preprint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arXiv:1810.04805, 2018.</a:t>
            </a:r>
          </a:p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[2] SUN,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Fei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et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BERT4Rec: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Sequential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bidirectional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representations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transformer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Proceedings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28th ACM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international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conference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2019.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1441-1450.</a:t>
            </a:r>
          </a:p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[3] SONG,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Joo-yeong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; SUH,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Bongwon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Data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Augmentation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Strategies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Improving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Sequential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Recommender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Systems.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preprint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arXiv:2203.14037, 2022.</a:t>
            </a:r>
          </a:p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[4] NICKEL,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Maximillian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; KIELA,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Douwe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Poincaré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embeddings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hierarchical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representations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Advances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2017, 30.</a:t>
            </a:r>
          </a:p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[5] MISHKIN,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Dmytro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; MATAS,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Jiri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All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preprint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arXiv:1511.06422, 2015.</a:t>
            </a:r>
          </a:p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[6] TAN,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Yong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Kiam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; XU,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Xinxing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; LIU,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Yong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Improved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recurrent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session-based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Proceedings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1st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workshop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recommender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2016.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17-22.</a:t>
            </a:r>
          </a:p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[7]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Jiaxi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Tang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Wang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2018.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Personalized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Top-N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Sequential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via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Convolutional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Proceedings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of WSDM. 565–573</a:t>
            </a:r>
          </a:p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[8]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Glorot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Xavier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Yoshua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Bengio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"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difficulty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feedforward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."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Proceedings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thirteenth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international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conference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artificial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intelligence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JMLR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Workshop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Conference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Proceedings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2010.</a:t>
            </a:r>
          </a:p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[9] HE,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Kaiming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et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Delving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rectifiers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Surpassing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human-level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imagenet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Proceedings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IEEE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international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conference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vision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2015.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1026-1034.</a:t>
            </a:r>
          </a:p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[11]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Tan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Gong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Du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Liu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"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Networks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Auxiliary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Data,"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IEEE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Transactions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Network and Service Management,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10.1109/TNSM.2022.3227188.</a:t>
            </a:r>
          </a:p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[12]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Britannica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Editors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Encyclopaedia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"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hyperbolic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geometry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".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Encyclopedia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Britannica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11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Jul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2014, https://www.britannica.com/science/hyperbolic-geometry.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Accessed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18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June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2023.</a:t>
            </a:r>
          </a:p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[13] GANEA,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Octavian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; BÉCIGNEUL,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Gary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; HOFMANN,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Thomas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Hyperbolic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Advances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2018, 31. p.1</a:t>
            </a:r>
          </a:p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[14] VINH TRAN,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Lucas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et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Hyperml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boosting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hyperbolic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recommender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Proceedings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13th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international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conference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mining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2020.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609-617.</a:t>
            </a:r>
          </a:p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[15] MIRVAKHABOVA,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Leyla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et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hyperbolic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geometry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top-N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Proceedings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14th ACM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Conference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Recommender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Systems. 2020.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527-532.</a:t>
            </a:r>
          </a:p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[16]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Aggarwal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Charu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C. “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Recommender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Systems,” 2016. p.14-15.</a:t>
            </a:r>
          </a:p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figure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1&gt;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Glorot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Xavier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Yoshua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Bengio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"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difficulty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feedforward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."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Proceedings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thirteenth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international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conference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artificial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intelligence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JMLR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Workshop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Conference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Proceedings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2010.</a:t>
            </a:r>
          </a:p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|MISHKIN,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Dmytro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; MATAS,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Jiri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All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preprint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arXiv:1511.06422, 2015.</a:t>
            </a:r>
          </a:p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figure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2&gt; HE,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Kaiming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; GIRSHICK, Ross; DOLLÁR,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Piotr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Rethinking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imagenet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pre-training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Proceedings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IEEE/CVF International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Conference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Computer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Vision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2019.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4918-4927.</a:t>
            </a:r>
          </a:p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figure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3&gt; BANK,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Dor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; KOENIGSTEIN,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Noam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; GIRYES,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Raja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Autoencoders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preprint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arXiv:2003.05991, 2020.</a:t>
            </a:r>
          </a:p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figure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4&gt; VASWANI,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Ashish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et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Advances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2017, 30.</a:t>
            </a:r>
          </a:p>
        </p:txBody>
      </p:sp>
    </p:spTree>
    <p:extLst>
      <p:ext uri="{BB962C8B-B14F-4D97-AF65-F5344CB8AC3E}">
        <p14:creationId xmlns:p14="http://schemas.microsoft.com/office/powerpoint/2010/main" val="27472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B6E59651-938A-2792-D81A-F433AAB79789}"/>
              </a:ext>
            </a:extLst>
          </p:cNvPr>
          <p:cNvSpPr/>
          <p:nvPr/>
        </p:nvSpPr>
        <p:spPr>
          <a:xfrm rot="18900000">
            <a:off x="4455130" y="-1640870"/>
            <a:ext cx="3281739" cy="3281739"/>
          </a:xfrm>
          <a:prstGeom prst="rtTriangl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AEB23D44-9556-8BE3-07F7-6829E4FB7FA1}"/>
              </a:ext>
            </a:extLst>
          </p:cNvPr>
          <p:cNvSpPr/>
          <p:nvPr/>
        </p:nvSpPr>
        <p:spPr>
          <a:xfrm rot="8100000">
            <a:off x="377864" y="6174089"/>
            <a:ext cx="1365928" cy="1367352"/>
          </a:xfrm>
          <a:prstGeom prst="rtTriangl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3A7035C9-A0AE-8AAC-4B30-1E291EC279AB}"/>
              </a:ext>
            </a:extLst>
          </p:cNvPr>
          <p:cNvSpPr/>
          <p:nvPr/>
        </p:nvSpPr>
        <p:spPr>
          <a:xfrm rot="8100000">
            <a:off x="10542675" y="6174087"/>
            <a:ext cx="1365928" cy="1367352"/>
          </a:xfrm>
          <a:prstGeom prst="rtTriangl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E6C60C80-F806-B029-9DC4-5358094C54BF}"/>
              </a:ext>
            </a:extLst>
          </p:cNvPr>
          <p:cNvSpPr/>
          <p:nvPr/>
        </p:nvSpPr>
        <p:spPr>
          <a:xfrm rot="18900000">
            <a:off x="4293187" y="-1849505"/>
            <a:ext cx="3605627" cy="3605627"/>
          </a:xfrm>
          <a:prstGeom prst="rtTriangle">
            <a:avLst/>
          </a:prstGeom>
          <a:noFill/>
          <a:ln w="28575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6E632C2-9059-08A3-1F6C-5C111D767F52}"/>
              </a:ext>
            </a:extLst>
          </p:cNvPr>
          <p:cNvSpPr/>
          <p:nvPr/>
        </p:nvSpPr>
        <p:spPr>
          <a:xfrm rot="8100000">
            <a:off x="10678668" y="6293481"/>
            <a:ext cx="1127211" cy="1128386"/>
          </a:xfrm>
          <a:prstGeom prst="rtTriangle">
            <a:avLst/>
          </a:prstGeom>
          <a:noFill/>
          <a:ln w="317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CE42B94B-4BE0-7D3C-19E7-7C4F6C707D61}"/>
              </a:ext>
            </a:extLst>
          </p:cNvPr>
          <p:cNvSpPr/>
          <p:nvPr/>
        </p:nvSpPr>
        <p:spPr>
          <a:xfrm rot="8100000">
            <a:off x="497223" y="6293480"/>
            <a:ext cx="1127211" cy="1128386"/>
          </a:xfrm>
          <a:prstGeom prst="rtTriangle">
            <a:avLst/>
          </a:prstGeom>
          <a:noFill/>
          <a:ln w="317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1F27C3-E9DB-41D9-D118-B79FE988C21F}"/>
              </a:ext>
            </a:extLst>
          </p:cNvPr>
          <p:cNvSpPr txBox="1"/>
          <p:nvPr/>
        </p:nvSpPr>
        <p:spPr>
          <a:xfrm>
            <a:off x="4376555" y="0"/>
            <a:ext cx="3438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INTRODUCTION</a:t>
            </a:r>
            <a:endParaRPr lang="ko-KR" altLang="en-US" sz="2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F40CA-D44A-1712-AD85-07297D27E559}"/>
              </a:ext>
            </a:extLst>
          </p:cNvPr>
          <p:cNvSpPr txBox="1"/>
          <p:nvPr/>
        </p:nvSpPr>
        <p:spPr>
          <a:xfrm>
            <a:off x="546957" y="3961228"/>
            <a:ext cx="3438888" cy="461665"/>
          </a:xfrm>
          <a:prstGeom prst="rect">
            <a:avLst/>
          </a:prstGeom>
          <a:solidFill>
            <a:srgbClr val="703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ko-KR" altLang="en-US" sz="24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데이터 증강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988F73-7822-E1EE-97E2-73A6BFC0C3ED}"/>
              </a:ext>
            </a:extLst>
          </p:cNvPr>
          <p:cNvSpPr txBox="1"/>
          <p:nvPr/>
        </p:nvSpPr>
        <p:spPr>
          <a:xfrm>
            <a:off x="4376555" y="3961228"/>
            <a:ext cx="3438888" cy="461665"/>
          </a:xfrm>
          <a:prstGeom prst="rect">
            <a:avLst/>
          </a:prstGeom>
          <a:solidFill>
            <a:srgbClr val="703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ko-KR" altLang="en-US" sz="2400" dirty="0" err="1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임베딩</a:t>
            </a:r>
            <a:r>
              <a:rPr lang="ko-KR" altLang="en-US" sz="24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기법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758284-6106-1352-76C4-73692619F6D9}"/>
              </a:ext>
            </a:extLst>
          </p:cNvPr>
          <p:cNvSpPr txBox="1"/>
          <p:nvPr/>
        </p:nvSpPr>
        <p:spPr>
          <a:xfrm>
            <a:off x="8206155" y="3961228"/>
            <a:ext cx="3438888" cy="461665"/>
          </a:xfrm>
          <a:prstGeom prst="rect">
            <a:avLst/>
          </a:prstGeom>
          <a:solidFill>
            <a:srgbClr val="703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ko-KR" altLang="en-US" sz="24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초기화 기법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5A13C2-9711-D352-E4FC-6A67E199A85F}"/>
              </a:ext>
            </a:extLst>
          </p:cNvPr>
          <p:cNvSpPr txBox="1"/>
          <p:nvPr/>
        </p:nvSpPr>
        <p:spPr>
          <a:xfrm>
            <a:off x="351601" y="4741649"/>
            <a:ext cx="38295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ko-KR" altLang="en-US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데이터가 제한된 상황에서 퍼포먼스 체크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007E14-DA63-9BAB-E9B0-33BC0FC12BC1}"/>
              </a:ext>
            </a:extLst>
          </p:cNvPr>
          <p:cNvSpPr txBox="1"/>
          <p:nvPr/>
        </p:nvSpPr>
        <p:spPr>
          <a:xfrm>
            <a:off x="4181203" y="4703176"/>
            <a:ext cx="3829599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ko-KR" altLang="en-US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유클리드 </a:t>
            </a:r>
            <a:r>
              <a:rPr lang="en-US" altLang="ko-KR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vs </a:t>
            </a:r>
            <a:r>
              <a:rPr lang="ko-KR" altLang="en-US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쌍곡선</a:t>
            </a:r>
            <a:endParaRPr lang="en-US" altLang="ko-KR" sz="2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ko-KR" altLang="en-US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두 공간을 비교하는 실험</a:t>
            </a:r>
            <a:endParaRPr lang="en-US" altLang="ko-KR" sz="2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2A3E36-5D71-3132-D023-3FC3C22BB577}"/>
              </a:ext>
            </a:extLst>
          </p:cNvPr>
          <p:cNvSpPr txBox="1"/>
          <p:nvPr/>
        </p:nvSpPr>
        <p:spPr>
          <a:xfrm>
            <a:off x="7815443" y="4703176"/>
            <a:ext cx="4376557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ko-KR" altLang="en-US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무작위 </a:t>
            </a:r>
            <a:r>
              <a:rPr lang="en-US" altLang="ko-KR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vs </a:t>
            </a:r>
            <a:r>
              <a:rPr lang="ko-KR" altLang="en-US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사전학습</a:t>
            </a:r>
            <a:endParaRPr lang="en-US" altLang="ko-KR" sz="2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ko-KR" altLang="en-US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두 초기화 기법을 비교하는 실험</a:t>
            </a:r>
            <a:endParaRPr lang="en-US" altLang="ko-KR" sz="2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101382-DA0B-8865-A223-09AC9B26525D}"/>
              </a:ext>
            </a:extLst>
          </p:cNvPr>
          <p:cNvSpPr txBox="1"/>
          <p:nvPr/>
        </p:nvSpPr>
        <p:spPr>
          <a:xfrm>
            <a:off x="546957" y="2910526"/>
            <a:ext cx="11098086" cy="461665"/>
          </a:xfrm>
          <a:prstGeom prst="rect">
            <a:avLst/>
          </a:prstGeom>
          <a:solidFill>
            <a:srgbClr val="703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24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BERT4Rec </a:t>
            </a:r>
            <a:r>
              <a:rPr lang="ko-KR" altLang="en-US" sz="24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성능 향상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C79AB8-DCB0-F8A1-E969-3DDA6A593258}"/>
              </a:ext>
            </a:extLst>
          </p:cNvPr>
          <p:cNvSpPr txBox="1"/>
          <p:nvPr/>
        </p:nvSpPr>
        <p:spPr>
          <a:xfrm>
            <a:off x="4376555" y="2077887"/>
            <a:ext cx="3438888" cy="461665"/>
          </a:xfrm>
          <a:prstGeom prst="rect">
            <a:avLst/>
          </a:prstGeom>
          <a:solidFill>
            <a:schemeClr val="bg1"/>
          </a:solidFill>
          <a:ln w="4445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:: OBJECTIVE</a:t>
            </a:r>
            <a:r>
              <a:rPr lang="ko-KR" altLang="en-US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::</a:t>
            </a:r>
            <a:endParaRPr lang="ko-KR" altLang="en-US" sz="2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4156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B6E59651-938A-2792-D81A-F433AAB79789}"/>
              </a:ext>
            </a:extLst>
          </p:cNvPr>
          <p:cNvSpPr/>
          <p:nvPr/>
        </p:nvSpPr>
        <p:spPr>
          <a:xfrm rot="18900000">
            <a:off x="4455130" y="-1640870"/>
            <a:ext cx="3281739" cy="3281739"/>
          </a:xfrm>
          <a:prstGeom prst="rtTriangl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FB77FE-F0CB-9614-5DE9-7EE4FB8FA4DE}"/>
              </a:ext>
            </a:extLst>
          </p:cNvPr>
          <p:cNvSpPr txBox="1"/>
          <p:nvPr/>
        </p:nvSpPr>
        <p:spPr>
          <a:xfrm>
            <a:off x="4262044" y="0"/>
            <a:ext cx="3667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RELATED WORK</a:t>
            </a:r>
            <a:endParaRPr lang="ko-KR" altLang="en-US" sz="2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AEB23D44-9556-8BE3-07F7-6829E4FB7FA1}"/>
              </a:ext>
            </a:extLst>
          </p:cNvPr>
          <p:cNvSpPr/>
          <p:nvPr/>
        </p:nvSpPr>
        <p:spPr>
          <a:xfrm rot="8100000">
            <a:off x="377864" y="6174089"/>
            <a:ext cx="1365928" cy="1367352"/>
          </a:xfrm>
          <a:prstGeom prst="rtTriangl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3A7035C9-A0AE-8AAC-4B30-1E291EC279AB}"/>
              </a:ext>
            </a:extLst>
          </p:cNvPr>
          <p:cNvSpPr/>
          <p:nvPr/>
        </p:nvSpPr>
        <p:spPr>
          <a:xfrm rot="8100000">
            <a:off x="10542675" y="6174087"/>
            <a:ext cx="1365928" cy="1367352"/>
          </a:xfrm>
          <a:prstGeom prst="rtTriangl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E6C60C80-F806-B029-9DC4-5358094C54BF}"/>
              </a:ext>
            </a:extLst>
          </p:cNvPr>
          <p:cNvSpPr/>
          <p:nvPr/>
        </p:nvSpPr>
        <p:spPr>
          <a:xfrm rot="18900000">
            <a:off x="4293187" y="-1849505"/>
            <a:ext cx="3605627" cy="3605627"/>
          </a:xfrm>
          <a:prstGeom prst="rtTriangle">
            <a:avLst/>
          </a:prstGeom>
          <a:noFill/>
          <a:ln w="28575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6E632C2-9059-08A3-1F6C-5C111D767F52}"/>
              </a:ext>
            </a:extLst>
          </p:cNvPr>
          <p:cNvSpPr/>
          <p:nvPr/>
        </p:nvSpPr>
        <p:spPr>
          <a:xfrm rot="8100000">
            <a:off x="10678668" y="6293481"/>
            <a:ext cx="1127211" cy="1128386"/>
          </a:xfrm>
          <a:prstGeom prst="rtTriangle">
            <a:avLst/>
          </a:prstGeom>
          <a:noFill/>
          <a:ln w="317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CE42B94B-4BE0-7D3C-19E7-7C4F6C707D61}"/>
              </a:ext>
            </a:extLst>
          </p:cNvPr>
          <p:cNvSpPr/>
          <p:nvPr/>
        </p:nvSpPr>
        <p:spPr>
          <a:xfrm rot="8100000">
            <a:off x="497223" y="6293480"/>
            <a:ext cx="1127211" cy="1128386"/>
          </a:xfrm>
          <a:prstGeom prst="rtTriangle">
            <a:avLst/>
          </a:prstGeom>
          <a:noFill/>
          <a:ln w="317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50C38FB-37EC-A2E2-CF77-73279962175D}"/>
              </a:ext>
            </a:extLst>
          </p:cNvPr>
          <p:cNvGrpSpPr/>
          <p:nvPr/>
        </p:nvGrpSpPr>
        <p:grpSpPr>
          <a:xfrm>
            <a:off x="609824" y="2151598"/>
            <a:ext cx="2387152" cy="1502430"/>
            <a:chOff x="609824" y="2151598"/>
            <a:chExt cx="2387152" cy="150243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4432BB8C-4075-64F7-F104-F045796924CF}"/>
                </a:ext>
              </a:extLst>
            </p:cNvPr>
            <p:cNvSpPr/>
            <p:nvPr/>
          </p:nvSpPr>
          <p:spPr>
            <a:xfrm>
              <a:off x="670560" y="2151598"/>
              <a:ext cx="2265680" cy="150243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D2700B6-ACDD-60AB-0D71-3A7561C3B9A8}"/>
                </a:ext>
              </a:extLst>
            </p:cNvPr>
            <p:cNvSpPr txBox="1"/>
            <p:nvPr/>
          </p:nvSpPr>
          <p:spPr>
            <a:xfrm>
              <a:off x="609824" y="2718147"/>
              <a:ext cx="23871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600"/>
                </a:spcAft>
              </a:pPr>
              <a:r>
                <a:rPr lang="en-US" altLang="ko-KR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BERT4REC</a:t>
              </a:r>
              <a:endParaRPr lang="ko-KR" altLang="en-US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624200E-06C8-B8C0-EED1-DA2528307D4F}"/>
              </a:ext>
            </a:extLst>
          </p:cNvPr>
          <p:cNvGrpSpPr/>
          <p:nvPr/>
        </p:nvGrpSpPr>
        <p:grpSpPr>
          <a:xfrm>
            <a:off x="3463536" y="2151598"/>
            <a:ext cx="2387152" cy="1502430"/>
            <a:chOff x="609824" y="2151598"/>
            <a:chExt cx="2387152" cy="150243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49F7200-BC93-7032-FBA5-725854A7348C}"/>
                </a:ext>
              </a:extLst>
            </p:cNvPr>
            <p:cNvSpPr/>
            <p:nvPr/>
          </p:nvSpPr>
          <p:spPr>
            <a:xfrm>
              <a:off x="670560" y="2151598"/>
              <a:ext cx="2265680" cy="150243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75976F-681D-6048-3C84-D28626EB8CA6}"/>
                </a:ext>
              </a:extLst>
            </p:cNvPr>
            <p:cNvSpPr txBox="1"/>
            <p:nvPr/>
          </p:nvSpPr>
          <p:spPr>
            <a:xfrm>
              <a:off x="609824" y="2548592"/>
              <a:ext cx="238715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600"/>
                </a:spcAft>
              </a:pPr>
              <a:r>
                <a:rPr lang="en-US" altLang="ko-KR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Data Augmentation</a:t>
              </a:r>
              <a:endParaRPr lang="ko-KR" altLang="en-US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D690BC7-D90F-5A35-7353-E05C6647D1A4}"/>
              </a:ext>
            </a:extLst>
          </p:cNvPr>
          <p:cNvGrpSpPr/>
          <p:nvPr/>
        </p:nvGrpSpPr>
        <p:grpSpPr>
          <a:xfrm>
            <a:off x="6499456" y="2151598"/>
            <a:ext cx="2387152" cy="1502430"/>
            <a:chOff x="609824" y="2151598"/>
            <a:chExt cx="2387152" cy="150243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D9AD4D3-76C7-DCBC-6AA0-06E21EFCC972}"/>
                </a:ext>
              </a:extLst>
            </p:cNvPr>
            <p:cNvSpPr/>
            <p:nvPr/>
          </p:nvSpPr>
          <p:spPr>
            <a:xfrm>
              <a:off x="670560" y="2151598"/>
              <a:ext cx="2265680" cy="150243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0E3815F-B4F6-1A47-A407-D3625FBBD4DC}"/>
                </a:ext>
              </a:extLst>
            </p:cNvPr>
            <p:cNvSpPr txBox="1"/>
            <p:nvPr/>
          </p:nvSpPr>
          <p:spPr>
            <a:xfrm>
              <a:off x="609824" y="2718147"/>
              <a:ext cx="23871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600"/>
                </a:spcAft>
              </a:pPr>
              <a:r>
                <a:rPr lang="en-US" altLang="ko-KR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HYPERML</a:t>
              </a:r>
              <a:endParaRPr lang="ko-KR" altLang="en-US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15A6C8D-20B2-8971-8602-B5DDB30B5E77}"/>
              </a:ext>
            </a:extLst>
          </p:cNvPr>
          <p:cNvGrpSpPr/>
          <p:nvPr/>
        </p:nvGrpSpPr>
        <p:grpSpPr>
          <a:xfrm>
            <a:off x="9474640" y="2151598"/>
            <a:ext cx="2387152" cy="1502430"/>
            <a:chOff x="609824" y="2151598"/>
            <a:chExt cx="2387152" cy="150243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CA7697D-F019-5C6B-F30D-46178444AAF4}"/>
                </a:ext>
              </a:extLst>
            </p:cNvPr>
            <p:cNvSpPr/>
            <p:nvPr/>
          </p:nvSpPr>
          <p:spPr>
            <a:xfrm>
              <a:off x="670560" y="2151598"/>
              <a:ext cx="2265680" cy="150243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0B2C4E1-2548-BF1D-E82F-9A5344417D7D}"/>
                </a:ext>
              </a:extLst>
            </p:cNvPr>
            <p:cNvSpPr txBox="1"/>
            <p:nvPr/>
          </p:nvSpPr>
          <p:spPr>
            <a:xfrm>
              <a:off x="609824" y="2510119"/>
              <a:ext cx="2387152" cy="7232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600"/>
                </a:spcAft>
              </a:pPr>
              <a:r>
                <a:rPr lang="en-US" altLang="ko-KR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Weight</a:t>
              </a:r>
            </a:p>
            <a:p>
              <a:pPr algn="ctr" rtl="0">
                <a:spcBef>
                  <a:spcPts val="0"/>
                </a:spcBef>
                <a:spcAft>
                  <a:spcPts val="600"/>
                </a:spcAft>
              </a:pPr>
              <a:r>
                <a:rPr lang="en-US" altLang="ko-KR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Initialization</a:t>
              </a:r>
              <a:endParaRPr lang="ko-KR" altLang="en-US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3C248EA-E941-93E7-578F-7F70A27E31C1}"/>
              </a:ext>
            </a:extLst>
          </p:cNvPr>
          <p:cNvSpPr txBox="1"/>
          <p:nvPr/>
        </p:nvSpPr>
        <p:spPr>
          <a:xfrm>
            <a:off x="408390" y="3766166"/>
            <a:ext cx="279001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Masked</a:t>
            </a: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Language</a:t>
            </a: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endParaRPr lang="en-US" altLang="ko-KR" sz="1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Modeling</a:t>
            </a:r>
            <a:endParaRPr lang="ko-KR" altLang="en-US" sz="1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375F4A-0423-A723-F8A1-744A741223CB}"/>
              </a:ext>
            </a:extLst>
          </p:cNvPr>
          <p:cNvSpPr txBox="1"/>
          <p:nvPr/>
        </p:nvSpPr>
        <p:spPr>
          <a:xfrm>
            <a:off x="408390" y="4444853"/>
            <a:ext cx="2790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Transformer-Encoder</a:t>
            </a:r>
            <a:endParaRPr lang="ko-KR" altLang="en-US" sz="1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0B4F75-85A6-8BB7-8575-2C86B3DDEE73}"/>
              </a:ext>
            </a:extLst>
          </p:cNvPr>
          <p:cNvSpPr txBox="1"/>
          <p:nvPr/>
        </p:nvSpPr>
        <p:spPr>
          <a:xfrm>
            <a:off x="3262102" y="3766166"/>
            <a:ext cx="2790019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Masking </a:t>
            </a:r>
          </a:p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1400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Noise injection</a:t>
            </a:r>
          </a:p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1400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Redundancy injection</a:t>
            </a:r>
          </a:p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1400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Synonym substitution</a:t>
            </a:r>
            <a:endParaRPr lang="ko-KR" altLang="en-US" sz="1400" dirty="0">
              <a:solidFill>
                <a:srgbClr val="7030A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727AF6-C67F-F760-E40C-BA4722A659D5}"/>
              </a:ext>
            </a:extLst>
          </p:cNvPr>
          <p:cNvSpPr txBox="1"/>
          <p:nvPr/>
        </p:nvSpPr>
        <p:spPr>
          <a:xfrm>
            <a:off x="5850688" y="3766166"/>
            <a:ext cx="3752461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Hyperbolic – Geometry</a:t>
            </a:r>
          </a:p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1400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Curvature</a:t>
            </a:r>
          </a:p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Text / image / hierarchical data..</a:t>
            </a:r>
          </a:p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1400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User – item interaction</a:t>
            </a:r>
            <a:endParaRPr lang="ko-KR" altLang="en-US" sz="1400" dirty="0">
              <a:solidFill>
                <a:srgbClr val="7030A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18A19A-0221-007C-136C-66313734E813}"/>
              </a:ext>
            </a:extLst>
          </p:cNvPr>
          <p:cNvSpPr txBox="1"/>
          <p:nvPr/>
        </p:nvSpPr>
        <p:spPr>
          <a:xfrm>
            <a:off x="8814775" y="3766166"/>
            <a:ext cx="37524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1400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Pretraining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3CC244-C887-4ED6-5E47-EE66C76F4EBD}"/>
              </a:ext>
            </a:extLst>
          </p:cNvPr>
          <p:cNvSpPr txBox="1"/>
          <p:nvPr/>
        </p:nvSpPr>
        <p:spPr>
          <a:xfrm>
            <a:off x="3068801" y="5488716"/>
            <a:ext cx="317661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증강에 고정 상수를 적용함으로 </a:t>
            </a:r>
            <a:endParaRPr lang="en-US" altLang="ko-KR" sz="1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개별 유저 시퀀스의 행동 이력을 무시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3A1E58-D770-D8A5-EFA9-D4267BF539DA}"/>
              </a:ext>
            </a:extLst>
          </p:cNvPr>
          <p:cNvSpPr txBox="1"/>
          <p:nvPr/>
        </p:nvSpPr>
        <p:spPr>
          <a:xfrm>
            <a:off x="6138608" y="5630071"/>
            <a:ext cx="3176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NCF </a:t>
            </a: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기반의 간단한 </a:t>
            </a:r>
            <a:r>
              <a: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NN</a:t>
            </a: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모델 사용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FC3AC4-142C-C2F3-0478-F76B958B3CE4}"/>
              </a:ext>
            </a:extLst>
          </p:cNvPr>
          <p:cNvSpPr txBox="1"/>
          <p:nvPr/>
        </p:nvSpPr>
        <p:spPr>
          <a:xfrm>
            <a:off x="9102695" y="5483877"/>
            <a:ext cx="317661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무작위적 초기화로</a:t>
            </a:r>
            <a:endParaRPr lang="en-US" altLang="ko-KR" sz="1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성능 향상 가능성 제한</a:t>
            </a:r>
          </a:p>
        </p:txBody>
      </p:sp>
    </p:spTree>
    <p:extLst>
      <p:ext uri="{BB962C8B-B14F-4D97-AF65-F5344CB8AC3E}">
        <p14:creationId xmlns:p14="http://schemas.microsoft.com/office/powerpoint/2010/main" val="35920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3A7035C9-A0AE-8AAC-4B30-1E291EC279AB}"/>
              </a:ext>
            </a:extLst>
          </p:cNvPr>
          <p:cNvSpPr/>
          <p:nvPr/>
        </p:nvSpPr>
        <p:spPr>
          <a:xfrm rot="8100000">
            <a:off x="10542675" y="6174087"/>
            <a:ext cx="1365928" cy="1367352"/>
          </a:xfrm>
          <a:prstGeom prst="rtTriangl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AEB23D44-9556-8BE3-07F7-6829E4FB7FA1}"/>
              </a:ext>
            </a:extLst>
          </p:cNvPr>
          <p:cNvSpPr/>
          <p:nvPr/>
        </p:nvSpPr>
        <p:spPr>
          <a:xfrm rot="8100000">
            <a:off x="377864" y="6174089"/>
            <a:ext cx="1365928" cy="1367352"/>
          </a:xfrm>
          <a:prstGeom prst="rtTriangl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6E632C2-9059-08A3-1F6C-5C111D767F52}"/>
              </a:ext>
            </a:extLst>
          </p:cNvPr>
          <p:cNvSpPr/>
          <p:nvPr/>
        </p:nvSpPr>
        <p:spPr>
          <a:xfrm rot="8100000">
            <a:off x="10678668" y="6293481"/>
            <a:ext cx="1127211" cy="1128386"/>
          </a:xfrm>
          <a:prstGeom prst="rtTriangle">
            <a:avLst/>
          </a:prstGeom>
          <a:noFill/>
          <a:ln w="317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CE42B94B-4BE0-7D3C-19E7-7C4F6C707D61}"/>
              </a:ext>
            </a:extLst>
          </p:cNvPr>
          <p:cNvSpPr/>
          <p:nvPr/>
        </p:nvSpPr>
        <p:spPr>
          <a:xfrm rot="8100000">
            <a:off x="497223" y="6293480"/>
            <a:ext cx="1127211" cy="1128386"/>
          </a:xfrm>
          <a:prstGeom prst="rtTriangle">
            <a:avLst/>
          </a:prstGeom>
          <a:noFill/>
          <a:ln w="317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B6E59651-938A-2792-D81A-F433AAB79789}"/>
              </a:ext>
            </a:extLst>
          </p:cNvPr>
          <p:cNvSpPr/>
          <p:nvPr/>
        </p:nvSpPr>
        <p:spPr>
          <a:xfrm rot="18900000">
            <a:off x="4455130" y="-1640870"/>
            <a:ext cx="3281739" cy="3281739"/>
          </a:xfrm>
          <a:prstGeom prst="rtTriangl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E6C60C80-F806-B029-9DC4-5358094C54BF}"/>
              </a:ext>
            </a:extLst>
          </p:cNvPr>
          <p:cNvSpPr/>
          <p:nvPr/>
        </p:nvSpPr>
        <p:spPr>
          <a:xfrm rot="18900000">
            <a:off x="4293187" y="-1849505"/>
            <a:ext cx="3605627" cy="3605627"/>
          </a:xfrm>
          <a:prstGeom prst="rtTriangle">
            <a:avLst/>
          </a:prstGeom>
          <a:noFill/>
          <a:ln w="28575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CE3F19C-0C09-4170-906A-DE4C95F03449}"/>
              </a:ext>
            </a:extLst>
          </p:cNvPr>
          <p:cNvSpPr/>
          <p:nvPr/>
        </p:nvSpPr>
        <p:spPr>
          <a:xfrm>
            <a:off x="1118797" y="1269261"/>
            <a:ext cx="10219763" cy="5267038"/>
          </a:xfrm>
          <a:prstGeom prst="rect">
            <a:avLst/>
          </a:prstGeom>
          <a:solidFill>
            <a:schemeClr val="bg1"/>
          </a:solidFill>
          <a:ln w="412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FB77FE-F0CB-9614-5DE9-7EE4FB8FA4DE}"/>
              </a:ext>
            </a:extLst>
          </p:cNvPr>
          <p:cNvSpPr txBox="1"/>
          <p:nvPr/>
        </p:nvSpPr>
        <p:spPr>
          <a:xfrm>
            <a:off x="4262044" y="0"/>
            <a:ext cx="3667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Methodology</a:t>
            </a:r>
            <a:endParaRPr lang="ko-KR" altLang="en-US" sz="2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C248EA-E941-93E7-578F-7F70A27E31C1}"/>
              </a:ext>
            </a:extLst>
          </p:cNvPr>
          <p:cNvSpPr txBox="1"/>
          <p:nvPr/>
        </p:nvSpPr>
        <p:spPr>
          <a:xfrm>
            <a:off x="4700988" y="664604"/>
            <a:ext cx="2790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Data Augmentation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34D045-AD9D-84D5-8B5F-20DB0AC1B454}"/>
              </a:ext>
            </a:extLst>
          </p:cNvPr>
          <p:cNvSpPr txBox="1"/>
          <p:nvPr/>
        </p:nvSpPr>
        <p:spPr>
          <a:xfrm>
            <a:off x="5788813" y="321701"/>
            <a:ext cx="6143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</a:t>
            </a:r>
            <a:endParaRPr lang="ko-KR" altLang="en-US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C2C42BC-5F40-5A4F-D3A8-2D77FDAD3DA5}"/>
              </a:ext>
            </a:extLst>
          </p:cNvPr>
          <p:cNvGrpSpPr/>
          <p:nvPr/>
        </p:nvGrpSpPr>
        <p:grpSpPr>
          <a:xfrm>
            <a:off x="1223701" y="1406125"/>
            <a:ext cx="9946131" cy="4886334"/>
            <a:chOff x="442782" y="361400"/>
            <a:chExt cx="11306436" cy="60528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25219A1-BF9F-A881-5203-1E30EBA02512}"/>
                </a:ext>
              </a:extLst>
            </p:cNvPr>
            <p:cNvSpPr/>
            <p:nvPr/>
          </p:nvSpPr>
          <p:spPr>
            <a:xfrm>
              <a:off x="4713680" y="361400"/>
              <a:ext cx="7035538" cy="4874412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2F88B55-BEBF-A435-41C9-7885E07DAEEC}"/>
                </a:ext>
              </a:extLst>
            </p:cNvPr>
            <p:cNvSpPr/>
            <p:nvPr/>
          </p:nvSpPr>
          <p:spPr>
            <a:xfrm>
              <a:off x="442782" y="1102236"/>
              <a:ext cx="2142564" cy="21425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/>
            </a:p>
          </p:txBody>
        </p:sp>
        <p:sp>
          <p:nvSpPr>
            <p:cNvPr id="29" name="TextBox 5">
              <a:extLst>
                <a:ext uri="{FF2B5EF4-FFF2-40B4-BE49-F238E27FC236}">
                  <a16:creationId xmlns:a16="http://schemas.microsoft.com/office/drawing/2014/main" id="{03891D88-6FA4-4C68-1E33-3AFD76173D85}"/>
                </a:ext>
              </a:extLst>
            </p:cNvPr>
            <p:cNvSpPr txBox="1"/>
            <p:nvPr/>
          </p:nvSpPr>
          <p:spPr>
            <a:xfrm>
              <a:off x="810183" y="1965769"/>
              <a:ext cx="1335553" cy="414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Original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F8CE8FB-E513-348B-F3DE-81D5716C5968}"/>
                </a:ext>
              </a:extLst>
            </p:cNvPr>
            <p:cNvSpPr/>
            <p:nvPr/>
          </p:nvSpPr>
          <p:spPr>
            <a:xfrm>
              <a:off x="442782" y="3431026"/>
              <a:ext cx="2142564" cy="1960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/>
            </a:p>
          </p:txBody>
        </p:sp>
        <p:sp>
          <p:nvSpPr>
            <p:cNvPr id="31" name="TextBox 10">
              <a:extLst>
                <a:ext uri="{FF2B5EF4-FFF2-40B4-BE49-F238E27FC236}">
                  <a16:creationId xmlns:a16="http://schemas.microsoft.com/office/drawing/2014/main" id="{C5593C46-1787-A88E-42BA-5D3BBA408A2A}"/>
                </a:ext>
              </a:extLst>
            </p:cNvPr>
            <p:cNvSpPr txBox="1"/>
            <p:nvPr/>
          </p:nvSpPr>
          <p:spPr>
            <a:xfrm>
              <a:off x="541681" y="4203664"/>
              <a:ext cx="1831931" cy="414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Augmented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32" name="TextBox 12">
              <a:extLst>
                <a:ext uri="{FF2B5EF4-FFF2-40B4-BE49-F238E27FC236}">
                  <a16:creationId xmlns:a16="http://schemas.microsoft.com/office/drawing/2014/main" id="{9EE2183E-76A6-FCAB-F749-FC395D900552}"/>
                </a:ext>
              </a:extLst>
            </p:cNvPr>
            <p:cNvSpPr txBox="1"/>
            <p:nvPr/>
          </p:nvSpPr>
          <p:spPr>
            <a:xfrm>
              <a:off x="2610454" y="3618890"/>
              <a:ext cx="612604" cy="16246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]</a:t>
              </a:r>
              <a:endParaRPr lang="ko-KR" altLang="en-US" sz="88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33" name="TextBox 13">
              <a:extLst>
                <a:ext uri="{FF2B5EF4-FFF2-40B4-BE49-F238E27FC236}">
                  <a16:creationId xmlns:a16="http://schemas.microsoft.com/office/drawing/2014/main" id="{0E7B8485-3835-0C40-37FD-245D72DB5063}"/>
                </a:ext>
              </a:extLst>
            </p:cNvPr>
            <p:cNvSpPr txBox="1"/>
            <p:nvPr/>
          </p:nvSpPr>
          <p:spPr>
            <a:xfrm>
              <a:off x="3150682" y="4088247"/>
              <a:ext cx="1205837" cy="449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N-Aug</a:t>
              </a:r>
              <a:endParaRPr lang="ko-KR" altLang="en-US" sz="20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62EC4D25-1F56-5AD0-1DAC-6DA5C07521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2905" y="1890819"/>
              <a:ext cx="1866507" cy="172807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table">
              <a:extLst>
                <a:ext uri="{FF2B5EF4-FFF2-40B4-BE49-F238E27FC236}">
                  <a16:creationId xmlns:a16="http://schemas.microsoft.com/office/drawing/2014/main" id="{5FB15040-7C5B-AC6A-3A97-F3B3173DA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6441" y="1519979"/>
              <a:ext cx="2866276" cy="370840"/>
            </a:xfrm>
            <a:prstGeom prst="rect">
              <a:avLst/>
            </a:prstGeom>
          </p:spPr>
        </p:pic>
        <p:sp>
          <p:nvSpPr>
            <p:cNvPr id="36" name="TextBox 19">
              <a:extLst>
                <a:ext uri="{FF2B5EF4-FFF2-40B4-BE49-F238E27FC236}">
                  <a16:creationId xmlns:a16="http://schemas.microsoft.com/office/drawing/2014/main" id="{1455BAD5-F886-8419-4002-F612D438EDE1}"/>
                </a:ext>
              </a:extLst>
            </p:cNvPr>
            <p:cNvSpPr txBox="1"/>
            <p:nvPr/>
          </p:nvSpPr>
          <p:spPr>
            <a:xfrm>
              <a:off x="5105049" y="361400"/>
              <a:ext cx="2023911" cy="587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Parameter : </a:t>
              </a:r>
              <a:r>
                <a:rPr lang="en-US" altLang="ko-KR" sz="28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p</a:t>
              </a:r>
              <a:endParaRPr lang="ko-KR" altLang="en-US" sz="16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37" name="TextBox 21">
              <a:extLst>
                <a:ext uri="{FF2B5EF4-FFF2-40B4-BE49-F238E27FC236}">
                  <a16:creationId xmlns:a16="http://schemas.microsoft.com/office/drawing/2014/main" id="{3278390C-4F87-2284-8F37-53E4E89F00E2}"/>
                </a:ext>
              </a:extLst>
            </p:cNvPr>
            <p:cNvSpPr txBox="1"/>
            <p:nvPr/>
          </p:nvSpPr>
          <p:spPr>
            <a:xfrm>
              <a:off x="442782" y="5480937"/>
              <a:ext cx="5650760" cy="933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AS-IS: K</a:t>
              </a:r>
              <a:r>
                <a:rPr lang="ko-KR" altLang="en-US" sz="16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개의 증강 시퀀스 중 하나의 아이템만 교체됨</a:t>
              </a:r>
              <a:endParaRPr lang="en-US" altLang="ko-KR" sz="16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  <a:p>
              <a:r>
                <a:rPr lang="en-US" altLang="ko-KR" sz="16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ex. [1,2,3,4,5,6,7,8,9,10]</a:t>
              </a:r>
            </a:p>
            <a:p>
              <a:r>
                <a:rPr lang="en-US" altLang="ko-KR" sz="16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-&gt; [1,2,3,4,5,6,</a:t>
              </a:r>
              <a:r>
                <a:rPr lang="en-US" altLang="ko-KR" sz="1600" dirty="0">
                  <a:solidFill>
                    <a:srgbClr val="FF00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16</a:t>
              </a:r>
              <a:r>
                <a:rPr lang="en-US" altLang="ko-KR" sz="16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,8,9,10] , [1,2,3,4,5,6,</a:t>
              </a:r>
              <a:r>
                <a:rPr lang="en-US" altLang="ko-KR" sz="1600" dirty="0">
                  <a:solidFill>
                    <a:srgbClr val="FF00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84</a:t>
              </a:r>
              <a:r>
                <a:rPr lang="en-US" altLang="ko-KR" sz="16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,8,9,10] </a:t>
              </a:r>
              <a:endParaRPr lang="ko-KR" altLang="en-US" sz="16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38" name="TextBox 22">
              <a:extLst>
                <a:ext uri="{FF2B5EF4-FFF2-40B4-BE49-F238E27FC236}">
                  <a16:creationId xmlns:a16="http://schemas.microsoft.com/office/drawing/2014/main" id="{F349B01B-4EAD-56A0-705B-46432070CBA6}"/>
                </a:ext>
              </a:extLst>
            </p:cNvPr>
            <p:cNvSpPr txBox="1"/>
            <p:nvPr/>
          </p:nvSpPr>
          <p:spPr>
            <a:xfrm>
              <a:off x="4847893" y="1948554"/>
              <a:ext cx="3455972" cy="587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TO- BE: </a:t>
              </a:r>
              <a:r>
                <a:rPr lang="ko-KR" altLang="en-US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증강된 개별 유저의 </a:t>
              </a:r>
              <a:endPara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  <a:p>
              <a:r>
                <a:rPr lang="ko-KR" altLang="en-US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시퀀스에서 여러 개 아이템에 대한 증강</a:t>
              </a:r>
            </a:p>
          </p:txBody>
        </p:sp>
        <p:sp>
          <p:nvSpPr>
            <p:cNvPr id="39" name="왼쪽 대괄호 38">
              <a:extLst>
                <a:ext uri="{FF2B5EF4-FFF2-40B4-BE49-F238E27FC236}">
                  <a16:creationId xmlns:a16="http://schemas.microsoft.com/office/drawing/2014/main" id="{40B09ED6-7E2E-19CA-9698-25711D14801A}"/>
                </a:ext>
              </a:extLst>
            </p:cNvPr>
            <p:cNvSpPr/>
            <p:nvPr/>
          </p:nvSpPr>
          <p:spPr>
            <a:xfrm rot="5400000">
              <a:off x="6163199" y="-39938"/>
              <a:ext cx="400110" cy="2516410"/>
            </a:xfrm>
            <a:prstGeom prst="leftBracket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/>
            </a:p>
          </p:txBody>
        </p:sp>
        <p:sp>
          <p:nvSpPr>
            <p:cNvPr id="40" name="TextBox 25">
              <a:extLst>
                <a:ext uri="{FF2B5EF4-FFF2-40B4-BE49-F238E27FC236}">
                  <a16:creationId xmlns:a16="http://schemas.microsoft.com/office/drawing/2014/main" id="{24AB0CF8-A7A9-B07A-9459-331C27575307}"/>
                </a:ext>
              </a:extLst>
            </p:cNvPr>
            <p:cNvSpPr txBox="1"/>
            <p:nvPr/>
          </p:nvSpPr>
          <p:spPr>
            <a:xfrm>
              <a:off x="4847894" y="2656440"/>
              <a:ext cx="6735677" cy="2516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Why? : </a:t>
              </a:r>
            </a:p>
            <a:p>
              <a:r>
                <a:rPr lang="ko-KR" altLang="en-US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기존</a:t>
              </a:r>
              <a:r>
                <a:rPr lang="en-US" altLang="ko-KR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 </a:t>
              </a:r>
              <a:r>
                <a:rPr lang="ko-KR" altLang="en-US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연구는 각 유저의 시퀀스의 길이와 상관없이</a:t>
              </a:r>
              <a:r>
                <a:rPr lang="en-US" altLang="ko-KR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 </a:t>
              </a:r>
            </a:p>
            <a:p>
              <a:r>
                <a:rPr lang="ko-KR" altLang="en-US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하나의 아이템만 교체되는 </a:t>
              </a:r>
              <a:r>
                <a:rPr lang="ko-KR" altLang="en-US" sz="1400" dirty="0">
                  <a:solidFill>
                    <a:srgbClr val="7030A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고정된 상수</a:t>
              </a:r>
              <a:r>
                <a:rPr lang="ko-KR" altLang="en-US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가 적용되었다</a:t>
              </a:r>
              <a:endPara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  <a:p>
              <a:r>
                <a:rPr lang="ko-KR" altLang="en-US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시퀀스가 긴 유저 데이터에 대해서 </a:t>
              </a:r>
              <a:r>
                <a:rPr lang="en-US" altLang="ko-KR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1</a:t>
              </a:r>
              <a:r>
                <a:rPr lang="ko-KR" altLang="en-US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개의 아이템을 증강할 경우</a:t>
              </a:r>
              <a:endPara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  <a:p>
              <a:r>
                <a:rPr lang="ko-KR" altLang="en-US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기존 데이터와 비슷한 패턴을 표현할 수밖에 없음</a:t>
              </a:r>
              <a:endPara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  <a:p>
              <a:endPara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  <a:p>
              <a:r>
                <a:rPr lang="en-US" altLang="ko-KR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How?: </a:t>
              </a:r>
            </a:p>
            <a:p>
              <a:r>
                <a:rPr lang="ko-KR" altLang="en-US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각 유저가 가진 시퀀스 길이에 반응하는 </a:t>
              </a:r>
              <a:r>
                <a:rPr lang="ko-KR" altLang="en-US" sz="1400" dirty="0">
                  <a:solidFill>
                    <a:srgbClr val="00206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비례 상수 </a:t>
              </a:r>
              <a:r>
                <a:rPr lang="en-US" altLang="ko-KR" sz="1400" dirty="0">
                  <a:solidFill>
                    <a:srgbClr val="00206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p</a:t>
              </a:r>
              <a:r>
                <a:rPr lang="ko-KR" altLang="en-US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를 설정하고</a:t>
              </a:r>
              <a:r>
                <a:rPr lang="en-US" altLang="ko-KR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 </a:t>
              </a:r>
            </a:p>
            <a:p>
              <a:r>
                <a:rPr lang="ko-KR" altLang="en-US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길이가 다른 시퀀스에 </a:t>
              </a:r>
              <a:r>
                <a:rPr lang="ko-KR" altLang="en-US" sz="1400" dirty="0">
                  <a:solidFill>
                    <a:srgbClr val="00206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상대적인</a:t>
              </a:r>
              <a:r>
                <a:rPr lang="ko-KR" altLang="en-US" sz="1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 데이터 증강을 적용하고자 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947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3A7035C9-A0AE-8AAC-4B30-1E291EC279AB}"/>
              </a:ext>
            </a:extLst>
          </p:cNvPr>
          <p:cNvSpPr/>
          <p:nvPr/>
        </p:nvSpPr>
        <p:spPr>
          <a:xfrm rot="8100000">
            <a:off x="10542675" y="6174087"/>
            <a:ext cx="1365928" cy="1367352"/>
          </a:xfrm>
          <a:prstGeom prst="rtTriangl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AEB23D44-9556-8BE3-07F7-6829E4FB7FA1}"/>
              </a:ext>
            </a:extLst>
          </p:cNvPr>
          <p:cNvSpPr/>
          <p:nvPr/>
        </p:nvSpPr>
        <p:spPr>
          <a:xfrm rot="8100000">
            <a:off x="377864" y="6174089"/>
            <a:ext cx="1365928" cy="1367352"/>
          </a:xfrm>
          <a:prstGeom prst="rtTriangl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6E632C2-9059-08A3-1F6C-5C111D767F52}"/>
              </a:ext>
            </a:extLst>
          </p:cNvPr>
          <p:cNvSpPr/>
          <p:nvPr/>
        </p:nvSpPr>
        <p:spPr>
          <a:xfrm rot="8100000">
            <a:off x="10678668" y="6293481"/>
            <a:ext cx="1127211" cy="1128386"/>
          </a:xfrm>
          <a:prstGeom prst="rtTriangle">
            <a:avLst/>
          </a:prstGeom>
          <a:noFill/>
          <a:ln w="317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CE42B94B-4BE0-7D3C-19E7-7C4F6C707D61}"/>
              </a:ext>
            </a:extLst>
          </p:cNvPr>
          <p:cNvSpPr/>
          <p:nvPr/>
        </p:nvSpPr>
        <p:spPr>
          <a:xfrm rot="8100000">
            <a:off x="497223" y="6293480"/>
            <a:ext cx="1127211" cy="1128386"/>
          </a:xfrm>
          <a:prstGeom prst="rtTriangle">
            <a:avLst/>
          </a:prstGeom>
          <a:noFill/>
          <a:ln w="317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B6E59651-938A-2792-D81A-F433AAB79789}"/>
              </a:ext>
            </a:extLst>
          </p:cNvPr>
          <p:cNvSpPr/>
          <p:nvPr/>
        </p:nvSpPr>
        <p:spPr>
          <a:xfrm rot="18900000">
            <a:off x="4455130" y="-1640870"/>
            <a:ext cx="3281739" cy="3281739"/>
          </a:xfrm>
          <a:prstGeom prst="rtTriangle">
            <a:avLst/>
          </a:prstGeom>
          <a:solidFill>
            <a:srgbClr val="7030A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E6C60C80-F806-B029-9DC4-5358094C54BF}"/>
              </a:ext>
            </a:extLst>
          </p:cNvPr>
          <p:cNvSpPr/>
          <p:nvPr/>
        </p:nvSpPr>
        <p:spPr>
          <a:xfrm rot="18900000">
            <a:off x="4293187" y="-1849505"/>
            <a:ext cx="3605627" cy="3605627"/>
          </a:xfrm>
          <a:prstGeom prst="rtTriangle">
            <a:avLst/>
          </a:prstGeom>
          <a:noFill/>
          <a:ln w="28575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FB77FE-F0CB-9614-5DE9-7EE4FB8FA4DE}"/>
              </a:ext>
            </a:extLst>
          </p:cNvPr>
          <p:cNvSpPr txBox="1"/>
          <p:nvPr/>
        </p:nvSpPr>
        <p:spPr>
          <a:xfrm>
            <a:off x="4262044" y="0"/>
            <a:ext cx="3667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Methodology</a:t>
            </a:r>
            <a:endParaRPr lang="ko-KR" altLang="en-US" sz="2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C248EA-E941-93E7-578F-7F70A27E31C1}"/>
              </a:ext>
            </a:extLst>
          </p:cNvPr>
          <p:cNvSpPr txBox="1"/>
          <p:nvPr/>
        </p:nvSpPr>
        <p:spPr>
          <a:xfrm>
            <a:off x="4700988" y="664604"/>
            <a:ext cx="2790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Data Augmentation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34D045-AD9D-84D5-8B5F-20DB0AC1B454}"/>
              </a:ext>
            </a:extLst>
          </p:cNvPr>
          <p:cNvSpPr txBox="1"/>
          <p:nvPr/>
        </p:nvSpPr>
        <p:spPr>
          <a:xfrm>
            <a:off x="5788813" y="321701"/>
            <a:ext cx="6143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</a:t>
            </a:r>
            <a:endParaRPr lang="ko-KR" altLang="en-US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DB71D5-BD63-AB8F-AF19-68B794F5A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32" y="2825749"/>
            <a:ext cx="909257" cy="491491"/>
          </a:xfrm>
          <a:prstGeom prst="rect">
            <a:avLst/>
          </a:prstGeom>
          <a:noFill/>
          <a:ln w="15875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C3C460-367B-C891-3AF9-E44B2A56C8E3}"/>
              </a:ext>
            </a:extLst>
          </p:cNvPr>
          <p:cNvSpPr txBox="1"/>
          <p:nvPr/>
        </p:nvSpPr>
        <p:spPr>
          <a:xfrm>
            <a:off x="1458913" y="2878311"/>
            <a:ext cx="9274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Augmented Rate: </a:t>
            </a: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유저 시퀀스의 길이 중 </a:t>
            </a: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증강된 아이템이 차지하는 비율 </a:t>
            </a:r>
            <a:r>
              <a:rPr lang="en-US" altLang="ko-KR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endParaRPr lang="ko-KR" altLang="en-US" dirty="0">
              <a:solidFill>
                <a:srgbClr val="7030A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B1D372C-7FFC-6745-7416-B34EB3AE7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32" y="3692679"/>
            <a:ext cx="923925" cy="171450"/>
          </a:xfrm>
          <a:prstGeom prst="rect">
            <a:avLst/>
          </a:prstGeom>
          <a:noFill/>
          <a:ln w="15875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BEF286-1E38-EE2C-A1BF-32087F28D8D8}"/>
              </a:ext>
            </a:extLst>
          </p:cNvPr>
          <p:cNvSpPr txBox="1"/>
          <p:nvPr/>
        </p:nvSpPr>
        <p:spPr>
          <a:xfrm>
            <a:off x="2901680" y="3601348"/>
            <a:ext cx="6598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</a:t>
            </a: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결정</a:t>
            </a: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설정된 </a:t>
            </a:r>
            <a:r>
              <a:rPr lang="en-US" altLang="ko-KR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[p]</a:t>
            </a: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에 따라 변화된 아이템의 개수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16FA1FB-2E0A-BC95-CCC9-273EAF4DC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130" y="3585989"/>
            <a:ext cx="5905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D8CBFAE-183F-EC0E-9FA6-CC5C36554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817499"/>
              </p:ext>
            </p:extLst>
          </p:nvPr>
        </p:nvGraphicFramePr>
        <p:xfrm>
          <a:off x="1584917" y="4324385"/>
          <a:ext cx="4891022" cy="216088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084918">
                  <a:extLst>
                    <a:ext uri="{9D8B030D-6E8A-4147-A177-3AD203B41FA5}">
                      <a16:colId xmlns:a16="http://schemas.microsoft.com/office/drawing/2014/main" val="4060186824"/>
                    </a:ext>
                  </a:extLst>
                </a:gridCol>
                <a:gridCol w="1280558">
                  <a:extLst>
                    <a:ext uri="{9D8B030D-6E8A-4147-A177-3AD203B41FA5}">
                      <a16:colId xmlns:a16="http://schemas.microsoft.com/office/drawing/2014/main" val="2038287683"/>
                    </a:ext>
                  </a:extLst>
                </a:gridCol>
                <a:gridCol w="1262773">
                  <a:extLst>
                    <a:ext uri="{9D8B030D-6E8A-4147-A177-3AD203B41FA5}">
                      <a16:colId xmlns:a16="http://schemas.microsoft.com/office/drawing/2014/main" val="1756220160"/>
                    </a:ext>
                  </a:extLst>
                </a:gridCol>
                <a:gridCol w="1262773">
                  <a:extLst>
                    <a:ext uri="{9D8B030D-6E8A-4147-A177-3AD203B41FA5}">
                      <a16:colId xmlns:a16="http://schemas.microsoft.com/office/drawing/2014/main" val="3918592807"/>
                    </a:ext>
                  </a:extLst>
                </a:gridCol>
              </a:tblGrid>
              <a:tr h="869934">
                <a:tc>
                  <a:txBody>
                    <a:bodyPr/>
                    <a:lstStyle/>
                    <a:p>
                      <a:pPr algn="ctr" fontAlgn="t"/>
                      <a:br>
                        <a:rPr lang="ko-KR" altLang="en-US" sz="1400" dirty="0">
                          <a:effectLst/>
                          <a:latin typeface="G마켓 산스 Bold" panose="02000000000000000000" pitchFamily="50" charset="-127"/>
                          <a:ea typeface="G마켓 산스 Bold" panose="02000000000000000000" pitchFamily="50" charset="-127"/>
                        </a:rPr>
                      </a:br>
                      <a:endParaRPr lang="ko-KR" altLang="en-US" sz="1400" dirty="0">
                        <a:effectLst/>
                        <a:latin typeface="G마켓 산스 Bold" panose="02000000000000000000" pitchFamily="50" charset="-127"/>
                        <a:ea typeface="G마켓 산스 Bold" panose="02000000000000000000" pitchFamily="50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G마켓 산스 Bold" panose="02000000000000000000" pitchFamily="50" charset="-127"/>
                        <a:ea typeface="G마켓 산스 Bold" panose="02000000000000000000" pitchFamily="50" charset="-127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 err="1">
                          <a:solidFill>
                            <a:srgbClr val="222222"/>
                          </a:solidFill>
                          <a:effectLst/>
                          <a:latin typeface="G마켓 산스 Bold" panose="02000000000000000000" pitchFamily="50" charset="-127"/>
                          <a:ea typeface="G마켓 산스 Bold" panose="02000000000000000000" pitchFamily="50" charset="-127"/>
                        </a:rPr>
                        <a:t>고정값</a:t>
                      </a:r>
                      <a:r>
                        <a:rPr lang="ko-KR" altLang="en-US" sz="1400" b="0" i="0" u="none" strike="noStrike" dirty="0">
                          <a:solidFill>
                            <a:srgbClr val="222222"/>
                          </a:solidFill>
                          <a:effectLst/>
                          <a:latin typeface="G마켓 산스 Bold" panose="02000000000000000000" pitchFamily="50" charset="-127"/>
                          <a:ea typeface="G마켓 산스 Bold" panose="02000000000000000000" pitchFamily="50" charset="-127"/>
                        </a:rPr>
                        <a:t> </a:t>
                      </a:r>
                      <a:r>
                        <a:rPr lang="en-US" altLang="ko-KR" sz="1400" b="0" i="0" u="none" strike="noStrike" dirty="0">
                          <a:solidFill>
                            <a:srgbClr val="222222"/>
                          </a:solidFill>
                          <a:effectLst/>
                          <a:latin typeface="G마켓 산스 Bold" panose="02000000000000000000" pitchFamily="50" charset="-127"/>
                          <a:ea typeface="G마켓 산스 Bold" panose="02000000000000000000" pitchFamily="50" charset="-127"/>
                        </a:rPr>
                        <a:t>1</a:t>
                      </a:r>
                      <a:endParaRPr lang="ko-KR" altLang="en-US" sz="1400" dirty="0">
                        <a:effectLst/>
                        <a:latin typeface="G마켓 산스 Bold" panose="02000000000000000000" pitchFamily="50" charset="-127"/>
                        <a:ea typeface="G마켓 산스 Bold" panose="02000000000000000000" pitchFamily="50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G마켓 산스 Bold" panose="02000000000000000000" pitchFamily="50" charset="-127"/>
                        <a:ea typeface="G마켓 산스 Bold" panose="02000000000000000000" pitchFamily="50" charset="-127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222222"/>
                          </a:solidFill>
                          <a:effectLst/>
                          <a:latin typeface="G마켓 산스 Bold" panose="02000000000000000000" pitchFamily="50" charset="-127"/>
                          <a:ea typeface="G마켓 산스 Bold" panose="02000000000000000000" pitchFamily="50" charset="-127"/>
                        </a:rPr>
                        <a:t>p</a:t>
                      </a:r>
                      <a:endParaRPr lang="en-US" sz="1400" dirty="0">
                        <a:effectLst/>
                        <a:latin typeface="G마켓 산스 Bold" panose="02000000000000000000" pitchFamily="50" charset="-127"/>
                        <a:ea typeface="G마켓 산스 Bold" panose="02000000000000000000" pitchFamily="50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222222"/>
                          </a:solidFill>
                          <a:effectLst/>
                          <a:latin typeface="G마켓 산스 Bold" panose="02000000000000000000" pitchFamily="50" charset="-127"/>
                          <a:ea typeface="G마켓 산스 Bold" panose="02000000000000000000" pitchFamily="50" charset="-127"/>
                        </a:rPr>
                        <a:t>시퀀스</a:t>
                      </a:r>
                      <a:endParaRPr lang="ko-KR" altLang="en-US" sz="1400" dirty="0">
                        <a:effectLst/>
                        <a:latin typeface="G마켓 산스 Bold" panose="02000000000000000000" pitchFamily="50" charset="-127"/>
                        <a:ea typeface="G마켓 산스 Bold" panose="02000000000000000000" pitchFamily="50" charset="-127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222222"/>
                          </a:solidFill>
                          <a:effectLst/>
                          <a:latin typeface="G마켓 산스 Bold" panose="02000000000000000000" pitchFamily="50" charset="-127"/>
                          <a:ea typeface="G마켓 산스 Bold" panose="02000000000000000000" pitchFamily="50" charset="-127"/>
                        </a:rPr>
                        <a:t>길이</a:t>
                      </a:r>
                      <a:endParaRPr lang="ko-KR" altLang="en-US" sz="1400" dirty="0">
                        <a:effectLst/>
                        <a:latin typeface="G마켓 산스 Bold" panose="02000000000000000000" pitchFamily="50" charset="-127"/>
                        <a:ea typeface="G마켓 산스 Bold" panose="02000000000000000000" pitchFamily="50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14247"/>
                  </a:ext>
                </a:extLst>
              </a:tr>
              <a:tr h="34012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G마켓 산스 Bold" panose="02000000000000000000" pitchFamily="50" charset="-127"/>
                          <a:ea typeface="G마켓 산스 Bold" panose="02000000000000000000" pitchFamily="50" charset="-127"/>
                        </a:rPr>
                        <a:t>유저 </a:t>
                      </a:r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G마켓 산스 Bold" panose="02000000000000000000" pitchFamily="50" charset="-127"/>
                          <a:ea typeface="G마켓 산스 Bold" panose="02000000000000000000" pitchFamily="50" charset="-127"/>
                        </a:rPr>
                        <a:t>A</a:t>
                      </a:r>
                      <a:endParaRPr lang="en-US" sz="1400">
                        <a:effectLst/>
                        <a:latin typeface="G마켓 산스 Bold" panose="02000000000000000000" pitchFamily="50" charset="-127"/>
                        <a:ea typeface="G마켓 산스 Bold" panose="02000000000000000000" pitchFamily="50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222222"/>
                          </a:solidFill>
                          <a:effectLst/>
                          <a:latin typeface="G마켓 산스 Bold" panose="02000000000000000000" pitchFamily="50" charset="-127"/>
                          <a:ea typeface="G마켓 산스 Bold" panose="02000000000000000000" pitchFamily="50" charset="-127"/>
                        </a:rPr>
                        <a:t>1</a:t>
                      </a:r>
                      <a:endParaRPr lang="ko-KR" altLang="en-US" sz="1400" dirty="0">
                        <a:effectLst/>
                        <a:latin typeface="G마켓 산스 Bold" panose="02000000000000000000" pitchFamily="50" charset="-127"/>
                        <a:ea typeface="G마켓 산스 Bold" panose="02000000000000000000" pitchFamily="50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222222"/>
                          </a:solidFill>
                          <a:effectLst/>
                          <a:latin typeface="G마켓 산스 Bold" panose="02000000000000000000" pitchFamily="50" charset="-127"/>
                          <a:ea typeface="G마켓 산스 Bold" panose="02000000000000000000" pitchFamily="50" charset="-127"/>
                        </a:rPr>
                        <a:t>10</a:t>
                      </a:r>
                      <a:endParaRPr lang="ko-KR" altLang="en-US" sz="1400" dirty="0">
                        <a:effectLst/>
                        <a:latin typeface="G마켓 산스 Bold" panose="02000000000000000000" pitchFamily="50" charset="-127"/>
                        <a:ea typeface="G마켓 산스 Bold" panose="02000000000000000000" pitchFamily="50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222222"/>
                          </a:solidFill>
                          <a:effectLst/>
                          <a:latin typeface="G마켓 산스 Bold" panose="02000000000000000000" pitchFamily="50" charset="-127"/>
                          <a:ea typeface="G마켓 산스 Bold" panose="02000000000000000000" pitchFamily="50" charset="-127"/>
                        </a:rPr>
                        <a:t>100</a:t>
                      </a:r>
                      <a:endParaRPr lang="ko-KR" altLang="en-US" sz="1400">
                        <a:effectLst/>
                        <a:latin typeface="G마켓 산스 Bold" panose="02000000000000000000" pitchFamily="50" charset="-127"/>
                        <a:ea typeface="G마켓 산스 Bold" panose="02000000000000000000" pitchFamily="50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782482"/>
                  </a:ext>
                </a:extLst>
              </a:tr>
              <a:tr h="3968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G마켓 산스 Bold" panose="02000000000000000000" pitchFamily="50" charset="-127"/>
                          <a:ea typeface="G마켓 산스 Bold" panose="02000000000000000000" pitchFamily="50" charset="-127"/>
                        </a:rPr>
                        <a:t>유저 </a:t>
                      </a:r>
                      <a:r>
                        <a:rPr lang="en-US" sz="1400" b="0" i="0" u="none" strike="noStrike">
                          <a:solidFill>
                            <a:srgbClr val="222222"/>
                          </a:solidFill>
                          <a:effectLst/>
                          <a:latin typeface="G마켓 산스 Bold" panose="02000000000000000000" pitchFamily="50" charset="-127"/>
                          <a:ea typeface="G마켓 산스 Bold" panose="02000000000000000000" pitchFamily="50" charset="-127"/>
                        </a:rPr>
                        <a:t>B</a:t>
                      </a:r>
                      <a:endParaRPr lang="en-US" sz="1400">
                        <a:effectLst/>
                        <a:latin typeface="G마켓 산스 Bold" panose="02000000000000000000" pitchFamily="50" charset="-127"/>
                        <a:ea typeface="G마켓 산스 Bold" panose="02000000000000000000" pitchFamily="50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222222"/>
                          </a:solidFill>
                          <a:effectLst/>
                          <a:latin typeface="G마켓 산스 Bold" panose="02000000000000000000" pitchFamily="50" charset="-127"/>
                          <a:ea typeface="G마켓 산스 Bold" panose="02000000000000000000" pitchFamily="50" charset="-127"/>
                        </a:rPr>
                        <a:t>1</a:t>
                      </a:r>
                      <a:endParaRPr lang="ko-KR" altLang="en-US" sz="1400">
                        <a:effectLst/>
                        <a:latin typeface="G마켓 산스 Bold" panose="02000000000000000000" pitchFamily="50" charset="-127"/>
                        <a:ea typeface="G마켓 산스 Bold" panose="02000000000000000000" pitchFamily="50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222222"/>
                          </a:solidFill>
                          <a:effectLst/>
                          <a:latin typeface="G마켓 산스 Bold" panose="02000000000000000000" pitchFamily="50" charset="-127"/>
                          <a:ea typeface="G마켓 산스 Bold" panose="02000000000000000000" pitchFamily="50" charset="-127"/>
                        </a:rPr>
                        <a:t>1</a:t>
                      </a:r>
                      <a:endParaRPr lang="ko-KR" altLang="en-US" sz="1400" dirty="0">
                        <a:effectLst/>
                        <a:latin typeface="G마켓 산스 Bold" panose="02000000000000000000" pitchFamily="50" charset="-127"/>
                        <a:ea typeface="G마켓 산스 Bold" panose="02000000000000000000" pitchFamily="50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222222"/>
                          </a:solidFill>
                          <a:effectLst/>
                          <a:latin typeface="G마켓 산스 Bold" panose="02000000000000000000" pitchFamily="50" charset="-127"/>
                          <a:ea typeface="G마켓 산스 Bold" panose="02000000000000000000" pitchFamily="50" charset="-127"/>
                        </a:rPr>
                        <a:t>10</a:t>
                      </a:r>
                      <a:endParaRPr lang="ko-KR" altLang="en-US" sz="1400" dirty="0">
                        <a:effectLst/>
                        <a:latin typeface="G마켓 산스 Bold" panose="02000000000000000000" pitchFamily="50" charset="-127"/>
                        <a:ea typeface="G마켓 산스 Bold" panose="02000000000000000000" pitchFamily="50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751145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>
                          <a:solidFill>
                            <a:srgbClr val="222222"/>
                          </a:solidFill>
                          <a:effectLst/>
                          <a:latin typeface="G마켓 산스 Bold" panose="02000000000000000000" pitchFamily="50" charset="-127"/>
                          <a:ea typeface="G마켓 산스 Bold" panose="02000000000000000000" pitchFamily="50" charset="-127"/>
                        </a:rPr>
                        <a:t>평균 </a:t>
                      </a:r>
                      <a:r>
                        <a:rPr lang="en-US" sz="1400" b="1" i="0" u="none" strike="noStrike">
                          <a:solidFill>
                            <a:srgbClr val="222222"/>
                          </a:solidFill>
                          <a:effectLst/>
                          <a:latin typeface="G마켓 산스 Bold" panose="02000000000000000000" pitchFamily="50" charset="-127"/>
                          <a:ea typeface="G마켓 산스 Bold" panose="02000000000000000000" pitchFamily="50" charset="-127"/>
                        </a:rPr>
                        <a:t>AR</a:t>
                      </a:r>
                      <a:endParaRPr lang="en-US" sz="1400">
                        <a:effectLst/>
                        <a:latin typeface="G마켓 산스 Bold" panose="02000000000000000000" pitchFamily="50" charset="-127"/>
                        <a:ea typeface="G마켓 산스 Bold" panose="02000000000000000000" pitchFamily="50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>
                          <a:solidFill>
                            <a:srgbClr val="222222"/>
                          </a:solidFill>
                          <a:effectLst/>
                          <a:latin typeface="G마켓 산스 Bold" panose="02000000000000000000" pitchFamily="50" charset="-127"/>
                          <a:ea typeface="G마켓 산스 Bold" panose="02000000000000000000" pitchFamily="50" charset="-127"/>
                        </a:rPr>
                        <a:t>0.055</a:t>
                      </a:r>
                      <a:endParaRPr lang="ko-KR" altLang="en-US" sz="1400">
                        <a:effectLst/>
                        <a:latin typeface="G마켓 산스 Bold" panose="02000000000000000000" pitchFamily="50" charset="-127"/>
                        <a:ea typeface="G마켓 산스 Bold" panose="02000000000000000000" pitchFamily="50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rgbClr val="222222"/>
                          </a:solidFill>
                          <a:effectLst/>
                          <a:latin typeface="G마켓 산스 Bold" panose="02000000000000000000" pitchFamily="50" charset="-127"/>
                          <a:ea typeface="G마켓 산스 Bold" panose="02000000000000000000" pitchFamily="50" charset="-127"/>
                        </a:rPr>
                        <a:t>0.1</a:t>
                      </a:r>
                      <a:endParaRPr lang="ko-KR" altLang="en-US" sz="1400" dirty="0">
                        <a:effectLst/>
                        <a:latin typeface="G마켓 산스 Bold" panose="02000000000000000000" pitchFamily="50" charset="-127"/>
                        <a:ea typeface="G마켓 산스 Bold" panose="02000000000000000000" pitchFamily="50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ko-KR" altLang="en-US" sz="1400" dirty="0">
                          <a:effectLst/>
                          <a:latin typeface="G마켓 산스 Bold" panose="02000000000000000000" pitchFamily="50" charset="-127"/>
                          <a:ea typeface="G마켓 산스 Bold" panose="02000000000000000000" pitchFamily="50" charset="-127"/>
                        </a:rPr>
                      </a:br>
                      <a:endParaRPr lang="ko-KR" altLang="en-US" sz="1400" dirty="0">
                        <a:effectLst/>
                        <a:latin typeface="G마켓 산스 Bold" panose="02000000000000000000" pitchFamily="50" charset="-127"/>
                        <a:ea typeface="G마켓 산스 Bold" panose="02000000000000000000" pitchFamily="50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012770"/>
                  </a:ext>
                </a:extLst>
              </a:tr>
            </a:tbl>
          </a:graphicData>
        </a:graphic>
      </p:graphicFrame>
      <p:pic>
        <p:nvPicPr>
          <p:cNvPr id="8" name="Picture 8">
            <a:extLst>
              <a:ext uri="{FF2B5EF4-FFF2-40B4-BE49-F238E27FC236}">
                <a16:creationId xmlns:a16="http://schemas.microsoft.com/office/drawing/2014/main" id="{1BD73BB7-DA8B-8842-C075-F8944E1CC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899" y="4350896"/>
            <a:ext cx="5905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270A16-7815-2108-0F7A-1AE64E774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267" y="4350896"/>
            <a:ext cx="5905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1E4BD9-33EE-5B8D-11FC-804253716C05}"/>
              </a:ext>
            </a:extLst>
          </p:cNvPr>
          <p:cNvSpPr txBox="1"/>
          <p:nvPr/>
        </p:nvSpPr>
        <p:spPr>
          <a:xfrm>
            <a:off x="6557219" y="4309026"/>
            <a:ext cx="6598555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모든 유저에 대해 증강되는 </a:t>
            </a:r>
            <a:r>
              <a:rPr lang="ko-KR" altLang="en-US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아이템이 일정한 비율</a:t>
            </a: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로 </a:t>
            </a:r>
            <a:endParaRPr lang="en-US" altLang="ko-KR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유지될 수 있도록 하는 것이 주요 포인트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EE2B0B-6DC6-9D83-59D9-10B114D68D5B}"/>
              </a:ext>
            </a:extLst>
          </p:cNvPr>
          <p:cNvSpPr txBox="1"/>
          <p:nvPr/>
        </p:nvSpPr>
        <p:spPr>
          <a:xfrm>
            <a:off x="6557219" y="5167949"/>
            <a:ext cx="659855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en-US" altLang="ko-KR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Why? </a:t>
            </a: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고정된 값으로 증강할  시 원본 데이터에 비해</a:t>
            </a:r>
            <a:endParaRPr lang="en-US" altLang="ko-KR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아주 적은 비율의 데이터가 바뀌기 때문에 </a:t>
            </a:r>
            <a:endParaRPr lang="en-US" altLang="ko-KR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모델이 일관된 패턴을 학습할 가능성이 높아짐</a:t>
            </a:r>
            <a:endParaRPr lang="en-US" altLang="ko-KR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4068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B2790190-18AB-3A8F-A2A5-58CF8638F31C}"/>
              </a:ext>
            </a:extLst>
          </p:cNvPr>
          <p:cNvGrpSpPr/>
          <p:nvPr/>
        </p:nvGrpSpPr>
        <p:grpSpPr>
          <a:xfrm>
            <a:off x="377864" y="6174089"/>
            <a:ext cx="1365928" cy="1367352"/>
            <a:chOff x="377864" y="6174089"/>
            <a:chExt cx="1365928" cy="1367352"/>
          </a:xfrm>
        </p:grpSpPr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AEB23D44-9556-8BE3-07F7-6829E4FB7FA1}"/>
                </a:ext>
              </a:extLst>
            </p:cNvPr>
            <p:cNvSpPr/>
            <p:nvPr/>
          </p:nvSpPr>
          <p:spPr>
            <a:xfrm rot="8100000">
              <a:off x="377864" y="6174089"/>
              <a:ext cx="1365928" cy="1367352"/>
            </a:xfrm>
            <a:prstGeom prst="rtTriangle">
              <a:avLst/>
            </a:pr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CE42B94B-4BE0-7D3C-19E7-7C4F6C707D61}"/>
                </a:ext>
              </a:extLst>
            </p:cNvPr>
            <p:cNvSpPr/>
            <p:nvPr/>
          </p:nvSpPr>
          <p:spPr>
            <a:xfrm rot="8100000">
              <a:off x="497223" y="6293480"/>
              <a:ext cx="1127211" cy="1128386"/>
            </a:xfrm>
            <a:prstGeom prst="rtTriangle">
              <a:avLst/>
            </a:prstGeom>
            <a:noFill/>
            <a:ln w="317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E64D77-ECD8-8436-5085-C696D8DF0859}"/>
              </a:ext>
            </a:extLst>
          </p:cNvPr>
          <p:cNvGrpSpPr/>
          <p:nvPr/>
        </p:nvGrpSpPr>
        <p:grpSpPr>
          <a:xfrm>
            <a:off x="10542675" y="6174087"/>
            <a:ext cx="1365928" cy="1367352"/>
            <a:chOff x="10542675" y="6174087"/>
            <a:chExt cx="1365928" cy="1367352"/>
          </a:xfrm>
        </p:grpSpPr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3A7035C9-A0AE-8AAC-4B30-1E291EC279AB}"/>
                </a:ext>
              </a:extLst>
            </p:cNvPr>
            <p:cNvSpPr/>
            <p:nvPr/>
          </p:nvSpPr>
          <p:spPr>
            <a:xfrm rot="8100000">
              <a:off x="10542675" y="6174087"/>
              <a:ext cx="1365928" cy="1367352"/>
            </a:xfrm>
            <a:prstGeom prst="rtTriangle">
              <a:avLst/>
            </a:pr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26E632C2-9059-08A3-1F6C-5C111D767F52}"/>
                </a:ext>
              </a:extLst>
            </p:cNvPr>
            <p:cNvSpPr/>
            <p:nvPr/>
          </p:nvSpPr>
          <p:spPr>
            <a:xfrm rot="8100000">
              <a:off x="10678668" y="6293481"/>
              <a:ext cx="1127211" cy="1128386"/>
            </a:xfrm>
            <a:prstGeom prst="rtTriangle">
              <a:avLst/>
            </a:prstGeom>
            <a:noFill/>
            <a:ln w="317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488E8BE-04B9-FAFC-2AD8-012C2251BC69}"/>
              </a:ext>
            </a:extLst>
          </p:cNvPr>
          <p:cNvGrpSpPr/>
          <p:nvPr/>
        </p:nvGrpSpPr>
        <p:grpSpPr>
          <a:xfrm>
            <a:off x="4293187" y="-1849505"/>
            <a:ext cx="3605627" cy="3605627"/>
            <a:chOff x="4293187" y="-1849505"/>
            <a:chExt cx="3605627" cy="3605627"/>
          </a:xfrm>
        </p:grpSpPr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B6E59651-938A-2792-D81A-F433AAB79789}"/>
                </a:ext>
              </a:extLst>
            </p:cNvPr>
            <p:cNvSpPr/>
            <p:nvPr/>
          </p:nvSpPr>
          <p:spPr>
            <a:xfrm rot="18900000">
              <a:off x="4455130" y="-1640870"/>
              <a:ext cx="3281739" cy="3281739"/>
            </a:xfrm>
            <a:prstGeom prst="rtTriangle">
              <a:avLst/>
            </a:pr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E6C60C80-F806-B029-9DC4-5358094C54BF}"/>
                </a:ext>
              </a:extLst>
            </p:cNvPr>
            <p:cNvSpPr/>
            <p:nvPr/>
          </p:nvSpPr>
          <p:spPr>
            <a:xfrm rot="18900000">
              <a:off x="4293187" y="-1849505"/>
              <a:ext cx="3605627" cy="3605627"/>
            </a:xfrm>
            <a:prstGeom prst="rtTriangle">
              <a:avLst/>
            </a:prstGeom>
            <a:noFill/>
            <a:ln w="28575">
              <a:solidFill>
                <a:srgbClr val="7030A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90BACB-FD0E-B88D-EE92-60C9FED5C032}"/>
              </a:ext>
            </a:extLst>
          </p:cNvPr>
          <p:cNvSpPr>
            <a:spLocks/>
          </p:cNvSpPr>
          <p:nvPr/>
        </p:nvSpPr>
        <p:spPr>
          <a:xfrm>
            <a:off x="1118797" y="1269261"/>
            <a:ext cx="10219763" cy="5267038"/>
          </a:xfrm>
          <a:prstGeom prst="rect">
            <a:avLst/>
          </a:prstGeom>
          <a:solidFill>
            <a:schemeClr val="bg1"/>
          </a:solidFill>
          <a:ln w="412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FB77FE-F0CB-9614-5DE9-7EE4FB8FA4DE}"/>
              </a:ext>
            </a:extLst>
          </p:cNvPr>
          <p:cNvSpPr txBox="1"/>
          <p:nvPr/>
        </p:nvSpPr>
        <p:spPr>
          <a:xfrm>
            <a:off x="4262044" y="0"/>
            <a:ext cx="3667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Methodology</a:t>
            </a:r>
            <a:endParaRPr lang="ko-KR" altLang="en-US" sz="2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C248EA-E941-93E7-578F-7F70A27E31C1}"/>
              </a:ext>
            </a:extLst>
          </p:cNvPr>
          <p:cNvSpPr txBox="1"/>
          <p:nvPr/>
        </p:nvSpPr>
        <p:spPr>
          <a:xfrm>
            <a:off x="4700988" y="664604"/>
            <a:ext cx="2790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Data Augmentation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34D045-AD9D-84D5-8B5F-20DB0AC1B454}"/>
              </a:ext>
            </a:extLst>
          </p:cNvPr>
          <p:cNvSpPr txBox="1"/>
          <p:nvPr/>
        </p:nvSpPr>
        <p:spPr>
          <a:xfrm>
            <a:off x="5788813" y="321701"/>
            <a:ext cx="6143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</a:t>
            </a:r>
            <a:endParaRPr lang="ko-KR" altLang="en-US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AECD1459-48BF-C33F-AF3E-85C09F7A2021}"/>
              </a:ext>
            </a:extLst>
          </p:cNvPr>
          <p:cNvSpPr txBox="1"/>
          <p:nvPr/>
        </p:nvSpPr>
        <p:spPr>
          <a:xfrm>
            <a:off x="1196649" y="4524012"/>
            <a:ext cx="1181002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3. </a:t>
            </a: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유사 아이템 교체</a:t>
            </a:r>
            <a:r>
              <a: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 </a:t>
            </a:r>
          </a:p>
          <a:p>
            <a:r>
              <a: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AS-IS : </a:t>
            </a:r>
            <a:r>
              <a:rPr lang="en-US" altLang="ko-KR" sz="1400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Word2vec(item2vec)</a:t>
            </a: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으로 학습된 아이템의 유사도를 이용하여 원본 시퀀스 아이템에 대한 교체</a:t>
            </a:r>
            <a:endParaRPr lang="en-US" altLang="ko-KR" sz="1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r>
              <a: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TO-BE : </a:t>
            </a: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유저 시퀀스 기반의 </a:t>
            </a:r>
            <a:r>
              <a: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item2vec </a:t>
            </a: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학습 방식이 아닌 </a:t>
            </a:r>
            <a:r>
              <a:rPr lang="en-US" altLang="ko-KR" sz="1400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Content based filtering</a:t>
            </a: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을 활용하여 유사도와 </a:t>
            </a:r>
            <a:endParaRPr lang="en-US" altLang="ko-KR" sz="1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r>
              <a: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WHY? : Word2vec</a:t>
            </a: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은 주어진 유저 시퀀스에서 학습하는 모델인 반면</a:t>
            </a:r>
            <a:r>
              <a: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CBF</a:t>
            </a: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는 영화의 속성에 대한 유사성을 뽑아낼 수 있다</a:t>
            </a:r>
            <a:r>
              <a: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endParaRPr lang="en-US" altLang="ko-KR" sz="1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r>
              <a:rPr lang="ko-KR" altLang="en-US" sz="1400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★</a:t>
            </a:r>
            <a:r>
              <a:rPr lang="en-US" altLang="ko-KR" sz="1400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1400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데이터셋</a:t>
            </a:r>
            <a:r>
              <a:rPr lang="en-US" altLang="ko-KR" sz="1400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1400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유저</a:t>
            </a:r>
            <a:r>
              <a:rPr lang="en-US" altLang="ko-KR" sz="1400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</a:t>
            </a:r>
            <a:r>
              <a:rPr lang="ko-KR" altLang="en-US" sz="1400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아이템</a:t>
            </a:r>
            <a:r>
              <a:rPr lang="en-US" altLang="ko-KR" sz="1400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1400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인터랙션</a:t>
            </a:r>
            <a:r>
              <a:rPr lang="en-US" altLang="ko-KR" sz="1400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r>
              <a:rPr lang="ko-KR" altLang="en-US" sz="1400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 희박한 상황에서 제시할 수 있는 방법으로 콜드 스타트 문제를 완화할 수 있다</a:t>
            </a:r>
            <a:endParaRPr lang="en-US" altLang="ko-KR" sz="1400" dirty="0">
              <a:solidFill>
                <a:srgbClr val="7030A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92951037-7527-4EC4-D810-859CF927C266}"/>
              </a:ext>
            </a:extLst>
          </p:cNvPr>
          <p:cNvSpPr txBox="1"/>
          <p:nvPr/>
        </p:nvSpPr>
        <p:spPr>
          <a:xfrm>
            <a:off x="1215351" y="6032167"/>
            <a:ext cx="10270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4. </a:t>
            </a:r>
            <a:r>
              <a:rPr lang="ko-KR" altLang="en-US" sz="14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마스킹</a:t>
            </a:r>
            <a:r>
              <a: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-&gt; BERT4Rec</a:t>
            </a: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에서 </a:t>
            </a:r>
            <a:r>
              <a: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Masked Language Modeling </a:t>
            </a: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학습을 하기 때문에 사용하지</a:t>
            </a:r>
            <a:r>
              <a: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않음</a:t>
            </a:r>
            <a:r>
              <a: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endParaRPr lang="ko-KR" altLang="en-US" sz="1400" dirty="0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30F08B10-04B3-433E-549B-12EF195A5E28}"/>
              </a:ext>
            </a:extLst>
          </p:cNvPr>
          <p:cNvSpPr txBox="1"/>
          <p:nvPr/>
        </p:nvSpPr>
        <p:spPr>
          <a:xfrm>
            <a:off x="1196649" y="1313796"/>
            <a:ext cx="100853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노이즈 추가</a:t>
            </a:r>
            <a:endParaRPr lang="en-US" altLang="ko-KR" sz="1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r>
              <a: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AS-IS : </a:t>
            </a: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원본 시퀀스에 없는 전체 샘플에 대해서 무작위 추출</a:t>
            </a:r>
            <a:endParaRPr lang="en-US" altLang="ko-KR" sz="1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r>
              <a: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TO-BE : </a:t>
            </a: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원본 시퀀스에 없는 인기 샘플에 대해서 무작위 추출</a:t>
            </a:r>
            <a:r>
              <a: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(Popular negative sampling)</a:t>
            </a:r>
          </a:p>
          <a:p>
            <a:r>
              <a: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WHY? : </a:t>
            </a: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 빈도가 적은 데이터가 샘플링에 참여하는 것보다 유저들로부터 </a:t>
            </a:r>
            <a:endParaRPr lang="en-US" altLang="ko-KR" sz="1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사용이 많이 된 데이터에 대한 샘플링이 데이터 증강차원에서 더 의미가 있음</a:t>
            </a:r>
            <a:endParaRPr lang="en-US" altLang="ko-KR" sz="1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149B6098-C178-D7EE-B510-77FD14FBACC3}"/>
              </a:ext>
            </a:extLst>
          </p:cNvPr>
          <p:cNvSpPr txBox="1"/>
          <p:nvPr/>
        </p:nvSpPr>
        <p:spPr>
          <a:xfrm>
            <a:off x="1215351" y="2587311"/>
            <a:ext cx="109766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2. </a:t>
            </a: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중복성 추가</a:t>
            </a:r>
            <a:endParaRPr lang="en-US" altLang="ko-KR" sz="1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r>
              <a: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AS-IS : </a:t>
            </a: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원본 시퀀스의 아이템 중 하나를 랜덤 샘플링 하여 임의의 인덱스에 삽입</a:t>
            </a:r>
            <a:endParaRPr lang="en-US" altLang="ko-KR" sz="1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r>
              <a: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TO-BE : </a:t>
            </a: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중복 아이템의 개수를 늘려서</a:t>
            </a:r>
            <a:r>
              <a: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새로운 파라미터</a:t>
            </a:r>
            <a:r>
              <a: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랜덤 샘플링 후 임의의 인덱스에 삽입</a:t>
            </a:r>
            <a:endParaRPr lang="en-US" altLang="ko-KR" sz="1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r>
              <a:rPr lang="en-US" altLang="ko-KR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WHY? : </a:t>
            </a:r>
            <a:r>
              <a:rPr lang="ko-KR" altLang="en-US" sz="1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기존의 방식의 경우 무작위성이 강하기 때문에 랜덤성의 편차를 줄이기 위하여 여러 개를 샘플링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69904690-E19B-DA8F-1649-54CACE298E99}"/>
              </a:ext>
            </a:extLst>
          </p:cNvPr>
          <p:cNvSpPr txBox="1"/>
          <p:nvPr/>
        </p:nvSpPr>
        <p:spPr>
          <a:xfrm>
            <a:off x="1215351" y="3625857"/>
            <a:ext cx="109766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★ 가장 오래된 아이템 제거 </a:t>
            </a:r>
            <a:r>
              <a:rPr lang="en-US" altLang="ko-KR" sz="1400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1400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1400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[1], [2]</a:t>
            </a:r>
            <a:r>
              <a:rPr lang="ko-KR" altLang="en-US" sz="1400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에서 제시한 방법에 따르면 상대적으로 </a:t>
            </a:r>
            <a:endParaRPr lang="en-US" altLang="ko-KR" sz="1400" dirty="0">
              <a:solidFill>
                <a:srgbClr val="7030A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r>
              <a:rPr lang="ko-KR" altLang="en-US" sz="1400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의사 결정에 영향력이 큰 최근 아이템이 아닌 가장 오래된 아이템을 제거한다 </a:t>
            </a:r>
            <a:r>
              <a:rPr lang="en-US" altLang="ko-KR" sz="1400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endParaRPr lang="ko-KR" altLang="en-US" sz="1400" dirty="0">
              <a:solidFill>
                <a:srgbClr val="7030A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75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B2790190-18AB-3A8F-A2A5-58CF8638F31C}"/>
              </a:ext>
            </a:extLst>
          </p:cNvPr>
          <p:cNvGrpSpPr/>
          <p:nvPr/>
        </p:nvGrpSpPr>
        <p:grpSpPr>
          <a:xfrm>
            <a:off x="377864" y="6174089"/>
            <a:ext cx="1365928" cy="1367352"/>
            <a:chOff x="377864" y="6174089"/>
            <a:chExt cx="1365928" cy="1367352"/>
          </a:xfrm>
        </p:grpSpPr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AEB23D44-9556-8BE3-07F7-6829E4FB7FA1}"/>
                </a:ext>
              </a:extLst>
            </p:cNvPr>
            <p:cNvSpPr/>
            <p:nvPr/>
          </p:nvSpPr>
          <p:spPr>
            <a:xfrm rot="8100000">
              <a:off x="377864" y="6174089"/>
              <a:ext cx="1365928" cy="1367352"/>
            </a:xfrm>
            <a:prstGeom prst="rtTriangle">
              <a:avLst/>
            </a:pr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CE42B94B-4BE0-7D3C-19E7-7C4F6C707D61}"/>
                </a:ext>
              </a:extLst>
            </p:cNvPr>
            <p:cNvSpPr/>
            <p:nvPr/>
          </p:nvSpPr>
          <p:spPr>
            <a:xfrm rot="8100000">
              <a:off x="497223" y="6293480"/>
              <a:ext cx="1127211" cy="1128386"/>
            </a:xfrm>
            <a:prstGeom prst="rtTriangle">
              <a:avLst/>
            </a:prstGeom>
            <a:noFill/>
            <a:ln w="317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E64D77-ECD8-8436-5085-C696D8DF0859}"/>
              </a:ext>
            </a:extLst>
          </p:cNvPr>
          <p:cNvGrpSpPr/>
          <p:nvPr/>
        </p:nvGrpSpPr>
        <p:grpSpPr>
          <a:xfrm>
            <a:off x="10542675" y="6174087"/>
            <a:ext cx="1365928" cy="1367352"/>
            <a:chOff x="10542675" y="6174087"/>
            <a:chExt cx="1365928" cy="1367352"/>
          </a:xfrm>
        </p:grpSpPr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3A7035C9-A0AE-8AAC-4B30-1E291EC279AB}"/>
                </a:ext>
              </a:extLst>
            </p:cNvPr>
            <p:cNvSpPr/>
            <p:nvPr/>
          </p:nvSpPr>
          <p:spPr>
            <a:xfrm rot="8100000">
              <a:off x="10542675" y="6174087"/>
              <a:ext cx="1365928" cy="1367352"/>
            </a:xfrm>
            <a:prstGeom prst="rtTriangle">
              <a:avLst/>
            </a:pr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26E632C2-9059-08A3-1F6C-5C111D767F52}"/>
                </a:ext>
              </a:extLst>
            </p:cNvPr>
            <p:cNvSpPr/>
            <p:nvPr/>
          </p:nvSpPr>
          <p:spPr>
            <a:xfrm rot="8100000">
              <a:off x="10678668" y="6293481"/>
              <a:ext cx="1127211" cy="1128386"/>
            </a:xfrm>
            <a:prstGeom prst="rtTriangle">
              <a:avLst/>
            </a:prstGeom>
            <a:noFill/>
            <a:ln w="317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488E8BE-04B9-FAFC-2AD8-012C2251BC69}"/>
              </a:ext>
            </a:extLst>
          </p:cNvPr>
          <p:cNvGrpSpPr/>
          <p:nvPr/>
        </p:nvGrpSpPr>
        <p:grpSpPr>
          <a:xfrm>
            <a:off x="4293187" y="-1849505"/>
            <a:ext cx="3605627" cy="3605627"/>
            <a:chOff x="4293187" y="-1849505"/>
            <a:chExt cx="3605627" cy="3605627"/>
          </a:xfrm>
        </p:grpSpPr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B6E59651-938A-2792-D81A-F433AAB79789}"/>
                </a:ext>
              </a:extLst>
            </p:cNvPr>
            <p:cNvSpPr/>
            <p:nvPr/>
          </p:nvSpPr>
          <p:spPr>
            <a:xfrm rot="18900000">
              <a:off x="4455130" y="-1640870"/>
              <a:ext cx="3281739" cy="3281739"/>
            </a:xfrm>
            <a:prstGeom prst="rtTriangle">
              <a:avLst/>
            </a:pr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E6C60C80-F806-B029-9DC4-5358094C54BF}"/>
                </a:ext>
              </a:extLst>
            </p:cNvPr>
            <p:cNvSpPr/>
            <p:nvPr/>
          </p:nvSpPr>
          <p:spPr>
            <a:xfrm rot="18900000">
              <a:off x="4293187" y="-1849505"/>
              <a:ext cx="3605627" cy="3605627"/>
            </a:xfrm>
            <a:prstGeom prst="rtTriangle">
              <a:avLst/>
            </a:prstGeom>
            <a:noFill/>
            <a:ln w="28575">
              <a:solidFill>
                <a:srgbClr val="7030A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90BACB-FD0E-B88D-EE92-60C9FED5C0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8797" y="1269261"/>
            <a:ext cx="10219763" cy="5267038"/>
          </a:xfrm>
          <a:prstGeom prst="rect">
            <a:avLst/>
          </a:prstGeom>
          <a:solidFill>
            <a:schemeClr val="bg1"/>
          </a:solidFill>
          <a:ln w="412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FB77FE-F0CB-9614-5DE9-7EE4FB8FA4DE}"/>
              </a:ext>
            </a:extLst>
          </p:cNvPr>
          <p:cNvSpPr txBox="1"/>
          <p:nvPr/>
        </p:nvSpPr>
        <p:spPr>
          <a:xfrm>
            <a:off x="4262044" y="0"/>
            <a:ext cx="3667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Methodology</a:t>
            </a:r>
            <a:endParaRPr lang="ko-KR" altLang="en-US" sz="2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34D045-AD9D-84D5-8B5F-20DB0AC1B454}"/>
              </a:ext>
            </a:extLst>
          </p:cNvPr>
          <p:cNvSpPr txBox="1"/>
          <p:nvPr/>
        </p:nvSpPr>
        <p:spPr>
          <a:xfrm>
            <a:off x="5788813" y="321701"/>
            <a:ext cx="6143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</a:t>
            </a:r>
            <a:endParaRPr lang="ko-KR" altLang="en-US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064" name="그룹 2063">
            <a:extLst>
              <a:ext uri="{FF2B5EF4-FFF2-40B4-BE49-F238E27FC236}">
                <a16:creationId xmlns:a16="http://schemas.microsoft.com/office/drawing/2014/main" id="{0B1484ED-E2EE-DAB8-79F9-89EA6513FF25}"/>
              </a:ext>
            </a:extLst>
          </p:cNvPr>
          <p:cNvGrpSpPr/>
          <p:nvPr/>
        </p:nvGrpSpPr>
        <p:grpSpPr>
          <a:xfrm>
            <a:off x="3339906" y="3523529"/>
            <a:ext cx="5777544" cy="1282628"/>
            <a:chOff x="1311103" y="3326771"/>
            <a:chExt cx="5777544" cy="1282628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B37F3856-6869-F86F-3F2B-2E1B6B461114}"/>
                </a:ext>
              </a:extLst>
            </p:cNvPr>
            <p:cNvGrpSpPr/>
            <p:nvPr/>
          </p:nvGrpSpPr>
          <p:grpSpPr>
            <a:xfrm>
              <a:off x="1311103" y="3532181"/>
              <a:ext cx="5777544" cy="1077218"/>
              <a:chOff x="1422965" y="1530957"/>
              <a:chExt cx="5777544" cy="1077218"/>
            </a:xfrm>
          </p:grpSpPr>
          <p:sp>
            <p:nvSpPr>
              <p:cNvPr id="12" name="Rectangle 1">
                <a:extLst>
                  <a:ext uri="{FF2B5EF4-FFF2-40B4-BE49-F238E27FC236}">
                    <a16:creationId xmlns:a16="http://schemas.microsoft.com/office/drawing/2014/main" id="{8A42290F-5310-2F0D-250C-00D518FD49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2965" y="1530957"/>
                <a:ext cx="5777544" cy="1077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0" rIns="9144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  <a:p>
                <a:pPr lvl="0" algn="ctr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Tx/>
                  <a:buAutoNum type="arabicPeriod"/>
                </a:pPr>
                <a:r>
                  <a:rPr kumimoji="0" lang="ko-KR" altLang="ko-KR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마켓 산스 Bold" panose="02000000000000000000" pitchFamily="50" charset="-127"/>
                    <a:ea typeface="G마켓 산스 Bold" panose="02000000000000000000" pitchFamily="50" charset="-127"/>
                    <a:cs typeface="Times New Roman" panose="02020603050405020304" pitchFamily="18" charset="0"/>
                  </a:rPr>
                  <a:t>           와         값을 지정한다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 startAt="2"/>
                  <a:tabLst/>
                </a:pPr>
                <a:r>
                  <a:rPr kumimoji="0" lang="ko-KR" altLang="ko-KR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마켓 산스 Bold" panose="02000000000000000000" pitchFamily="50" charset="-127"/>
                    <a:ea typeface="G마켓 산스 Bold" panose="02000000000000000000" pitchFamily="50" charset="-127"/>
                    <a:cs typeface="Times New Roman" panose="02020603050405020304" pitchFamily="18" charset="0"/>
                  </a:rPr>
                  <a:t>          에서         만큼의 비율로 랜덤 샘플링 한다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 startAt="3"/>
                  <a:tabLst/>
                </a:pPr>
                <a:r>
                  <a:rPr kumimoji="0" lang="en-US" altLang="ko-KR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마켓 산스 Bold" panose="02000000000000000000" pitchFamily="50" charset="-127"/>
                    <a:ea typeface="G마켓 산스 Bold" panose="02000000000000000000" pitchFamily="50" charset="-127"/>
                    <a:cs typeface="Times New Roman" panose="02020603050405020304" pitchFamily="18" charset="0"/>
                  </a:rPr>
                  <a:t> </a:t>
                </a:r>
                <a:r>
                  <a:rPr kumimoji="0" lang="ko-KR" altLang="ko-KR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마켓 산스 Bold" panose="02000000000000000000" pitchFamily="50" charset="-127"/>
                    <a:ea typeface="G마켓 산스 Bold" panose="02000000000000000000" pitchFamily="50" charset="-127"/>
                    <a:cs typeface="Times New Roman" panose="02020603050405020304" pitchFamily="18" charset="0"/>
                  </a:rPr>
                  <a:t>샘플링</a:t>
                </a:r>
                <a:r>
                  <a:rPr kumimoji="0" lang="en-US" altLang="ko-KR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마켓 산스 Bold" panose="02000000000000000000" pitchFamily="50" charset="-127"/>
                    <a:ea typeface="G마켓 산스 Bold" panose="02000000000000000000" pitchFamily="50" charset="-127"/>
                    <a:cs typeface="Times New Roman" panose="02020603050405020304" pitchFamily="18" charset="0"/>
                  </a:rPr>
                  <a:t> </a:t>
                </a:r>
                <a:r>
                  <a:rPr kumimoji="0" lang="ko-KR" altLang="ko-KR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마켓 산스 Bold" panose="02000000000000000000" pitchFamily="50" charset="-127"/>
                    <a:ea typeface="G마켓 산스 Bold" panose="02000000000000000000" pitchFamily="50" charset="-127"/>
                    <a:cs typeface="Times New Roman" panose="02020603050405020304" pitchFamily="18" charset="0"/>
                  </a:rPr>
                  <a:t>된 아이템         와 가장 유사한 3개의 아이템 중 1개와 교체한다</a:t>
                </a:r>
                <a:endParaRPr kumimoji="0" lang="ko-KR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마켓 산스 Bold" panose="02000000000000000000" pitchFamily="50" charset="-127"/>
                    <a:ea typeface="G마켓 산스 Bold" panose="02000000000000000000" pitchFamily="50" charset="-127"/>
                    <a:cs typeface="Times New Roman" panose="02020603050405020304" pitchFamily="18" charset="0"/>
                  </a:rPr>
                  <a:t>4. </a:t>
                </a:r>
                <a:r>
                  <a:rPr kumimoji="0" lang="ko-KR" altLang="ko-KR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마켓 산스 Bold" panose="02000000000000000000" pitchFamily="50" charset="-127"/>
                    <a:ea typeface="G마켓 산스 Bold" panose="02000000000000000000" pitchFamily="50" charset="-127"/>
                    <a:cs typeface="Times New Roman" panose="02020603050405020304" pitchFamily="18" charset="0"/>
                  </a:rPr>
                  <a:t>전체 유저에 대하여              만큼 반복한다</a:t>
                </a:r>
                <a:r>
                  <a:rPr kumimoji="0" lang="ko-KR" altLang="ko-KR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 </a:t>
                </a:r>
              </a:p>
            </p:txBody>
          </p:sp>
          <p:pic>
            <p:nvPicPr>
              <p:cNvPr id="2057" name="Picture 9">
                <a:extLst>
                  <a:ext uri="{FF2B5EF4-FFF2-40B4-BE49-F238E27FC236}">
                    <a16:creationId xmlns:a16="http://schemas.microsoft.com/office/drawing/2014/main" id="{95AB87B1-B5B7-0B18-88DA-734939AD35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7294" y="1784519"/>
                <a:ext cx="34290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9" name="Picture 11">
                <a:extLst>
                  <a:ext uri="{FF2B5EF4-FFF2-40B4-BE49-F238E27FC236}">
                    <a16:creationId xmlns:a16="http://schemas.microsoft.com/office/drawing/2014/main" id="{8430E00C-791B-2FDC-D377-FCC22A7B6F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1514" y="1787256"/>
                <a:ext cx="114300" cy="114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1" name="Picture 13">
                <a:extLst>
                  <a:ext uri="{FF2B5EF4-FFF2-40B4-BE49-F238E27FC236}">
                    <a16:creationId xmlns:a16="http://schemas.microsoft.com/office/drawing/2014/main" id="{A518554E-447D-7F6D-6AB0-A826E370C2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0674" y="1976087"/>
                <a:ext cx="238125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3" name="Picture 15">
                <a:extLst>
                  <a:ext uri="{FF2B5EF4-FFF2-40B4-BE49-F238E27FC236}">
                    <a16:creationId xmlns:a16="http://schemas.microsoft.com/office/drawing/2014/main" id="{46BC88A8-6956-868B-702A-DBA329838F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4458" y="2213940"/>
                <a:ext cx="114300" cy="95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11">
                <a:extLst>
                  <a:ext uri="{FF2B5EF4-FFF2-40B4-BE49-F238E27FC236}">
                    <a16:creationId xmlns:a16="http://schemas.microsoft.com/office/drawing/2014/main" id="{105A3A45-E229-D89C-22CD-6BCC472157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11594" y="2000222"/>
                <a:ext cx="114300" cy="114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9">
                <a:extLst>
                  <a:ext uri="{FF2B5EF4-FFF2-40B4-BE49-F238E27FC236}">
                    <a16:creationId xmlns:a16="http://schemas.microsoft.com/office/drawing/2014/main" id="{7B26A787-C2C1-6C53-F15B-7EAA992303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86098" y="2403536"/>
                <a:ext cx="342900" cy="171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B327322C-25D1-6C70-CB36-832EFA9E9A9D}"/>
                </a:ext>
              </a:extLst>
            </p:cNvPr>
            <p:cNvGrpSpPr/>
            <p:nvPr/>
          </p:nvGrpSpPr>
          <p:grpSpPr>
            <a:xfrm>
              <a:off x="2804865" y="3326771"/>
              <a:ext cx="2790019" cy="340755"/>
              <a:chOff x="833356" y="1323001"/>
              <a:chExt cx="2790019" cy="340755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3C0C817-65BF-C9B0-154C-0A8EB3453CB8}"/>
                  </a:ext>
                </a:extLst>
              </p:cNvPr>
              <p:cNvSpPr txBox="1"/>
              <p:nvPr/>
            </p:nvSpPr>
            <p:spPr>
              <a:xfrm>
                <a:off x="833356" y="1323001"/>
                <a:ext cx="279001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rtl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ko-KR" sz="1600" dirty="0"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Algorithm</a:t>
                </a:r>
                <a:endParaRPr lang="ko-KR" altLang="en-US" sz="1600" dirty="0"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D7D772E2-A9AD-AF92-8B85-E8AAA7DA6BB2}"/>
                  </a:ext>
                </a:extLst>
              </p:cNvPr>
              <p:cNvCxnSpPr/>
              <p:nvPr/>
            </p:nvCxnSpPr>
            <p:spPr>
              <a:xfrm>
                <a:off x="1574800" y="1323001"/>
                <a:ext cx="1351280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4098C93C-2D83-932D-2588-9538C48ACB84}"/>
                  </a:ext>
                </a:extLst>
              </p:cNvPr>
              <p:cNvCxnSpPr/>
              <p:nvPr/>
            </p:nvCxnSpPr>
            <p:spPr>
              <a:xfrm>
                <a:off x="1574800" y="1663756"/>
                <a:ext cx="1351280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3C248EA-E941-93E7-578F-7F70A27E31C1}"/>
              </a:ext>
            </a:extLst>
          </p:cNvPr>
          <p:cNvSpPr txBox="1"/>
          <p:nvPr/>
        </p:nvSpPr>
        <p:spPr>
          <a:xfrm>
            <a:off x="4700988" y="664604"/>
            <a:ext cx="2790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Data Augmentation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066" name="그룹 2065">
            <a:extLst>
              <a:ext uri="{FF2B5EF4-FFF2-40B4-BE49-F238E27FC236}">
                <a16:creationId xmlns:a16="http://schemas.microsoft.com/office/drawing/2014/main" id="{0E9C8FA4-7DEE-38A5-53A7-404DAA7F0990}"/>
              </a:ext>
            </a:extLst>
          </p:cNvPr>
          <p:cNvGrpSpPr/>
          <p:nvPr/>
        </p:nvGrpSpPr>
        <p:grpSpPr>
          <a:xfrm>
            <a:off x="3661672" y="1689380"/>
            <a:ext cx="5323243" cy="1566281"/>
            <a:chOff x="3661672" y="1903192"/>
            <a:chExt cx="5323243" cy="1566281"/>
          </a:xfrm>
        </p:grpSpPr>
        <p:grpSp>
          <p:nvGrpSpPr>
            <p:cNvPr id="2049" name="그룹 2048">
              <a:extLst>
                <a:ext uri="{FF2B5EF4-FFF2-40B4-BE49-F238E27FC236}">
                  <a16:creationId xmlns:a16="http://schemas.microsoft.com/office/drawing/2014/main" id="{E5C5AFB8-F312-D5B8-72DA-6797054B1361}"/>
                </a:ext>
              </a:extLst>
            </p:cNvPr>
            <p:cNvGrpSpPr/>
            <p:nvPr/>
          </p:nvGrpSpPr>
          <p:grpSpPr>
            <a:xfrm>
              <a:off x="4071965" y="1903192"/>
              <a:ext cx="4313424" cy="369332"/>
              <a:chOff x="1934976" y="2248018"/>
              <a:chExt cx="4313424" cy="369332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D5C4885-916A-AA59-CCBD-256E34EB16CE}"/>
                  </a:ext>
                </a:extLst>
              </p:cNvPr>
              <p:cNvSpPr txBox="1"/>
              <p:nvPr/>
            </p:nvSpPr>
            <p:spPr>
              <a:xfrm>
                <a:off x="1934976" y="2248018"/>
                <a:ext cx="43134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rtl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ko-KR" altLang="en-US" dirty="0"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시퀀스 길이가 너무 짧을 시 생기는 문제</a:t>
                </a:r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6662B910-2547-47CA-C7C5-536BDEE49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9071" y="2248018"/>
                <a:ext cx="3916929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8" name="직선 연결선 2047">
                <a:extLst>
                  <a:ext uri="{FF2B5EF4-FFF2-40B4-BE49-F238E27FC236}">
                    <a16:creationId xmlns:a16="http://schemas.microsoft.com/office/drawing/2014/main" id="{13CCA868-79F2-2C19-FD10-EB4408784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9071" y="2617350"/>
                <a:ext cx="3916929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58" name="TextBox 2057">
              <a:extLst>
                <a:ext uri="{FF2B5EF4-FFF2-40B4-BE49-F238E27FC236}">
                  <a16:creationId xmlns:a16="http://schemas.microsoft.com/office/drawing/2014/main" id="{F5EC9DC1-452A-0A04-C56D-92FE16890BC0}"/>
                </a:ext>
              </a:extLst>
            </p:cNvPr>
            <p:cNvSpPr txBox="1"/>
            <p:nvPr/>
          </p:nvSpPr>
          <p:spPr>
            <a:xfrm>
              <a:off x="3661672" y="2392255"/>
              <a:ext cx="5323243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600"/>
                </a:spcAft>
              </a:pPr>
              <a:r>
                <a:rPr lang="ko-KR" altLang="en-US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유저의 최소 시퀀스 길이를 </a:t>
              </a:r>
              <a:r>
                <a:rPr lang="en-US" altLang="ko-KR" dirty="0">
                  <a:solidFill>
                    <a:srgbClr val="7030A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5</a:t>
              </a:r>
              <a:r>
                <a:rPr lang="ko-KR" altLang="en-US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로 설정하여 </a:t>
              </a:r>
              <a:endPara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  <a:p>
              <a:pPr algn="ctr" rtl="0">
                <a:spcBef>
                  <a:spcPts val="0"/>
                </a:spcBef>
                <a:spcAft>
                  <a:spcPts val="600"/>
                </a:spcAft>
              </a:pPr>
              <a:r>
                <a:rPr lang="en-US" altLang="ko-KR" dirty="0">
                  <a:solidFill>
                    <a:srgbClr val="7030A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P(0.1, 0.2, 0.3)</a:t>
              </a:r>
              <a:r>
                <a:rPr lang="ko-KR" altLang="en-US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을 곱했을 때 반올림되도록 설계</a:t>
              </a:r>
              <a:endPara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  <a:p>
              <a:pPr algn="ctr" rtl="0">
                <a:spcBef>
                  <a:spcPts val="0"/>
                </a:spcBef>
                <a:spcAft>
                  <a:spcPts val="600"/>
                </a:spcAft>
              </a:pPr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-&gt; </a:t>
              </a:r>
              <a:r>
                <a:rPr lang="ko-KR" altLang="en-US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최소 </a:t>
              </a:r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1</a:t>
              </a:r>
              <a:r>
                <a:rPr lang="ko-KR" altLang="en-US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개의 아이템 증강 보장</a:t>
              </a:r>
            </a:p>
          </p:txBody>
        </p:sp>
      </p:grpSp>
      <p:sp>
        <p:nvSpPr>
          <p:cNvPr id="2062" name="TextBox 2061">
            <a:extLst>
              <a:ext uri="{FF2B5EF4-FFF2-40B4-BE49-F238E27FC236}">
                <a16:creationId xmlns:a16="http://schemas.microsoft.com/office/drawing/2014/main" id="{F23A2E4E-9D76-9026-E032-1E4616F1CAEA}"/>
              </a:ext>
            </a:extLst>
          </p:cNvPr>
          <p:cNvSpPr txBox="1"/>
          <p:nvPr/>
        </p:nvSpPr>
        <p:spPr>
          <a:xfrm>
            <a:off x="3311196" y="5224548"/>
            <a:ext cx="5596233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하나의 아이템에 대한 증강과 시퀀스 길이에 비례하는 증강에 대한 비교이므로 증강 배수인 </a:t>
            </a:r>
            <a:r>
              <a:rPr lang="en-US" altLang="ko-KR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N_Aug</a:t>
            </a: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는 </a:t>
            </a:r>
            <a:endParaRPr lang="en-US" altLang="ko-KR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기존 연구에서 좋은 성능을 보였던 값인 </a:t>
            </a:r>
            <a:r>
              <a:rPr lang="en-US" altLang="ko-KR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10</a:t>
            </a:r>
            <a:r>
              <a:rPr lang="ko-KR" altLang="en-US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으로 고정</a:t>
            </a:r>
            <a:endParaRPr lang="en-US" altLang="ko-KR" dirty="0">
              <a:solidFill>
                <a:srgbClr val="7030A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1943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B2790190-18AB-3A8F-A2A5-58CF8638F31C}"/>
              </a:ext>
            </a:extLst>
          </p:cNvPr>
          <p:cNvGrpSpPr/>
          <p:nvPr/>
        </p:nvGrpSpPr>
        <p:grpSpPr>
          <a:xfrm>
            <a:off x="377864" y="6174089"/>
            <a:ext cx="1365928" cy="1367352"/>
            <a:chOff x="377864" y="6174089"/>
            <a:chExt cx="1365928" cy="1367352"/>
          </a:xfrm>
        </p:grpSpPr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AEB23D44-9556-8BE3-07F7-6829E4FB7FA1}"/>
                </a:ext>
              </a:extLst>
            </p:cNvPr>
            <p:cNvSpPr/>
            <p:nvPr/>
          </p:nvSpPr>
          <p:spPr>
            <a:xfrm rot="8100000">
              <a:off x="377864" y="6174089"/>
              <a:ext cx="1365928" cy="1367352"/>
            </a:xfrm>
            <a:prstGeom prst="rtTriangle">
              <a:avLst/>
            </a:pr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CE42B94B-4BE0-7D3C-19E7-7C4F6C707D61}"/>
                </a:ext>
              </a:extLst>
            </p:cNvPr>
            <p:cNvSpPr/>
            <p:nvPr/>
          </p:nvSpPr>
          <p:spPr>
            <a:xfrm rot="8100000">
              <a:off x="497223" y="6293480"/>
              <a:ext cx="1127211" cy="1128386"/>
            </a:xfrm>
            <a:prstGeom prst="rtTriangle">
              <a:avLst/>
            </a:prstGeom>
            <a:noFill/>
            <a:ln w="317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E64D77-ECD8-8436-5085-C696D8DF0859}"/>
              </a:ext>
            </a:extLst>
          </p:cNvPr>
          <p:cNvGrpSpPr/>
          <p:nvPr/>
        </p:nvGrpSpPr>
        <p:grpSpPr>
          <a:xfrm>
            <a:off x="10542675" y="6174087"/>
            <a:ext cx="1365928" cy="1367352"/>
            <a:chOff x="10542675" y="6174087"/>
            <a:chExt cx="1365928" cy="1367352"/>
          </a:xfrm>
        </p:grpSpPr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3A7035C9-A0AE-8AAC-4B30-1E291EC279AB}"/>
                </a:ext>
              </a:extLst>
            </p:cNvPr>
            <p:cNvSpPr/>
            <p:nvPr/>
          </p:nvSpPr>
          <p:spPr>
            <a:xfrm rot="8100000">
              <a:off x="10542675" y="6174087"/>
              <a:ext cx="1365928" cy="1367352"/>
            </a:xfrm>
            <a:prstGeom prst="rtTriangle">
              <a:avLst/>
            </a:pr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26E632C2-9059-08A3-1F6C-5C111D767F52}"/>
                </a:ext>
              </a:extLst>
            </p:cNvPr>
            <p:cNvSpPr/>
            <p:nvPr/>
          </p:nvSpPr>
          <p:spPr>
            <a:xfrm rot="8100000">
              <a:off x="10678668" y="6293481"/>
              <a:ext cx="1127211" cy="1128386"/>
            </a:xfrm>
            <a:prstGeom prst="rtTriangle">
              <a:avLst/>
            </a:prstGeom>
            <a:noFill/>
            <a:ln w="317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488E8BE-04B9-FAFC-2AD8-012C2251BC69}"/>
              </a:ext>
            </a:extLst>
          </p:cNvPr>
          <p:cNvGrpSpPr/>
          <p:nvPr/>
        </p:nvGrpSpPr>
        <p:grpSpPr>
          <a:xfrm>
            <a:off x="4293187" y="-1849505"/>
            <a:ext cx="3605627" cy="3605627"/>
            <a:chOff x="4293187" y="-1849505"/>
            <a:chExt cx="3605627" cy="3605627"/>
          </a:xfrm>
        </p:grpSpPr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B6E59651-938A-2792-D81A-F433AAB79789}"/>
                </a:ext>
              </a:extLst>
            </p:cNvPr>
            <p:cNvSpPr/>
            <p:nvPr/>
          </p:nvSpPr>
          <p:spPr>
            <a:xfrm rot="18900000">
              <a:off x="4455130" y="-1640870"/>
              <a:ext cx="3281739" cy="3281739"/>
            </a:xfrm>
            <a:prstGeom prst="rtTriangle">
              <a:avLst/>
            </a:pr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E6C60C80-F806-B029-9DC4-5358094C54BF}"/>
                </a:ext>
              </a:extLst>
            </p:cNvPr>
            <p:cNvSpPr/>
            <p:nvPr/>
          </p:nvSpPr>
          <p:spPr>
            <a:xfrm rot="18900000">
              <a:off x="4293187" y="-1849505"/>
              <a:ext cx="3605627" cy="3605627"/>
            </a:xfrm>
            <a:prstGeom prst="rtTriangle">
              <a:avLst/>
            </a:prstGeom>
            <a:noFill/>
            <a:ln w="28575">
              <a:solidFill>
                <a:srgbClr val="7030A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90BACB-FD0E-B88D-EE92-60C9FED5C0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18797" y="1269261"/>
            <a:ext cx="10219763" cy="5267038"/>
          </a:xfrm>
          <a:prstGeom prst="rect">
            <a:avLst/>
          </a:prstGeom>
          <a:solidFill>
            <a:schemeClr val="bg1"/>
          </a:solidFill>
          <a:ln w="412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FB77FE-F0CB-9614-5DE9-7EE4FB8FA4DE}"/>
              </a:ext>
            </a:extLst>
          </p:cNvPr>
          <p:cNvSpPr txBox="1"/>
          <p:nvPr/>
        </p:nvSpPr>
        <p:spPr>
          <a:xfrm>
            <a:off x="4262044" y="0"/>
            <a:ext cx="3667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Methodology</a:t>
            </a:r>
            <a:endParaRPr lang="ko-KR" altLang="en-US" sz="2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34D045-AD9D-84D5-8B5F-20DB0AC1B454}"/>
              </a:ext>
            </a:extLst>
          </p:cNvPr>
          <p:cNvSpPr txBox="1"/>
          <p:nvPr/>
        </p:nvSpPr>
        <p:spPr>
          <a:xfrm>
            <a:off x="5788813" y="321701"/>
            <a:ext cx="6143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</a:t>
            </a:r>
            <a:endParaRPr lang="ko-KR" altLang="en-US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C248EA-E941-93E7-578F-7F70A27E31C1}"/>
              </a:ext>
            </a:extLst>
          </p:cNvPr>
          <p:cNvSpPr txBox="1"/>
          <p:nvPr/>
        </p:nvSpPr>
        <p:spPr>
          <a:xfrm>
            <a:off x="4700988" y="664604"/>
            <a:ext cx="2790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Weight</a:t>
            </a: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Initialization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D9EA1F4-BCDF-7C79-55CF-B7CDC3676431}"/>
              </a:ext>
            </a:extLst>
          </p:cNvPr>
          <p:cNvGrpSpPr/>
          <p:nvPr/>
        </p:nvGrpSpPr>
        <p:grpSpPr>
          <a:xfrm>
            <a:off x="1778572" y="2163007"/>
            <a:ext cx="3706530" cy="3425732"/>
            <a:chOff x="1778572" y="2163007"/>
            <a:chExt cx="3706530" cy="342573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2912D84-43D5-C38E-8DD9-4EB93B1CC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8572" y="2163007"/>
              <a:ext cx="3706530" cy="34257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79A1E47-AEBF-3D67-212C-7C33DFC502F2}"/>
                </a:ext>
              </a:extLst>
            </p:cNvPr>
            <p:cNvSpPr/>
            <p:nvPr/>
          </p:nvSpPr>
          <p:spPr>
            <a:xfrm>
              <a:off x="2099388" y="2778586"/>
              <a:ext cx="3329193" cy="201894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A2CD88A-4280-30D5-DBC2-D46FD04AEB6D}"/>
              </a:ext>
            </a:extLst>
          </p:cNvPr>
          <p:cNvSpPr txBox="1"/>
          <p:nvPr/>
        </p:nvSpPr>
        <p:spPr>
          <a:xfrm>
            <a:off x="5619513" y="2649305"/>
            <a:ext cx="53644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Autoencoder</a:t>
            </a: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에서 유저</a:t>
            </a: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</a:t>
            </a: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아이템 인터랙션 표현을</a:t>
            </a:r>
            <a:endParaRPr lang="en-US" altLang="ko-KR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학습한 </a:t>
            </a:r>
            <a:r>
              <a:rPr lang="en-US" altLang="ko-KR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Latent Vector</a:t>
            </a: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를 </a:t>
            </a:r>
            <a:r>
              <a:rPr lang="ko-KR" altLang="en-US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행렬 분해</a:t>
            </a:r>
            <a:r>
              <a:rPr lang="en-US" altLang="ko-KR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(SVD)</a:t>
            </a: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를 </a:t>
            </a:r>
            <a:endParaRPr lang="en-US" altLang="ko-KR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통해 </a:t>
            </a:r>
            <a:r>
              <a:rPr lang="en-US" altLang="ko-KR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Attention layer</a:t>
            </a:r>
            <a:r>
              <a:rPr lang="ko-KR" altLang="en-US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의</a:t>
            </a:r>
            <a:r>
              <a:rPr lang="en-US" altLang="ko-KR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dirty="0">
                <a:solidFill>
                  <a:srgbClr val="7030A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가중치</a:t>
            </a: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로 공급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1AD0D8-2D0A-67D3-987F-971D83CEB420}"/>
              </a:ext>
            </a:extLst>
          </p:cNvPr>
          <p:cNvSpPr txBox="1"/>
          <p:nvPr/>
        </p:nvSpPr>
        <p:spPr>
          <a:xfrm>
            <a:off x="7366008" y="2088843"/>
            <a:ext cx="1871494" cy="369332"/>
          </a:xfrm>
          <a:prstGeom prst="rect">
            <a:avLst/>
          </a:prstGeom>
          <a:solidFill>
            <a:srgbClr val="703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en-US" altLang="ko-KR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[Main Idea]</a:t>
            </a:r>
            <a:endParaRPr lang="ko-KR" altLang="en-US" dirty="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4006F5-4261-FDAC-4679-9D9C1DA71A1D}"/>
              </a:ext>
            </a:extLst>
          </p:cNvPr>
          <p:cNvSpPr txBox="1"/>
          <p:nvPr/>
        </p:nvSpPr>
        <p:spPr>
          <a:xfrm>
            <a:off x="6334071" y="4724796"/>
            <a:ext cx="3935367" cy="646331"/>
          </a:xfrm>
          <a:prstGeom prst="rect">
            <a:avLst/>
          </a:prstGeom>
          <a:solidFill>
            <a:srgbClr val="703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600"/>
              </a:spcAft>
            </a:pPr>
            <a:r>
              <a:rPr lang="ko-KR" altLang="en-US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사전 학습된 표현이 더 나은 시작점을 제공하여 좋은 가중치의 역할을 함</a:t>
            </a:r>
          </a:p>
        </p:txBody>
      </p:sp>
      <p:cxnSp>
        <p:nvCxnSpPr>
          <p:cNvPr id="2051" name="직선 화살표 연결선 2050">
            <a:extLst>
              <a:ext uri="{FF2B5EF4-FFF2-40B4-BE49-F238E27FC236}">
                <a16:creationId xmlns:a16="http://schemas.microsoft.com/office/drawing/2014/main" id="{237E8935-F42C-2860-0FD1-77FC17728E32}"/>
              </a:ext>
            </a:extLst>
          </p:cNvPr>
          <p:cNvCxnSpPr>
            <a:cxnSpLocks/>
          </p:cNvCxnSpPr>
          <p:nvPr/>
        </p:nvCxnSpPr>
        <p:spPr>
          <a:xfrm>
            <a:off x="8301755" y="3946565"/>
            <a:ext cx="0" cy="457484"/>
          </a:xfrm>
          <a:prstGeom prst="straightConnector1">
            <a:avLst/>
          </a:prstGeom>
          <a:ln w="25400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44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2320</Words>
  <Application>Microsoft Office PowerPoint</Application>
  <PresentationFormat>와이드스크린</PresentationFormat>
  <Paragraphs>331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G마켓 산스 Bold</vt:lpstr>
      <vt:lpstr>G마켓 산스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지훈</dc:creator>
  <cp:lastModifiedBy>박 지훈</cp:lastModifiedBy>
  <cp:revision>4</cp:revision>
  <dcterms:created xsi:type="dcterms:W3CDTF">2023-06-18T18:51:19Z</dcterms:created>
  <dcterms:modified xsi:type="dcterms:W3CDTF">2023-06-19T05:38:05Z</dcterms:modified>
</cp:coreProperties>
</file>