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7"/>
  </p:notesMasterIdLst>
  <p:handoutMasterIdLst>
    <p:handoutMasterId r:id="rId28"/>
  </p:handoutMasterIdLst>
  <p:sldIdLst>
    <p:sldId id="436" r:id="rId5"/>
    <p:sldId id="437" r:id="rId6"/>
    <p:sldId id="438" r:id="rId7"/>
    <p:sldId id="439" r:id="rId8"/>
    <p:sldId id="441" r:id="rId9"/>
    <p:sldId id="440" r:id="rId10"/>
    <p:sldId id="442" r:id="rId11"/>
    <p:sldId id="443" r:id="rId12"/>
    <p:sldId id="450" r:id="rId13"/>
    <p:sldId id="449" r:id="rId14"/>
    <p:sldId id="451" r:id="rId15"/>
    <p:sldId id="448" r:id="rId16"/>
    <p:sldId id="444" r:id="rId17"/>
    <p:sldId id="445" r:id="rId18"/>
    <p:sldId id="446" r:id="rId19"/>
    <p:sldId id="452" r:id="rId20"/>
    <p:sldId id="447" r:id="rId21"/>
    <p:sldId id="453" r:id="rId22"/>
    <p:sldId id="455" r:id="rId23"/>
    <p:sldId id="454" r:id="rId24"/>
    <p:sldId id="456" r:id="rId25"/>
    <p:sldId id="43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94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44CB2-31B6-AD31-DBC5-A870D1A9C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352B11-0508-143A-02C2-05919DEDA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BD27A4-FB31-1D40-BEE3-2941482D0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A6269-DE4D-BD7F-C532-6F0C3EBA78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002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AEA61-7DCB-0680-C4B5-78F33DEED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16117E-BEC7-3262-ECB2-B09D54FB83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F3FB64-CE18-BB9B-35A3-9B0B22D77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C1624-C4EC-2E20-2A3B-02F0EB4E1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75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BCB4-28B9-1C6D-8D55-E7195C33B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E83337-920D-FEED-F525-7203A51B3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54E9EB-B14A-1CEA-73B7-5F0AC8210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58AC7-8FA7-05DF-03FC-EF5CC0070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80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12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83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84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B8580-E2ED-11E9-D774-3392D1C6C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140D9-D440-520A-1CDC-CD355317F0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9830A9-590F-A334-32C0-7A4854869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C799C-BD1C-B93A-B0ED-276C276A3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23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5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10F2D-D611-8A26-314D-0F60CF68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50CEE0-3D01-10BC-3C14-BFE4867DB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59DC5-1C1A-F441-4C4F-4CA55C21D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FC646-A501-6540-1EE7-D6A8F935D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8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9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40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5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71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B63FF7C-BCE4-419D-9C3F-41EC23EA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860C7B-C231-4C73-B846-9641A2720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798"/>
            <a:ext cx="4770783" cy="32174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RetailX: Turning Sales Data into Smarter Business Moves</a:t>
            </a:r>
          </a:p>
        </p:txBody>
      </p:sp>
      <p:pic>
        <p:nvPicPr>
          <p:cNvPr id="5" name="Picture 4" descr="Digital numbers and graphs">
            <a:extLst>
              <a:ext uri="{FF2B5EF4-FFF2-40B4-BE49-F238E27FC236}">
                <a16:creationId xmlns:a16="http://schemas.microsoft.com/office/drawing/2014/main" id="{0CD5028B-D0BE-9AC7-B1AC-41ADC9BDB2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591" r="11704" b="-1"/>
          <a:stretch>
            <a:fillRect/>
          </a:stretch>
        </p:blipFill>
        <p:spPr>
          <a:xfrm>
            <a:off x="6057901" y="10"/>
            <a:ext cx="6134099" cy="6857989"/>
          </a:xfrm>
          <a:custGeom>
            <a:avLst/>
            <a:gdLst/>
            <a:ahLst/>
            <a:cxnLst/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0A57368-014F-41F3-B5AF-E1701430F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7620"/>
            <a:ext cx="11576868" cy="2500379"/>
          </a:xfrm>
          <a:custGeom>
            <a:avLst/>
            <a:gdLst>
              <a:gd name="connsiteX0" fmla="*/ 0 w 11576868"/>
              <a:gd name="connsiteY0" fmla="*/ 0 h 2500379"/>
              <a:gd name="connsiteX1" fmla="*/ 949598 w 11576868"/>
              <a:gd name="connsiteY1" fmla="*/ 0 h 2500379"/>
              <a:gd name="connsiteX2" fmla="*/ 2713710 w 11576868"/>
              <a:gd name="connsiteY2" fmla="*/ 0 h 2500379"/>
              <a:gd name="connsiteX3" fmla="*/ 3638550 w 11576868"/>
              <a:gd name="connsiteY3" fmla="*/ 0 h 2500379"/>
              <a:gd name="connsiteX4" fmla="*/ 4302399 w 11576868"/>
              <a:gd name="connsiteY4" fmla="*/ 0 h 2500379"/>
              <a:gd name="connsiteX5" fmla="*/ 8772860 w 11576868"/>
              <a:gd name="connsiteY5" fmla="*/ 0 h 2500379"/>
              <a:gd name="connsiteX6" fmla="*/ 8772860 w 11576868"/>
              <a:gd name="connsiteY6" fmla="*/ 1898 h 2500379"/>
              <a:gd name="connsiteX7" fmla="*/ 8847928 w 11576868"/>
              <a:gd name="connsiteY7" fmla="*/ 0 h 2500379"/>
              <a:gd name="connsiteX8" fmla="*/ 11574871 w 11576868"/>
              <a:gd name="connsiteY8" fmla="*/ 2460835 h 2500379"/>
              <a:gd name="connsiteX9" fmla="*/ 11576868 w 11576868"/>
              <a:gd name="connsiteY9" fmla="*/ 2500379 h 2500379"/>
              <a:gd name="connsiteX10" fmla="*/ 0 w 11576868"/>
              <a:gd name="connsiteY10" fmla="*/ 2500379 h 250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576868" h="2500379">
                <a:moveTo>
                  <a:pt x="0" y="0"/>
                </a:moveTo>
                <a:lnTo>
                  <a:pt x="949598" y="0"/>
                </a:lnTo>
                <a:lnTo>
                  <a:pt x="2713710" y="0"/>
                </a:lnTo>
                <a:lnTo>
                  <a:pt x="3638550" y="0"/>
                </a:lnTo>
                <a:lnTo>
                  <a:pt x="4302399" y="0"/>
                </a:lnTo>
                <a:lnTo>
                  <a:pt x="8772860" y="0"/>
                </a:lnTo>
                <a:lnTo>
                  <a:pt x="8772860" y="1898"/>
                </a:lnTo>
                <a:lnTo>
                  <a:pt x="8847928" y="0"/>
                </a:lnTo>
                <a:cubicBezTo>
                  <a:pt x="10267176" y="0"/>
                  <a:pt x="11434500" y="1078620"/>
                  <a:pt x="11574871" y="2460835"/>
                </a:cubicBezTo>
                <a:lnTo>
                  <a:pt x="11576868" y="2500379"/>
                </a:lnTo>
                <a:lnTo>
                  <a:pt x="0" y="2500379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81613-9CA6-5990-3411-9E3FF82C2997}"/>
              </a:ext>
            </a:extLst>
          </p:cNvPr>
          <p:cNvSpPr txBox="1"/>
          <p:nvPr/>
        </p:nvSpPr>
        <p:spPr>
          <a:xfrm>
            <a:off x="1017639" y="4689987"/>
            <a:ext cx="5781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Group members: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/>
                </a:solidFill>
              </a:rPr>
              <a:t>Muhammad Salman Saleem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/>
                </a:solidFill>
              </a:rPr>
              <a:t>Muhammad Ahsan Shazad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err="1">
                <a:solidFill>
                  <a:schemeClr val="bg2"/>
                </a:solidFill>
              </a:rPr>
              <a:t>Assingment</a:t>
            </a:r>
            <a:r>
              <a:rPr lang="en-US" sz="2400" dirty="0">
                <a:solidFill>
                  <a:schemeClr val="bg2"/>
                </a:solidFill>
              </a:rPr>
              <a:t> : 03</a:t>
            </a: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BE64F-3618-2102-7C0E-CB5AA3C95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0ECFF0-E8A7-A576-5B19-76504DE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Total Revenue by Top 10 Countries.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C70997-33FC-3D9B-26A6-EBF7FC3F4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0E1515-6154-5273-B58A-839A0F0D2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91"/>
          <a:stretch/>
        </p:blipFill>
        <p:spPr bwMode="auto">
          <a:xfrm rot="5400000">
            <a:off x="5365773" y="57238"/>
            <a:ext cx="5077272" cy="778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EC2861-8529-E836-47BC-37266493A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59" y="1484026"/>
            <a:ext cx="3804027" cy="53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4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8213D-7371-991B-093D-9882C43AF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0DF64-4535-60F3-8865-A66840D1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Top Buying Countries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24D6B-ED24-569C-A40B-062FF79EAB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0867" y="2274034"/>
            <a:ext cx="9188978" cy="329863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Objective:</a:t>
            </a:r>
            <a:r>
              <a:rPr lang="en-US" dirty="0"/>
              <a:t> Increase sales from high-performing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📌 </a:t>
            </a:r>
            <a:r>
              <a:rPr lang="en-US" b="1" dirty="0"/>
              <a:t>Run localized marketing</a:t>
            </a:r>
            <a:r>
              <a:rPr lang="en-US" dirty="0"/>
              <a:t> (language, </a:t>
            </a:r>
            <a:r>
              <a:rPr lang="en-US" dirty="0" err="1"/>
              <a:t>timezone</a:t>
            </a:r>
            <a:r>
              <a:rPr lang="en-US" dirty="0"/>
              <a:t>, currency).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🚚 </a:t>
            </a:r>
            <a:r>
              <a:rPr lang="en-US" b="1" dirty="0"/>
              <a:t>Improve shipping options</a:t>
            </a:r>
            <a:r>
              <a:rPr lang="en-US" dirty="0"/>
              <a:t>—offer free or fast delivery to top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🤝 </a:t>
            </a:r>
            <a:r>
              <a:rPr lang="en-US" b="1" dirty="0"/>
              <a:t>Partner with local influencers</a:t>
            </a:r>
            <a:r>
              <a:rPr lang="en-US" dirty="0"/>
              <a:t> to build trust and expand reach.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77E12-4DAE-B6AE-3BEE-745D6F163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0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36FFE-86B6-82DD-BF6C-622FD57CB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78AC2D-E89B-F174-C0C1-DE789BC2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02 and Strategies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4B53E-3086-F0EB-6944-E0608EC1F8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1"/>
              <a:t>See the trends.</a:t>
            </a:r>
          </a:p>
          <a:p>
            <a:r>
              <a:rPr lang="en-US" noProof="1"/>
              <a:t>Top 3 buyers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F73575-C6E9-7DE7-820F-F7FBCDBCD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4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0988"/>
            <a:ext cx="9344578" cy="11564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</a:rPr>
              <a:t>Monthly Revenue</a:t>
            </a:r>
          </a:p>
        </p:txBody>
      </p:sp>
      <p:pic>
        <p:nvPicPr>
          <p:cNvPr id="3074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F9724B5D-AF6B-A9F5-035F-785E1CA4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193" y="2156120"/>
            <a:ext cx="10648336" cy="467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70016-E0B6-DAC7-B6DA-CC7F3A15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Customers (100+ Purchases/Year)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97A5F-8A74-2493-9B0C-E5376396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54B4DAE-4AF3-478F-3411-0B0D7E9E6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592826"/>
            <a:ext cx="11325225" cy="526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82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D9321D-79AC-AC52-77EE-48647BFA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69277"/>
            <a:ext cx="10471357" cy="1708514"/>
          </a:xfrm>
        </p:spPr>
        <p:txBody>
          <a:bodyPr/>
          <a:lstStyle/>
          <a:p>
            <a:r>
              <a:rPr lang="en-US" dirty="0"/>
              <a:t>VIP Buyer Strategy (100+ Purchases/Year)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8AA87-ACD9-1978-6D0D-24BB242F77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69268" y="2284193"/>
            <a:ext cx="9205325" cy="34366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Objective:</a:t>
            </a:r>
            <a:r>
              <a:rPr lang="en-US" dirty="0"/>
              <a:t> Retain &amp; maximize lifetime value of high-volume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🎁 </a:t>
            </a:r>
            <a:r>
              <a:rPr lang="en-US" b="1" dirty="0"/>
              <a:t>Exclusive Rewards:</a:t>
            </a:r>
            <a:r>
              <a:rPr lang="en-US" dirty="0"/>
              <a:t> VIP-only discounts, gifts, and early access to new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✉️ </a:t>
            </a:r>
            <a:r>
              <a:rPr lang="en-US" b="1" dirty="0"/>
              <a:t>Personalized Communication:</a:t>
            </a:r>
            <a:r>
              <a:rPr lang="en-US" dirty="0"/>
              <a:t> Tailored emails, thank-you messages, and curated offers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📦 </a:t>
            </a:r>
            <a:r>
              <a:rPr lang="en-US" b="1" dirty="0"/>
              <a:t>Premium Experience:</a:t>
            </a:r>
            <a:r>
              <a:rPr lang="en-US" dirty="0"/>
              <a:t> Free express shipping, priority support, and surprise upgrades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🎯 </a:t>
            </a:r>
            <a:r>
              <a:rPr lang="en-US" b="1" dirty="0"/>
              <a:t>Behavior-Based Promotions:</a:t>
            </a:r>
            <a:r>
              <a:rPr lang="en-US" dirty="0"/>
              <a:t> Smart reorders &amp; product suggestions based on buying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🤝 </a:t>
            </a:r>
            <a:r>
              <a:rPr lang="en-US" b="1" dirty="0"/>
              <a:t>Relationship Building:</a:t>
            </a:r>
            <a:r>
              <a:rPr lang="en-US" dirty="0"/>
              <a:t> Collect feedback, offer referral perks, and involve them in product launches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EE69C-73C8-9D1D-8226-203542625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6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08FA1-AF85-0312-E273-42BD4A06E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1237E5-6BE4-0235-5600-E1E53DA8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03 and Strategies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BF116-1B27-A0CC-3B1A-CED0608E72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noProof="1"/>
              <a:t>Predection and Model Selection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8FDCEE-D186-D43A-E702-EA88C43AF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1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AD04E-B0C3-A19B-5DDC-ECB871A8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CF510B-0FE3-C3CD-58A2-D528FBE4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53" y="2508982"/>
            <a:ext cx="10517846" cy="24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04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3E15-B8CF-0716-B4D0-EF25B471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4887341" cy="1743542"/>
          </a:xfrm>
        </p:spPr>
        <p:txBody>
          <a:bodyPr/>
          <a:lstStyle/>
          <a:p>
            <a:r>
              <a:rPr lang="en-US" dirty="0"/>
              <a:t>SLR model selection </a:t>
            </a:r>
            <a:br>
              <a:rPr lang="en-US" dirty="0"/>
            </a:br>
            <a:r>
              <a:rPr lang="en-US" dirty="0"/>
              <a:t>using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1FE7F-FBDC-757F-1FC4-16FFC1981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C89B2D-ABC1-4F6E-5AB5-92BD91DF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1" y="2088982"/>
            <a:ext cx="58007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9C77524-838E-4ADF-FAAE-C24DCC4E3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376" y="2088982"/>
            <a:ext cx="58864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B8F6033-AFBC-6630-2534-2DC3AC19F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316" y="174471"/>
            <a:ext cx="5637785" cy="191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281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742D-0187-32B2-D69B-93763FEE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MLR Model Selection using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00473-BC0F-70E2-A218-5EC279665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4D3AE75-4DE4-2077-511D-793320E7A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2" y="1708350"/>
            <a:ext cx="10195346" cy="480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9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69DB5D3-4B63-4FD1-BA37-8EBACA587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958C06-3C04-49E5-ADC2-F87376A58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8" y="0"/>
            <a:ext cx="7875323" cy="6853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D4F8B04-08DD-4011-96EC-6196277E6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8624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2952465" cy="5486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</a:rPr>
              <a:t>About Dataset</a:t>
            </a:r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068666C8-2303-425E-AD7D-7978AF7FA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904573" y="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  <a:gd name="connsiteX0" fmla="*/ 2532276 w 5963231"/>
              <a:gd name="connsiteY0" fmla="*/ 6861910 h 6861910"/>
              <a:gd name="connsiteX1" fmla="*/ 0 w 5963231"/>
              <a:gd name="connsiteY1" fmla="*/ 6858000 h 6861910"/>
              <a:gd name="connsiteX2" fmla="*/ 0 w 5963231"/>
              <a:gd name="connsiteY2" fmla="*/ 0 h 6861910"/>
              <a:gd name="connsiteX3" fmla="*/ 2532276 w 5963231"/>
              <a:gd name="connsiteY3" fmla="*/ 0 h 6861910"/>
              <a:gd name="connsiteX4" fmla="*/ 2547568 w 5963231"/>
              <a:gd name="connsiteY4" fmla="*/ 0 h 6861910"/>
              <a:gd name="connsiteX5" fmla="*/ 2547568 w 5963231"/>
              <a:gd name="connsiteY5" fmla="*/ 387 h 6861910"/>
              <a:gd name="connsiteX6" fmla="*/ 2708832 w 5963231"/>
              <a:gd name="connsiteY6" fmla="*/ 4464 h 6861910"/>
              <a:gd name="connsiteX7" fmla="*/ 5963231 w 5963231"/>
              <a:gd name="connsiteY7" fmla="*/ 3430955 h 6861910"/>
              <a:gd name="connsiteX8" fmla="*/ 2532276 w 5963231"/>
              <a:gd name="connsiteY8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538" y="685800"/>
            <a:ext cx="3582790" cy="549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This is a transactional data set which contains all the transactions occurring between 01/12/2010 and 09/12/2011 for a UK-based and registered non-store online retail. The company mainly sells unique all-occasion gifts. Many customers of the company are wholesalers.</a:t>
            </a:r>
            <a:endParaRPr lang="en-US"/>
          </a:p>
        </p:txBody>
      </p: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66268FCA-EB66-13E5-D99D-B2C08D2C6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6800" y="1981200"/>
            <a:ext cx="2895600" cy="2895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48DE-C02A-AB5E-99E9-1B0E8133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R² (Higher is better) MSE (Lower is better) Comments</a:t>
            </a: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3701F-0210-8CE3-1DB6-36DA4A893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696F9-3045-8E5E-050E-5C8AFD4D83A0}"/>
              </a:ext>
            </a:extLst>
          </p:cNvPr>
          <p:cNvSpPr txBox="1"/>
          <p:nvPr/>
        </p:nvSpPr>
        <p:spPr>
          <a:xfrm>
            <a:off x="1091655" y="2513986"/>
            <a:ext cx="10825041" cy="273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Multiple Linear Regression (MLR</a:t>
            </a:r>
            <a:r>
              <a:rPr lang="en-US" sz="2000" b="1" dirty="0">
                <a:solidFill>
                  <a:schemeClr val="tx2"/>
                </a:solidFill>
              </a:rPr>
              <a:t>): This model has the highest R-squared </a:t>
            </a:r>
          </a:p>
          <a:p>
            <a:pPr marL="342900" indent="-34290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ts val="1425"/>
              </a:lnSpc>
            </a:pPr>
            <a:r>
              <a:rPr lang="en-US" sz="2000" b="1" dirty="0">
                <a:solidFill>
                  <a:schemeClr val="tx2"/>
                </a:solidFill>
              </a:rPr>
              <a:t>value (0.8008) and  the lowest Mean Squared Error (46298.45).</a:t>
            </a:r>
          </a:p>
          <a:p>
            <a:pPr>
              <a:lnSpc>
                <a:spcPts val="1425"/>
              </a:lnSpc>
              <a:buNone/>
            </a:pPr>
            <a:br>
              <a:rPr lang="en-US" sz="2000" b="1" dirty="0">
                <a:solidFill>
                  <a:schemeClr val="tx2"/>
                </a:solidFill>
              </a:rPr>
            </a:br>
            <a:endParaRPr lang="en-US" sz="2000" b="1" dirty="0">
              <a:solidFill>
                <a:schemeClr val="tx2"/>
              </a:solidFill>
            </a:endParaRPr>
          </a:p>
          <a:p>
            <a:pPr marL="342900" indent="-34290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SLR with Quantity</a:t>
            </a:r>
            <a:r>
              <a:rPr lang="en-US" sz="2000" b="1" dirty="0">
                <a:solidFill>
                  <a:schemeClr val="tx2"/>
                </a:solidFill>
              </a:rPr>
              <a:t>: This model has a decent R-squared (0.7862) and MSE (30679.26), </a:t>
            </a:r>
          </a:p>
          <a:p>
            <a:pPr>
              <a:lnSpc>
                <a:spcPts val="1425"/>
              </a:lnSpc>
            </a:pPr>
            <a:br>
              <a:rPr lang="en-US" sz="2000" b="1" dirty="0">
                <a:solidFill>
                  <a:schemeClr val="tx2"/>
                </a:solidFill>
              </a:rPr>
            </a:br>
            <a:endParaRPr lang="en-US" sz="2000" b="1" dirty="0">
              <a:solidFill>
                <a:schemeClr val="tx2"/>
              </a:solidFill>
            </a:endParaRPr>
          </a:p>
          <a:p>
            <a:pPr marL="342900" indent="-34290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SLR with </a:t>
            </a:r>
            <a:r>
              <a:rPr lang="en-US" sz="2800" b="1" dirty="0" err="1">
                <a:solidFill>
                  <a:schemeClr val="tx2"/>
                </a:solidFill>
              </a:rPr>
              <a:t>MonthIndex</a:t>
            </a:r>
            <a:r>
              <a:rPr lang="en-US" sz="2000" b="1" dirty="0">
                <a:solidFill>
                  <a:schemeClr val="tx2"/>
                </a:solidFill>
              </a:rPr>
              <a:t>: This model has a very low R-squared (0.2225) and a high </a:t>
            </a:r>
          </a:p>
          <a:p>
            <a:pPr marL="342900" indent="-34290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ts val="1425"/>
              </a:lnSpc>
            </a:pPr>
            <a:r>
              <a:rPr lang="en-US" sz="2000" b="1" dirty="0">
                <a:solidFill>
                  <a:schemeClr val="tx2"/>
                </a:solidFill>
              </a:rPr>
              <a:t>MSE (30679.26 which seems incorrect given the R squared value is lower than the SLR </a:t>
            </a:r>
          </a:p>
          <a:p>
            <a:pPr marL="342900" indent="-34290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ts val="1425"/>
              </a:lnSpc>
            </a:pPr>
            <a:r>
              <a:rPr lang="en-US" sz="2000" b="1" dirty="0">
                <a:solidFill>
                  <a:schemeClr val="tx2"/>
                </a:solidFill>
              </a:rPr>
              <a:t>with Quantity model) indicating it does not explain much of the variance in revenue.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387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C01E-5792-3A7C-CDAE-E4AC9712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of Revenue Using MLR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744E3-0853-2E6B-4623-0E307C290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F9B4B-E4AE-2C52-25EF-2937D58E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01"/>
          <a:stretch/>
        </p:blipFill>
        <p:spPr>
          <a:xfrm>
            <a:off x="1547555" y="1961535"/>
            <a:ext cx="8717321" cy="422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36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1F5A19-AFB8-4ED6-8F86-8FE92E25F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F7475D-5CD0-420F-8E59-B84F32727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1859C0D-E18A-4C86-B214-4AC5F1CB6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618929" cy="6858000"/>
          </a:xfrm>
          <a:custGeom>
            <a:avLst/>
            <a:gdLst>
              <a:gd name="connsiteX0" fmla="*/ 0 w 4618929"/>
              <a:gd name="connsiteY0" fmla="*/ 0 h 6858000"/>
              <a:gd name="connsiteX1" fmla="*/ 4618929 w 4618929"/>
              <a:gd name="connsiteY1" fmla="*/ 0 h 6858000"/>
              <a:gd name="connsiteX2" fmla="*/ 1187974 w 4618929"/>
              <a:gd name="connsiteY2" fmla="*/ 3430955 h 6858000"/>
              <a:gd name="connsiteX3" fmla="*/ 4442373 w 4618929"/>
              <a:gd name="connsiteY3" fmla="*/ 6857446 h 6858000"/>
              <a:gd name="connsiteX4" fmla="*/ 4464285 w 4618929"/>
              <a:gd name="connsiteY4" fmla="*/ 6858000 h 6858000"/>
              <a:gd name="connsiteX5" fmla="*/ 0 w 461892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18929" h="6858000">
                <a:moveTo>
                  <a:pt x="0" y="0"/>
                </a:moveTo>
                <a:lnTo>
                  <a:pt x="4618929" y="0"/>
                </a:lnTo>
                <a:cubicBezTo>
                  <a:pt x="2724065" y="0"/>
                  <a:pt x="1187974" y="1536091"/>
                  <a:pt x="1187974" y="3430955"/>
                </a:cubicBezTo>
                <a:cubicBezTo>
                  <a:pt x="1187974" y="5266604"/>
                  <a:pt x="2629559" y="6765554"/>
                  <a:pt x="4442373" y="6857446"/>
                </a:cubicBezTo>
                <a:lnTo>
                  <a:pt x="4464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620" y="1009816"/>
            <a:ext cx="8069180" cy="29931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2E616F4-2B04-4A83-B9CB-BD61C5724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2996" y="4677378"/>
            <a:ext cx="10739004" cy="2180622"/>
          </a:xfrm>
          <a:custGeom>
            <a:avLst/>
            <a:gdLst>
              <a:gd name="connsiteX0" fmla="*/ 3178561 w 10739004"/>
              <a:gd name="connsiteY0" fmla="*/ 0 h 2180622"/>
              <a:gd name="connsiteX1" fmla="*/ 3193852 w 10739004"/>
              <a:gd name="connsiteY1" fmla="*/ 0 h 2180622"/>
              <a:gd name="connsiteX2" fmla="*/ 10739004 w 10739004"/>
              <a:gd name="connsiteY2" fmla="*/ 0 h 2180622"/>
              <a:gd name="connsiteX3" fmla="*/ 10739004 w 10739004"/>
              <a:gd name="connsiteY3" fmla="*/ 2180622 h 2180622"/>
              <a:gd name="connsiteX4" fmla="*/ 0 w 10739004"/>
              <a:gd name="connsiteY4" fmla="*/ 2180622 h 2180622"/>
              <a:gd name="connsiteX5" fmla="*/ 16470 w 10739004"/>
              <a:gd name="connsiteY5" fmla="*/ 2134074 h 2180622"/>
              <a:gd name="connsiteX6" fmla="*/ 3017296 w 10739004"/>
              <a:gd name="connsiteY6" fmla="*/ 4464 h 2180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39004" h="2180622">
                <a:moveTo>
                  <a:pt x="3178561" y="0"/>
                </a:moveTo>
                <a:lnTo>
                  <a:pt x="3193852" y="0"/>
                </a:lnTo>
                <a:lnTo>
                  <a:pt x="10739004" y="0"/>
                </a:lnTo>
                <a:lnTo>
                  <a:pt x="10739004" y="2180622"/>
                </a:lnTo>
                <a:lnTo>
                  <a:pt x="0" y="2180622"/>
                </a:lnTo>
                <a:lnTo>
                  <a:pt x="16470" y="2134074"/>
                </a:lnTo>
                <a:cubicBezTo>
                  <a:pt x="506892" y="933772"/>
                  <a:pt x="1657686" y="73383"/>
                  <a:pt x="3017296" y="446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8226B21-7EEE-457E-BC57-B9EB1CC7A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7FF7C7-E2F6-481F-A3EA-1C41F7061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0224"/>
            <a:ext cx="12191999" cy="2529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10A769-6528-494B-A3D4-47492DFC0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350224"/>
            <a:ext cx="12192000" cy="2529561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230A3A2-13D1-43FD-BC65-86D09CD51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0224"/>
            <a:ext cx="9108074" cy="2536385"/>
          </a:xfrm>
          <a:custGeom>
            <a:avLst/>
            <a:gdLst>
              <a:gd name="connsiteX0" fmla="*/ 0 w 9108074"/>
              <a:gd name="connsiteY0" fmla="*/ 0 h 2536385"/>
              <a:gd name="connsiteX1" fmla="*/ 1774120 w 9108074"/>
              <a:gd name="connsiteY1" fmla="*/ 0 h 2536385"/>
              <a:gd name="connsiteX2" fmla="*/ 3862043 w 9108074"/>
              <a:gd name="connsiteY2" fmla="*/ 0 h 2536385"/>
              <a:gd name="connsiteX3" fmla="*/ 6665734 w 9108074"/>
              <a:gd name="connsiteY3" fmla="*/ 0 h 2536385"/>
              <a:gd name="connsiteX4" fmla="*/ 6912337 w 9108074"/>
              <a:gd name="connsiteY4" fmla="*/ 23016 h 2536385"/>
              <a:gd name="connsiteX5" fmla="*/ 9108074 w 9108074"/>
              <a:gd name="connsiteY5" fmla="*/ 2515032 h 2536385"/>
              <a:gd name="connsiteX6" fmla="*/ 9107087 w 9108074"/>
              <a:gd name="connsiteY6" fmla="*/ 2536385 h 2536385"/>
              <a:gd name="connsiteX7" fmla="*/ 0 w 9108074"/>
              <a:gd name="connsiteY7" fmla="*/ 2536385 h 253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8074" h="2536385">
                <a:moveTo>
                  <a:pt x="0" y="0"/>
                </a:moveTo>
                <a:lnTo>
                  <a:pt x="1774120" y="0"/>
                </a:lnTo>
                <a:lnTo>
                  <a:pt x="3862043" y="0"/>
                </a:lnTo>
                <a:lnTo>
                  <a:pt x="6665734" y="0"/>
                </a:lnTo>
                <a:lnTo>
                  <a:pt x="6912337" y="23016"/>
                </a:lnTo>
                <a:cubicBezTo>
                  <a:pt x="8145650" y="151293"/>
                  <a:pt x="9108074" y="1218052"/>
                  <a:pt x="9108074" y="2515032"/>
                </a:cubicBezTo>
                <a:lnTo>
                  <a:pt x="9107087" y="2536385"/>
                </a:lnTo>
                <a:lnTo>
                  <a:pt x="0" y="25363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05081"/>
            <a:ext cx="7397087" cy="15274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82F760-67AE-772B-B03B-6F9FC83CA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02896"/>
              </p:ext>
            </p:extLst>
          </p:nvPr>
        </p:nvGraphicFramePr>
        <p:xfrm>
          <a:off x="609600" y="763099"/>
          <a:ext cx="10972801" cy="2942729"/>
        </p:xfrm>
        <a:graphic>
          <a:graphicData uri="http://schemas.openxmlformats.org/drawingml/2006/table">
            <a:tbl>
              <a:tblPr>
                <a:noFill/>
                <a:tableStyleId>{3B4B98B0-60AC-42C2-AFA5-B58CD77FA1E5}</a:tableStyleId>
              </a:tblPr>
              <a:tblGrid>
                <a:gridCol w="4880039">
                  <a:extLst>
                    <a:ext uri="{9D8B030D-6E8A-4147-A177-3AD203B41FA5}">
                      <a16:colId xmlns:a16="http://schemas.microsoft.com/office/drawing/2014/main" val="501960440"/>
                    </a:ext>
                  </a:extLst>
                </a:gridCol>
                <a:gridCol w="6092762">
                  <a:extLst>
                    <a:ext uri="{9D8B030D-6E8A-4147-A177-3AD203B41FA5}">
                      <a16:colId xmlns:a16="http://schemas.microsoft.com/office/drawing/2014/main" val="1168227307"/>
                    </a:ext>
                  </a:extLst>
                </a:gridCol>
              </a:tblGrid>
              <a:tr h="386688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Area</a:t>
                      </a:r>
                    </a:p>
                  </a:txBody>
                  <a:tcPr marL="0" marR="103591" marT="51796" marB="517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Benefit / Strategy</a:t>
                      </a:r>
                    </a:p>
                  </a:txBody>
                  <a:tcPr marL="0" marR="103591" marT="51796" marB="517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420346"/>
                  </a:ext>
                </a:extLst>
              </a:tr>
              <a:tr h="386688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🛍️ Inventory Control</a:t>
                      </a:r>
                    </a:p>
                  </a:txBody>
                  <a:tcPr marL="0" marR="103591" marT="51796" marB="517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Reduce dead stock, increase fast-moving items.</a:t>
                      </a:r>
                    </a:p>
                  </a:txBody>
                  <a:tcPr marL="0" marR="103591" marT="51796" marB="517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047916"/>
                  </a:ext>
                </a:extLst>
              </a:tr>
              <a:tr h="386688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📣 Advertising</a:t>
                      </a:r>
                    </a:p>
                  </a:txBody>
                  <a:tcPr marL="0" marR="103591" marT="51796" marB="517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Focus ads on popular products and high-revenue countries.</a:t>
                      </a:r>
                    </a:p>
                  </a:txBody>
                  <a:tcPr marL="0" marR="103591" marT="51796" marB="517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040566"/>
                  </a:ext>
                </a:extLst>
              </a:tr>
              <a:tr h="386688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📅 Promotion Timing</a:t>
                      </a:r>
                    </a:p>
                  </a:txBody>
                  <a:tcPr marL="0" marR="103591" marT="51796" marB="517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Offer discounts in low-sales months to boost revenue.</a:t>
                      </a:r>
                    </a:p>
                  </a:txBody>
                  <a:tcPr marL="0" marR="103591" marT="51796" marB="517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281938"/>
                  </a:ext>
                </a:extLst>
              </a:tr>
              <a:tr h="386688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🤝 Customer Retention</a:t>
                      </a:r>
                    </a:p>
                  </a:txBody>
                  <a:tcPr marL="0" marR="103591" marT="51796" marB="517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Engage repeat customers through loyalty programs.</a:t>
                      </a:r>
                    </a:p>
                  </a:txBody>
                  <a:tcPr marL="0" marR="103591" marT="51796" marB="517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065578"/>
                  </a:ext>
                </a:extLst>
              </a:tr>
              <a:tr h="386688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🔢 Sales Forecasting</a:t>
                      </a:r>
                    </a:p>
                  </a:txBody>
                  <a:tcPr marL="0" marR="103591" marT="51796" marB="517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Plan ahead using predictions from regression models.</a:t>
                      </a:r>
                    </a:p>
                  </a:txBody>
                  <a:tcPr marL="0" marR="103591" marT="51796" marB="517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00453"/>
                  </a:ext>
                </a:extLst>
              </a:tr>
              <a:tr h="622601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📊 Data-Driven Decisions</a:t>
                      </a:r>
                    </a:p>
                  </a:txBody>
                  <a:tcPr marL="0" marR="103591" marT="51796" marB="517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Make smart decisions based on customer, product, and trend analysis.</a:t>
                      </a:r>
                    </a:p>
                  </a:txBody>
                  <a:tcPr marL="0" marR="103591" marT="51796" marB="517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25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EFE8E1C-6E21-431C-9566-DBE21EB8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B7A76F-CC93-42A5-9502-CBD469E99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C2217DE-76DC-41C2-B926-88035EF6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947"/>
            <a:ext cx="9914859" cy="12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</a:rPr>
              <a:t>Dataset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>
              <a:solidFill>
                <a:schemeClr val="accent2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23B998E-B93A-2368-B41D-3954742A60B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985739427"/>
              </p:ext>
            </p:extLst>
          </p:nvPr>
        </p:nvGraphicFramePr>
        <p:xfrm>
          <a:off x="914400" y="2812957"/>
          <a:ext cx="10363202" cy="3256150"/>
        </p:xfrm>
        <a:graphic>
          <a:graphicData uri="http://schemas.openxmlformats.org/drawingml/2006/table">
            <a:tbl>
              <a:tblPr firstRow="1" bandRow="1">
                <a:noFill/>
                <a:tableStyleId>{0E3FDE45-AF77-4B5C-9715-49D594BDF05E}</a:tableStyleId>
              </a:tblPr>
              <a:tblGrid>
                <a:gridCol w="3480066">
                  <a:extLst>
                    <a:ext uri="{9D8B030D-6E8A-4147-A177-3AD203B41FA5}">
                      <a16:colId xmlns:a16="http://schemas.microsoft.com/office/drawing/2014/main" val="2360930148"/>
                    </a:ext>
                  </a:extLst>
                </a:gridCol>
                <a:gridCol w="3426404">
                  <a:extLst>
                    <a:ext uri="{9D8B030D-6E8A-4147-A177-3AD203B41FA5}">
                      <a16:colId xmlns:a16="http://schemas.microsoft.com/office/drawing/2014/main" val="3816696736"/>
                    </a:ext>
                  </a:extLst>
                </a:gridCol>
                <a:gridCol w="3456732">
                  <a:extLst>
                    <a:ext uri="{9D8B030D-6E8A-4147-A177-3AD203B41FA5}">
                      <a16:colId xmlns:a16="http://schemas.microsoft.com/office/drawing/2014/main" val="923594536"/>
                    </a:ext>
                  </a:extLst>
                </a:gridCol>
              </a:tblGrid>
              <a:tr h="16280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000" b="1" i="0">
                          <a:solidFill>
                            <a:srgbClr val="FFFFFF"/>
                          </a:solidFill>
                          <a:effectLst/>
                          <a:latin typeface="ui-sans-serif"/>
                        </a:rPr>
                        <a:t>Dataset Characteristics</a:t>
                      </a:r>
                    </a:p>
                    <a:p>
                      <a:pPr algn="l"/>
                      <a:r>
                        <a:rPr lang="en-US" sz="2000" b="1" i="0">
                          <a:solidFill>
                            <a:srgbClr val="FFFFFF"/>
                          </a:solidFill>
                          <a:effectLst/>
                          <a:latin typeface="ui-sans-serif"/>
                        </a:rPr>
                        <a:t>Multivariate, Sequential, Time-Series</a:t>
                      </a:r>
                    </a:p>
                  </a:txBody>
                  <a:tcPr marL="289350" marR="173610" marT="173610" marB="17361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kern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Subject Area</a:t>
                      </a:r>
                    </a:p>
                    <a:p>
                      <a:r>
                        <a:rPr lang="en-US" sz="2000" b="1" i="0" kern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</a:t>
                      </a:r>
                    </a:p>
                    <a:p>
                      <a:endParaRPr 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marL="289350" marR="173610" marT="173610" marB="17361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kern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Associated Tasks</a:t>
                      </a:r>
                    </a:p>
                    <a:p>
                      <a:r>
                        <a:rPr lang="en-US" sz="2000" b="1" i="0" kern="120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Classification, Clustering</a:t>
                      </a:r>
                    </a:p>
                    <a:p>
                      <a:endParaRPr lang="en-US" sz="2000" b="1">
                        <a:solidFill>
                          <a:srgbClr val="FFFFFF"/>
                        </a:solidFill>
                      </a:endParaRPr>
                    </a:p>
                  </a:txBody>
                  <a:tcPr marL="289350" marR="173610" marT="173610" marB="17361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003182"/>
                  </a:ext>
                </a:extLst>
              </a:tr>
              <a:tr h="1628075">
                <a:tc>
                  <a:txBody>
                    <a:bodyPr/>
                    <a:lstStyle/>
                    <a:p>
                      <a:r>
                        <a:rPr lang="en-US" sz="20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Type</a:t>
                      </a:r>
                    </a:p>
                    <a:p>
                      <a:r>
                        <a:rPr lang="en-US" sz="20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Integer, Real</a:t>
                      </a:r>
                    </a:p>
                    <a:p>
                      <a:pPr algn="l">
                        <a:buNone/>
                      </a:pPr>
                      <a:endParaRPr lang="en-US" sz="2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ui-sans-serif"/>
                      </a:endParaRPr>
                    </a:p>
                  </a:txBody>
                  <a:tcPr marL="289350" marR="173610" marT="173610" marB="17361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Instances</a:t>
                      </a:r>
                    </a:p>
                    <a:p>
                      <a:r>
                        <a:rPr lang="en-US" sz="20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541909</a:t>
                      </a:r>
                    </a:p>
                    <a:p>
                      <a:br>
                        <a:rPr lang="en-US" sz="20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89350" marR="173610" marT="173610" marB="17361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Features</a:t>
                      </a:r>
                    </a:p>
                    <a:p>
                      <a:r>
                        <a:rPr lang="en-US" sz="2000" b="0" i="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endParaRPr lang="en-US" sz="2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89350" marR="173610" marT="173610" marB="173610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36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C2EC19-A157-8389-07DB-65065908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01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6390D-BFD6-DF07-2067-06D2785D58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noProof="1"/>
              <a:t>Fast moving Products.</a:t>
            </a:r>
            <a:br>
              <a:rPr lang="en-US" noProof="1"/>
            </a:br>
            <a:r>
              <a:rPr lang="en-US" noProof="1"/>
              <a:t>Most Revenue Generated by Top countries</a:t>
            </a:r>
          </a:p>
          <a:p>
            <a:r>
              <a:rPr lang="en-US" noProof="1"/>
              <a:t>Total Revenue in Seasons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2532-F4A7-30E2-0525-1FF82D2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B09F67-0226-4836-9B22-AFF94EF6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F6D18FB-3D39-4747-9ED8-42C5DFAB8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DCDD4D4-ADBD-45B9-944B-E77CC2584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34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white text on a white background&#10;&#10;AI-generated content may be incorrect.">
            <a:extLst>
              <a:ext uri="{FF2B5EF4-FFF2-40B4-BE49-F238E27FC236}">
                <a16:creationId xmlns:a16="http://schemas.microsoft.com/office/drawing/2014/main" id="{17DED4DA-FF5C-B119-5C78-9AB0A5D7FB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848148" y="563005"/>
            <a:ext cx="5689348" cy="512487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>
              <a:solidFill>
                <a:schemeClr val="accent2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8E3331DC-016E-A746-01F3-38016AB7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1315245"/>
            <a:ext cx="8690533" cy="2821183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Top 10 Products</a:t>
            </a:r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65791-02C3-85CB-EC2D-AE1D097A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Based on Top 10 Products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C286-7253-B31F-DFE6-802920A9FC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0867" y="2274034"/>
            <a:ext cx="9188978" cy="329863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Objective:</a:t>
            </a:r>
            <a:r>
              <a:rPr lang="en-US" dirty="0"/>
              <a:t> Maximize revenue from best-selling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</a:t>
            </a:r>
            <a:r>
              <a:rPr lang="en-US" b="1" dirty="0"/>
              <a:t>Restock aggressively</a:t>
            </a:r>
            <a:r>
              <a:rPr lang="en-US" dirty="0"/>
              <a:t> to avoid lost sales on top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💡 </a:t>
            </a:r>
            <a:r>
              <a:rPr lang="en-US" b="1" dirty="0"/>
              <a:t>Bundle with accessories</a:t>
            </a:r>
            <a:r>
              <a:rPr lang="en-US" dirty="0"/>
              <a:t> or complementary products to increase cart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🛍️ </a:t>
            </a:r>
            <a:r>
              <a:rPr lang="en-US" b="1" dirty="0"/>
              <a:t>Highlight in ads &amp; homepage</a:t>
            </a:r>
            <a:r>
              <a:rPr lang="en-US" dirty="0"/>
              <a:t> to attract more buyers to proven products.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Total Revenue Sells in all </a:t>
            </a:r>
            <a:r>
              <a:rPr lang="en-US" dirty="0" err="1"/>
              <a:t>Seaons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04509-99F0-B7A3-5C7A-C5A63504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DBA7E4F-9B8C-C1A8-5771-662BE614BF8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230187" y="1710531"/>
            <a:ext cx="3758278" cy="343693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3B9846A-5C96-AD59-869D-A65E88347CB7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448" y="2077792"/>
            <a:ext cx="7197089" cy="429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B4745-960E-610C-DA47-4912E040D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2E739E-12A5-A6A0-A343-A0324249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Using Seasonal Sales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54816-6564-96AD-8DBD-ECB4083200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0867" y="2274034"/>
            <a:ext cx="9188978" cy="329863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Objective:</a:t>
            </a:r>
            <a:r>
              <a:rPr lang="en-US" dirty="0"/>
              <a:t> Capitalize on sales peaks and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📅 </a:t>
            </a:r>
            <a:r>
              <a:rPr lang="en-US" b="1" dirty="0"/>
              <a:t>Prepare inventory in advance</a:t>
            </a:r>
            <a:r>
              <a:rPr lang="en-US" dirty="0"/>
              <a:t> for seasonal high-demand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🎯 </a:t>
            </a:r>
            <a:r>
              <a:rPr lang="en-US" b="1" dirty="0"/>
              <a:t>Launch timed campaigns</a:t>
            </a:r>
            <a:r>
              <a:rPr lang="en-US" dirty="0"/>
              <a:t> during top sales seasons (e.g., Ramadan, Black Friday).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🔁 </a:t>
            </a:r>
            <a:r>
              <a:rPr lang="en-US" b="1" dirty="0"/>
              <a:t>Repeat past successes</a:t>
            </a:r>
            <a:r>
              <a:rPr lang="en-US" dirty="0"/>
              <a:t>—reuse top-performing seasonal ads/products.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8FD754-F4CB-06E8-368A-FF140A02A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27684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{129400D5-3373-432A-A493-65AD566997E0}TFce6c19b5-b857-4146-b2d9-33ca01394bc5e38e9e5d_win32-3c23622ac4d3</Template>
  <TotalTime>168</TotalTime>
  <Words>647</Words>
  <Application>Microsoft Office PowerPoint</Application>
  <PresentationFormat>Widescreen</PresentationFormat>
  <Paragraphs>128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Nova Light</vt:lpstr>
      <vt:lpstr>Calibri</vt:lpstr>
      <vt:lpstr>Elephant</vt:lpstr>
      <vt:lpstr>Roboto</vt:lpstr>
      <vt:lpstr>ui-sans-serif</vt:lpstr>
      <vt:lpstr>Wingdings</vt:lpstr>
      <vt:lpstr>ModOverlayVTI</vt:lpstr>
      <vt:lpstr>RetailX: Turning Sales Data into Smarter Business Moves</vt:lpstr>
      <vt:lpstr>About Dataset</vt:lpstr>
      <vt:lpstr>Agenda</vt:lpstr>
      <vt:lpstr>Dataset overview</vt:lpstr>
      <vt:lpstr>Problem 01</vt:lpstr>
      <vt:lpstr>Top 10 Products</vt:lpstr>
      <vt:lpstr>Strategy Based on Top 10 Products</vt:lpstr>
      <vt:lpstr>Total Revenue Sells in all Seaons</vt:lpstr>
      <vt:lpstr>Strategy Using Seasonal Sales Data</vt:lpstr>
      <vt:lpstr>Total Revenue by Top 10 Countries.</vt:lpstr>
      <vt:lpstr>Strategy for Top Buying Countries</vt:lpstr>
      <vt:lpstr>Problem 02 and Strategies</vt:lpstr>
      <vt:lpstr>Monthly Revenue</vt:lpstr>
      <vt:lpstr>Top 10 Customers (100+ Purchases/Year)</vt:lpstr>
      <vt:lpstr>VIP Buyer Strategy (100+ Purchases/Year)</vt:lpstr>
      <vt:lpstr>Problem 03 and Strategies</vt:lpstr>
      <vt:lpstr>Correlation</vt:lpstr>
      <vt:lpstr>SLR model selection  using visualization</vt:lpstr>
      <vt:lpstr>MLR Model Selection using Visualization</vt:lpstr>
      <vt:lpstr>Model R² (Higher is better) MSE (Lower is better) Comments </vt:lpstr>
      <vt:lpstr>Prediction of Revenue Using MLR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Salman Saleem</dc:creator>
  <cp:lastModifiedBy>Muhammad Salman Saleem</cp:lastModifiedBy>
  <cp:revision>2</cp:revision>
  <dcterms:created xsi:type="dcterms:W3CDTF">2025-05-31T18:40:03Z</dcterms:created>
  <dcterms:modified xsi:type="dcterms:W3CDTF">2025-06-01T07:34:05Z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