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1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dirty="0">
                <a:ea typeface="맑은 고딕"/>
              </a:rPr>
              <a:t>필기 인식 프로그램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학과 </a:t>
            </a:r>
            <a:r>
              <a:rPr lang="en-US" altLang="ko-KR" sz="1700" dirty="0">
                <a:ea typeface="맑은 고딕"/>
              </a:rPr>
              <a:t>: </a:t>
            </a:r>
            <a:r>
              <a:rPr lang="ko-KR" altLang="en-US" sz="1700" dirty="0">
                <a:ea typeface="맑은 고딕"/>
              </a:rPr>
              <a:t>산업인공지능학과</a:t>
            </a:r>
            <a:endParaRPr lang="en-US" altLang="ko-KR" sz="1700" dirty="0">
              <a:ea typeface="맑은 고딕"/>
            </a:endParaRPr>
          </a:p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학번 : 2025254011</a:t>
            </a:r>
            <a:endParaRPr lang="ko-KR" altLang="en-US" sz="1700" dirty="0">
              <a:ea typeface="맑은 고딕" panose="020B0503020000020004" pitchFamily="34" charset="-127"/>
            </a:endParaRPr>
          </a:p>
          <a:p>
            <a:pPr algn="l">
              <a:lnSpc>
                <a:spcPct val="110000"/>
              </a:lnSpc>
            </a:pPr>
            <a:r>
              <a:rPr lang="ko-KR" altLang="en-US" sz="1700" dirty="0">
                <a:ea typeface="맑은 고딕"/>
              </a:rPr>
              <a:t>성명 : 김완수</a:t>
            </a:r>
            <a:endParaRPr lang="en-US" altLang="ko-KR" sz="1700" dirty="0">
              <a:ea typeface="맑은 고딕"/>
            </a:endParaRPr>
          </a:p>
          <a:p>
            <a:pPr algn="l">
              <a:lnSpc>
                <a:spcPct val="110000"/>
              </a:lnSpc>
            </a:pPr>
            <a:endParaRPr lang="ko-KR" altLang="en-US" sz="1700" dirty="0">
              <a:ea typeface="맑은 고딕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429F5-7CDE-2C90-8DF6-94D30A4B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49" r="22710" b="-3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B20F-9139-D97F-4C3B-E40CA1B03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8304-29D8-B6E8-1156-B0FB3525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주요 내용</a:t>
            </a:r>
            <a:br>
              <a:rPr lang="ko-KR"/>
            </a:br>
            <a:r>
              <a:rPr lang="en-US" altLang="ko-KR"/>
              <a:t>2</a:t>
            </a:r>
            <a:r>
              <a:rPr lang="ko-KR"/>
              <a:t>. </a:t>
            </a:r>
            <a:r>
              <a:rPr lang="ko-KR" altLang="en-US"/>
              <a:t>인식프로그램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5682-0E1D-667F-9826-302712A1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2. 이미지 평가</a:t>
            </a:r>
          </a:p>
          <a:p>
            <a:pPr marL="0" indent="0">
              <a:buNone/>
            </a:pPr>
            <a:r>
              <a:rPr lang="ko-KR" altLang="en-US" dirty="0"/>
              <a:t>  - 매개변수 설정</a:t>
            </a:r>
            <a:endParaRPr lang="ko-KR" altLang="en-US" dirty="0">
              <a:solidFill>
                <a:srgbClr val="000000"/>
              </a:solidFill>
              <a:latin typeface="Neue Haas Grotesk Text Pr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  * 학습파일 경로, 평가 이미지, 결과 저장 테스트 경로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- 학습된 모델 로드 -&gt; 이미지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전처리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</a:t>
            </a:r>
            <a:endParaRPr lang="en-US" altLang="ko-KR" dirty="0">
              <a:solidFill>
                <a:srgbClr val="000000"/>
              </a:solidFill>
              <a:latin typeface="Neue Haas Grotesk Text Pro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Neue Haas Grotesk Text Pro"/>
              </a:rPr>
              <a:t>       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-&gt; 예측 수행(이미지 분류, 높은 확률 숫자 선택, 신뢰도 계산)</a:t>
            </a:r>
          </a:p>
          <a:p>
            <a:pPr>
              <a:buNone/>
            </a:pPr>
            <a:r>
              <a:rPr lang="ko-KR" dirty="0">
                <a:solidFill>
                  <a:srgbClr val="000000"/>
                </a:solidFill>
                <a:latin typeface="Neue Haas Grotesk Text Pro"/>
              </a:rPr>
              <a:t>  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ko-KR" dirty="0">
                <a:solidFill>
                  <a:srgbClr val="000000"/>
                </a:solidFill>
                <a:latin typeface="Neue Haas Grotesk Text Pro"/>
              </a:rPr>
              <a:t>- 결과 저장</a:t>
            </a:r>
          </a:p>
          <a:p>
            <a:pPr marL="0" indent="0">
              <a:buNone/>
            </a:pPr>
            <a:endParaRPr 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615472-5D53-4965-8442-A0C30866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637" y="4091809"/>
            <a:ext cx="3060034" cy="22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EB630-4134-CA34-D55D-B1C0BEE5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F8B4-1CB0-4570-CA71-3247EE94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주요 내용</a:t>
            </a:r>
            <a:br>
              <a:rPr lang="ko-KR"/>
            </a:br>
            <a:r>
              <a:rPr lang="en-US" altLang="ko-KR"/>
              <a:t>3</a:t>
            </a:r>
            <a:r>
              <a:rPr lang="ko-KR"/>
              <a:t>.</a:t>
            </a:r>
            <a:r>
              <a:rPr lang="ko-KR" altLang="en-US"/>
              <a:t> </a:t>
            </a:r>
            <a:r>
              <a:rPr lang="ko-KR" altLang="en-US" err="1"/>
              <a:t>Fine</a:t>
            </a:r>
            <a:r>
              <a:rPr lang="ko-KR" altLang="en-US"/>
              <a:t> </a:t>
            </a:r>
            <a:r>
              <a:rPr lang="ko-KR" altLang="en-US" err="1"/>
              <a:t>Tune</a:t>
            </a:r>
            <a:r>
              <a:rPr lang="ko-KR" altLang="en-US"/>
              <a:t> 진행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CC2D-0AF4-C400-0DDE-791A3EFDF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1. 이미지 처리</a:t>
            </a:r>
          </a:p>
          <a:p>
            <a:pPr marL="0" indent="0">
              <a:buNone/>
            </a:pPr>
            <a:r>
              <a:rPr lang="ko-KR" altLang="en-US"/>
              <a:t>  - 이미지 데이터 </a:t>
            </a:r>
            <a:r>
              <a:rPr lang="ko-KR" altLang="en-US" err="1"/>
              <a:t>전처리</a:t>
            </a:r>
            <a:r>
              <a:rPr lang="ko-KR" altLang="en-US"/>
              <a:t>(predict_model.py 이미지 전처리함수로 </a:t>
            </a:r>
            <a:r>
              <a:rPr lang="ko-KR" altLang="en-US" err="1"/>
              <a:t>전처리</a:t>
            </a:r>
            <a:r>
              <a:rPr lang="ko-KR" altLang="en-US"/>
              <a:t>) </a:t>
            </a:r>
            <a:endParaRPr lang="ko-KR" altLang="en-US">
              <a:solidFill>
                <a:srgbClr val="000000"/>
              </a:solidFill>
              <a:latin typeface="Neue Haas Grotesk Text Pr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  - 학습데이터가 적어 이미지 다양화 진행</a:t>
            </a:r>
          </a:p>
          <a:p>
            <a:pPr>
              <a:buNone/>
            </a:pPr>
            <a:r>
              <a:rPr lang="ko-KR"/>
              <a:t>      * 상하 이동</a:t>
            </a:r>
            <a:r>
              <a:rPr lang="en-US" altLang="ko-KR"/>
              <a:t>,</a:t>
            </a:r>
            <a:r>
              <a:rPr lang="ko-KR"/>
              <a:t> 좌우 반전, 각도 회전, 확대</a:t>
            </a:r>
            <a:r>
              <a:rPr lang="en-US" altLang="ko-KR"/>
              <a:t>/</a:t>
            </a:r>
            <a:r>
              <a:rPr lang="en-US" altLang="ko-KR" err="1"/>
              <a:t>축소</a:t>
            </a:r>
            <a:r>
              <a:rPr lang="en-US" altLang="ko-KR"/>
              <a:t>, </a:t>
            </a:r>
            <a:r>
              <a:rPr lang="en-US" altLang="ko-KR" err="1"/>
              <a:t>밝기</a:t>
            </a:r>
            <a:r>
              <a:rPr lang="en-US" altLang="ko-KR"/>
              <a:t> </a:t>
            </a:r>
            <a:r>
              <a:rPr lang="en-US" altLang="ko-KR" err="1"/>
              <a:t>변화</a:t>
            </a:r>
            <a:r>
              <a:rPr lang="en-US" altLang="ko-KR"/>
              <a:t>, </a:t>
            </a:r>
            <a:r>
              <a:rPr lang="en-US" altLang="ko-KR" err="1"/>
              <a:t>노이즈</a:t>
            </a:r>
            <a:r>
              <a:rPr lang="en-US" altLang="ko-KR"/>
              <a:t> 등</a:t>
            </a:r>
            <a:endParaRPr lang="ko-KR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9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0D3A6-BDC7-577B-01D0-46BBD2B7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0104-B6A6-AAC6-9B07-A32C4D14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주요 내용</a:t>
            </a:r>
            <a:br>
              <a:rPr lang="ko-KR"/>
            </a:br>
            <a:r>
              <a:rPr lang="en-US" altLang="ko-KR"/>
              <a:t>3</a:t>
            </a:r>
            <a:r>
              <a:rPr lang="ko-KR"/>
              <a:t>.</a:t>
            </a:r>
            <a:r>
              <a:rPr lang="ko-KR" altLang="en-US"/>
              <a:t> </a:t>
            </a:r>
            <a:r>
              <a:rPr lang="ko-KR" altLang="en-US" err="1"/>
              <a:t>Fine</a:t>
            </a:r>
            <a:r>
              <a:rPr lang="ko-KR" altLang="en-US"/>
              <a:t> </a:t>
            </a:r>
            <a:r>
              <a:rPr lang="ko-KR" altLang="en-US" err="1"/>
              <a:t>Tune</a:t>
            </a:r>
            <a:r>
              <a:rPr lang="ko-KR" altLang="en-US"/>
              <a:t> 진행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2658-9B33-FB7F-DEEB-BB199421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2. 추가 학습</a:t>
            </a:r>
          </a:p>
          <a:p>
            <a:pPr marL="0" indent="0">
              <a:buNone/>
            </a:pPr>
            <a:r>
              <a:rPr lang="ko-KR" altLang="en-US"/>
              <a:t>   - 이미지 입력 -&gt; 데이터 증강</a:t>
            </a:r>
            <a:endParaRPr lang="ko-KR" altLang="en-US">
              <a:solidFill>
                <a:srgbClr val="000000"/>
              </a:solidFill>
              <a:latin typeface="Neue Haas Grotesk Text Pr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  - 데이터 형태 변환 -&gt; 기존 모델에 추가 학습</a:t>
            </a:r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BB0BB8-1BE3-44B4-836E-1031CA4C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36" y="3783412"/>
            <a:ext cx="9923929" cy="18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7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46F87-A8DC-BCC1-3016-0DA22CA2D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CC8F-7816-9347-17A6-2810032C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주요 내용</a:t>
            </a:r>
            <a:br>
              <a:rPr lang="ko-KR"/>
            </a:br>
            <a:r>
              <a:rPr lang="en-US" altLang="ko-KR"/>
              <a:t>4</a:t>
            </a:r>
            <a:r>
              <a:rPr lang="ko-KR"/>
              <a:t>.</a:t>
            </a:r>
            <a:r>
              <a:rPr lang="ko-KR" altLang="en-US"/>
              <a:t> </a:t>
            </a:r>
            <a:r>
              <a:rPr lang="ko-KR" altLang="en-US" err="1"/>
              <a:t>Fine</a:t>
            </a:r>
            <a:r>
              <a:rPr lang="ko-KR" altLang="en-US"/>
              <a:t> </a:t>
            </a:r>
            <a:r>
              <a:rPr lang="ko-KR" altLang="en-US" err="1"/>
              <a:t>Tune</a:t>
            </a:r>
            <a:r>
              <a:rPr lang="ko-KR" altLang="en-US"/>
              <a:t> 후 평가 진행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CE13-F8A5-A51D-C778-5D821782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dirty="0"/>
              <a:t>이미지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학습 모델로 이미지 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FDF2F-A849-4BFB-81C4-69D7E962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28" y="2406207"/>
            <a:ext cx="4972744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A8D6-CBF3-B368-C657-3E0068DF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96F8-B329-E10D-7DBB-40B582FA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/>
              <a:t>배경 및 목적</a:t>
            </a:r>
          </a:p>
          <a:p>
            <a:pPr marL="457200" indent="-457200">
              <a:buAutoNum type="arabicPeriod"/>
            </a:pPr>
            <a:r>
              <a:rPr lang="ko-KR" altLang="en-US"/>
              <a:t>추진 경과</a:t>
            </a:r>
          </a:p>
          <a:p>
            <a:pPr marL="457200" indent="-457200">
              <a:buAutoNum type="arabicPeriod"/>
            </a:pPr>
            <a:r>
              <a:rPr lang="ko-KR" altLang="en-US"/>
              <a:t>주요 내용</a:t>
            </a:r>
          </a:p>
          <a:p>
            <a:pPr marL="457200" indent="-457200">
              <a:buAutoNum type="arabicPeriod"/>
            </a:pPr>
            <a:r>
              <a:rPr lang="ko-KR" altLang="en-US"/>
              <a:t>문제점 및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7865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732-2101-55F8-C6E6-CD15DEBD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 및 목적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2D84-A826-B986-D9B0-3CF51B8E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ea typeface="+mn-lt"/>
                <a:cs typeface="+mn-lt"/>
              </a:rPr>
              <a:t>단순히 MNIST 데이터셋을 학습하고 </a:t>
            </a:r>
            <a:r>
              <a:rPr lang="ko-KR" err="1">
                <a:ea typeface="+mn-lt"/>
                <a:cs typeface="+mn-lt"/>
              </a:rPr>
              <a:t>학습률을</a:t>
            </a:r>
            <a:r>
              <a:rPr lang="ko-KR">
                <a:ea typeface="+mn-lt"/>
                <a:cs typeface="+mn-lt"/>
              </a:rPr>
              <a:t> 테스트하는 수준을 넘어, 직접 생성한 숫자 데이터를 활용하여 테스트 및 정확도를 검증하고자 필기 인식 프로그램을 기말고사 과제로 선정하였습니다.</a:t>
            </a:r>
            <a:endParaRPr 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9210-BE4E-76D2-AE44-BEBD82FE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추진 경과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7F5E-34BF-65BC-A647-A224B877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err="1"/>
              <a:t>Minst</a:t>
            </a:r>
            <a:r>
              <a:rPr lang="ko-KR" altLang="en-US"/>
              <a:t> 데이터를 CNN 모델로 학습모델 생성</a:t>
            </a:r>
          </a:p>
          <a:p>
            <a:pPr marL="0" indent="0">
              <a:buNone/>
            </a:pPr>
            <a:r>
              <a:rPr lang="ko-KR" altLang="en-US"/>
              <a:t> -  </a:t>
            </a:r>
            <a:r>
              <a:rPr lang="ko-KR" altLang="en-US" err="1"/>
              <a:t>Train</a:t>
            </a:r>
            <a:r>
              <a:rPr lang="ko-KR" altLang="en-US"/>
              <a:t> 데이터와 </a:t>
            </a:r>
            <a:r>
              <a:rPr lang="ko-KR" altLang="en-US" err="1"/>
              <a:t>Test</a:t>
            </a:r>
            <a:r>
              <a:rPr lang="ko-KR" altLang="en-US"/>
              <a:t> 데이터를 통해 학습 정확도 추출</a:t>
            </a:r>
          </a:p>
          <a:p>
            <a:pPr marL="0" indent="0">
              <a:buNone/>
            </a:pPr>
            <a:r>
              <a:rPr lang="ko-KR" altLang="en-US"/>
              <a:t>2.   직접 만든 숫자 이미지를 활용하여 인식 정확도 확인</a:t>
            </a:r>
          </a:p>
          <a:p>
            <a:pPr marL="0" indent="0">
              <a:buNone/>
            </a:pPr>
            <a:r>
              <a:rPr lang="ko-KR" altLang="en-US"/>
              <a:t> - 4개의 이미지 중 1개 이미지 외에는 정확하게 인식하지 못함</a:t>
            </a:r>
          </a:p>
          <a:p>
            <a:pPr marL="0" indent="0">
              <a:buNone/>
            </a:pPr>
            <a:r>
              <a:rPr lang="ko-KR" altLang="en-US"/>
              <a:t>3.   기 생성된 모델을 3개의 이미지로 추가적으로 </a:t>
            </a:r>
            <a:r>
              <a:rPr lang="ko-KR" altLang="en-US" err="1"/>
              <a:t>fineTunning</a:t>
            </a:r>
            <a:r>
              <a:rPr lang="ko-KR" altLang="en-US"/>
              <a:t> 진행</a:t>
            </a:r>
          </a:p>
          <a:p>
            <a:pPr marL="0" indent="0">
              <a:buNone/>
            </a:pPr>
            <a:r>
              <a:rPr lang="ko-KR" altLang="en-US"/>
              <a:t>4.   신규로 생성된 학습 모델을 통하여 4개의 이미지 인식 정확도 확인</a:t>
            </a:r>
          </a:p>
        </p:txBody>
      </p:sp>
    </p:spTree>
    <p:extLst>
      <p:ext uri="{BB962C8B-B14F-4D97-AF65-F5344CB8AC3E}">
        <p14:creationId xmlns:p14="http://schemas.microsoft.com/office/powerpoint/2010/main" val="190962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AD9-DCC6-49C1-49C6-229484D1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내용</a:t>
            </a:r>
            <a:br>
              <a:rPr lang="ko-KR" altLang="en-US"/>
            </a:br>
            <a:r>
              <a:rPr lang="ko-KR" altLang="en-US"/>
              <a:t>1. 학습프로그램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CB2D0-7556-5F79-EBA9-06EB5C0F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err="1"/>
              <a:t>Minst</a:t>
            </a:r>
            <a:r>
              <a:rPr lang="ko-KR" altLang="en-US"/>
              <a:t> 데이터 학습 모델 생성</a:t>
            </a:r>
          </a:p>
          <a:p>
            <a:pPr marL="0" indent="0">
              <a:buNone/>
            </a:pPr>
            <a:r>
              <a:rPr lang="ko-KR" altLang="en-US"/>
              <a:t>  -  3번의 </a:t>
            </a:r>
            <a:r>
              <a:rPr lang="ko-KR" altLang="en-US" err="1"/>
              <a:t>컨볼루션</a:t>
            </a:r>
            <a:r>
              <a:rPr lang="ko-KR" altLang="en-US"/>
              <a:t> 레이어를 통하여 점진적 특징 추출</a:t>
            </a:r>
          </a:p>
          <a:p>
            <a:pPr marL="0" indent="0">
              <a:buNone/>
            </a:pPr>
            <a:r>
              <a:rPr lang="ko-KR" altLang="en-US"/>
              <a:t>  -  RELU 활성화 함수를 사용하여 </a:t>
            </a:r>
            <a:r>
              <a:rPr lang="ko-KR" altLang="en-US" err="1"/>
              <a:t>음수값은</a:t>
            </a:r>
            <a:r>
              <a:rPr lang="ko-KR" altLang="en-US"/>
              <a:t> 0으로 적용하여 특징 전달</a:t>
            </a:r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ko-KR"/>
              <a:t>- 각 </a:t>
            </a:r>
            <a:r>
              <a:rPr lang="ko-KR" err="1"/>
              <a:t>컨볼루션</a:t>
            </a:r>
            <a:r>
              <a:rPr lang="ko-KR"/>
              <a:t> 레이어에서 특징을 추출한 후 </a:t>
            </a:r>
            <a:r>
              <a:rPr lang="ko-KR" err="1"/>
              <a:t>풀링을</a:t>
            </a:r>
            <a:r>
              <a:rPr lang="ko-KR"/>
              <a:t> 통해 주요 특징 추출</a:t>
            </a:r>
          </a:p>
          <a:p>
            <a:pPr marL="0" indent="0">
              <a:buNone/>
            </a:pPr>
            <a:r>
              <a:rPr lang="ko-KR" altLang="en-US"/>
              <a:t>  -  평탄화를 통하여 2차원 데이터를 1차원으로 변환</a:t>
            </a:r>
          </a:p>
          <a:p>
            <a:pPr marL="0" indent="0">
              <a:buNone/>
            </a:pPr>
            <a:r>
              <a:rPr lang="ko-KR" altLang="en-US"/>
              <a:t>  -  출력 레이어에 0~9까지의 숫자인 10개의 뉴런을 설정하고, </a:t>
            </a:r>
            <a:r>
              <a:rPr lang="ko-KR" altLang="en-US" err="1"/>
              <a:t>softMax함수를</a:t>
            </a:r>
            <a:r>
              <a:rPr lang="ko-KR" altLang="en-US"/>
              <a:t> 활용하여 </a:t>
            </a:r>
          </a:p>
          <a:p>
            <a:pPr marL="0" indent="0">
              <a:buNone/>
            </a:pPr>
            <a:r>
              <a:rPr lang="ko-KR" altLang="en-US"/>
              <a:t>     각 숫자당 확률을 출력하도록 설정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1295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0CD-6DC6-EDF3-CCBE-8CD31083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주요 내용</a:t>
            </a:r>
            <a:br>
              <a:rPr lang="ko-KR"/>
            </a:br>
            <a:r>
              <a:rPr lang="ko-KR"/>
              <a:t>1. 학습프로그램</a:t>
            </a:r>
          </a:p>
          <a:p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78D0-AD39-642F-2ED2-8678FBBB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2. 모델 컴파일</a:t>
            </a:r>
          </a:p>
          <a:p>
            <a:pPr marL="0" indent="0">
              <a:buNone/>
            </a:pPr>
            <a:r>
              <a:rPr lang="ko-KR" altLang="en-US"/>
              <a:t>  - </a:t>
            </a:r>
            <a:r>
              <a:rPr lang="ko-KR" altLang="en-US" err="1"/>
              <a:t>rmsprop</a:t>
            </a:r>
            <a:r>
              <a:rPr lang="ko-KR" altLang="en-US"/>
              <a:t> 알고리즘을 </a:t>
            </a:r>
            <a:r>
              <a:rPr lang="ko-KR" altLang="en-US" err="1"/>
              <a:t>옵티마이져로</a:t>
            </a:r>
            <a:r>
              <a:rPr lang="ko-KR" altLang="en-US"/>
              <a:t> 설정함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 - </a:t>
            </a:r>
            <a:r>
              <a:rPr lang="ko-KR" err="1">
                <a:solidFill>
                  <a:srgbClr val="A3BE8C"/>
                </a:solidFill>
                <a:latin typeface="Menlo"/>
              </a:rPr>
              <a:t>sparse_categorical_crossentropy</a:t>
            </a:r>
            <a:r>
              <a:rPr lang="ko-KR" altLang="en-US">
                <a:solidFill>
                  <a:srgbClr val="A3BE8C"/>
                </a:solidFill>
                <a:latin typeface="Menlo"/>
              </a:rPr>
              <a:t> 손실함수 적용</a:t>
            </a:r>
          </a:p>
          <a:p>
            <a:pPr marL="0" indent="0">
              <a:buNone/>
            </a:pPr>
            <a:r>
              <a:rPr lang="ko-KR" altLang="en-US">
                <a:solidFill>
                  <a:srgbClr val="A3BE8C"/>
                </a:solidFill>
                <a:latin typeface="Menlo"/>
              </a:rPr>
              <a:t> - 성과지표를 </a:t>
            </a:r>
            <a:r>
              <a:rPr lang="ko-KR" err="1">
                <a:solidFill>
                  <a:srgbClr val="A3BE8C"/>
                </a:solidFill>
                <a:latin typeface="Menlo"/>
              </a:rPr>
              <a:t>accuracy</a:t>
            </a:r>
            <a:r>
              <a:rPr lang="en-US" altLang="ko-KR">
                <a:solidFill>
                  <a:srgbClr val="A3BE8C"/>
                </a:solidFill>
                <a:latin typeface="Menlo"/>
              </a:rPr>
              <a:t>(</a:t>
            </a:r>
            <a:r>
              <a:rPr lang="ko-KR">
                <a:solidFill>
                  <a:srgbClr val="A3BE8C"/>
                </a:solidFill>
                <a:latin typeface="Menlo"/>
              </a:rPr>
              <a:t>정확도</a:t>
            </a:r>
            <a:r>
              <a:rPr lang="en-US" altLang="ko-KR">
                <a:solidFill>
                  <a:srgbClr val="A3BE8C"/>
                </a:solidFill>
                <a:latin typeface="Menlo"/>
              </a:rPr>
              <a:t>)</a:t>
            </a:r>
            <a:r>
              <a:rPr lang="ko-KR">
                <a:solidFill>
                  <a:srgbClr val="A3BE8C"/>
                </a:solidFill>
                <a:latin typeface="Menlo"/>
              </a:rPr>
              <a:t>로 넣어 정확도를 </a:t>
            </a:r>
            <a:r>
              <a:rPr lang="ko-KR" altLang="en-US">
                <a:solidFill>
                  <a:srgbClr val="A3BE8C"/>
                </a:solidFill>
                <a:latin typeface="Menlo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10806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43045-11E8-7BF0-BBDE-F4FB0CD4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F0D7-4538-E75D-706F-4BC43E4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주요 내용</a:t>
            </a:r>
            <a:br>
              <a:rPr lang="ko-KR"/>
            </a:br>
            <a:r>
              <a:rPr lang="ko-KR"/>
              <a:t>1. 학습프로그램</a:t>
            </a:r>
          </a:p>
          <a:p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A270-C767-B75F-C52F-49342E5C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/>
              <a:t>3. 모델 학습 저장 함수</a:t>
            </a:r>
          </a:p>
          <a:p>
            <a:pPr marL="0" indent="0">
              <a:buNone/>
            </a:pPr>
            <a:r>
              <a:rPr lang="ko-KR" altLang="en-US"/>
              <a:t>  - </a:t>
            </a:r>
            <a:r>
              <a:rPr lang="ko-KR" altLang="en-US" err="1"/>
              <a:t>minst</a:t>
            </a:r>
            <a:r>
              <a:rPr lang="ko-KR" altLang="en-US"/>
              <a:t> 데이터셋을 </a:t>
            </a:r>
            <a:r>
              <a:rPr lang="ko-KR" altLang="en-US" err="1"/>
              <a:t>train</a:t>
            </a:r>
            <a:r>
              <a:rPr lang="ko-KR" altLang="en-US"/>
              <a:t>, </a:t>
            </a:r>
            <a:r>
              <a:rPr lang="ko-KR" altLang="en-US" err="1"/>
              <a:t>test</a:t>
            </a:r>
            <a:r>
              <a:rPr lang="ko-KR" altLang="en-US"/>
              <a:t> 2가지로 가져옴(데이터, 라벨 </a:t>
            </a:r>
            <a:r>
              <a:rPr lang="ko-KR" altLang="en-US" err="1"/>
              <a:t>set</a:t>
            </a:r>
            <a:r>
              <a:rPr lang="ko-KR" altLang="en-US"/>
              <a:t>)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 - 이미지 데이터를 </a:t>
            </a:r>
            <a:r>
              <a:rPr lang="ko-KR" altLang="en-US" err="1">
                <a:solidFill>
                  <a:srgbClr val="000000"/>
                </a:solidFill>
                <a:latin typeface="Neue Haas Grotesk Text Pro"/>
              </a:rPr>
              <a:t>train은</a:t>
            </a: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6만개, </a:t>
            </a:r>
            <a:r>
              <a:rPr lang="ko-KR" altLang="en-US" err="1">
                <a:solidFill>
                  <a:srgbClr val="000000"/>
                </a:solidFill>
                <a:latin typeface="Neue Haas Grotesk Text Pro"/>
              </a:rPr>
              <a:t>test는</a:t>
            </a: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1만개로 28x28x1로 채널을 추가하고 </a:t>
            </a:r>
            <a:r>
              <a:rPr lang="ko-KR" altLang="en-US" err="1">
                <a:solidFill>
                  <a:srgbClr val="000000"/>
                </a:solidFill>
                <a:latin typeface="Neue Haas Grotesk Text Pro"/>
              </a:rPr>
              <a:t>픽셀값을</a:t>
            </a: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0~1로 정규화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    * </a:t>
            </a:r>
            <a:r>
              <a:rPr lang="ko-KR" altLang="en-US" err="1">
                <a:solidFill>
                  <a:srgbClr val="000000"/>
                </a:solidFill>
                <a:latin typeface="Neue Haas Grotesk Text Pro"/>
              </a:rPr>
              <a:t>CNN은</a:t>
            </a: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3차원의 데이터가 필요함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 - 모델 생성 및 학습 진행 한번에 64개 샘플씩 전체 데이터에 대해 10번 반복 진행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    * 검증 데이터 입력을 통해 검증 진행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Neue Haas Grotesk Text Pro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6590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43045-11E8-7BF0-BBDE-F4FB0CD4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F0D7-4538-E75D-706F-4BC43E4E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주요 내용</a:t>
            </a:r>
            <a:br>
              <a:rPr lang="ko-KR"/>
            </a:br>
            <a:r>
              <a:rPr lang="ko-KR"/>
              <a:t>1. 학습프로그램</a:t>
            </a:r>
          </a:p>
          <a:p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A270-C767-B75F-C52F-49342E5C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4. 모델 평가 및 저장(학습과정 시각화)</a:t>
            </a:r>
          </a:p>
          <a:p>
            <a:pPr marL="0" indent="0">
              <a:buNone/>
            </a:pPr>
            <a:r>
              <a:rPr lang="ko-KR" altLang="en-US" dirty="0"/>
              <a:t>  - 테스트 데이터 1만건과 </a:t>
            </a:r>
            <a:r>
              <a:rPr lang="ko-KR" altLang="en-US" dirty="0" err="1"/>
              <a:t>정답값을</a:t>
            </a:r>
            <a:r>
              <a:rPr lang="ko-KR" altLang="en-US" dirty="0"/>
              <a:t> 통해 모델 정확도와 손실을 평가</a:t>
            </a:r>
            <a:endParaRPr lang="ko-KR" altLang="en-US" dirty="0">
              <a:solidFill>
                <a:srgbClr val="000000"/>
              </a:solidFill>
              <a:latin typeface="Neue Haas Grotesk Text Pr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  *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손실값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: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예측값의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잘못된 정도 | 정확도 : 올바르게 예측한 비율(0~1)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- 모델 h5 파일 저장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  * 모델구조, 가중치와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편향값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옵티마이저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상태, 컴파일 설정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- 학습과정 시각화 진행</a:t>
            </a:r>
            <a:endParaRPr lang="en-US" altLang="ko-KR" dirty="0">
              <a:solidFill>
                <a:srgbClr val="000000"/>
              </a:solidFill>
              <a:latin typeface="Neue Haas Grotesk Text Pro"/>
            </a:endParaRP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Neue Haas Grotesk Text Pro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139A60-4ED5-44FC-87A8-F526D39C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106" y="4179047"/>
            <a:ext cx="7310718" cy="24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3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8979B-37A7-9EE7-EB7E-AF15D98D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C4E7-D439-9DFE-D255-F481BBAC9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/>
              <a:t>주요 내용</a:t>
            </a:r>
            <a:br>
              <a:rPr lang="ko-KR"/>
            </a:br>
            <a:r>
              <a:rPr lang="en-US" altLang="ko-KR"/>
              <a:t>2</a:t>
            </a:r>
            <a:r>
              <a:rPr lang="ko-KR"/>
              <a:t>. </a:t>
            </a:r>
            <a:r>
              <a:rPr lang="ko-KR" altLang="en-US"/>
              <a:t>인식프로그램</a:t>
            </a:r>
            <a:endParaRPr lang="ko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63AF0-ED12-5E2B-23B6-693215B9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1. 평가 이미지 데이터 처리</a:t>
            </a:r>
          </a:p>
          <a:p>
            <a:pPr marL="0" indent="0">
              <a:buNone/>
            </a:pPr>
            <a:r>
              <a:rPr lang="ko-KR" altLang="en-US" dirty="0"/>
              <a:t>  - 수평선 제거</a:t>
            </a:r>
            <a:endParaRPr lang="ko-KR" altLang="en-US" dirty="0">
              <a:solidFill>
                <a:srgbClr val="000000"/>
              </a:solidFill>
              <a:latin typeface="Neue Haas Grotesk Text Pr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  * 수평선 검출용 커널 실행 -&gt; 수평선 검출 -&gt; 원본에서 수평선 제거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- 이미지를 MNIST 스타일에 맞게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전처리</a:t>
            </a:r>
            <a:endParaRPr lang="ko-KR" altLang="en-US" dirty="0">
              <a:solidFill>
                <a:srgbClr val="000000"/>
              </a:solidFill>
              <a:latin typeface="Neue Haas Grotesk Text Pro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     * 이미지 인식 -&gt;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그레이스케일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변환 -&gt;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컨트라스트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조정 -&gt; 노이즈 제거(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가우시안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)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    -&gt; 적용형 이진화, 반전 -&gt;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Morphology로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작은 노이즈 제거 -&gt; 수평선 제거 -&gt; 여백제거 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      -&gt; 숫자 </a:t>
            </a:r>
            <a:r>
              <a:rPr lang="ko-KR" altLang="en-US" dirty="0" err="1">
                <a:solidFill>
                  <a:srgbClr val="000000"/>
                </a:solidFill>
                <a:latin typeface="Neue Haas Grotesk Text Pro"/>
              </a:rPr>
              <a:t>중앙정렬</a:t>
            </a:r>
            <a:r>
              <a:rPr lang="ko-KR" altLang="en-US" dirty="0">
                <a:solidFill>
                  <a:srgbClr val="000000"/>
                </a:solidFill>
                <a:latin typeface="Neue Haas Grotesk Text Pro"/>
              </a:rPr>
              <a:t> -&gt; 숫자 두껍게 -&gt; 28x28 리사이즈 -&gt; 정규화(0~1) -&gt; 모델 입력 형태로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1591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628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Menlo</vt:lpstr>
      <vt:lpstr>Arial</vt:lpstr>
      <vt:lpstr>Neue Haas Grotesk Text Pro</vt:lpstr>
      <vt:lpstr>VanillaVTI</vt:lpstr>
      <vt:lpstr>필기 인식 프로그램</vt:lpstr>
      <vt:lpstr>개요</vt:lpstr>
      <vt:lpstr>배경 및 목적</vt:lpstr>
      <vt:lpstr>추진 경과</vt:lpstr>
      <vt:lpstr>주요 내용 1. 학습프로그램</vt:lpstr>
      <vt:lpstr>주요 내용 1. 학습프로그램 </vt:lpstr>
      <vt:lpstr>주요 내용 1. 학습프로그램 </vt:lpstr>
      <vt:lpstr>주요 내용 1. 학습프로그램 </vt:lpstr>
      <vt:lpstr>주요 내용 2. 인식프로그램</vt:lpstr>
      <vt:lpstr>주요 내용 2. 인식프로그램</vt:lpstr>
      <vt:lpstr>주요 내용 3. Fine Tune 진행</vt:lpstr>
      <vt:lpstr>주요 내용 3. Fine Tune 진행</vt:lpstr>
      <vt:lpstr>주요 내용 4. Fine Tune 후 평가 진행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필기인식  프로그램</dc:title>
  <dc:creator>USER</dc:creator>
  <cp:lastModifiedBy>김완수</cp:lastModifiedBy>
  <cp:revision>3</cp:revision>
  <dcterms:created xsi:type="dcterms:W3CDTF">2025-06-16T10:14:39Z</dcterms:created>
  <dcterms:modified xsi:type="dcterms:W3CDTF">2025-08-05T11:42:09Z</dcterms:modified>
</cp:coreProperties>
</file>