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Cabin"/>
      <p:regular r:id="rId11"/>
      <p:bold r:id="rId12"/>
      <p:italic r:id="rId13"/>
      <p:boldItalic r:id="rId14"/>
    </p:embeddedFon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bin-regular.fntdata"/><Relationship Id="rId10" Type="http://schemas.openxmlformats.org/officeDocument/2006/relationships/slide" Target="slides/slide4.xml"/><Relationship Id="rId13" Type="http://schemas.openxmlformats.org/officeDocument/2006/relationships/font" Target="fonts/Cabin-italic.fntdata"/><Relationship Id="rId12" Type="http://schemas.openxmlformats.org/officeDocument/2006/relationships/font" Target="fonts/Cabin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GillSans-regular.fntdata"/><Relationship Id="rId14" Type="http://schemas.openxmlformats.org/officeDocument/2006/relationships/font" Target="fonts/Cabin-boldItalic.fntdata"/><Relationship Id="rId16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b05b3d46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b05b3d46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b05b3d46b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fb05b3d46b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2636019c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2636019c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b05b3d46b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b05b3d46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 Slide">
  <p:cSld name="1_Divider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-56445" y="5"/>
            <a:ext cx="9206100" cy="515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descr="2-line-whitetext-colorshield.png"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5599" y="4296762"/>
            <a:ext cx="1769928" cy="650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 amt="9000"/>
          </a:blip>
          <a:srcRect b="0" l="0" r="0" t="0"/>
          <a:stretch/>
        </p:blipFill>
        <p:spPr>
          <a:xfrm>
            <a:off x="199388" y="151675"/>
            <a:ext cx="3080816" cy="345772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ctrTitle"/>
          </p:nvPr>
        </p:nvSpPr>
        <p:spPr>
          <a:xfrm>
            <a:off x="958151" y="1073526"/>
            <a:ext cx="73971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958151" y="3255792"/>
            <a:ext cx="7397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rt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94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94"/>
                </a:solidFill>
              </a:defRPr>
            </a:lvl3pPr>
            <a:lvl4pPr lvl="3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4pPr>
            <a:lvl5pPr lvl="4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9pPr>
          </a:lstStyle>
          <a:p/>
        </p:txBody>
      </p:sp>
      <p:grpSp>
        <p:nvGrpSpPr>
          <p:cNvPr id="62" name="Google Shape;62;p14"/>
          <p:cNvGrpSpPr/>
          <p:nvPr/>
        </p:nvGrpSpPr>
        <p:grpSpPr>
          <a:xfrm rot="10800000">
            <a:off x="194" y="3001129"/>
            <a:ext cx="8355349" cy="57462"/>
            <a:chOff x="685800" y="1794746"/>
            <a:chExt cx="7772418" cy="179400"/>
          </a:xfrm>
        </p:grpSpPr>
        <p:sp>
          <p:nvSpPr>
            <p:cNvPr id="63" name="Google Shape;63;p14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9" name="Google Shape;69;p15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70" name="Google Shape;70;p15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104904"/>
            <a:ext cx="80826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9" y="0"/>
            <a:ext cx="9144000" cy="5143500"/>
          </a:xfrm>
          <a:prstGeom prst="rect">
            <a:avLst/>
          </a:prstGeom>
          <a:solidFill>
            <a:srgbClr val="D7DA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9" name="Google Shape;79;p16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80" name="Google Shape;80;p16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pic>
        <p:nvPicPr>
          <p:cNvPr descr="1-line-bluetext-colorshield.png" id="83" name="Google Shape;8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699003"/>
            <a:ext cx="1809094" cy="34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-line-bluetext-colorshield.png" id="85" name="Google Shape;85;p17"/>
          <p:cNvPicPr preferRelativeResize="0"/>
          <p:nvPr/>
        </p:nvPicPr>
        <p:blipFill rotWithShape="1">
          <a:blip r:embed="rId2">
            <a:alphaModFix/>
          </a:blip>
          <a:srcRect b="-1905" l="0" r="-160" t="0"/>
          <a:stretch/>
        </p:blipFill>
        <p:spPr>
          <a:xfrm>
            <a:off x="6585599" y="4296761"/>
            <a:ext cx="1769928" cy="656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pennwatermark.pdf" id="86" name="Google Shape;86;p17"/>
          <p:cNvPicPr preferRelativeResize="0"/>
          <p:nvPr/>
        </p:nvPicPr>
        <p:blipFill rotWithShape="1">
          <a:blip r:embed="rId3">
            <a:alphaModFix amt="6000"/>
          </a:blip>
          <a:srcRect b="0" l="0" r="0" t="0"/>
          <a:stretch/>
        </p:blipFill>
        <p:spPr>
          <a:xfrm>
            <a:off x="199388" y="136510"/>
            <a:ext cx="3080815" cy="347288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ctrTitle"/>
          </p:nvPr>
        </p:nvSpPr>
        <p:spPr>
          <a:xfrm>
            <a:off x="958151" y="1073526"/>
            <a:ext cx="73971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958151" y="3255792"/>
            <a:ext cx="73971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94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94"/>
                </a:solidFill>
              </a:defRPr>
            </a:lvl3pPr>
            <a:lvl4pPr lvl="3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4pPr>
            <a:lvl5pPr lvl="4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9pPr>
          </a:lstStyle>
          <a:p/>
        </p:txBody>
      </p:sp>
      <p:grpSp>
        <p:nvGrpSpPr>
          <p:cNvPr id="89" name="Google Shape;89;p17"/>
          <p:cNvGrpSpPr/>
          <p:nvPr/>
        </p:nvGrpSpPr>
        <p:grpSpPr>
          <a:xfrm rot="10800000">
            <a:off x="194" y="3001129"/>
            <a:ext cx="8355349" cy="57462"/>
            <a:chOff x="685800" y="1794746"/>
            <a:chExt cx="7772418" cy="179400"/>
          </a:xfrm>
        </p:grpSpPr>
        <p:sp>
          <p:nvSpPr>
            <p:cNvPr id="90" name="Google Shape;90;p17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93" name="Google Shape;93;p17"/>
          <p:cNvSpPr/>
          <p:nvPr/>
        </p:nvSpPr>
        <p:spPr>
          <a:xfrm>
            <a:off x="254010" y="4572000"/>
            <a:ext cx="2243700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8" name="Google Shape;98;p18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99" name="Google Shape;99;p18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ennwatermark.pdf" id="103" name="Google Shape;103;p19"/>
          <p:cNvPicPr preferRelativeResize="0"/>
          <p:nvPr/>
        </p:nvPicPr>
        <p:blipFill rotWithShape="1">
          <a:blip r:embed="rId2">
            <a:alphaModFix amt="6000"/>
          </a:blip>
          <a:srcRect b="0" l="0" r="0" t="0"/>
          <a:stretch/>
        </p:blipFill>
        <p:spPr>
          <a:xfrm>
            <a:off x="199388" y="105531"/>
            <a:ext cx="3336157" cy="374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7" name="Google Shape;107;p19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108" name="Google Shape;108;p19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>
            <p:ph idx="2" type="pic"/>
          </p:nvPr>
        </p:nvSpPr>
        <p:spPr>
          <a:xfrm>
            <a:off x="4811889" y="1066670"/>
            <a:ext cx="38748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57200" y="1066669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0"/>
          <p:cNvSpPr txBox="1"/>
          <p:nvPr>
            <p:ph idx="3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7" name="Google Shape;117;p20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118" name="Google Shape;118;p20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mparison">
  <p:cSld name="4_Comparis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ennwatermark.pdf" id="122" name="Google Shape;122;p21"/>
          <p:cNvPicPr preferRelativeResize="0"/>
          <p:nvPr/>
        </p:nvPicPr>
        <p:blipFill rotWithShape="1">
          <a:blip r:embed="rId2">
            <a:alphaModFix amt="6000"/>
          </a:blip>
          <a:srcRect b="0" l="0" r="0" t="0"/>
          <a:stretch/>
        </p:blipFill>
        <p:spPr>
          <a:xfrm>
            <a:off x="199388" y="105531"/>
            <a:ext cx="3338897" cy="3749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>
            <p:ph idx="2" type="pic"/>
          </p:nvPr>
        </p:nvSpPr>
        <p:spPr>
          <a:xfrm>
            <a:off x="4811889" y="1066670"/>
            <a:ext cx="38748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57200" y="1066669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21"/>
          <p:cNvSpPr txBox="1"/>
          <p:nvPr>
            <p:ph idx="3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8" name="Google Shape;128;p21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129" name="Google Shape;129;p21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57200" y="1104904"/>
            <a:ext cx="40386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4648200" y="1104902"/>
            <a:ext cx="40386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2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7" name="Google Shape;137;p22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138" name="Google Shape;138;p22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57200" y="1067992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3" name="Google Shape;143;p23"/>
          <p:cNvSpPr txBox="1"/>
          <p:nvPr>
            <p:ph idx="2" type="body"/>
          </p:nvPr>
        </p:nvSpPr>
        <p:spPr>
          <a:xfrm>
            <a:off x="457200" y="1546495"/>
            <a:ext cx="40401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4" name="Google Shape;144;p23"/>
          <p:cNvSpPr txBox="1"/>
          <p:nvPr>
            <p:ph idx="3" type="body"/>
          </p:nvPr>
        </p:nvSpPr>
        <p:spPr>
          <a:xfrm>
            <a:off x="4645033" y="1066669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5" name="Google Shape;145;p23"/>
          <p:cNvSpPr txBox="1"/>
          <p:nvPr>
            <p:ph idx="4" type="body"/>
          </p:nvPr>
        </p:nvSpPr>
        <p:spPr>
          <a:xfrm>
            <a:off x="4645033" y="1546495"/>
            <a:ext cx="40419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8" name="Google Shape;148;p23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149" name="Google Shape;149;p23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sidebar">
  <p:cSld name="Content and sideba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6142182" y="1782939"/>
            <a:ext cx="2544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6142182" y="2310651"/>
            <a:ext cx="25446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7" name="Google Shape;157;p24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158" name="Google Shape;158;p24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cxnSp>
        <p:nvCxnSpPr>
          <p:cNvPr id="161" name="Google Shape;161;p24"/>
          <p:cNvCxnSpPr/>
          <p:nvPr/>
        </p:nvCxnSpPr>
        <p:spPr>
          <a:xfrm>
            <a:off x="5908842" y="1099992"/>
            <a:ext cx="0" cy="3599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24"/>
          <p:cNvSpPr txBox="1"/>
          <p:nvPr>
            <p:ph idx="3" type="body"/>
          </p:nvPr>
        </p:nvSpPr>
        <p:spPr>
          <a:xfrm>
            <a:off x="310162" y="1485154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3" name="Google Shape;163;p24"/>
          <p:cNvSpPr txBox="1"/>
          <p:nvPr>
            <p:ph idx="4" type="body"/>
          </p:nvPr>
        </p:nvSpPr>
        <p:spPr>
          <a:xfrm>
            <a:off x="310162" y="1808344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4" name="Google Shape;164;p24"/>
          <p:cNvSpPr txBox="1"/>
          <p:nvPr>
            <p:ph idx="5" type="body"/>
          </p:nvPr>
        </p:nvSpPr>
        <p:spPr>
          <a:xfrm>
            <a:off x="310162" y="2353694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5" name="Google Shape;165;p24"/>
          <p:cNvSpPr txBox="1"/>
          <p:nvPr>
            <p:ph idx="6" type="body"/>
          </p:nvPr>
        </p:nvSpPr>
        <p:spPr>
          <a:xfrm>
            <a:off x="310162" y="2676884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6" name="Google Shape;166;p24"/>
          <p:cNvSpPr txBox="1"/>
          <p:nvPr>
            <p:ph idx="7" type="body"/>
          </p:nvPr>
        </p:nvSpPr>
        <p:spPr>
          <a:xfrm>
            <a:off x="310162" y="3191895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7" name="Google Shape;167;p24"/>
          <p:cNvSpPr txBox="1"/>
          <p:nvPr>
            <p:ph idx="8" type="body"/>
          </p:nvPr>
        </p:nvSpPr>
        <p:spPr>
          <a:xfrm>
            <a:off x="310162" y="3515084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8" name="Google Shape;168;p24"/>
          <p:cNvSpPr txBox="1"/>
          <p:nvPr>
            <p:ph idx="9" type="body"/>
          </p:nvPr>
        </p:nvSpPr>
        <p:spPr>
          <a:xfrm>
            <a:off x="309033" y="965872"/>
            <a:ext cx="5295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00144D"/>
                </a:solidFill>
              </a:defRPr>
            </a:lvl1pPr>
            <a:lvl2pPr indent="-228600" lvl="1" marL="9144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">
  <p:cSld name="Metric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2" name="Google Shape;172;p25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173" name="Google Shape;173;p25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76" name="Google Shape;176;p25"/>
          <p:cNvSpPr/>
          <p:nvPr/>
        </p:nvSpPr>
        <p:spPr>
          <a:xfrm>
            <a:off x="457210" y="1110136"/>
            <a:ext cx="2198400" cy="10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457209" y="1110132"/>
            <a:ext cx="2198400" cy="4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78" name="Google Shape;178;p25"/>
          <p:cNvGrpSpPr/>
          <p:nvPr/>
        </p:nvGrpSpPr>
        <p:grpSpPr>
          <a:xfrm>
            <a:off x="457198" y="2210973"/>
            <a:ext cx="3035401" cy="1029825"/>
            <a:chOff x="457198" y="2913323"/>
            <a:chExt cx="3035401" cy="1373100"/>
          </a:xfrm>
        </p:grpSpPr>
        <p:sp>
          <p:nvSpPr>
            <p:cNvPr id="179" name="Google Shape;179;p25"/>
            <p:cNvSpPr/>
            <p:nvPr/>
          </p:nvSpPr>
          <p:spPr>
            <a:xfrm>
              <a:off x="457199" y="2913323"/>
              <a:ext cx="30354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457198" y="2913323"/>
              <a:ext cx="3035400" cy="63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81" name="Google Shape;181;p25"/>
          <p:cNvGrpSpPr/>
          <p:nvPr/>
        </p:nvGrpSpPr>
        <p:grpSpPr>
          <a:xfrm>
            <a:off x="457199" y="3303509"/>
            <a:ext cx="8181900" cy="1029825"/>
            <a:chOff x="457199" y="4370039"/>
            <a:chExt cx="8181900" cy="1373100"/>
          </a:xfrm>
        </p:grpSpPr>
        <p:sp>
          <p:nvSpPr>
            <p:cNvPr id="182" name="Google Shape;182;p25"/>
            <p:cNvSpPr/>
            <p:nvPr/>
          </p:nvSpPr>
          <p:spPr>
            <a:xfrm>
              <a:off x="457199" y="4370039"/>
              <a:ext cx="81819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57199" y="4370039"/>
              <a:ext cx="8181900" cy="63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2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84" name="Google Shape;184;p25"/>
          <p:cNvGrpSpPr/>
          <p:nvPr/>
        </p:nvGrpSpPr>
        <p:grpSpPr>
          <a:xfrm>
            <a:off x="2746375" y="1110136"/>
            <a:ext cx="2762400" cy="1029825"/>
            <a:chOff x="2746375" y="1480176"/>
            <a:chExt cx="2762400" cy="1373100"/>
          </a:xfrm>
        </p:grpSpPr>
        <p:sp>
          <p:nvSpPr>
            <p:cNvPr id="185" name="Google Shape;185;p25"/>
            <p:cNvSpPr/>
            <p:nvPr/>
          </p:nvSpPr>
          <p:spPr>
            <a:xfrm>
              <a:off x="2746375" y="1480176"/>
              <a:ext cx="27624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2746375" y="1480176"/>
              <a:ext cx="2762400" cy="6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87" name="Google Shape;187;p25"/>
          <p:cNvGrpSpPr/>
          <p:nvPr/>
        </p:nvGrpSpPr>
        <p:grpSpPr>
          <a:xfrm>
            <a:off x="5611034" y="1110136"/>
            <a:ext cx="3027927" cy="1029825"/>
            <a:chOff x="5556249" y="1480176"/>
            <a:chExt cx="3082801" cy="1373100"/>
          </a:xfrm>
        </p:grpSpPr>
        <p:sp>
          <p:nvSpPr>
            <p:cNvPr id="188" name="Google Shape;188;p25"/>
            <p:cNvSpPr/>
            <p:nvPr/>
          </p:nvSpPr>
          <p:spPr>
            <a:xfrm>
              <a:off x="5556250" y="1480176"/>
              <a:ext cx="30828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5556249" y="1480176"/>
              <a:ext cx="3082800" cy="6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90" name="Google Shape;190;p25"/>
          <p:cNvGrpSpPr/>
          <p:nvPr/>
        </p:nvGrpSpPr>
        <p:grpSpPr>
          <a:xfrm>
            <a:off x="3582582" y="2210973"/>
            <a:ext cx="5056259" cy="1029825"/>
            <a:chOff x="3556000" y="2913323"/>
            <a:chExt cx="5083200" cy="1373100"/>
          </a:xfrm>
        </p:grpSpPr>
        <p:sp>
          <p:nvSpPr>
            <p:cNvPr id="191" name="Google Shape;191;p25"/>
            <p:cNvSpPr/>
            <p:nvPr/>
          </p:nvSpPr>
          <p:spPr>
            <a:xfrm>
              <a:off x="3556000" y="2913323"/>
              <a:ext cx="50832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556000" y="2913323"/>
              <a:ext cx="5083200" cy="63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457201" y="1197944"/>
            <a:ext cx="2198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4" name="Google Shape;194;p25"/>
          <p:cNvSpPr txBox="1"/>
          <p:nvPr>
            <p:ph idx="2" type="body"/>
          </p:nvPr>
        </p:nvSpPr>
        <p:spPr>
          <a:xfrm>
            <a:off x="457210" y="1775180"/>
            <a:ext cx="219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5" name="Google Shape;195;p25"/>
          <p:cNvSpPr txBox="1"/>
          <p:nvPr>
            <p:ph idx="3" type="body"/>
          </p:nvPr>
        </p:nvSpPr>
        <p:spPr>
          <a:xfrm>
            <a:off x="2746376" y="1197944"/>
            <a:ext cx="2762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6" name="Google Shape;196;p25"/>
          <p:cNvSpPr txBox="1"/>
          <p:nvPr>
            <p:ph idx="4" type="body"/>
          </p:nvPr>
        </p:nvSpPr>
        <p:spPr>
          <a:xfrm>
            <a:off x="2746378" y="1775180"/>
            <a:ext cx="276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7" name="Google Shape;197;p25"/>
          <p:cNvSpPr txBox="1"/>
          <p:nvPr>
            <p:ph idx="5" type="body"/>
          </p:nvPr>
        </p:nvSpPr>
        <p:spPr>
          <a:xfrm>
            <a:off x="5611093" y="1197944"/>
            <a:ext cx="3028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8" name="Google Shape;198;p25"/>
          <p:cNvSpPr txBox="1"/>
          <p:nvPr>
            <p:ph idx="6" type="body"/>
          </p:nvPr>
        </p:nvSpPr>
        <p:spPr>
          <a:xfrm>
            <a:off x="5611099" y="1775180"/>
            <a:ext cx="302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9" name="Google Shape;199;p25"/>
          <p:cNvSpPr txBox="1"/>
          <p:nvPr>
            <p:ph idx="7" type="body"/>
          </p:nvPr>
        </p:nvSpPr>
        <p:spPr>
          <a:xfrm>
            <a:off x="3582731" y="2283875"/>
            <a:ext cx="5056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2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0" name="Google Shape;200;p25"/>
          <p:cNvSpPr txBox="1"/>
          <p:nvPr>
            <p:ph idx="8" type="body"/>
          </p:nvPr>
        </p:nvSpPr>
        <p:spPr>
          <a:xfrm>
            <a:off x="3582730" y="2861109"/>
            <a:ext cx="505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1" name="Google Shape;201;p25"/>
          <p:cNvSpPr txBox="1"/>
          <p:nvPr>
            <p:ph idx="9" type="body"/>
          </p:nvPr>
        </p:nvSpPr>
        <p:spPr>
          <a:xfrm>
            <a:off x="457200" y="2283875"/>
            <a:ext cx="3035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2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2" name="Google Shape;202;p25"/>
          <p:cNvSpPr txBox="1"/>
          <p:nvPr>
            <p:ph idx="13" type="body"/>
          </p:nvPr>
        </p:nvSpPr>
        <p:spPr>
          <a:xfrm>
            <a:off x="457206" y="2861109"/>
            <a:ext cx="303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3" name="Google Shape;203;p25"/>
          <p:cNvSpPr txBox="1"/>
          <p:nvPr>
            <p:ph idx="14" type="body"/>
          </p:nvPr>
        </p:nvSpPr>
        <p:spPr>
          <a:xfrm>
            <a:off x="457201" y="3385708"/>
            <a:ext cx="8181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lt2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4" name="Google Shape;204;p25"/>
          <p:cNvSpPr txBox="1"/>
          <p:nvPr>
            <p:ph idx="15" type="body"/>
          </p:nvPr>
        </p:nvSpPr>
        <p:spPr>
          <a:xfrm>
            <a:off x="457197" y="3962944"/>
            <a:ext cx="818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rtl="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n Diagram">
  <p:cSld name="Venn Diagram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/>
          <p:nvPr/>
        </p:nvSpPr>
        <p:spPr>
          <a:xfrm>
            <a:off x="1602040" y="1009064"/>
            <a:ext cx="3742800" cy="374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3764025" y="997539"/>
            <a:ext cx="3742800" cy="3742800"/>
          </a:xfrm>
          <a:prstGeom prst="ellipse">
            <a:avLst/>
          </a:prstGeom>
          <a:solidFill>
            <a:schemeClr val="accent3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7"/>
          <p:cNvSpPr txBox="1"/>
          <p:nvPr>
            <p:ph type="title"/>
          </p:nvPr>
        </p:nvSpPr>
        <p:spPr>
          <a:xfrm>
            <a:off x="1622280" y="2589950"/>
            <a:ext cx="19476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  <a:defRPr b="0"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2" name="Google Shape;212;p27"/>
          <p:cNvGrpSpPr/>
          <p:nvPr/>
        </p:nvGrpSpPr>
        <p:grpSpPr>
          <a:xfrm>
            <a:off x="-5079" y="708812"/>
            <a:ext cx="8691895" cy="47487"/>
            <a:chOff x="685800" y="1794746"/>
            <a:chExt cx="7772418" cy="179400"/>
          </a:xfrm>
        </p:grpSpPr>
        <p:sp>
          <p:nvSpPr>
            <p:cNvPr id="213" name="Google Shape;213;p27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310162" y="0"/>
            <a:ext cx="79866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2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27"/>
          <p:cNvSpPr txBox="1"/>
          <p:nvPr>
            <p:ph idx="2" type="body"/>
          </p:nvPr>
        </p:nvSpPr>
        <p:spPr>
          <a:xfrm>
            <a:off x="3569790" y="2589610"/>
            <a:ext cx="1968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27"/>
          <p:cNvSpPr txBox="1"/>
          <p:nvPr>
            <p:ph idx="3" type="body"/>
          </p:nvPr>
        </p:nvSpPr>
        <p:spPr>
          <a:xfrm>
            <a:off x="5538290" y="2589610"/>
            <a:ext cx="1968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rtl="0" algn="l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/>
          <p:nvPr/>
        </p:nvSpPr>
        <p:spPr>
          <a:xfrm>
            <a:off x="239899" y="4582584"/>
            <a:ext cx="2229600" cy="39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1" name="Google Shape;221;p28"/>
          <p:cNvSpPr/>
          <p:nvPr>
            <p:ph idx="2" type="pic"/>
          </p:nvPr>
        </p:nvSpPr>
        <p:spPr>
          <a:xfrm>
            <a:off x="-15075" y="0"/>
            <a:ext cx="9186300" cy="4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22" name="Google Shape;222;p28"/>
          <p:cNvSpPr/>
          <p:nvPr/>
        </p:nvSpPr>
        <p:spPr>
          <a:xfrm>
            <a:off x="-42334" y="4233334"/>
            <a:ext cx="9242700" cy="916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465844" y="4471120"/>
            <a:ext cx="58137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5" name="Google Shape;225;p28"/>
          <p:cNvGrpSpPr/>
          <p:nvPr/>
        </p:nvGrpSpPr>
        <p:grpSpPr>
          <a:xfrm>
            <a:off x="-42331" y="4185826"/>
            <a:ext cx="9203320" cy="47487"/>
            <a:chOff x="685800" y="1794746"/>
            <a:chExt cx="7772418" cy="179400"/>
          </a:xfrm>
        </p:grpSpPr>
        <p:sp>
          <p:nvSpPr>
            <p:cNvPr id="226" name="Google Shape;226;p28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/>
          <p:nvPr/>
        </p:nvSpPr>
        <p:spPr>
          <a:xfrm>
            <a:off x="312469" y="4593469"/>
            <a:ext cx="2229600" cy="52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1" name="Google Shape;231;p29"/>
          <p:cNvSpPr/>
          <p:nvPr>
            <p:ph idx="2" type="pic"/>
          </p:nvPr>
        </p:nvSpPr>
        <p:spPr>
          <a:xfrm>
            <a:off x="-14817" y="0"/>
            <a:ext cx="9186300" cy="4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465844" y="4471120"/>
            <a:ext cx="58137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33" name="Google Shape;233;p29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4" name="Google Shape;234;p29"/>
          <p:cNvGrpSpPr/>
          <p:nvPr/>
        </p:nvGrpSpPr>
        <p:grpSpPr>
          <a:xfrm>
            <a:off x="-42331" y="4185826"/>
            <a:ext cx="9203320" cy="47487"/>
            <a:chOff x="685800" y="1794746"/>
            <a:chExt cx="7772418" cy="179400"/>
          </a:xfrm>
        </p:grpSpPr>
        <p:sp>
          <p:nvSpPr>
            <p:cNvPr id="235" name="Google Shape;235;p29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icture with Caption">
  <p:cSld name="2_Picture with Ca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/>
          <p:nvPr/>
        </p:nvSpPr>
        <p:spPr>
          <a:xfrm>
            <a:off x="363798" y="4553643"/>
            <a:ext cx="2229600" cy="58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0" name="Google Shape;240;p30"/>
          <p:cNvSpPr/>
          <p:nvPr>
            <p:ph idx="2" type="pic"/>
          </p:nvPr>
        </p:nvSpPr>
        <p:spPr>
          <a:xfrm>
            <a:off x="-25400" y="1011586"/>
            <a:ext cx="9186300" cy="4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1" name="Google Shape;241;p30"/>
          <p:cNvSpPr/>
          <p:nvPr/>
        </p:nvSpPr>
        <p:spPr>
          <a:xfrm>
            <a:off x="-21167" y="-3292"/>
            <a:ext cx="9178800" cy="96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465844" y="231435"/>
            <a:ext cx="8220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43" name="Google Shape;243;p30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4" name="Google Shape;244;p30"/>
          <p:cNvGrpSpPr/>
          <p:nvPr/>
        </p:nvGrpSpPr>
        <p:grpSpPr>
          <a:xfrm>
            <a:off x="-21145" y="964078"/>
            <a:ext cx="9176117" cy="47487"/>
            <a:chOff x="685800" y="1794746"/>
            <a:chExt cx="7772418" cy="179400"/>
          </a:xfrm>
        </p:grpSpPr>
        <p:sp>
          <p:nvSpPr>
            <p:cNvPr id="245" name="Google Shape;245;p30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-line-bluetext-colorshield.png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4699003"/>
            <a:ext cx="1809094" cy="34747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30464" y="102970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23520" y="-19089"/>
            <a:ext cx="82296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95001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gif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ctrTitle"/>
          </p:nvPr>
        </p:nvSpPr>
        <p:spPr>
          <a:xfrm>
            <a:off x="958151" y="1073526"/>
            <a:ext cx="7397100" cy="174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GPU-accelerated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Cardiac Electrophysiological Simulation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9900"/>
                </a:solidFill>
              </a:rPr>
              <a:t>Milestone 1I</a:t>
            </a:r>
            <a:endParaRPr sz="1600">
              <a:solidFill>
                <a:srgbClr val="FF9900"/>
              </a:solidFill>
            </a:endParaRPr>
          </a:p>
        </p:txBody>
      </p:sp>
      <p:sp>
        <p:nvSpPr>
          <p:cNvPr id="253" name="Google Shape;253;p31"/>
          <p:cNvSpPr txBox="1"/>
          <p:nvPr>
            <p:ph idx="1" type="subTitle"/>
          </p:nvPr>
        </p:nvSpPr>
        <p:spPr>
          <a:xfrm>
            <a:off x="958151" y="3255792"/>
            <a:ext cx="7397100" cy="73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Zirui Zang (zzang@seas.upenn.edu) 20211117</a:t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875" y="4280525"/>
            <a:ext cx="1064249" cy="77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750" y="4422275"/>
            <a:ext cx="2021970" cy="5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Progress</a:t>
            </a:r>
            <a:endParaRPr/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430475" y="2020000"/>
            <a:ext cx="8229600" cy="257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3C47D"/>
                </a:solidFill>
              </a:rPr>
              <a:t>Finished:</a:t>
            </a:r>
            <a:endParaRPr b="1" sz="1800">
              <a:solidFill>
                <a:srgbClr val="93C47D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Gill Sans"/>
              <a:buChar char="•"/>
            </a:pPr>
            <a:r>
              <a:rPr lang="en" sz="1800"/>
              <a:t>Output Matlab data to JSON, and import into C++ environment.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Char char="•"/>
            </a:pPr>
            <a:r>
              <a:rPr lang="en" sz="1800"/>
              <a:t>Adopting the HW1 visualizer to plot the model geometry and output result.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1C232"/>
                </a:solidFill>
              </a:rPr>
              <a:t>On-going:</a:t>
            </a:r>
            <a:endParaRPr b="1" sz="1800"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Gill Sans"/>
              <a:buChar char="•"/>
            </a:pPr>
            <a:r>
              <a:rPr lang="en" sz="1800"/>
              <a:t>Coding the CPU version simulation with Eigen library (Still have issues).</a:t>
            </a:r>
            <a:endParaRPr b="1" sz="1800">
              <a:solidFill>
                <a:srgbClr val="93C47D"/>
              </a:solidFill>
            </a:endParaRPr>
          </a:p>
        </p:txBody>
      </p:sp>
      <p:grpSp>
        <p:nvGrpSpPr>
          <p:cNvPr id="262" name="Google Shape;262;p32"/>
          <p:cNvGrpSpPr/>
          <p:nvPr/>
        </p:nvGrpSpPr>
        <p:grpSpPr>
          <a:xfrm>
            <a:off x="349025" y="907550"/>
            <a:ext cx="8392500" cy="1001700"/>
            <a:chOff x="430475" y="907550"/>
            <a:chExt cx="8392500" cy="1001700"/>
          </a:xfrm>
        </p:grpSpPr>
        <p:sp>
          <p:nvSpPr>
            <p:cNvPr id="263" name="Google Shape;263;p32"/>
            <p:cNvSpPr/>
            <p:nvPr/>
          </p:nvSpPr>
          <p:spPr>
            <a:xfrm>
              <a:off x="430475" y="949400"/>
              <a:ext cx="1332600" cy="918000"/>
            </a:xfrm>
            <a:prstGeom prst="rect">
              <a:avLst/>
            </a:prstGeom>
            <a:solidFill>
              <a:srgbClr val="93C47D"/>
            </a:solidFill>
            <a:ln cap="flat" cmpd="sng" w="19050">
              <a:solidFill>
                <a:srgbClr val="0014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Preprocessed Data</a:t>
              </a: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2195450" y="907550"/>
              <a:ext cx="1332600" cy="10017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 cap="flat" cmpd="sng" w="19050">
              <a:solidFill>
                <a:srgbClr val="0014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 Handler</a:t>
              </a: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3960425" y="907550"/>
              <a:ext cx="1332600" cy="10017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19050">
              <a:solidFill>
                <a:srgbClr val="0014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Compute Kernels</a:t>
              </a: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5725400" y="907550"/>
              <a:ext cx="1332600" cy="10017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 cap="flat" cmpd="sng" w="19050">
              <a:solidFill>
                <a:srgbClr val="0014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Visualizer</a:t>
              </a: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490375" y="949400"/>
              <a:ext cx="1332600" cy="9180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14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Deployment &amp; Testing</a:t>
              </a:r>
              <a:endParaRPr/>
            </a:p>
          </p:txBody>
        </p:sp>
        <p:cxnSp>
          <p:nvCxnSpPr>
            <p:cNvPr id="268" name="Google Shape;268;p32"/>
            <p:cNvCxnSpPr>
              <a:stCxn id="263" idx="3"/>
              <a:endCxn id="264" idx="1"/>
            </p:cNvCxnSpPr>
            <p:nvPr/>
          </p:nvCxnSpPr>
          <p:spPr>
            <a:xfrm>
              <a:off x="1763075" y="1408400"/>
              <a:ext cx="432300" cy="0"/>
            </a:xfrm>
            <a:prstGeom prst="straightConnector1">
              <a:avLst/>
            </a:prstGeom>
            <a:noFill/>
            <a:ln cap="flat" cmpd="sng" w="9525">
              <a:solidFill>
                <a:srgbClr val="00144D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9" name="Google Shape;269;p32"/>
            <p:cNvCxnSpPr>
              <a:stCxn id="264" idx="3"/>
              <a:endCxn id="265" idx="1"/>
            </p:cNvCxnSpPr>
            <p:nvPr/>
          </p:nvCxnSpPr>
          <p:spPr>
            <a:xfrm>
              <a:off x="3528050" y="1408400"/>
              <a:ext cx="432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0" name="Google Shape;270;p32"/>
            <p:cNvCxnSpPr>
              <a:stCxn id="265" idx="3"/>
              <a:endCxn id="266" idx="1"/>
            </p:cNvCxnSpPr>
            <p:nvPr/>
          </p:nvCxnSpPr>
          <p:spPr>
            <a:xfrm>
              <a:off x="5293025" y="1408400"/>
              <a:ext cx="432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1" name="Google Shape;271;p32"/>
            <p:cNvCxnSpPr>
              <a:stCxn id="266" idx="3"/>
              <a:endCxn id="267" idx="1"/>
            </p:cNvCxnSpPr>
            <p:nvPr/>
          </p:nvCxnSpPr>
          <p:spPr>
            <a:xfrm>
              <a:off x="7058000" y="1408400"/>
              <a:ext cx="432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Geometry</a:t>
            </a:r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776" y="778525"/>
            <a:ext cx="7100349" cy="42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Planned Performance Analysis &amp; </a:t>
            </a:r>
            <a:r>
              <a:rPr lang="en" sz="3100">
                <a:solidFill>
                  <a:schemeClr val="accent1"/>
                </a:solidFill>
              </a:rPr>
              <a:t>Deployments</a:t>
            </a:r>
            <a:endParaRPr sz="3100"/>
          </a:p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We will analyze three different versions of compute kernels and compare with the </a:t>
            </a:r>
            <a:r>
              <a:rPr lang="en" sz="1800"/>
              <a:t>reference Matlab version: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CPU version, based on C++ Eigen </a:t>
            </a:r>
            <a:r>
              <a:rPr lang="en" sz="1800"/>
              <a:t>library </a:t>
            </a:r>
            <a:r>
              <a:rPr lang="en" sz="1800">
                <a:solidFill>
                  <a:srgbClr val="6AA84F"/>
                </a:solidFill>
              </a:rPr>
              <a:t>(Almost done)</a:t>
            </a:r>
            <a:endParaRPr sz="1800">
              <a:solidFill>
                <a:srgbClr val="6AA84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GPU naive version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GPU optimized version, with expected memory and other optimizations.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We will deploy the simulator in three different platforms: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Server </a:t>
            </a:r>
            <a:r>
              <a:rPr lang="en" sz="1800"/>
              <a:t>platform w/ RTX A5000 GPU (x64 Linux compile)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Workstation platform w/ RTX 2070s GPU (x64 Windows compile)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" sz="1800"/>
              <a:t>Embedded platform w/ Nvidia Jetson Xavier NX (Arm Linux compile)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3">
      <a:dk1>
        <a:srgbClr val="00144D"/>
      </a:dk1>
      <a:lt1>
        <a:srgbClr val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