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48BF-3791-4875-8A32-D7C69DB3E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D38DD-61F4-4F18-A90D-97F595933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E859F-0042-4B64-B9BB-1145FC6A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231D-8692-4889-9D3D-2AE1C290ED01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4520F-273E-4EA5-ABD3-6A4AB35E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85984-A1F1-44EB-AD90-02825F8E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BE8A-7AB7-47A6-8F35-3BAF40377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67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1B99-58D1-43E1-A50F-ECC94274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7E921-1D85-4FCA-85EF-CD87EC33D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D4F1-0477-426B-8407-EED7B2D2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231D-8692-4889-9D3D-2AE1C290ED01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BFAC-507C-47BA-80DF-4BCE1ECF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6BEF-7AB0-4BAE-979F-9E1791FA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BE8A-7AB7-47A6-8F35-3BAF40377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96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B9516-83D2-4B5C-83A0-E00D7F98F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22B57-A756-479E-95DD-9A2814244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DB9BC-7DE0-4D7D-8159-BAC437D0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231D-8692-4889-9D3D-2AE1C290ED01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47A4A-162F-4753-901A-DAAF5142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00DB8-12B1-4C45-8769-89192238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BE8A-7AB7-47A6-8F35-3BAF40377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3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A3B-90D9-4310-B2A5-F8A7A8DD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573A-B850-464F-8E5C-84DC383C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03D46-3012-49F6-9308-14C5DE0B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231D-8692-4889-9D3D-2AE1C290ED01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45563-BD73-45D7-B133-60D2C9F5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2E6C3-FD09-4F1B-A98A-15BC73AE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BE8A-7AB7-47A6-8F35-3BAF40377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93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95C6-3ABD-461F-AAFE-2A9BE8E7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A0A2F-0A8B-42F6-84AD-2DDD1359F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D78FF-F6A4-4DD2-8DB1-192392D0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231D-8692-4889-9D3D-2AE1C290ED01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3B44D-31BC-4039-9084-1FCB4A42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BD2C8-65A4-4673-9E63-432CDE74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BE8A-7AB7-47A6-8F35-3BAF40377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0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5339-88D9-4757-8565-C7EF9CFE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A13F-0750-4CC4-BE90-94C86D3E4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EEF12-6441-41AC-826C-87A483156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537B1-412E-4134-A474-077C45E4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231D-8692-4889-9D3D-2AE1C290ED01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60D5F-1DDD-4867-BD71-52B7200D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1DFB2-160B-4056-9471-1F43304F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BE8A-7AB7-47A6-8F35-3BAF40377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89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3600-4BC9-459F-8D22-590B9B64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17733-BC68-4004-80EE-04E3D0F40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3437-5978-4A8F-90EA-F2A5D82CD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6955E-28C8-4053-9D3E-494C6F14C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4D079-FC9F-46CE-9200-7B2313009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4F52A-EC41-4D70-9F28-882BE647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231D-8692-4889-9D3D-2AE1C290ED01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9615A-1A86-4F9E-AE58-390CDFF2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40ACD-DF66-4E2C-B4E7-D9B2E44B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BE8A-7AB7-47A6-8F35-3BAF40377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71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C3D6-6FDA-41FB-BF27-BF80536A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A07C6-F570-4FDD-9A2F-25797FFA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231D-8692-4889-9D3D-2AE1C290ED01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B9B79-8DEA-4D71-A197-A954A965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B29C8-FF46-42F7-A9FD-BF35CA7F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BE8A-7AB7-47A6-8F35-3BAF40377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9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AA35E-641D-4DB1-9AE7-2AADEB2F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231D-8692-4889-9D3D-2AE1C290ED01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76488-5252-4CE6-82C0-6F4B6F3E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0FDA3-7BA5-4D49-9D90-730F9380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BE8A-7AB7-47A6-8F35-3BAF40377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64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F1CA-12B4-44F4-A7F2-4DEDDCFB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5287-4A14-441C-A843-4A2BF33B0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91FB4-A359-41B8-A463-3AA27893D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AA89-278E-4664-8793-C36619DB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231D-8692-4889-9D3D-2AE1C290ED01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00507-369E-4866-B46A-BFE88DA9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54756-6435-42EE-839B-1CBE3058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BE8A-7AB7-47A6-8F35-3BAF40377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07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F0F1-AC7C-4A02-8A55-68CF9E8F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FD4BA-F477-4DF1-8844-8C3374D33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09800-B40D-492F-AD1F-F76C50A4F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C7562-0EC1-45FA-8D58-94113ACD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231D-8692-4889-9D3D-2AE1C290ED01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807E0-A583-48ED-A2A2-B9A0D735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FB3DC-73CB-45FB-88D2-DDC9945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BE8A-7AB7-47A6-8F35-3BAF40377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62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D4F3C-0005-4B16-A1CC-19204E54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09762-76CB-4238-A9C9-C0D6C540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1672A-455C-4A82-A3C5-0F1C59B63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9231D-8692-4889-9D3D-2AE1C290ED01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292FC-76EB-4078-B1B8-B45FF6308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AB497-3929-47B3-AAF0-FE0637ADB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BE8A-7AB7-47A6-8F35-3BAF40377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01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49F768-EB97-4784-976C-16077369E5EB}"/>
              </a:ext>
            </a:extLst>
          </p:cNvPr>
          <p:cNvSpPr/>
          <p:nvPr/>
        </p:nvSpPr>
        <p:spPr>
          <a:xfrm>
            <a:off x="247136" y="568413"/>
            <a:ext cx="7760042" cy="3978874"/>
          </a:xfrm>
          <a:prstGeom prst="roundRect">
            <a:avLst>
              <a:gd name="adj" fmla="val 33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Diagnosis / Treatment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AF27A2-197B-4A4C-B365-7936ECEACAEC}"/>
              </a:ext>
            </a:extLst>
          </p:cNvPr>
          <p:cNvSpPr/>
          <p:nvPr/>
        </p:nvSpPr>
        <p:spPr>
          <a:xfrm>
            <a:off x="8064843" y="4613189"/>
            <a:ext cx="4024184" cy="2187147"/>
          </a:xfrm>
          <a:prstGeom prst="roundRect">
            <a:avLst>
              <a:gd name="adj" fmla="val 33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Setting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0A76F6-9B34-41B4-85FE-EDA818FEF075}"/>
              </a:ext>
            </a:extLst>
          </p:cNvPr>
          <p:cNvSpPr/>
          <p:nvPr/>
        </p:nvSpPr>
        <p:spPr>
          <a:xfrm>
            <a:off x="8064843" y="568413"/>
            <a:ext cx="4024184" cy="1960604"/>
          </a:xfrm>
          <a:prstGeom prst="roundRect">
            <a:avLst>
              <a:gd name="adj" fmla="val 33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Patient Management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6B2C7-546A-4F25-B078-85A284649355}"/>
              </a:ext>
            </a:extLst>
          </p:cNvPr>
          <p:cNvSpPr txBox="1"/>
          <p:nvPr/>
        </p:nvSpPr>
        <p:spPr>
          <a:xfrm>
            <a:off x="102973" y="4970381"/>
            <a:ext cx="2232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000" b="1" dirty="0">
                <a:latin typeface="Bahnschrift SemiBold SemiConden" panose="020B0502040204020203" pitchFamily="34" charset="0"/>
              </a:rPr>
              <a:t>Hospital Management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B8F9A-D697-4B3F-A537-6297B2C93DD7}"/>
              </a:ext>
            </a:extLst>
          </p:cNvPr>
          <p:cNvSpPr/>
          <p:nvPr/>
        </p:nvSpPr>
        <p:spPr>
          <a:xfrm>
            <a:off x="11730681" y="0"/>
            <a:ext cx="461318" cy="164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7E0554-CA1A-4548-A1F9-8DC5706C0336}"/>
              </a:ext>
            </a:extLst>
          </p:cNvPr>
          <p:cNvCxnSpPr>
            <a:cxnSpLocks/>
          </p:cNvCxnSpPr>
          <p:nvPr/>
        </p:nvCxnSpPr>
        <p:spPr>
          <a:xfrm>
            <a:off x="11673017" y="115329"/>
            <a:ext cx="1070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FFC65EC-CE08-4F3A-BFC1-5EAB76A9938A}"/>
              </a:ext>
            </a:extLst>
          </p:cNvPr>
          <p:cNvSpPr/>
          <p:nvPr/>
        </p:nvSpPr>
        <p:spPr>
          <a:xfrm>
            <a:off x="0" y="164757"/>
            <a:ext cx="12191999" cy="230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70CE6-DD93-4D61-8C29-2EBFFA9E29B6}"/>
              </a:ext>
            </a:extLst>
          </p:cNvPr>
          <p:cNvSpPr txBox="1"/>
          <p:nvPr/>
        </p:nvSpPr>
        <p:spPr>
          <a:xfrm>
            <a:off x="2487826" y="5383596"/>
            <a:ext cx="1209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LOGO OF HOSPITAL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FD22E06-1D02-48DF-AA81-93D2A58CDAC7}"/>
              </a:ext>
            </a:extLst>
          </p:cNvPr>
          <p:cNvSpPr/>
          <p:nvPr/>
        </p:nvSpPr>
        <p:spPr>
          <a:xfrm>
            <a:off x="8064843" y="2586683"/>
            <a:ext cx="4024184" cy="1960604"/>
          </a:xfrm>
          <a:prstGeom prst="roundRect">
            <a:avLst>
              <a:gd name="adj" fmla="val 33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Service Record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B2298C3-ECBE-4E4D-925F-1C482B2CBCE1}"/>
              </a:ext>
            </a:extLst>
          </p:cNvPr>
          <p:cNvSpPr/>
          <p:nvPr/>
        </p:nvSpPr>
        <p:spPr>
          <a:xfrm>
            <a:off x="3974758" y="4602892"/>
            <a:ext cx="4024184" cy="2187147"/>
          </a:xfrm>
          <a:prstGeom prst="roundRect">
            <a:avLst>
              <a:gd name="adj" fmla="val 33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Inventory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62908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61DDF-CC84-42BA-A849-15F48B9BCB34}"/>
              </a:ext>
            </a:extLst>
          </p:cNvPr>
          <p:cNvSpPr txBox="1"/>
          <p:nvPr/>
        </p:nvSpPr>
        <p:spPr>
          <a:xfrm>
            <a:off x="158262" y="35169"/>
            <a:ext cx="44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Examination / Diagnosis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919352-527E-4168-B9C0-EADFBBD0D96B}"/>
              </a:ext>
            </a:extLst>
          </p:cNvPr>
          <p:cNvSpPr/>
          <p:nvPr/>
        </p:nvSpPr>
        <p:spPr>
          <a:xfrm>
            <a:off x="158262" y="510009"/>
            <a:ext cx="3587261" cy="6207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E219F-69C5-49AC-AE53-E75D96900380}"/>
              </a:ext>
            </a:extLst>
          </p:cNvPr>
          <p:cNvSpPr txBox="1"/>
          <p:nvPr/>
        </p:nvSpPr>
        <p:spPr>
          <a:xfrm>
            <a:off x="263770" y="602411"/>
            <a:ext cx="2892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Patient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0C73C-683C-4D05-8375-AA4827DEDCB0}"/>
              </a:ext>
            </a:extLst>
          </p:cNvPr>
          <p:cNvSpPr txBox="1"/>
          <p:nvPr/>
        </p:nvSpPr>
        <p:spPr>
          <a:xfrm>
            <a:off x="263770" y="879341"/>
            <a:ext cx="2892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Name: </a:t>
            </a:r>
          </a:p>
          <a:p>
            <a:r>
              <a:rPr lang="en-IN" sz="1200" dirty="0"/>
              <a:t>Age: 	(D.O.B)</a:t>
            </a:r>
          </a:p>
          <a:p>
            <a:r>
              <a:rPr lang="en-IN" sz="1200" dirty="0"/>
              <a:t>Phone-Number:</a:t>
            </a:r>
          </a:p>
          <a:p>
            <a:r>
              <a:rPr lang="en-IN" sz="1200" dirty="0"/>
              <a:t>Last Visit:</a:t>
            </a:r>
          </a:p>
          <a:p>
            <a:endParaRPr lang="en-IN" sz="1200" dirty="0"/>
          </a:p>
          <a:p>
            <a:r>
              <a:rPr lang="en-IN" sz="1200" dirty="0"/>
              <a:t>Past Consultation Records:</a:t>
            </a:r>
          </a:p>
          <a:p>
            <a:endParaRPr lang="en-IN" sz="1200" dirty="0"/>
          </a:p>
          <a:p>
            <a:endParaRPr lang="en-IN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01D1DC-F111-4879-A763-C2ABC76E6AC3}"/>
              </a:ext>
            </a:extLst>
          </p:cNvPr>
          <p:cNvSpPr/>
          <p:nvPr/>
        </p:nvSpPr>
        <p:spPr>
          <a:xfrm>
            <a:off x="263770" y="2066192"/>
            <a:ext cx="334986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6B1FD-869D-4D33-8849-135BE1212330}"/>
              </a:ext>
            </a:extLst>
          </p:cNvPr>
          <p:cNvSpPr txBox="1"/>
          <p:nvPr/>
        </p:nvSpPr>
        <p:spPr>
          <a:xfrm>
            <a:off x="351692" y="2141242"/>
            <a:ext cx="2400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Date Of Last Consultation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Date of 2</a:t>
            </a:r>
            <a:r>
              <a:rPr lang="en-IN" sz="1100" baseline="30000" dirty="0"/>
              <a:t>nd</a:t>
            </a:r>
            <a:r>
              <a:rPr lang="en-IN" sz="1100" dirty="0"/>
              <a:t> Last Consultation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Date of 3</a:t>
            </a:r>
            <a:r>
              <a:rPr lang="en-IN" sz="1100" baseline="30000" dirty="0"/>
              <a:t>rd</a:t>
            </a:r>
            <a:r>
              <a:rPr lang="en-IN" sz="1100" dirty="0"/>
              <a:t> Last Consultation</a:t>
            </a:r>
          </a:p>
          <a:p>
            <a:r>
              <a:rPr lang="en-IN" sz="11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B9C374-9041-410F-A6FF-45C7E90847F0}"/>
              </a:ext>
            </a:extLst>
          </p:cNvPr>
          <p:cNvSpPr/>
          <p:nvPr/>
        </p:nvSpPr>
        <p:spPr>
          <a:xfrm>
            <a:off x="263769" y="4258408"/>
            <a:ext cx="334986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X-Rays, 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2F51A-8E99-45D4-974A-EBADAA89E8E1}"/>
              </a:ext>
            </a:extLst>
          </p:cNvPr>
          <p:cNvSpPr txBox="1"/>
          <p:nvPr/>
        </p:nvSpPr>
        <p:spPr>
          <a:xfrm>
            <a:off x="263769" y="3925835"/>
            <a:ext cx="2004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Other Records / Documents: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33C152-9E2D-4775-BB7F-1D97357CA3B9}"/>
              </a:ext>
            </a:extLst>
          </p:cNvPr>
          <p:cNvSpPr/>
          <p:nvPr/>
        </p:nvSpPr>
        <p:spPr>
          <a:xfrm>
            <a:off x="3859823" y="510009"/>
            <a:ext cx="8173915" cy="6207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F7024-232A-404D-8A88-15F92976856C}"/>
              </a:ext>
            </a:extLst>
          </p:cNvPr>
          <p:cNvSpPr txBox="1"/>
          <p:nvPr/>
        </p:nvSpPr>
        <p:spPr>
          <a:xfrm>
            <a:off x="3938954" y="523280"/>
            <a:ext cx="790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Symptoms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73D119-CF2C-48A0-86C7-C0293AE094C1}"/>
              </a:ext>
            </a:extLst>
          </p:cNvPr>
          <p:cNvSpPr/>
          <p:nvPr/>
        </p:nvSpPr>
        <p:spPr>
          <a:xfrm>
            <a:off x="3938954" y="831057"/>
            <a:ext cx="7980485" cy="918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7162B-3CEC-4763-8D90-82AF3EFE52A6}"/>
              </a:ext>
            </a:extLst>
          </p:cNvPr>
          <p:cNvSpPr txBox="1"/>
          <p:nvPr/>
        </p:nvSpPr>
        <p:spPr>
          <a:xfrm>
            <a:off x="3947745" y="1828800"/>
            <a:ext cx="790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Diagnosis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64459E-EB19-428A-B2E6-907C01DDDB10}"/>
              </a:ext>
            </a:extLst>
          </p:cNvPr>
          <p:cNvSpPr/>
          <p:nvPr/>
        </p:nvSpPr>
        <p:spPr>
          <a:xfrm>
            <a:off x="3947745" y="2136576"/>
            <a:ext cx="7980485" cy="610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782ACD-E299-47C4-96D7-C0B7BA1C00C5}"/>
              </a:ext>
            </a:extLst>
          </p:cNvPr>
          <p:cNvSpPr txBox="1"/>
          <p:nvPr/>
        </p:nvSpPr>
        <p:spPr>
          <a:xfrm>
            <a:off x="3947745" y="2772138"/>
            <a:ext cx="790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Prescription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29E22C-AA99-4740-94AB-2D5E122CB691}"/>
              </a:ext>
            </a:extLst>
          </p:cNvPr>
          <p:cNvSpPr/>
          <p:nvPr/>
        </p:nvSpPr>
        <p:spPr>
          <a:xfrm>
            <a:off x="3947745" y="3079914"/>
            <a:ext cx="7980485" cy="1536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FB500A-CC0C-4397-8BF4-21816A66CB33}"/>
              </a:ext>
            </a:extLst>
          </p:cNvPr>
          <p:cNvSpPr txBox="1"/>
          <p:nvPr/>
        </p:nvSpPr>
        <p:spPr>
          <a:xfrm>
            <a:off x="3947745" y="4646805"/>
            <a:ext cx="790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Comments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F408A1-31D2-447D-8812-817AAB642242}"/>
              </a:ext>
            </a:extLst>
          </p:cNvPr>
          <p:cNvSpPr/>
          <p:nvPr/>
        </p:nvSpPr>
        <p:spPr>
          <a:xfrm>
            <a:off x="3947745" y="4954580"/>
            <a:ext cx="7980485" cy="1666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FEBE00-CC85-4259-BEBE-F007A9E72BA0}"/>
              </a:ext>
            </a:extLst>
          </p:cNvPr>
          <p:cNvSpPr/>
          <p:nvPr/>
        </p:nvSpPr>
        <p:spPr>
          <a:xfrm>
            <a:off x="5064372" y="648492"/>
            <a:ext cx="45719" cy="65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300260-2D45-4DF0-A442-87CF827D0311}"/>
              </a:ext>
            </a:extLst>
          </p:cNvPr>
          <p:cNvSpPr txBox="1"/>
          <p:nvPr/>
        </p:nvSpPr>
        <p:spPr>
          <a:xfrm>
            <a:off x="5073166" y="573689"/>
            <a:ext cx="815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Free writing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D29A81-8FA6-469E-985A-8C7C3D98DAA7}"/>
              </a:ext>
            </a:extLst>
          </p:cNvPr>
          <p:cNvSpPr/>
          <p:nvPr/>
        </p:nvSpPr>
        <p:spPr>
          <a:xfrm>
            <a:off x="6091324" y="661728"/>
            <a:ext cx="45719" cy="65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EED444-0566-4F2D-88CD-51D337B3471D}"/>
              </a:ext>
            </a:extLst>
          </p:cNvPr>
          <p:cNvSpPr txBox="1"/>
          <p:nvPr/>
        </p:nvSpPr>
        <p:spPr>
          <a:xfrm>
            <a:off x="6100118" y="586925"/>
            <a:ext cx="105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Unordered List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E8FB74-44CD-4374-854D-248615D52CFB}"/>
              </a:ext>
            </a:extLst>
          </p:cNvPr>
          <p:cNvSpPr/>
          <p:nvPr/>
        </p:nvSpPr>
        <p:spPr>
          <a:xfrm>
            <a:off x="7156939" y="658562"/>
            <a:ext cx="45719" cy="65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C18B90-CC8A-4598-8E08-AA8F4E608267}"/>
              </a:ext>
            </a:extLst>
          </p:cNvPr>
          <p:cNvSpPr txBox="1"/>
          <p:nvPr/>
        </p:nvSpPr>
        <p:spPr>
          <a:xfrm>
            <a:off x="7165733" y="583759"/>
            <a:ext cx="105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Ordered List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C0763D-B373-41B4-AE99-E1BB273D7240}"/>
              </a:ext>
            </a:extLst>
          </p:cNvPr>
          <p:cNvSpPr/>
          <p:nvPr/>
        </p:nvSpPr>
        <p:spPr>
          <a:xfrm>
            <a:off x="5073168" y="1900093"/>
            <a:ext cx="45719" cy="65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3EFFFD-2F90-46E1-A919-D4986EFD223E}"/>
              </a:ext>
            </a:extLst>
          </p:cNvPr>
          <p:cNvSpPr txBox="1"/>
          <p:nvPr/>
        </p:nvSpPr>
        <p:spPr>
          <a:xfrm>
            <a:off x="5081962" y="1825290"/>
            <a:ext cx="815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Free writing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E14587-8217-4876-9449-0F51D699290C}"/>
              </a:ext>
            </a:extLst>
          </p:cNvPr>
          <p:cNvSpPr/>
          <p:nvPr/>
        </p:nvSpPr>
        <p:spPr>
          <a:xfrm>
            <a:off x="6100120" y="1913329"/>
            <a:ext cx="45719" cy="65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A09896-F6E1-47D5-B76A-E8A2DA403E77}"/>
              </a:ext>
            </a:extLst>
          </p:cNvPr>
          <p:cNvSpPr txBox="1"/>
          <p:nvPr/>
        </p:nvSpPr>
        <p:spPr>
          <a:xfrm>
            <a:off x="6108914" y="1838526"/>
            <a:ext cx="105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Unordered List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9737AA-310E-4FAB-96FA-30BB21269443}"/>
              </a:ext>
            </a:extLst>
          </p:cNvPr>
          <p:cNvSpPr/>
          <p:nvPr/>
        </p:nvSpPr>
        <p:spPr>
          <a:xfrm>
            <a:off x="7165735" y="1910163"/>
            <a:ext cx="45719" cy="65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0A0542-F406-4739-93F1-3B86408B90D1}"/>
              </a:ext>
            </a:extLst>
          </p:cNvPr>
          <p:cNvSpPr txBox="1"/>
          <p:nvPr/>
        </p:nvSpPr>
        <p:spPr>
          <a:xfrm>
            <a:off x="7174529" y="1835360"/>
            <a:ext cx="105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Ordered 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7BB5C-FCEA-4C5C-9FF0-8D94F2EFEE8E}"/>
              </a:ext>
            </a:extLst>
          </p:cNvPr>
          <p:cNvSpPr/>
          <p:nvPr/>
        </p:nvSpPr>
        <p:spPr>
          <a:xfrm>
            <a:off x="5064372" y="2877724"/>
            <a:ext cx="45719" cy="65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2AA6D7-D353-4FF5-9F6A-0EA8AB052894}"/>
              </a:ext>
            </a:extLst>
          </p:cNvPr>
          <p:cNvSpPr txBox="1"/>
          <p:nvPr/>
        </p:nvSpPr>
        <p:spPr>
          <a:xfrm>
            <a:off x="5073166" y="2802921"/>
            <a:ext cx="815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Free writing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03FEBC-B2CB-4116-BA9B-B7C2B78426C6}"/>
              </a:ext>
            </a:extLst>
          </p:cNvPr>
          <p:cNvSpPr/>
          <p:nvPr/>
        </p:nvSpPr>
        <p:spPr>
          <a:xfrm>
            <a:off x="6091324" y="2890960"/>
            <a:ext cx="45719" cy="65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4E0A6B-D5AD-4BF6-84FE-7073D4CC60C3}"/>
              </a:ext>
            </a:extLst>
          </p:cNvPr>
          <p:cNvSpPr txBox="1"/>
          <p:nvPr/>
        </p:nvSpPr>
        <p:spPr>
          <a:xfrm>
            <a:off x="6100118" y="2816157"/>
            <a:ext cx="105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Unordered 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0D73A8-0B1F-4AA0-814B-79BB6EE56FF8}"/>
              </a:ext>
            </a:extLst>
          </p:cNvPr>
          <p:cNvSpPr/>
          <p:nvPr/>
        </p:nvSpPr>
        <p:spPr>
          <a:xfrm>
            <a:off x="7156939" y="2887794"/>
            <a:ext cx="45719" cy="65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D357D6-3245-4397-93B4-D3517A9C479C}"/>
              </a:ext>
            </a:extLst>
          </p:cNvPr>
          <p:cNvSpPr txBox="1"/>
          <p:nvPr/>
        </p:nvSpPr>
        <p:spPr>
          <a:xfrm>
            <a:off x="7165733" y="2812991"/>
            <a:ext cx="105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Ordered List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8414AE-50B5-4331-8DF1-C8BB1A2A6059}"/>
              </a:ext>
            </a:extLst>
          </p:cNvPr>
          <p:cNvSpPr/>
          <p:nvPr/>
        </p:nvSpPr>
        <p:spPr>
          <a:xfrm>
            <a:off x="5073168" y="4785158"/>
            <a:ext cx="45719" cy="65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3722A8-8821-498E-8A17-A7CAD1D49BF0}"/>
              </a:ext>
            </a:extLst>
          </p:cNvPr>
          <p:cNvSpPr txBox="1"/>
          <p:nvPr/>
        </p:nvSpPr>
        <p:spPr>
          <a:xfrm>
            <a:off x="5081962" y="4710355"/>
            <a:ext cx="815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Free writing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F613BB-5C7E-4CE2-A78E-11246F26E424}"/>
              </a:ext>
            </a:extLst>
          </p:cNvPr>
          <p:cNvSpPr/>
          <p:nvPr/>
        </p:nvSpPr>
        <p:spPr>
          <a:xfrm>
            <a:off x="6100120" y="4798394"/>
            <a:ext cx="45719" cy="65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B7FA1D-81A1-40EC-B30D-D8E5DF6F77E7}"/>
              </a:ext>
            </a:extLst>
          </p:cNvPr>
          <p:cNvSpPr txBox="1"/>
          <p:nvPr/>
        </p:nvSpPr>
        <p:spPr>
          <a:xfrm>
            <a:off x="6108914" y="4723591"/>
            <a:ext cx="105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Unordered List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0E1787-19CE-4438-BB9E-F38B2E75DAA1}"/>
              </a:ext>
            </a:extLst>
          </p:cNvPr>
          <p:cNvSpPr/>
          <p:nvPr/>
        </p:nvSpPr>
        <p:spPr>
          <a:xfrm>
            <a:off x="7165735" y="4795228"/>
            <a:ext cx="45719" cy="65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01F2CA-92F8-4618-8F38-016711CD038C}"/>
              </a:ext>
            </a:extLst>
          </p:cNvPr>
          <p:cNvSpPr txBox="1"/>
          <p:nvPr/>
        </p:nvSpPr>
        <p:spPr>
          <a:xfrm>
            <a:off x="7174529" y="4720425"/>
            <a:ext cx="105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Ordered List</a:t>
            </a:r>
          </a:p>
        </p:txBody>
      </p:sp>
    </p:spTree>
    <p:extLst>
      <p:ext uri="{BB962C8B-B14F-4D97-AF65-F5344CB8AC3E}">
        <p14:creationId xmlns:p14="http://schemas.microsoft.com/office/powerpoint/2010/main" val="24526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7D5926-6DF0-4B52-A922-D86326B22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37552"/>
              </p:ext>
            </p:extLst>
          </p:nvPr>
        </p:nvGraphicFramePr>
        <p:xfrm>
          <a:off x="918753" y="2171614"/>
          <a:ext cx="103544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4540">
                  <a:extLst>
                    <a:ext uri="{9D8B030D-6E8A-4147-A177-3AD203B41FA5}">
                      <a16:colId xmlns:a16="http://schemas.microsoft.com/office/drawing/2014/main" val="1138183679"/>
                    </a:ext>
                  </a:extLst>
                </a:gridCol>
                <a:gridCol w="1151792">
                  <a:extLst>
                    <a:ext uri="{9D8B030D-6E8A-4147-A177-3AD203B41FA5}">
                      <a16:colId xmlns:a16="http://schemas.microsoft.com/office/drawing/2014/main" val="2907226453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2463738497"/>
                    </a:ext>
                  </a:extLst>
                </a:gridCol>
                <a:gridCol w="1204089">
                  <a:extLst>
                    <a:ext uri="{9D8B030D-6E8A-4147-A177-3AD203B41FA5}">
                      <a16:colId xmlns:a16="http://schemas.microsoft.com/office/drawing/2014/main" val="931676099"/>
                    </a:ext>
                  </a:extLst>
                </a:gridCol>
                <a:gridCol w="1479213">
                  <a:extLst>
                    <a:ext uri="{9D8B030D-6E8A-4147-A177-3AD203B41FA5}">
                      <a16:colId xmlns:a16="http://schemas.microsoft.com/office/drawing/2014/main" val="2998997586"/>
                    </a:ext>
                  </a:extLst>
                </a:gridCol>
                <a:gridCol w="1479213">
                  <a:extLst>
                    <a:ext uri="{9D8B030D-6E8A-4147-A177-3AD203B41FA5}">
                      <a16:colId xmlns:a16="http://schemas.microsoft.com/office/drawing/2014/main" val="4288983855"/>
                    </a:ext>
                  </a:extLst>
                </a:gridCol>
                <a:gridCol w="1479213">
                  <a:extLst>
                    <a:ext uri="{9D8B030D-6E8A-4147-A177-3AD203B41FA5}">
                      <a16:colId xmlns:a16="http://schemas.microsoft.com/office/drawing/2014/main" val="396778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진료기록 </a:t>
                      </a:r>
                      <a:r>
                        <a:rPr lang="en-IN" altLang="ko-KR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환자 </a:t>
                      </a:r>
                      <a:r>
                        <a:rPr lang="en-IN" altLang="ko-KR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날짜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Symptom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Diagnose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3628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870935-AB39-4433-A711-89BB2C69A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070262"/>
              </p:ext>
            </p:extLst>
          </p:nvPr>
        </p:nvGraphicFramePr>
        <p:xfrm>
          <a:off x="918752" y="3126827"/>
          <a:ext cx="10354491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4540">
                  <a:extLst>
                    <a:ext uri="{9D8B030D-6E8A-4147-A177-3AD203B41FA5}">
                      <a16:colId xmlns:a16="http://schemas.microsoft.com/office/drawing/2014/main" val="340755022"/>
                    </a:ext>
                  </a:extLst>
                </a:gridCol>
                <a:gridCol w="1151792">
                  <a:extLst>
                    <a:ext uri="{9D8B030D-6E8A-4147-A177-3AD203B41FA5}">
                      <a16:colId xmlns:a16="http://schemas.microsoft.com/office/drawing/2014/main" val="4045770167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2932207406"/>
                    </a:ext>
                  </a:extLst>
                </a:gridCol>
                <a:gridCol w="1204089">
                  <a:extLst>
                    <a:ext uri="{9D8B030D-6E8A-4147-A177-3AD203B41FA5}">
                      <a16:colId xmlns:a16="http://schemas.microsoft.com/office/drawing/2014/main" val="2979102171"/>
                    </a:ext>
                  </a:extLst>
                </a:gridCol>
                <a:gridCol w="1479213">
                  <a:extLst>
                    <a:ext uri="{9D8B030D-6E8A-4147-A177-3AD203B41FA5}">
                      <a16:colId xmlns:a16="http://schemas.microsoft.com/office/drawing/2014/main" val="139344290"/>
                    </a:ext>
                  </a:extLst>
                </a:gridCol>
                <a:gridCol w="1479213">
                  <a:extLst>
                    <a:ext uri="{9D8B030D-6E8A-4147-A177-3AD203B41FA5}">
                      <a16:colId xmlns:a16="http://schemas.microsoft.com/office/drawing/2014/main" val="2828842678"/>
                    </a:ext>
                  </a:extLst>
                </a:gridCol>
                <a:gridCol w="1479213">
                  <a:extLst>
                    <a:ext uri="{9D8B030D-6E8A-4147-A177-3AD203B41FA5}">
                      <a16:colId xmlns:a16="http://schemas.microsoft.com/office/drawing/2014/main" val="872567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환자 </a:t>
                      </a:r>
                      <a:r>
                        <a:rPr lang="en-IN" altLang="ko-KR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날짜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구분</a:t>
                      </a:r>
                      <a:r>
                        <a:rPr lang="en-IN" altLang="ko-KR" dirty="0"/>
                        <a:t>ID</a:t>
                      </a:r>
                    </a:p>
                    <a:p>
                      <a:r>
                        <a:rPr lang="en-IN" dirty="0"/>
                        <a:t>(0=</a:t>
                      </a:r>
                      <a:r>
                        <a:rPr lang="ko-KR" altLang="en-US" dirty="0"/>
                        <a:t>진료</a:t>
                      </a:r>
                      <a:endParaRPr lang="en-IN" altLang="ko-KR" dirty="0"/>
                    </a:p>
                    <a:p>
                      <a:r>
                        <a:rPr lang="en-IN" dirty="0"/>
                        <a:t>1=</a:t>
                      </a:r>
                      <a:r>
                        <a:rPr lang="ko-KR" altLang="en-US" dirty="0"/>
                        <a:t>치료</a:t>
                      </a:r>
                      <a:endParaRPr lang="en-IN" altLang="ko-KR" dirty="0"/>
                    </a:p>
                    <a:p>
                      <a:r>
                        <a:rPr lang="en-IN" dirty="0"/>
                        <a:t>2=</a:t>
                      </a:r>
                      <a:r>
                        <a:rPr lang="ko-KR" altLang="en-US" dirty="0"/>
                        <a:t>기타</a:t>
                      </a:r>
                      <a:r>
                        <a:rPr lang="en-IN" altLang="ko-KR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지출</a:t>
                      </a:r>
                      <a:r>
                        <a:rPr lang="en-IN" altLang="ko-KR" dirty="0"/>
                        <a:t>/</a:t>
                      </a:r>
                      <a:r>
                        <a:rPr lang="ko-KR" altLang="en-US" dirty="0"/>
                        <a:t>수입</a:t>
                      </a:r>
                      <a:endParaRPr lang="en-IN" altLang="ko-KR" dirty="0"/>
                    </a:p>
                    <a:p>
                      <a:r>
                        <a:rPr lang="en-IN" dirty="0"/>
                        <a:t>(0=</a:t>
                      </a:r>
                      <a:r>
                        <a:rPr lang="ko-KR" altLang="en-US" dirty="0"/>
                        <a:t>지출</a:t>
                      </a:r>
                      <a:endParaRPr lang="en-IN" altLang="ko-KR" dirty="0"/>
                    </a:p>
                    <a:p>
                      <a:r>
                        <a:rPr lang="en-IN" dirty="0"/>
                        <a:t>1=</a:t>
                      </a:r>
                      <a:r>
                        <a:rPr lang="ko-KR" altLang="en-US" dirty="0"/>
                        <a:t>수입</a:t>
                      </a:r>
                      <a:r>
                        <a:rPr lang="en-IN" altLang="ko-KR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금액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진료기록</a:t>
                      </a:r>
                      <a:r>
                        <a:rPr lang="en-IN" altLang="ko-KR" dirty="0"/>
                        <a:t>ID (Not Compulsory)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64205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C5A6DB-D09F-44A9-8F66-20E522541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210734"/>
              </p:ext>
            </p:extLst>
          </p:nvPr>
        </p:nvGraphicFramePr>
        <p:xfrm>
          <a:off x="918754" y="847879"/>
          <a:ext cx="10354491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4540">
                  <a:extLst>
                    <a:ext uri="{9D8B030D-6E8A-4147-A177-3AD203B41FA5}">
                      <a16:colId xmlns:a16="http://schemas.microsoft.com/office/drawing/2014/main" val="2786719633"/>
                    </a:ext>
                  </a:extLst>
                </a:gridCol>
                <a:gridCol w="1151792">
                  <a:extLst>
                    <a:ext uri="{9D8B030D-6E8A-4147-A177-3AD203B41FA5}">
                      <a16:colId xmlns:a16="http://schemas.microsoft.com/office/drawing/2014/main" val="721299808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09440739"/>
                    </a:ext>
                  </a:extLst>
                </a:gridCol>
                <a:gridCol w="1204089">
                  <a:extLst>
                    <a:ext uri="{9D8B030D-6E8A-4147-A177-3AD203B41FA5}">
                      <a16:colId xmlns:a16="http://schemas.microsoft.com/office/drawing/2014/main" val="2637794902"/>
                    </a:ext>
                  </a:extLst>
                </a:gridCol>
                <a:gridCol w="1479213">
                  <a:extLst>
                    <a:ext uri="{9D8B030D-6E8A-4147-A177-3AD203B41FA5}">
                      <a16:colId xmlns:a16="http://schemas.microsoft.com/office/drawing/2014/main" val="4023704608"/>
                    </a:ext>
                  </a:extLst>
                </a:gridCol>
                <a:gridCol w="1479213">
                  <a:extLst>
                    <a:ext uri="{9D8B030D-6E8A-4147-A177-3AD203B41FA5}">
                      <a16:colId xmlns:a16="http://schemas.microsoft.com/office/drawing/2014/main" val="666998138"/>
                    </a:ext>
                  </a:extLst>
                </a:gridCol>
                <a:gridCol w="1479213">
                  <a:extLst>
                    <a:ext uri="{9D8B030D-6E8A-4147-A177-3AD203B41FA5}">
                      <a16:colId xmlns:a16="http://schemas.microsoft.com/office/drawing/2014/main" val="4282964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환자</a:t>
                      </a:r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D.O.B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Phone-Number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43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11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930698-E9C1-41E6-8223-BB4E97F71588}"/>
              </a:ext>
            </a:extLst>
          </p:cNvPr>
          <p:cNvSpPr/>
          <p:nvPr/>
        </p:nvSpPr>
        <p:spPr>
          <a:xfrm>
            <a:off x="11783433" y="8791"/>
            <a:ext cx="461318" cy="164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8E3401-3A1A-4C21-B8C2-3B235C4D9888}"/>
              </a:ext>
            </a:extLst>
          </p:cNvPr>
          <p:cNvCxnSpPr>
            <a:cxnSpLocks/>
          </p:cNvCxnSpPr>
          <p:nvPr/>
        </p:nvCxnSpPr>
        <p:spPr>
          <a:xfrm>
            <a:off x="11673017" y="115329"/>
            <a:ext cx="1070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F7D0CF-3FC5-46F2-BFF7-A190A3BC6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96669"/>
              </p:ext>
            </p:extLst>
          </p:nvPr>
        </p:nvGraphicFramePr>
        <p:xfrm>
          <a:off x="-1" y="1032704"/>
          <a:ext cx="11944865" cy="5825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973">
                  <a:extLst>
                    <a:ext uri="{9D8B030D-6E8A-4147-A177-3AD203B41FA5}">
                      <a16:colId xmlns:a16="http://schemas.microsoft.com/office/drawing/2014/main" val="637669781"/>
                    </a:ext>
                  </a:extLst>
                </a:gridCol>
                <a:gridCol w="2388973">
                  <a:extLst>
                    <a:ext uri="{9D8B030D-6E8A-4147-A177-3AD203B41FA5}">
                      <a16:colId xmlns:a16="http://schemas.microsoft.com/office/drawing/2014/main" val="3270581723"/>
                    </a:ext>
                  </a:extLst>
                </a:gridCol>
                <a:gridCol w="2388973">
                  <a:extLst>
                    <a:ext uri="{9D8B030D-6E8A-4147-A177-3AD203B41FA5}">
                      <a16:colId xmlns:a16="http://schemas.microsoft.com/office/drawing/2014/main" val="2962917974"/>
                    </a:ext>
                  </a:extLst>
                </a:gridCol>
                <a:gridCol w="2388973">
                  <a:extLst>
                    <a:ext uri="{9D8B030D-6E8A-4147-A177-3AD203B41FA5}">
                      <a16:colId xmlns:a16="http://schemas.microsoft.com/office/drawing/2014/main" val="354045739"/>
                    </a:ext>
                  </a:extLst>
                </a:gridCol>
                <a:gridCol w="2388973">
                  <a:extLst>
                    <a:ext uri="{9D8B030D-6E8A-4147-A177-3AD203B41FA5}">
                      <a16:colId xmlns:a16="http://schemas.microsoft.com/office/drawing/2014/main" val="2152345421"/>
                    </a:ext>
                  </a:extLst>
                </a:gridCol>
              </a:tblGrid>
              <a:tr h="485441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Phone Number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Last Visit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42923437"/>
                  </a:ext>
                </a:extLst>
              </a:tr>
              <a:tr h="48544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83850270"/>
                  </a:ext>
                </a:extLst>
              </a:tr>
              <a:tr h="48544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28519320"/>
                  </a:ext>
                </a:extLst>
              </a:tr>
              <a:tr h="48544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27670248"/>
                  </a:ext>
                </a:extLst>
              </a:tr>
              <a:tr h="48544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48961357"/>
                  </a:ext>
                </a:extLst>
              </a:tr>
              <a:tr h="48544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01822426"/>
                  </a:ext>
                </a:extLst>
              </a:tr>
              <a:tr h="48544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3668831"/>
                  </a:ext>
                </a:extLst>
              </a:tr>
              <a:tr h="48544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35600468"/>
                  </a:ext>
                </a:extLst>
              </a:tr>
              <a:tr h="48544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16498338"/>
                  </a:ext>
                </a:extLst>
              </a:tr>
              <a:tr h="48544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82618136"/>
                  </a:ext>
                </a:extLst>
              </a:tr>
              <a:tr h="48544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17054047"/>
                  </a:ext>
                </a:extLst>
              </a:tr>
              <a:tr h="48544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018543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8025227-A690-43DF-AC58-255E3C5FF2F6}"/>
              </a:ext>
            </a:extLst>
          </p:cNvPr>
          <p:cNvSpPr/>
          <p:nvPr/>
        </p:nvSpPr>
        <p:spPr>
          <a:xfrm>
            <a:off x="0" y="420130"/>
            <a:ext cx="2430162" cy="4942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Add Patient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57CA6C-CA2F-478B-9A10-389264CBCA83}"/>
              </a:ext>
            </a:extLst>
          </p:cNvPr>
          <p:cNvSpPr/>
          <p:nvPr/>
        </p:nvSpPr>
        <p:spPr>
          <a:xfrm>
            <a:off x="11961341" y="230659"/>
            <a:ext cx="230658" cy="6627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BDAF85-8DC2-4B69-8BAE-20CB97C44DFE}"/>
              </a:ext>
            </a:extLst>
          </p:cNvPr>
          <p:cNvSpPr/>
          <p:nvPr/>
        </p:nvSpPr>
        <p:spPr>
          <a:xfrm>
            <a:off x="11961341" y="486032"/>
            <a:ext cx="214183" cy="21171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AE35A-784A-4198-B21F-D65648771718}"/>
              </a:ext>
            </a:extLst>
          </p:cNvPr>
          <p:cNvSpPr/>
          <p:nvPr/>
        </p:nvSpPr>
        <p:spPr>
          <a:xfrm>
            <a:off x="9461156" y="1569308"/>
            <a:ext cx="2265407" cy="3759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Care this patient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4D65A9-61E4-489B-9A0B-CFA4C401C9D4}"/>
              </a:ext>
            </a:extLst>
          </p:cNvPr>
          <p:cNvSpPr/>
          <p:nvPr/>
        </p:nvSpPr>
        <p:spPr>
          <a:xfrm>
            <a:off x="9461156" y="2063570"/>
            <a:ext cx="2265407" cy="3759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Care this patient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17642F-7D08-4100-93BB-802E1002DD70}"/>
              </a:ext>
            </a:extLst>
          </p:cNvPr>
          <p:cNvSpPr/>
          <p:nvPr/>
        </p:nvSpPr>
        <p:spPr>
          <a:xfrm>
            <a:off x="9461155" y="2557832"/>
            <a:ext cx="2265407" cy="3759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Care this patient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FE2D43-C0D2-4B55-8B3C-BB73E9C10AC1}"/>
              </a:ext>
            </a:extLst>
          </p:cNvPr>
          <p:cNvSpPr/>
          <p:nvPr/>
        </p:nvSpPr>
        <p:spPr>
          <a:xfrm>
            <a:off x="9461154" y="3027380"/>
            <a:ext cx="2265407" cy="3759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Care this patient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FC1085-AE35-4453-B63F-75B215117AAA}"/>
              </a:ext>
            </a:extLst>
          </p:cNvPr>
          <p:cNvSpPr/>
          <p:nvPr/>
        </p:nvSpPr>
        <p:spPr>
          <a:xfrm>
            <a:off x="9461154" y="3505217"/>
            <a:ext cx="2265407" cy="3759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Care this patient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99133E-33A5-4885-86BB-B3287DE64F72}"/>
              </a:ext>
            </a:extLst>
          </p:cNvPr>
          <p:cNvSpPr/>
          <p:nvPr/>
        </p:nvSpPr>
        <p:spPr>
          <a:xfrm>
            <a:off x="9461154" y="3993463"/>
            <a:ext cx="2265407" cy="3759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Care this patient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9AC62C-17D0-4106-80D9-BD83CE9FD8B7}"/>
              </a:ext>
            </a:extLst>
          </p:cNvPr>
          <p:cNvSpPr/>
          <p:nvPr/>
        </p:nvSpPr>
        <p:spPr>
          <a:xfrm>
            <a:off x="9461154" y="4481709"/>
            <a:ext cx="2265407" cy="3759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Care this patient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25456D-D802-4B56-80AA-2D34B54D9A1A}"/>
              </a:ext>
            </a:extLst>
          </p:cNvPr>
          <p:cNvSpPr/>
          <p:nvPr/>
        </p:nvSpPr>
        <p:spPr>
          <a:xfrm>
            <a:off x="9461154" y="4969955"/>
            <a:ext cx="2265407" cy="3759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Care this patient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580C66-9C09-40C9-B28D-4D829AB41048}"/>
              </a:ext>
            </a:extLst>
          </p:cNvPr>
          <p:cNvSpPr/>
          <p:nvPr/>
        </p:nvSpPr>
        <p:spPr>
          <a:xfrm>
            <a:off x="9461154" y="5458201"/>
            <a:ext cx="2265407" cy="3759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Care this patient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FE5A03-E39C-45A0-AB1A-BD4D60B14C24}"/>
              </a:ext>
            </a:extLst>
          </p:cNvPr>
          <p:cNvSpPr/>
          <p:nvPr/>
        </p:nvSpPr>
        <p:spPr>
          <a:xfrm>
            <a:off x="9461154" y="5946447"/>
            <a:ext cx="2265407" cy="3759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Care this patient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6F954-80E1-4861-A17E-3CEEE886D474}"/>
              </a:ext>
            </a:extLst>
          </p:cNvPr>
          <p:cNvSpPr/>
          <p:nvPr/>
        </p:nvSpPr>
        <p:spPr>
          <a:xfrm>
            <a:off x="9461154" y="6434693"/>
            <a:ext cx="2265407" cy="3759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Care this patient</a:t>
            </a:r>
          </a:p>
        </p:txBody>
      </p:sp>
    </p:spTree>
    <p:extLst>
      <p:ext uri="{BB962C8B-B14F-4D97-AF65-F5344CB8AC3E}">
        <p14:creationId xmlns:p14="http://schemas.microsoft.com/office/powerpoint/2010/main" val="239015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192</Words>
  <Application>Microsoft Office PowerPoint</Application>
  <PresentationFormat>Widescreen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Aparajita</vt:lpstr>
      <vt:lpstr>Arial</vt:lpstr>
      <vt:lpstr>Bahnschrift SemiBold SemiConden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 Hyeok Kim</dc:creator>
  <cp:lastModifiedBy>Jae Hyeok Kim</cp:lastModifiedBy>
  <cp:revision>18</cp:revision>
  <dcterms:created xsi:type="dcterms:W3CDTF">2020-04-14T13:33:11Z</dcterms:created>
  <dcterms:modified xsi:type="dcterms:W3CDTF">2020-05-04T10:15:05Z</dcterms:modified>
</cp:coreProperties>
</file>