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EAE7-35A6-4590-ADD4-A21A91DB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9C5D2-2CF3-457B-96B4-64F300FF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1F759-3F9B-4C23-B357-365617F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30630-1B1B-43D9-9C9E-2656D46D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9576E-BFF3-48D6-819B-79DCC1BE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9B4B-D561-4A9C-95D9-C5286D2F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825D7-AAF7-486A-A441-279F0E26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FC318-F284-4E61-9298-1C77EFC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3E4EE-164D-4093-8940-2D08AB2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6E24D-7E06-43E9-B3C5-671E9A8D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448B3-E362-4210-B107-F5C14338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DF88C-80A1-4969-AE24-2B00C181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37BC-D6AE-4ADD-9750-93B0CB15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284CE-F949-49DD-B038-9436ED1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CC15E-2223-41A1-BFA1-604077B9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3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4A30-E6D1-4BBE-B129-2CC4D351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9299-F139-4A65-B441-27EF019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9D565-172C-494E-A4D0-74767DF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57993-35A0-4E97-8502-2552828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C0243-C103-477A-81BB-210CA23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9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0EA5-E413-45B0-B00C-9CBF25F0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BA94F-2F0F-4E6E-B163-1244F31C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52C25-DA6D-4A75-80BA-8D53EC26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ABE07-7E9C-4E74-8AFA-66B4B8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DF19E-4632-4F0D-A004-4F32EC71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B7CB-67D0-4D25-BBFF-08A9E89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F2A5-1BBA-4839-9070-13E56CA74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C20DE-E0E8-42CE-982A-8FE9F62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94DD5-52C0-42FB-9392-462A2EE1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F55BC-EFB9-418E-AB45-ADDDA1D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A71CA-4B02-45C2-80F0-C8BD4EB2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C6452-1B1A-43CC-9004-6362748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CBA38-27B7-4E16-A719-65834511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92357-63CE-413E-9A8C-DF011325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588FDA-2D42-47C6-B269-1A900D02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33F5-FA76-45AF-8829-821351362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FE095-29E1-44E0-BB22-9B9C8173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8F189B-1AFA-4F5F-97C5-EE294C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EAB36-83D3-4A21-AB1C-DA92B572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5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188F-C013-4B2F-931F-A04B3D73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0FED7-8285-4B96-A61A-C037C9EF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D2871-61C4-4F3B-AE15-810AB65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3943D3-3743-4D1B-BC39-1C34F84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01D3A-A7BF-40AC-BE00-ADE0713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2CEEE-6F6D-458D-AFBC-6038A1E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0BB92-12DF-4D7C-BBEB-25561B79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6765-7823-4179-9246-9478F3B5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10FB-74EC-4788-8815-DC2560B5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8557F-B71A-4451-B618-258E8361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B2E85-BFAD-4F8C-B821-DECBFB0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CAA01-A31A-4C1D-80FC-4D6D1D35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312B-9F0A-4CCD-977D-889D07F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5B65-E435-4759-8720-31DBF5E4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62FCE3-F6DC-4B66-AB50-013B22C6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E08DE-7072-434D-A8A3-55B60552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B2120-B34D-4AC0-B6D9-58E9C47B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919E2-D800-4B63-9F44-CB490742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E97FF-8389-4E97-A239-CA8F0E8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7D6AD9-672D-40FA-A6D3-6C3FD501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F250B-8FCD-418B-B8E0-4C9B9D5E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351C-6697-4DFA-9860-8B6CFAF62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2A81-AC29-4F5A-8179-1C07CF96D75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EB123-AC8E-4D7A-8A78-66BF7E5F2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C3F2-6CDC-4E0F-8245-CE6CEC3C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14B7-BF0E-49BF-9DAA-138DF9482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대학에서는 다양하게 배우자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2BF1-CE4E-4118-B836-5AE4D0F9EF8F}"/>
              </a:ext>
            </a:extLst>
          </p:cNvPr>
          <p:cNvSpPr txBox="1"/>
          <p:nvPr/>
        </p:nvSpPr>
        <p:spPr>
          <a:xfrm>
            <a:off x="9764785" y="5629013"/>
            <a:ext cx="214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소프트웨어</a:t>
            </a:r>
            <a:r>
              <a:rPr lang="en-US" altLang="ko-KR"/>
              <a:t>B577008</a:t>
            </a:r>
            <a:r>
              <a:rPr lang="ko-KR" altLang="en-US"/>
              <a:t> 김태준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9EE96-6FCB-42AE-AAE4-87CC1ADDAF70}"/>
              </a:ext>
            </a:extLst>
          </p:cNvPr>
          <p:cNvSpPr txBox="1"/>
          <p:nvPr/>
        </p:nvSpPr>
        <p:spPr>
          <a:xfrm>
            <a:off x="5056464" y="3509963"/>
            <a:ext cx="207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/>
              <a:t>-Game Client-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40" y="620785"/>
            <a:ext cx="140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DE879-8DE5-4A50-B516-E926CE8D8CA5}"/>
              </a:ext>
            </a:extLst>
          </p:cNvPr>
          <p:cNvSpPr txBox="1"/>
          <p:nvPr/>
        </p:nvSpPr>
        <p:spPr>
          <a:xfrm>
            <a:off x="867747" y="1996751"/>
            <a:ext cx="95078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/>
              <a:t> 자신의 파트를 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b="1" dirty="0"/>
              <a:t> 지금까지 해왔던 활동들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800" b="1" dirty="0"/>
              <a:t> Unreal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Engine4</a:t>
            </a:r>
            <a:r>
              <a:rPr lang="ko-KR" altLang="en-US" sz="2800" b="1" dirty="0"/>
              <a:t>를 사용한 졸업작품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b="1" dirty="0"/>
              <a:t> 도전해보지 못했던 것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0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8BDF809-F97E-4E20-9EF5-9AD43B408D62}"/>
              </a:ext>
            </a:extLst>
          </p:cNvPr>
          <p:cNvSpPr/>
          <p:nvPr/>
        </p:nvSpPr>
        <p:spPr>
          <a:xfrm rot="10800000">
            <a:off x="847288" y="1476462"/>
            <a:ext cx="293614" cy="4622334"/>
          </a:xfrm>
          <a:prstGeom prst="downArrow">
            <a:avLst>
              <a:gd name="adj1" fmla="val 38571"/>
              <a:gd name="adj2" fmla="val 1700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B1052-D719-448B-8F73-122E475010AB}"/>
              </a:ext>
            </a:extLst>
          </p:cNvPr>
          <p:cNvCxnSpPr>
            <a:cxnSpLocks/>
          </p:cNvCxnSpPr>
          <p:nvPr/>
        </p:nvCxnSpPr>
        <p:spPr>
          <a:xfrm flipH="1" flipV="1">
            <a:off x="1073792" y="5951987"/>
            <a:ext cx="2164358" cy="83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85439-F8AA-4A19-A0B6-1FFD0A6F473E}"/>
              </a:ext>
            </a:extLst>
          </p:cNvPr>
          <p:cNvSpPr txBox="1"/>
          <p:nvPr/>
        </p:nvSpPr>
        <p:spPr>
          <a:xfrm>
            <a:off x="3238150" y="5775629"/>
            <a:ext cx="817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(LEVEL1)</a:t>
            </a:r>
            <a:r>
              <a:rPr lang="ko-KR" altLang="en-US" dirty="0"/>
              <a:t> </a:t>
            </a:r>
            <a:r>
              <a:rPr lang="ko-KR" altLang="en-US" b="1" dirty="0"/>
              <a:t>스타트업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(90%) + CS(10%)</a:t>
            </a:r>
          </a:p>
          <a:p>
            <a:r>
              <a:rPr lang="en-US" altLang="ko-KR" dirty="0"/>
              <a:t>                  </a:t>
            </a:r>
            <a:r>
              <a:rPr lang="ko-KR" altLang="en-US" dirty="0"/>
              <a:t>ㄴ </a:t>
            </a:r>
            <a:r>
              <a:rPr lang="ko-KR" altLang="en-US" dirty="0">
                <a:solidFill>
                  <a:srgbClr val="00B0F0"/>
                </a:solidFill>
              </a:rPr>
              <a:t>포트폴리오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BCC949-A4A5-4101-8312-BF5AC910F2F0}"/>
              </a:ext>
            </a:extLst>
          </p:cNvPr>
          <p:cNvCxnSpPr>
            <a:cxnSpLocks/>
          </p:cNvCxnSpPr>
          <p:nvPr/>
        </p:nvCxnSpPr>
        <p:spPr>
          <a:xfrm flipH="1">
            <a:off x="1073790" y="5011566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DF25B9-47C4-4A83-AA0D-2883F06DEB5D}"/>
              </a:ext>
            </a:extLst>
          </p:cNvPr>
          <p:cNvSpPr txBox="1"/>
          <p:nvPr/>
        </p:nvSpPr>
        <p:spPr>
          <a:xfrm>
            <a:off x="3238150" y="4826900"/>
            <a:ext cx="7130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(LEVEL2.5) </a:t>
            </a:r>
            <a:r>
              <a:rPr lang="ko-KR" altLang="en-US" b="1" dirty="0"/>
              <a:t>중소</a:t>
            </a:r>
            <a:r>
              <a:rPr lang="en-US" altLang="ko-KR" b="1" dirty="0"/>
              <a:t>(</a:t>
            </a:r>
            <a:r>
              <a:rPr lang="ko-KR" altLang="en-US" b="1" dirty="0"/>
              <a:t>마이너 게임</a:t>
            </a:r>
            <a:r>
              <a:rPr lang="en-US" altLang="ko-KR" b="1" dirty="0"/>
              <a:t>) </a:t>
            </a:r>
            <a:r>
              <a:rPr lang="en-US" altLang="ko-KR" dirty="0"/>
              <a:t>– </a:t>
            </a:r>
            <a:r>
              <a:rPr lang="ko-KR" altLang="en-US" dirty="0"/>
              <a:t>게임 개발  경험</a:t>
            </a:r>
            <a:r>
              <a:rPr lang="en-US" altLang="ko-KR" dirty="0"/>
              <a:t>(70%) + CS(30%) </a:t>
            </a:r>
          </a:p>
          <a:p>
            <a:r>
              <a:rPr lang="en-US" altLang="ko-KR" dirty="0"/>
              <a:t>(LEVEL2)</a:t>
            </a:r>
            <a:r>
              <a:rPr lang="ko-KR" altLang="en-US" dirty="0"/>
              <a:t> </a:t>
            </a:r>
            <a:r>
              <a:rPr lang="ko-KR" altLang="en-US" b="1" dirty="0"/>
              <a:t>중소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(90%) + CS(10%)</a:t>
            </a:r>
          </a:p>
          <a:p>
            <a:r>
              <a:rPr lang="ko-KR" altLang="en-US" dirty="0"/>
              <a:t>                 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포트폴리오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54ACA8-36DD-4568-847F-A6BC3539767B}"/>
              </a:ext>
            </a:extLst>
          </p:cNvPr>
          <p:cNvCxnSpPr>
            <a:cxnSpLocks/>
          </p:cNvCxnSpPr>
          <p:nvPr/>
        </p:nvCxnSpPr>
        <p:spPr>
          <a:xfrm flipH="1">
            <a:off x="1073790" y="4088237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FF0F83-C301-4D5B-8575-20EF8DDC7D6C}"/>
              </a:ext>
            </a:extLst>
          </p:cNvPr>
          <p:cNvSpPr txBox="1"/>
          <p:nvPr/>
        </p:nvSpPr>
        <p:spPr>
          <a:xfrm>
            <a:off x="3238150" y="3903571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(LEVEL3)</a:t>
            </a:r>
            <a:r>
              <a:rPr lang="ko-KR" altLang="en-US" dirty="0"/>
              <a:t> </a:t>
            </a:r>
            <a:r>
              <a:rPr lang="ko-KR" altLang="en-US" b="1" dirty="0"/>
              <a:t>중소</a:t>
            </a:r>
            <a:r>
              <a:rPr lang="en-US" altLang="ko-KR" b="1" dirty="0"/>
              <a:t>(</a:t>
            </a:r>
            <a:r>
              <a:rPr lang="ko-KR" altLang="en-US" b="1" dirty="0" err="1"/>
              <a:t>네임드</a:t>
            </a:r>
            <a:r>
              <a:rPr lang="ko-KR" altLang="en-US" b="1" dirty="0"/>
              <a:t> 게임</a:t>
            </a:r>
            <a:r>
              <a:rPr lang="en-US" altLang="ko-KR" b="1" dirty="0"/>
              <a:t>) </a:t>
            </a:r>
            <a:r>
              <a:rPr lang="en-US" altLang="ko-KR" dirty="0"/>
              <a:t>- </a:t>
            </a:r>
            <a:r>
              <a:rPr lang="ko-KR" altLang="en-US" dirty="0"/>
              <a:t>게임 개발 경험</a:t>
            </a:r>
            <a:r>
              <a:rPr lang="en-US" altLang="ko-KR" dirty="0"/>
              <a:t>(60%) + CS(40%)</a:t>
            </a:r>
          </a:p>
          <a:p>
            <a:r>
              <a:rPr lang="en-US" altLang="ko-KR" dirty="0"/>
              <a:t>                  </a:t>
            </a:r>
            <a:r>
              <a:rPr lang="ko-KR" altLang="en-US" dirty="0"/>
              <a:t>ㄴ </a:t>
            </a:r>
            <a:r>
              <a:rPr lang="ko-KR" altLang="en-US" dirty="0">
                <a:solidFill>
                  <a:srgbClr val="00B0F0"/>
                </a:solidFill>
              </a:rPr>
              <a:t>코딩 테스트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6E00A-BFB7-4363-8FA4-DBEB916590EF}"/>
              </a:ext>
            </a:extLst>
          </p:cNvPr>
          <p:cNvCxnSpPr>
            <a:cxnSpLocks/>
          </p:cNvCxnSpPr>
          <p:nvPr/>
        </p:nvCxnSpPr>
        <p:spPr>
          <a:xfrm flipH="1">
            <a:off x="1073790" y="3164908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7B9604-2B67-41C6-8826-2920AB62E11B}"/>
              </a:ext>
            </a:extLst>
          </p:cNvPr>
          <p:cNvSpPr txBox="1"/>
          <p:nvPr/>
        </p:nvSpPr>
        <p:spPr>
          <a:xfrm>
            <a:off x="3238150" y="2980242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(LEVEL4)</a:t>
            </a:r>
            <a:r>
              <a:rPr lang="ko-KR" altLang="en-US" dirty="0"/>
              <a:t> </a:t>
            </a:r>
            <a:r>
              <a:rPr lang="ko-KR" altLang="en-US" b="1" dirty="0"/>
              <a:t>중견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(50%) + CS(50%)</a:t>
            </a:r>
          </a:p>
          <a:p>
            <a:r>
              <a:rPr lang="en-US" altLang="ko-KR" dirty="0"/>
              <a:t>                  </a:t>
            </a:r>
            <a:r>
              <a:rPr lang="ko-KR" altLang="en-US" dirty="0"/>
              <a:t>ㄴ 코딩 테스트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필기 </a:t>
            </a:r>
            <a:r>
              <a:rPr lang="en-US" altLang="ko-KR" dirty="0">
                <a:solidFill>
                  <a:srgbClr val="00B0F0"/>
                </a:solidFill>
              </a:rPr>
              <a:t>+ </a:t>
            </a:r>
            <a:r>
              <a:rPr lang="ko-KR" altLang="en-US" dirty="0">
                <a:solidFill>
                  <a:srgbClr val="00B0F0"/>
                </a:solidFill>
              </a:rPr>
              <a:t>성적증명서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원하는 곳 있음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FEE710-C879-44A5-BEEC-5F86006DDFC1}"/>
              </a:ext>
            </a:extLst>
          </p:cNvPr>
          <p:cNvCxnSpPr>
            <a:cxnSpLocks/>
          </p:cNvCxnSpPr>
          <p:nvPr/>
        </p:nvCxnSpPr>
        <p:spPr>
          <a:xfrm flipH="1">
            <a:off x="1073790" y="2354677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6659F7-93F0-44A6-9525-0BF77FC44DD9}"/>
              </a:ext>
            </a:extLst>
          </p:cNvPr>
          <p:cNvSpPr txBox="1"/>
          <p:nvPr/>
        </p:nvSpPr>
        <p:spPr>
          <a:xfrm>
            <a:off x="3238150" y="2170011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(LEVEL5)</a:t>
            </a:r>
            <a:r>
              <a:rPr lang="ko-KR" altLang="en-US" dirty="0"/>
              <a:t> </a:t>
            </a:r>
            <a:r>
              <a:rPr lang="ko-KR" altLang="en-US" b="1" dirty="0"/>
              <a:t>대기업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(40%) + CS(60%)</a:t>
            </a:r>
          </a:p>
          <a:p>
            <a:r>
              <a:rPr lang="en-US" altLang="ko-KR" dirty="0"/>
              <a:t>                  </a:t>
            </a:r>
            <a:r>
              <a:rPr lang="ko-KR" altLang="en-US" dirty="0"/>
              <a:t>ㄴ 코딩 테스트 </a:t>
            </a:r>
            <a:r>
              <a:rPr lang="en-US" altLang="ko-KR" dirty="0"/>
              <a:t>+ </a:t>
            </a:r>
            <a:r>
              <a:rPr lang="ko-KR" altLang="en-US" dirty="0"/>
              <a:t>필기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기업테스트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성적증명서</a:t>
            </a:r>
            <a:r>
              <a:rPr lang="en-US" altLang="ko-KR" dirty="0"/>
              <a:t>(</a:t>
            </a:r>
            <a:r>
              <a:rPr lang="ko-KR" altLang="en-US" dirty="0"/>
              <a:t>원하는 곳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405BC-F76C-4CD3-A751-59A8C81D83E7}"/>
              </a:ext>
            </a:extLst>
          </p:cNvPr>
          <p:cNvSpPr txBox="1"/>
          <p:nvPr/>
        </p:nvSpPr>
        <p:spPr>
          <a:xfrm>
            <a:off x="1300293" y="1554126"/>
            <a:ext cx="2835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경험에 기반한 그래프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63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562D75D-5E2E-47E4-B625-DE358F8C30AC}"/>
              </a:ext>
            </a:extLst>
          </p:cNvPr>
          <p:cNvSpPr/>
          <p:nvPr/>
        </p:nvSpPr>
        <p:spPr>
          <a:xfrm>
            <a:off x="4682454" y="3106024"/>
            <a:ext cx="2860647" cy="1283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 사이언스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175D78-322B-41FC-AFD7-2FD6AF79B57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7124169" y="2654766"/>
            <a:ext cx="816011" cy="639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739EE72-E603-432A-B7B1-2C3FDEF15409}"/>
              </a:ext>
            </a:extLst>
          </p:cNvPr>
          <p:cNvSpPr/>
          <p:nvPr/>
        </p:nvSpPr>
        <p:spPr>
          <a:xfrm>
            <a:off x="7912735" y="2048223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그래픽스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080E2-63B1-4B18-A362-9DE429F741E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52680" y="4336544"/>
            <a:ext cx="491276" cy="68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BF607DA-B1D3-451D-AEDE-10FFDED21953}"/>
              </a:ext>
            </a:extLst>
          </p:cNvPr>
          <p:cNvSpPr/>
          <p:nvPr/>
        </p:nvSpPr>
        <p:spPr>
          <a:xfrm>
            <a:off x="6227427" y="5025006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73AD1B-5E7F-4C92-885F-9A8CA02041A9}"/>
              </a:ext>
            </a:extLst>
          </p:cNvPr>
          <p:cNvCxnSpPr>
            <a:cxnSpLocks/>
          </p:cNvCxnSpPr>
          <p:nvPr/>
        </p:nvCxnSpPr>
        <p:spPr>
          <a:xfrm flipH="1">
            <a:off x="5120600" y="4336544"/>
            <a:ext cx="521873" cy="70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4DFCE5B-E45D-441F-8E54-A04AB425CAE3}"/>
              </a:ext>
            </a:extLst>
          </p:cNvPr>
          <p:cNvSpPr/>
          <p:nvPr/>
        </p:nvSpPr>
        <p:spPr>
          <a:xfrm>
            <a:off x="2387186" y="4557764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4FFD7B0-4FB7-4A4B-9BE6-BD417F825619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781088" y="4201573"/>
            <a:ext cx="1320298" cy="48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A22EE40-1F66-460E-AA4C-1001565B6595}"/>
              </a:ext>
            </a:extLst>
          </p:cNvPr>
          <p:cNvSpPr/>
          <p:nvPr/>
        </p:nvSpPr>
        <p:spPr>
          <a:xfrm>
            <a:off x="4310542" y="5025006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수학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1EC235-44D9-4C22-AD03-168861E01C4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582099" y="3747782"/>
            <a:ext cx="11003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B6D2DB0-6D1B-406B-8025-77E5EB4F44DC}"/>
              </a:ext>
            </a:extLst>
          </p:cNvPr>
          <p:cNvSpPr/>
          <p:nvPr/>
        </p:nvSpPr>
        <p:spPr>
          <a:xfrm>
            <a:off x="1949041" y="3299057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자료구조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CA2E83-7A68-4256-A667-D3A33E2C262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141367" y="2751589"/>
            <a:ext cx="960019" cy="54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03DBB5-0737-4627-8F93-62FADB170B20}"/>
              </a:ext>
            </a:extLst>
          </p:cNvPr>
          <p:cNvSpPr/>
          <p:nvPr/>
        </p:nvSpPr>
        <p:spPr>
          <a:xfrm>
            <a:off x="2677484" y="2013009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70613C3-A619-4D6B-8602-88FCF222EB5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543101" y="3747782"/>
            <a:ext cx="803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3E3D30B-FA98-46EC-99B3-049560F863F7}"/>
              </a:ext>
            </a:extLst>
          </p:cNvPr>
          <p:cNvSpPr/>
          <p:nvPr/>
        </p:nvSpPr>
        <p:spPr>
          <a:xfrm>
            <a:off x="8347046" y="3293990"/>
            <a:ext cx="178599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주력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9A5B235-3671-4298-A26B-AD48CF77596C}"/>
              </a:ext>
            </a:extLst>
          </p:cNvPr>
          <p:cNvSpPr/>
          <p:nvPr/>
        </p:nvSpPr>
        <p:spPr>
          <a:xfrm>
            <a:off x="4462942" y="1575033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객체지향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D9AEC0D-6F62-4270-9367-8A0FCB63D6D7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5279471" y="2477549"/>
            <a:ext cx="415514" cy="63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C86FEF4B-8253-4262-B965-3369FD6C076F}"/>
              </a:ext>
            </a:extLst>
          </p:cNvPr>
          <p:cNvSpPr/>
          <p:nvPr/>
        </p:nvSpPr>
        <p:spPr>
          <a:xfrm>
            <a:off x="8195443" y="4587460"/>
            <a:ext cx="1937601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소프트웨어 </a:t>
            </a:r>
            <a:r>
              <a:rPr lang="ko-KR" altLang="en-US" dirty="0" err="1">
                <a:solidFill>
                  <a:schemeClr val="tx1"/>
                </a:solidFill>
              </a:rPr>
              <a:t>공학론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C4F6386-9D3B-4DDB-8120-92446A8D89E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302883" y="4091033"/>
            <a:ext cx="1176315" cy="6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145C5-ECE9-4CCB-88A5-691100D7D4B8}"/>
              </a:ext>
            </a:extLst>
          </p:cNvPr>
          <p:cNvCxnSpPr>
            <a:cxnSpLocks/>
          </p:cNvCxnSpPr>
          <p:nvPr/>
        </p:nvCxnSpPr>
        <p:spPr>
          <a:xfrm flipV="1">
            <a:off x="6539473" y="2399251"/>
            <a:ext cx="255867" cy="740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D6AEC0A-A62D-4753-95AA-5BA59129776F}"/>
              </a:ext>
            </a:extLst>
          </p:cNvPr>
          <p:cNvSpPr/>
          <p:nvPr/>
        </p:nvSpPr>
        <p:spPr>
          <a:xfrm>
            <a:off x="6307640" y="1526055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8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pic>
        <p:nvPicPr>
          <p:cNvPr id="4" name="그래픽 3" descr="고객 리뷰 단색으로 채워진">
            <a:extLst>
              <a:ext uri="{FF2B5EF4-FFF2-40B4-BE49-F238E27FC236}">
                <a16:creationId xmlns:a16="http://schemas.microsoft.com/office/drawing/2014/main" id="{1407E3FC-D0C8-4330-B219-8E7FAE719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926" y="2822510"/>
            <a:ext cx="1712167" cy="1712167"/>
          </a:xfrm>
          <a:prstGeom prst="rect">
            <a:avLst/>
          </a:prstGeom>
        </p:spPr>
      </p:pic>
      <p:pic>
        <p:nvPicPr>
          <p:cNvPr id="8" name="그래픽 7" descr="남성 사무직 근로자 단색으로 채워진">
            <a:extLst>
              <a:ext uri="{FF2B5EF4-FFF2-40B4-BE49-F238E27FC236}">
                <a16:creationId xmlns:a16="http://schemas.microsoft.com/office/drawing/2014/main" id="{EF3B280F-2197-42BB-9130-98E7263C3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909" y="2999792"/>
            <a:ext cx="914400" cy="914400"/>
          </a:xfrm>
          <a:prstGeom prst="rect">
            <a:avLst/>
          </a:prstGeom>
        </p:spPr>
      </p:pic>
      <p:pic>
        <p:nvPicPr>
          <p:cNvPr id="10" name="그래픽 9" descr="여성 사무직 근로자 단색으로 채워진">
            <a:extLst>
              <a:ext uri="{FF2B5EF4-FFF2-40B4-BE49-F238E27FC236}">
                <a16:creationId xmlns:a16="http://schemas.microsoft.com/office/drawing/2014/main" id="{532AE8CA-5B53-4A8E-93A2-743B9587C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3771" y="3503645"/>
            <a:ext cx="914400" cy="914400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176159EF-716A-4181-A1A2-EA441FF25326}"/>
              </a:ext>
            </a:extLst>
          </p:cNvPr>
          <p:cNvSpPr/>
          <p:nvPr/>
        </p:nvSpPr>
        <p:spPr>
          <a:xfrm>
            <a:off x="3631491" y="2123528"/>
            <a:ext cx="2240803" cy="876264"/>
          </a:xfrm>
          <a:prstGeom prst="wedgeEllipseCallout">
            <a:avLst>
              <a:gd name="adj1" fmla="val -54582"/>
              <a:gd name="adj2" fmla="val 868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</a:t>
            </a:r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80F4FF7B-9EA3-4ACF-B455-39610975DE5F}"/>
              </a:ext>
            </a:extLst>
          </p:cNvPr>
          <p:cNvSpPr/>
          <p:nvPr/>
        </p:nvSpPr>
        <p:spPr>
          <a:xfrm>
            <a:off x="6417578" y="1753298"/>
            <a:ext cx="3107195" cy="793851"/>
          </a:xfrm>
          <a:prstGeom prst="wedgeEllipseCallout">
            <a:avLst>
              <a:gd name="adj1" fmla="val 41706"/>
              <a:gd name="adj2" fmla="val 59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해시는</a:t>
            </a:r>
            <a:r>
              <a:rPr lang="en-US" altLang="ko-KR" dirty="0">
                <a:solidFill>
                  <a:schemeClr val="tx1"/>
                </a:solidFill>
              </a:rPr>
              <a:t>~~~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A5ABA-4711-4440-B811-E8B961D4598D}"/>
              </a:ext>
            </a:extLst>
          </p:cNvPr>
          <p:cNvCxnSpPr>
            <a:cxnSpLocks/>
          </p:cNvCxnSpPr>
          <p:nvPr/>
        </p:nvCxnSpPr>
        <p:spPr>
          <a:xfrm>
            <a:off x="6319708" y="1593908"/>
            <a:ext cx="3342601" cy="112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EA7D23-46C3-4DA0-A9C2-2E11A0978A44}"/>
              </a:ext>
            </a:extLst>
          </p:cNvPr>
          <p:cNvCxnSpPr>
            <a:cxnSpLocks/>
          </p:cNvCxnSpPr>
          <p:nvPr/>
        </p:nvCxnSpPr>
        <p:spPr>
          <a:xfrm flipH="1">
            <a:off x="6319708" y="1593908"/>
            <a:ext cx="3054063" cy="112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B70DB21A-7009-4D4D-B829-9A2FB415FCF3}"/>
              </a:ext>
            </a:extLst>
          </p:cNvPr>
          <p:cNvSpPr/>
          <p:nvPr/>
        </p:nvSpPr>
        <p:spPr>
          <a:xfrm>
            <a:off x="4327526" y="4520189"/>
            <a:ext cx="4498370" cy="1487805"/>
          </a:xfrm>
          <a:prstGeom prst="wedgeEllipseCallout">
            <a:avLst>
              <a:gd name="adj1" fmla="val 53555"/>
              <a:gd name="adj2" fmla="val -597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해시는</a:t>
            </a:r>
            <a:r>
              <a:rPr lang="en-US" altLang="ko-KR" dirty="0">
                <a:solidFill>
                  <a:schemeClr val="tx1"/>
                </a:solidFill>
              </a:rPr>
              <a:t>~~~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Address / Close Chain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C++ </a:t>
            </a:r>
            <a:r>
              <a:rPr lang="ko-KR" altLang="en-US" dirty="0">
                <a:solidFill>
                  <a:schemeClr val="tx1"/>
                </a:solidFill>
              </a:rPr>
              <a:t>에서는 </a:t>
            </a:r>
            <a:r>
              <a:rPr lang="en-US" altLang="ko-KR" dirty="0">
                <a:solidFill>
                  <a:schemeClr val="tx1"/>
                </a:solidFill>
              </a:rPr>
              <a:t>map / unordered map 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9466878-8132-4F07-AC30-1322EAD7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1338728"/>
            <a:ext cx="2121108" cy="193853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D22DD12-5F2F-4569-A958-61F4E675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81" y="1299191"/>
            <a:ext cx="2284459" cy="2087822"/>
          </a:xfrm>
          <a:prstGeom prst="rect">
            <a:avLst/>
          </a:prstGeom>
        </p:spPr>
      </p:pic>
      <p:pic>
        <p:nvPicPr>
          <p:cNvPr id="10" name="그림 9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11E063C-3BAD-456B-BB76-E9745C79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85" y="1299191"/>
            <a:ext cx="2171829" cy="163849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02EAEC5-0A98-4944-ACE2-A43AF5EC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59" y="1299191"/>
            <a:ext cx="2724763" cy="2055644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876AE42-A730-46EE-B63D-E67D09563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56" y="3799381"/>
            <a:ext cx="2204008" cy="1869222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ABC71A73-06C7-41C9-A530-985B5C70C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76" y="3799888"/>
            <a:ext cx="2409923" cy="2043859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782F22D1-E138-4286-82B4-A0D120C9C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11" y="3799381"/>
            <a:ext cx="2751034" cy="201278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F6243E-122E-4EC0-8144-0264D9175E50}"/>
              </a:ext>
            </a:extLst>
          </p:cNvPr>
          <p:cNvSpPr/>
          <p:nvPr/>
        </p:nvSpPr>
        <p:spPr>
          <a:xfrm>
            <a:off x="1073667" y="2700423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EE6069D-2B51-4086-B8A8-74BD6D9528E3}"/>
              </a:ext>
            </a:extLst>
          </p:cNvPr>
          <p:cNvSpPr/>
          <p:nvPr/>
        </p:nvSpPr>
        <p:spPr>
          <a:xfrm>
            <a:off x="1073667" y="1982480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6C02673-FA7E-430D-B856-E99A5AB666C6}"/>
              </a:ext>
            </a:extLst>
          </p:cNvPr>
          <p:cNvSpPr/>
          <p:nvPr/>
        </p:nvSpPr>
        <p:spPr>
          <a:xfrm>
            <a:off x="1073667" y="2879784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9769A29-2CF4-41B3-99B3-1061110EEAE1}"/>
              </a:ext>
            </a:extLst>
          </p:cNvPr>
          <p:cNvSpPr/>
          <p:nvPr/>
        </p:nvSpPr>
        <p:spPr>
          <a:xfrm>
            <a:off x="3365258" y="3150166"/>
            <a:ext cx="1055739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D6B7D30-B3CA-4C2A-AE44-325EB83B6EE6}"/>
              </a:ext>
            </a:extLst>
          </p:cNvPr>
          <p:cNvSpPr/>
          <p:nvPr/>
        </p:nvSpPr>
        <p:spPr>
          <a:xfrm>
            <a:off x="5721292" y="1801681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41847B1-80E7-4CBA-B3C8-D20F2B89C97F}"/>
              </a:ext>
            </a:extLst>
          </p:cNvPr>
          <p:cNvSpPr/>
          <p:nvPr/>
        </p:nvSpPr>
        <p:spPr>
          <a:xfrm>
            <a:off x="5721292" y="2179837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1CDF045-16FB-40F1-BD67-1B4639D24AC2}"/>
              </a:ext>
            </a:extLst>
          </p:cNvPr>
          <p:cNvSpPr/>
          <p:nvPr/>
        </p:nvSpPr>
        <p:spPr>
          <a:xfrm>
            <a:off x="5721291" y="2355283"/>
            <a:ext cx="1056723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ABB6C3-4553-471A-8E02-08923E91EF63}"/>
              </a:ext>
            </a:extLst>
          </p:cNvPr>
          <p:cNvSpPr/>
          <p:nvPr/>
        </p:nvSpPr>
        <p:spPr>
          <a:xfrm>
            <a:off x="5716751" y="2530325"/>
            <a:ext cx="1153832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26C6FC3-889B-4F3D-A3AC-39829BD99E16}"/>
              </a:ext>
            </a:extLst>
          </p:cNvPr>
          <p:cNvSpPr/>
          <p:nvPr/>
        </p:nvSpPr>
        <p:spPr>
          <a:xfrm>
            <a:off x="8144211" y="2397950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86F16B1-8DAF-45E7-875F-7CAE73A502E4}"/>
              </a:ext>
            </a:extLst>
          </p:cNvPr>
          <p:cNvSpPr/>
          <p:nvPr/>
        </p:nvSpPr>
        <p:spPr>
          <a:xfrm>
            <a:off x="8144211" y="2639381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A37905-D210-4813-B4EF-36BE9E3502EF}"/>
              </a:ext>
            </a:extLst>
          </p:cNvPr>
          <p:cNvSpPr/>
          <p:nvPr/>
        </p:nvSpPr>
        <p:spPr>
          <a:xfrm>
            <a:off x="8144087" y="2861653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54FAB19-2106-4C0B-82C1-0B2A37467179}"/>
              </a:ext>
            </a:extLst>
          </p:cNvPr>
          <p:cNvSpPr/>
          <p:nvPr/>
        </p:nvSpPr>
        <p:spPr>
          <a:xfrm>
            <a:off x="8144087" y="3087489"/>
            <a:ext cx="1214032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8F66F2B-C5F7-4E85-8140-CC23EDE185B7}"/>
              </a:ext>
            </a:extLst>
          </p:cNvPr>
          <p:cNvSpPr/>
          <p:nvPr/>
        </p:nvSpPr>
        <p:spPr>
          <a:xfrm>
            <a:off x="2004845" y="4821817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73E46FB-F47D-4A29-95D8-8836F4D05CED}"/>
              </a:ext>
            </a:extLst>
          </p:cNvPr>
          <p:cNvSpPr/>
          <p:nvPr/>
        </p:nvSpPr>
        <p:spPr>
          <a:xfrm>
            <a:off x="2004845" y="5039930"/>
            <a:ext cx="1241694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88994-CC37-41A4-854D-66A03D0013BA}"/>
              </a:ext>
            </a:extLst>
          </p:cNvPr>
          <p:cNvSpPr/>
          <p:nvPr/>
        </p:nvSpPr>
        <p:spPr>
          <a:xfrm>
            <a:off x="2003377" y="5220129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7CE1C7E-D5B2-423B-9B20-45CCF8F07646}"/>
              </a:ext>
            </a:extLst>
          </p:cNvPr>
          <p:cNvSpPr/>
          <p:nvPr/>
        </p:nvSpPr>
        <p:spPr>
          <a:xfrm>
            <a:off x="4444720" y="4926896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81ABCBC-B8CB-4CDF-B827-D55F22A333F5}"/>
              </a:ext>
            </a:extLst>
          </p:cNvPr>
          <p:cNvSpPr/>
          <p:nvPr/>
        </p:nvSpPr>
        <p:spPr>
          <a:xfrm>
            <a:off x="7148694" y="5194961"/>
            <a:ext cx="995393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EA5AB-7496-4064-A155-B5F70948B416}"/>
              </a:ext>
            </a:extLst>
          </p:cNvPr>
          <p:cNvSpPr txBox="1"/>
          <p:nvPr/>
        </p:nvSpPr>
        <p:spPr>
          <a:xfrm>
            <a:off x="587228" y="2021749"/>
            <a:ext cx="5679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홍익 대학교 게임학부 공모전 기획</a:t>
            </a:r>
            <a:r>
              <a:rPr lang="en-US" altLang="ko-KR" dirty="0"/>
              <a:t>(2016) – </a:t>
            </a:r>
            <a:r>
              <a:rPr lang="ko-KR" altLang="en-US" dirty="0"/>
              <a:t>은상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Unity3D</a:t>
            </a:r>
            <a:r>
              <a:rPr lang="ko-KR" altLang="en-US" dirty="0"/>
              <a:t> 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DirectX11 </a:t>
            </a:r>
            <a:r>
              <a:rPr lang="ko-KR" altLang="en-US" dirty="0"/>
              <a:t>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 현상 시뮬레이션 </a:t>
            </a:r>
            <a:r>
              <a:rPr lang="en-US" altLang="ko-KR" dirty="0"/>
              <a:t>– </a:t>
            </a:r>
            <a:r>
              <a:rPr lang="en-US" altLang="ko-KR" dirty="0" err="1"/>
              <a:t>Vpython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보드게임 제작 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Unreal Engine4 </a:t>
            </a:r>
            <a:r>
              <a:rPr lang="ko-KR" altLang="en-US" dirty="0"/>
              <a:t>졸업작품 시작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 </a:t>
            </a:r>
            <a:r>
              <a:rPr lang="ko-KR" altLang="en-US" dirty="0"/>
              <a:t>연구 참가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Fantasy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  <a:r>
              <a:rPr lang="ko-KR" altLang="en-US" dirty="0"/>
              <a:t> 제작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홍익대학교 게임학부 공모전</a:t>
            </a:r>
            <a:r>
              <a:rPr lang="en-US" altLang="ko-KR" dirty="0"/>
              <a:t>(2021) - </a:t>
            </a:r>
            <a:r>
              <a:rPr lang="ko-KR" altLang="en-US" dirty="0"/>
              <a:t>우수상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46ACE-214D-4D3D-AFB8-55092FC8F97B}"/>
              </a:ext>
            </a:extLst>
          </p:cNvPr>
          <p:cNvSpPr txBox="1"/>
          <p:nvPr/>
        </p:nvSpPr>
        <p:spPr>
          <a:xfrm>
            <a:off x="6414783" y="1860821"/>
            <a:ext cx="467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코리아 보드게임 공모전</a:t>
            </a:r>
            <a:r>
              <a:rPr lang="en-US" altLang="ko-KR" dirty="0"/>
              <a:t>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스페셜포스</a:t>
            </a:r>
            <a:r>
              <a:rPr lang="en-US" altLang="ko-KR" dirty="0"/>
              <a:t>2</a:t>
            </a:r>
            <a:r>
              <a:rPr lang="ko-KR" altLang="en-US" dirty="0"/>
              <a:t> 기획 공모전 기획</a:t>
            </a:r>
            <a:r>
              <a:rPr lang="en-US" altLang="ko-KR" dirty="0"/>
              <a:t>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코리아 보드게임 공모전</a:t>
            </a:r>
            <a:r>
              <a:rPr lang="en-US" altLang="ko-KR" dirty="0"/>
              <a:t>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횡 스크롤 게임 제작 </a:t>
            </a:r>
            <a:r>
              <a:rPr lang="en-US" altLang="ko-KR" dirty="0"/>
              <a:t>– API(2019)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GDC2019 </a:t>
            </a:r>
            <a:r>
              <a:rPr lang="ko-KR" altLang="en-US" dirty="0"/>
              <a:t>기획 공모전</a:t>
            </a:r>
            <a:r>
              <a:rPr lang="en-US" altLang="ko-KR" dirty="0"/>
              <a:t>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 스터디 참가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87953-00E1-4D9B-B584-DFF49A8DC54F}"/>
              </a:ext>
            </a:extLst>
          </p:cNvPr>
          <p:cNvSpPr txBox="1"/>
          <p:nvPr/>
        </p:nvSpPr>
        <p:spPr>
          <a:xfrm>
            <a:off x="2575420" y="150163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87A94-C3A1-4532-8DDC-092EF1952ED9}"/>
              </a:ext>
            </a:extLst>
          </p:cNvPr>
          <p:cNvSpPr txBox="1"/>
          <p:nvPr/>
        </p:nvSpPr>
        <p:spPr>
          <a:xfrm>
            <a:off x="7861884" y="150163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교외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32E1F-A02F-4CEC-96AE-ABFE199861BE}"/>
              </a:ext>
            </a:extLst>
          </p:cNvPr>
          <p:cNvSpPr txBox="1"/>
          <p:nvPr/>
        </p:nvSpPr>
        <p:spPr>
          <a:xfrm>
            <a:off x="7861884" y="417341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기타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57CF-D266-4B8D-B5B6-25B3459B5E01}"/>
              </a:ext>
            </a:extLst>
          </p:cNvPr>
          <p:cNvSpPr txBox="1"/>
          <p:nvPr/>
        </p:nvSpPr>
        <p:spPr>
          <a:xfrm>
            <a:off x="6414783" y="4731673"/>
            <a:ext cx="467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GSTAR </a:t>
            </a:r>
            <a:r>
              <a:rPr lang="ko-KR" altLang="en-US" dirty="0"/>
              <a:t>참관</a:t>
            </a:r>
            <a:r>
              <a:rPr lang="en-US" altLang="ko-KR" dirty="0"/>
              <a:t>(2014~ 2019(16</a:t>
            </a:r>
            <a:r>
              <a:rPr lang="ko-KR" altLang="en-US" dirty="0"/>
              <a:t>년도 제외</a:t>
            </a:r>
            <a:r>
              <a:rPr lang="en-US" altLang="ko-KR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SoFantasy</a:t>
            </a:r>
            <a:r>
              <a:rPr lang="en-US" altLang="ko-KR" dirty="0"/>
              <a:t> </a:t>
            </a:r>
            <a:r>
              <a:rPr lang="ko-KR" altLang="en-US" dirty="0"/>
              <a:t>시연회 초청</a:t>
            </a:r>
            <a:r>
              <a:rPr lang="en-US" altLang="ko-KR" dirty="0"/>
              <a:t>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파주 게임 박물관 견학</a:t>
            </a:r>
            <a:r>
              <a:rPr lang="en-US" altLang="ko-KR" dirty="0"/>
              <a:t>(2017)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NDC2019 </a:t>
            </a:r>
            <a:r>
              <a:rPr lang="ko-KR" altLang="en-US" dirty="0"/>
              <a:t>참가</a:t>
            </a:r>
            <a:r>
              <a:rPr lang="en-US" altLang="ko-KR" dirty="0"/>
              <a:t>(2019,2021)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이달의 블로그 에디터 픽</a:t>
            </a:r>
            <a:r>
              <a:rPr lang="en-US" altLang="ko-KR" dirty="0"/>
              <a:t>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게임 </a:t>
            </a:r>
            <a:r>
              <a:rPr lang="ko-KR" altLang="en-US" dirty="0" err="1"/>
              <a:t>인플루언서</a:t>
            </a:r>
            <a:r>
              <a:rPr lang="ko-KR" altLang="en-US" dirty="0"/>
              <a:t> 선정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081A815-E5C2-43A2-AACA-DFD0B922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/>
          <a:stretch/>
        </p:blipFill>
        <p:spPr>
          <a:xfrm>
            <a:off x="858416" y="1828799"/>
            <a:ext cx="4420901" cy="3683503"/>
          </a:xfrm>
          <a:prstGeom prst="rect">
            <a:avLst/>
          </a:prstGeom>
        </p:spPr>
      </p:pic>
      <p:pic>
        <p:nvPicPr>
          <p:cNvPr id="10" name="그림 9" descr="텍스트, 도로, 실외이(가) 표시된 사진&#10;&#10;자동 생성된 설명">
            <a:extLst>
              <a:ext uri="{FF2B5EF4-FFF2-40B4-BE49-F238E27FC236}">
                <a16:creationId xmlns:a16="http://schemas.microsoft.com/office/drawing/2014/main" id="{38821CDD-D18A-4620-9836-F00F26E4D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50" y="1828799"/>
            <a:ext cx="4909221" cy="3683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FBA96-6EF9-4388-9494-2B9F08681ECF}"/>
              </a:ext>
            </a:extLst>
          </p:cNvPr>
          <p:cNvSpPr txBox="1"/>
          <p:nvPr/>
        </p:nvSpPr>
        <p:spPr>
          <a:xfrm>
            <a:off x="1524256" y="5962261"/>
            <a:ext cx="91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GSTAR</a:t>
            </a:r>
            <a:r>
              <a:rPr lang="ko-KR" altLang="en-US" dirty="0"/>
              <a:t>를 놀러갈 수도 있지만 가서 개발자들을 만나보면서 여러가지를 배울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6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416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대학에서는 다양하게 배우자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문어발식 도전</dc:title>
  <dc:creator>태준 김</dc:creator>
  <cp:lastModifiedBy>태준 김</cp:lastModifiedBy>
  <cp:revision>24</cp:revision>
  <dcterms:created xsi:type="dcterms:W3CDTF">2021-11-29T02:56:51Z</dcterms:created>
  <dcterms:modified xsi:type="dcterms:W3CDTF">2021-11-29T16:18:56Z</dcterms:modified>
</cp:coreProperties>
</file>