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7"/>
  </p:notesMasterIdLst>
  <p:sldIdLst>
    <p:sldId id="329" r:id="rId2"/>
    <p:sldId id="311" r:id="rId3"/>
    <p:sldId id="398" r:id="rId4"/>
    <p:sldId id="414" r:id="rId5"/>
    <p:sldId id="416" r:id="rId6"/>
    <p:sldId id="417" r:id="rId7"/>
    <p:sldId id="409" r:id="rId8"/>
    <p:sldId id="410" r:id="rId9"/>
    <p:sldId id="411" r:id="rId10"/>
    <p:sldId id="415" r:id="rId11"/>
    <p:sldId id="413" r:id="rId12"/>
    <p:sldId id="412" r:id="rId13"/>
    <p:sldId id="419" r:id="rId14"/>
    <p:sldId id="420" r:id="rId15"/>
    <p:sldId id="421" r:id="rId16"/>
    <p:sldId id="422" r:id="rId17"/>
    <p:sldId id="418" r:id="rId18"/>
    <p:sldId id="423" r:id="rId19"/>
    <p:sldId id="425" r:id="rId20"/>
    <p:sldId id="428" r:id="rId21"/>
    <p:sldId id="429" r:id="rId22"/>
    <p:sldId id="426" r:id="rId23"/>
    <p:sldId id="430" r:id="rId24"/>
    <p:sldId id="431" r:id="rId25"/>
    <p:sldId id="30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70C0"/>
    <a:srgbClr val="006600"/>
    <a:srgbClr val="003300"/>
    <a:srgbClr val="008000"/>
    <a:srgbClr val="00FF00"/>
    <a:srgbClr val="00145A"/>
    <a:srgbClr val="333F50"/>
    <a:srgbClr val="0000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3850" autoAdjust="0"/>
  </p:normalViewPr>
  <p:slideViewPr>
    <p:cSldViewPr snapToGrid="0">
      <p:cViewPr varScale="1">
        <p:scale>
          <a:sx n="55" d="100"/>
          <a:sy n="55" d="100"/>
        </p:scale>
        <p:origin x="4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5439;&#32791;&#35745;&#31639;\5L%20Losses%20Calculatio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5439;&#32791;&#35745;&#31639;\5L%20Losses%20Calculation.xlsm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5439;&#32791;&#35745;&#31639;\5L%20Losses%20Calculation2.xlsm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5439;&#32791;&#35745;&#31639;\5L%20Losses%20Calculation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5439;&#32791;&#35745;&#31639;\5L%20Losses%20Calculation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5439;&#32791;&#35745;&#31639;\5L%20Losses%20Calculation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5439;&#32791;&#35745;&#31639;\5L%20Losses%20Calculation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5439;&#32791;&#35745;&#31639;\5L%20Losses%20Calculation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5439;&#32791;&#35745;&#31639;\5L%20Losses%20Calculation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5439;&#32791;&#35745;&#31639;\5L%20Losses%20Calculation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5439;&#32791;&#35745;&#31639;\5L%20Losses%20Calculation.xlsm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Efficiency</a:t>
            </a:r>
            <a:r>
              <a:rPr lang="en-US" altLang="zh-CN" baseline="0"/>
              <a:t> at </a:t>
            </a:r>
            <a:r>
              <a:rPr lang="en-US" altLang="zh-CN"/>
              <a:t>Differnt Load </a:t>
            </a:r>
          </a:p>
          <a:p>
            <a:pPr>
              <a:defRPr/>
            </a:pPr>
            <a:r>
              <a:rPr lang="en-US" altLang="zh-CN"/>
              <a:t>under</a:t>
            </a:r>
            <a:r>
              <a:rPr lang="en-US" altLang="zh-CN" baseline="0"/>
              <a:t> </a:t>
            </a:r>
            <a:r>
              <a:rPr lang="en-US" altLang="zh-CN"/>
              <a:t>certain frequency</a:t>
            </a:r>
            <a:endParaRPr lang="zh-CN"/>
          </a:p>
        </c:rich>
      </c:tx>
      <c:layout>
        <c:manualLayout>
          <c:xMode val="edge"/>
          <c:yMode val="edge"/>
          <c:x val="0.29897025171624719"/>
          <c:y val="4.0437100445431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1700V IGBT at 900Hz Switching Frequency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Sheet1!$D$7:$I$7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Sheet1!$D$5:$I$5</c:f>
              <c:numCache>
                <c:formatCode>General</c:formatCode>
                <c:ptCount val="6"/>
                <c:pt idx="0">
                  <c:v>0.9919102460232313</c:v>
                </c:pt>
                <c:pt idx="1">
                  <c:v>0.99244252249024223</c:v>
                </c:pt>
                <c:pt idx="2">
                  <c:v>0.99254239865532046</c:v>
                </c:pt>
                <c:pt idx="3">
                  <c:v>0.9925609802896358</c:v>
                </c:pt>
                <c:pt idx="4">
                  <c:v>0.99246578617706116</c:v>
                </c:pt>
                <c:pt idx="5">
                  <c:v>0.99228974440035722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2D-48E3-A8F7-AFBF5A1EA113}"/>
            </c:ext>
          </c:extLst>
        </c:ser>
        <c:ser>
          <c:idx val="1"/>
          <c:order val="1"/>
          <c:tx>
            <c:v>3300V IGBT at 450Hz Switching Frenquency</c:v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Sheet1!$D$7:$I$7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Sheet1!$D$27:$I$27</c:f>
              <c:numCache>
                <c:formatCode>General</c:formatCode>
                <c:ptCount val="6"/>
                <c:pt idx="0">
                  <c:v>0.99727668336777742</c:v>
                </c:pt>
                <c:pt idx="1">
                  <c:v>0.9974131486205543</c:v>
                </c:pt>
                <c:pt idx="2">
                  <c:v>0.99740309925027659</c:v>
                </c:pt>
                <c:pt idx="3">
                  <c:v>0.99734133754853016</c:v>
                </c:pt>
                <c:pt idx="4">
                  <c:v>0.99719029198714726</c:v>
                </c:pt>
                <c:pt idx="5">
                  <c:v>0.99703455299030364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2D-48E3-A8F7-AFBF5A1EA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7091128"/>
        <c:axId val="707090808"/>
      </c:lineChart>
      <c:catAx>
        <c:axId val="707091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Load /Mw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7090808"/>
        <c:crosses val="autoZero"/>
        <c:auto val="1"/>
        <c:lblAlgn val="ctr"/>
        <c:lblOffset val="100"/>
        <c:noMultiLvlLbl val="0"/>
      </c:catAx>
      <c:valAx>
        <c:axId val="707090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Rectifier</a:t>
                </a:r>
                <a:r>
                  <a:rPr lang="en-US" altLang="zh-CN" baseline="0"/>
                  <a:t> Semiconduction Efficiency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7091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Effiency at Different Load Under Certain Frequency 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'SIC1700'!$V$11</c:f>
              <c:strCache>
                <c:ptCount val="1"/>
                <c:pt idx="0">
                  <c:v>600Hz</c:v>
                </c:pt>
              </c:strCache>
            </c:strRef>
          </c:tx>
          <c:spPr>
            <a:ln w="28575" cap="rnd">
              <a:solidFill>
                <a:schemeClr val="accent2">
                  <a:shade val="44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44000"/>
                </a:schemeClr>
              </a:solidFill>
              <a:ln w="9525">
                <a:solidFill>
                  <a:schemeClr val="accent2">
                    <a:shade val="44000"/>
                  </a:schemeClr>
                </a:solidFill>
              </a:ln>
              <a:effectLst/>
            </c:spPr>
          </c:marker>
          <c:cat>
            <c:numRef>
              <c:f>'SIC1700'!$W$10:$AB$10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'SIC1700'!$W$11:$AB$11</c:f>
              <c:numCache>
                <c:formatCode>General</c:formatCode>
                <c:ptCount val="6"/>
                <c:pt idx="0">
                  <c:v>0.99768556675430609</c:v>
                </c:pt>
                <c:pt idx="1">
                  <c:v>0.99865339331779335</c:v>
                </c:pt>
                <c:pt idx="2">
                  <c:v>0.99886191800631463</c:v>
                </c:pt>
                <c:pt idx="3">
                  <c:v>0.99905828976747246</c:v>
                </c:pt>
                <c:pt idx="4">
                  <c:v>0.99925769009401222</c:v>
                </c:pt>
                <c:pt idx="5">
                  <c:v>0.99935802547541019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3A-4FE8-BD14-97D5D307FD53}"/>
            </c:ext>
          </c:extLst>
        </c:ser>
        <c:ser>
          <c:idx val="1"/>
          <c:order val="1"/>
          <c:tx>
            <c:strRef>
              <c:f>'SIC1700'!$V$12</c:f>
              <c:strCache>
                <c:ptCount val="1"/>
                <c:pt idx="0">
                  <c:v>1800Hz</c:v>
                </c:pt>
              </c:strCache>
            </c:strRef>
          </c:tx>
          <c:spPr>
            <a:ln w="28575" cap="rnd">
              <a:solidFill>
                <a:schemeClr val="accent2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58000"/>
                </a:schemeClr>
              </a:solidFill>
              <a:ln w="9525">
                <a:solidFill>
                  <a:schemeClr val="accent2">
                    <a:shade val="58000"/>
                  </a:schemeClr>
                </a:solidFill>
              </a:ln>
              <a:effectLst/>
            </c:spPr>
          </c:marker>
          <c:cat>
            <c:numRef>
              <c:f>'SIC1700'!$W$10:$AB$10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'SIC1700'!$W$12:$AB$12</c:f>
              <c:numCache>
                <c:formatCode>General</c:formatCode>
                <c:ptCount val="6"/>
                <c:pt idx="0">
                  <c:v>0.99755238038977923</c:v>
                </c:pt>
                <c:pt idx="1">
                  <c:v>0.99850583372710855</c:v>
                </c:pt>
                <c:pt idx="2">
                  <c:v>0.99870748001297649</c:v>
                </c:pt>
                <c:pt idx="3">
                  <c:v>0.99889350228697094</c:v>
                </c:pt>
                <c:pt idx="4">
                  <c:v>0.99907562130293581</c:v>
                </c:pt>
                <c:pt idx="5">
                  <c:v>0.9991621209479854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3A-4FE8-BD14-97D5D307FD53}"/>
            </c:ext>
          </c:extLst>
        </c:ser>
        <c:ser>
          <c:idx val="2"/>
          <c:order val="2"/>
          <c:tx>
            <c:strRef>
              <c:f>'SIC1700'!$V$13</c:f>
              <c:strCache>
                <c:ptCount val="1"/>
                <c:pt idx="0">
                  <c:v>3000Hz</c:v>
                </c:pt>
              </c:strCache>
            </c:strRef>
          </c:tx>
          <c:spPr>
            <a:ln w="28575" cap="rnd">
              <a:solidFill>
                <a:schemeClr val="accent2">
                  <a:shade val="7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72000"/>
                </a:schemeClr>
              </a:solidFill>
              <a:ln w="9525">
                <a:solidFill>
                  <a:schemeClr val="accent2">
                    <a:shade val="72000"/>
                  </a:schemeClr>
                </a:solidFill>
              </a:ln>
              <a:effectLst/>
            </c:spPr>
          </c:marker>
          <c:cat>
            <c:numRef>
              <c:f>'SIC1700'!$W$10:$AB$10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'SIC1700'!$W$13:$AB$13</c:f>
              <c:numCache>
                <c:formatCode>General</c:formatCode>
                <c:ptCount val="6"/>
                <c:pt idx="0">
                  <c:v>0.99741925645514573</c:v>
                </c:pt>
                <c:pt idx="1">
                  <c:v>0.9983583201610805</c:v>
                </c:pt>
                <c:pt idx="2">
                  <c:v>0.99855306386034115</c:v>
                </c:pt>
                <c:pt idx="3">
                  <c:v>0.99872872109453026</c:v>
                </c:pt>
                <c:pt idx="4">
                  <c:v>0.9988935515755506</c:v>
                </c:pt>
                <c:pt idx="5">
                  <c:v>0.99896621503111327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3A-4FE8-BD14-97D5D307FD53}"/>
            </c:ext>
          </c:extLst>
        </c:ser>
        <c:ser>
          <c:idx val="3"/>
          <c:order val="3"/>
          <c:tx>
            <c:strRef>
              <c:f>'SIC1700'!$V$14</c:f>
              <c:strCache>
                <c:ptCount val="1"/>
                <c:pt idx="0">
                  <c:v>4200Hz</c:v>
                </c:pt>
              </c:strCache>
            </c:strRef>
          </c:tx>
          <c:spPr>
            <a:ln w="28575" cap="rnd">
              <a:solidFill>
                <a:schemeClr val="accent2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86000"/>
                </a:schemeClr>
              </a:solidFill>
              <a:ln w="9525">
                <a:solidFill>
                  <a:schemeClr val="accent2">
                    <a:shade val="86000"/>
                  </a:schemeClr>
                </a:solidFill>
              </a:ln>
              <a:effectLst/>
            </c:spPr>
          </c:marker>
          <c:cat>
            <c:numRef>
              <c:f>'SIC1700'!$W$10:$AB$10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'SIC1700'!$W$14:$AB$14</c:f>
              <c:numCache>
                <c:formatCode>General</c:formatCode>
                <c:ptCount val="6"/>
                <c:pt idx="0">
                  <c:v>0.99728613913625352</c:v>
                </c:pt>
                <c:pt idx="1">
                  <c:v>0.99821082377222137</c:v>
                </c:pt>
                <c:pt idx="2">
                  <c:v>0.99839865392089389</c:v>
                </c:pt>
                <c:pt idx="3">
                  <c:v>0.99856393601586202</c:v>
                </c:pt>
                <c:pt idx="4">
                  <c:v>0.99871146895584839</c:v>
                </c:pt>
                <c:pt idx="5">
                  <c:v>0.99877029212998336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3A-4FE8-BD14-97D5D307FD53}"/>
            </c:ext>
          </c:extLst>
        </c:ser>
        <c:ser>
          <c:idx val="4"/>
          <c:order val="4"/>
          <c:tx>
            <c:strRef>
              <c:f>'SIC1700'!$V$15</c:f>
              <c:strCache>
                <c:ptCount val="1"/>
                <c:pt idx="0">
                  <c:v>5400Hz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'SIC1700'!$W$10:$AB$10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'SIC1700'!$W$15:$AB$15</c:f>
              <c:numCache>
                <c:formatCode>General</c:formatCode>
                <c:ptCount val="6"/>
                <c:pt idx="0">
                  <c:v>0.997153031465424</c:v>
                </c:pt>
                <c:pt idx="1">
                  <c:v>0.99806332650375684</c:v>
                </c:pt>
                <c:pt idx="2">
                  <c:v>0.99824423961421438</c:v>
                </c:pt>
                <c:pt idx="3">
                  <c:v>0.99839914341611813</c:v>
                </c:pt>
                <c:pt idx="4">
                  <c:v>0.99852937599333302</c:v>
                </c:pt>
                <c:pt idx="5">
                  <c:v>0.99857435760008129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3A-4FE8-BD14-97D5D307FD53}"/>
            </c:ext>
          </c:extLst>
        </c:ser>
        <c:ser>
          <c:idx val="5"/>
          <c:order val="5"/>
          <c:tx>
            <c:strRef>
              <c:f>'SIC1700'!$V$16</c:f>
              <c:strCache>
                <c:ptCount val="1"/>
                <c:pt idx="0">
                  <c:v>6600Hz</c:v>
                </c:pt>
              </c:strCache>
            </c:strRef>
          </c:tx>
          <c:spPr>
            <a:ln w="28575" cap="rnd">
              <a:solidFill>
                <a:schemeClr val="accent2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86000"/>
                </a:schemeClr>
              </a:solidFill>
              <a:ln w="9525">
                <a:solidFill>
                  <a:schemeClr val="accent2">
                    <a:tint val="86000"/>
                  </a:schemeClr>
                </a:solidFill>
              </a:ln>
              <a:effectLst/>
            </c:spPr>
          </c:marker>
          <c:cat>
            <c:numRef>
              <c:f>'SIC1700'!$W$10:$AB$10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'SIC1700'!$W$16:$AB$16</c:f>
              <c:numCache>
                <c:formatCode>General</c:formatCode>
                <c:ptCount val="6"/>
                <c:pt idx="0">
                  <c:v>0.99701991790914213</c:v>
                </c:pt>
                <c:pt idx="1">
                  <c:v>0.99791582516821231</c:v>
                </c:pt>
                <c:pt idx="2">
                  <c:v>0.99808981936874241</c:v>
                </c:pt>
                <c:pt idx="3">
                  <c:v>0.99823434319322257</c:v>
                </c:pt>
                <c:pt idx="4">
                  <c:v>0.99834727391293876</c:v>
                </c:pt>
                <c:pt idx="5">
                  <c:v>0.9983784132759651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03A-4FE8-BD14-97D5D307FD53}"/>
            </c:ext>
          </c:extLst>
        </c:ser>
        <c:ser>
          <c:idx val="6"/>
          <c:order val="6"/>
          <c:tx>
            <c:strRef>
              <c:f>'SIC1700'!$V$17</c:f>
              <c:strCache>
                <c:ptCount val="1"/>
                <c:pt idx="0">
                  <c:v>7800Hz</c:v>
                </c:pt>
              </c:strCache>
            </c:strRef>
          </c:tx>
          <c:spPr>
            <a:ln w="28575" cap="rnd">
              <a:solidFill>
                <a:schemeClr val="accent2">
                  <a:tint val="7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72000"/>
                </a:schemeClr>
              </a:solidFill>
              <a:ln w="9525">
                <a:solidFill>
                  <a:schemeClr val="accent2">
                    <a:tint val="72000"/>
                  </a:schemeClr>
                </a:solidFill>
              </a:ln>
              <a:effectLst/>
            </c:spPr>
          </c:marker>
          <c:cat>
            <c:numRef>
              <c:f>'SIC1700'!$W$10:$AB$10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'SIC1700'!$W$17:$AB$17</c:f>
              <c:numCache>
                <c:formatCode>General</c:formatCode>
                <c:ptCount val="6"/>
                <c:pt idx="0">
                  <c:v>0.9968868255794231</c:v>
                </c:pt>
                <c:pt idx="1">
                  <c:v>0.99776834046860607</c:v>
                </c:pt>
                <c:pt idx="2">
                  <c:v>0.99793541484107573</c:v>
                </c:pt>
                <c:pt idx="3">
                  <c:v>0.99806955785439333</c:v>
                </c:pt>
                <c:pt idx="4">
                  <c:v>0.99816518596662462</c:v>
                </c:pt>
                <c:pt idx="5">
                  <c:v>0.99818248274225496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03A-4FE8-BD14-97D5D307FD53}"/>
            </c:ext>
          </c:extLst>
        </c:ser>
        <c:ser>
          <c:idx val="7"/>
          <c:order val="7"/>
          <c:tx>
            <c:strRef>
              <c:f>'SIC1700'!$V$18</c:f>
              <c:strCache>
                <c:ptCount val="1"/>
                <c:pt idx="0">
                  <c:v>9000Hz</c:v>
                </c:pt>
              </c:strCache>
            </c:strRef>
          </c:tx>
          <c:spPr>
            <a:ln w="28575" cap="rnd">
              <a:solidFill>
                <a:schemeClr val="accent2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58000"/>
                </a:schemeClr>
              </a:solidFill>
              <a:ln w="9525">
                <a:solidFill>
                  <a:schemeClr val="accent2">
                    <a:tint val="58000"/>
                  </a:schemeClr>
                </a:solidFill>
              </a:ln>
              <a:effectLst/>
            </c:spPr>
          </c:marker>
          <c:cat>
            <c:numRef>
              <c:f>'SIC1700'!$W$10:$AB$10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'SIC1700'!$W$18:$AB$18</c:f>
              <c:numCache>
                <c:formatCode>General</c:formatCode>
                <c:ptCount val="6"/>
                <c:pt idx="0">
                  <c:v>0.99675372021601361</c:v>
                </c:pt>
                <c:pt idx="1">
                  <c:v>0.99762084451633282</c:v>
                </c:pt>
                <c:pt idx="2">
                  <c:v>0.99778099890365068</c:v>
                </c:pt>
                <c:pt idx="3">
                  <c:v>0.99790476095366409</c:v>
                </c:pt>
                <c:pt idx="4">
                  <c:v>0.99798308631136645</c:v>
                </c:pt>
                <c:pt idx="5">
                  <c:v>0.99798654042814594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03A-4FE8-BD14-97D5D307FD53}"/>
            </c:ext>
          </c:extLst>
        </c:ser>
        <c:ser>
          <c:idx val="8"/>
          <c:order val="8"/>
          <c:tx>
            <c:strRef>
              <c:f>'SIC1700'!$V$19</c:f>
              <c:strCache>
                <c:ptCount val="1"/>
                <c:pt idx="0">
                  <c:v>10200Hz</c:v>
                </c:pt>
              </c:strCache>
            </c:strRef>
          </c:tx>
          <c:spPr>
            <a:ln w="28575" cap="rnd">
              <a:solidFill>
                <a:schemeClr val="accent2">
                  <a:tint val="44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44000"/>
                </a:schemeClr>
              </a:solidFill>
              <a:ln w="9525">
                <a:solidFill>
                  <a:schemeClr val="accent2">
                    <a:tint val="44000"/>
                  </a:schemeClr>
                </a:solidFill>
              </a:ln>
              <a:effectLst/>
            </c:spPr>
          </c:marker>
          <c:cat>
            <c:numRef>
              <c:f>'SIC1700'!$W$10:$AB$10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'SIC1700'!$W$19:$AB$19</c:f>
              <c:numCache>
                <c:formatCode>General</c:formatCode>
                <c:ptCount val="6"/>
                <c:pt idx="0">
                  <c:v>0.99662061955536996</c:v>
                </c:pt>
                <c:pt idx="1">
                  <c:v>0.99747335419625616</c:v>
                </c:pt>
                <c:pt idx="2">
                  <c:v>0.99762658773981527</c:v>
                </c:pt>
                <c:pt idx="3">
                  <c:v>0.99773996806756216</c:v>
                </c:pt>
                <c:pt idx="4">
                  <c:v>0.99780099001147038</c:v>
                </c:pt>
                <c:pt idx="5">
                  <c:v>0.9977906011771096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03A-4FE8-BD14-97D5D307F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579896"/>
        <c:axId val="705578936"/>
      </c:lineChart>
      <c:catAx>
        <c:axId val="705579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>
                    <a:effectLst/>
                  </a:rPr>
                  <a:t>Load /MW</a:t>
                </a:r>
                <a:endParaRPr lang="zh-CN" altLang="zh-CN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5578936"/>
        <c:crosses val="autoZero"/>
        <c:auto val="1"/>
        <c:lblAlgn val="ctr"/>
        <c:lblOffset val="100"/>
        <c:noMultiLvlLbl val="0"/>
      </c:catAx>
      <c:valAx>
        <c:axId val="705578936"/>
        <c:scaling>
          <c:orientation val="minMax"/>
          <c:min val="0.9964999999999999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>
                    <a:effectLst/>
                  </a:rPr>
                  <a:t>Semiconductor Effieciency /%</a:t>
                </a:r>
                <a:endParaRPr lang="zh-CN" altLang="zh-CN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5579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Losses at 10kHz Switching Frequency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69-4032-8E49-14AE0C323F9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69-4032-8E49-14AE0C323F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SIC1200chb!$BD$25:$BE$25</c:f>
              <c:strCache>
                <c:ptCount val="2"/>
                <c:pt idx="0">
                  <c:v>Conduction Losses /W</c:v>
                </c:pt>
                <c:pt idx="1">
                  <c:v>Switching Losses/W</c:v>
                </c:pt>
              </c:strCache>
            </c:strRef>
          </c:cat>
          <c:val>
            <c:numRef>
              <c:f>SIC1200chb!$BD$26:$BE$26</c:f>
              <c:numCache>
                <c:formatCode>General</c:formatCode>
                <c:ptCount val="2"/>
                <c:pt idx="0">
                  <c:v>2919</c:v>
                </c:pt>
                <c:pt idx="1">
                  <c:v>3114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69-4032-8E49-14AE0C323F9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>
                <a:effectLst/>
              </a:rPr>
              <a:t>1700V</a:t>
            </a:r>
            <a:r>
              <a:rPr lang="en-US" altLang="zh-CN" sz="1800" b="1" baseline="0" dirty="0">
                <a:effectLst/>
              </a:rPr>
              <a:t> IGBT </a:t>
            </a:r>
            <a:r>
              <a:rPr lang="en-US" altLang="zh-CN" sz="1800" b="1" dirty="0">
                <a:effectLst/>
              </a:rPr>
              <a:t>Losses under different frequency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Conduction Losses</c:v>
          </c:tx>
          <c:spPr>
            <a:solidFill>
              <a:schemeClr val="accent1">
                <a:alpha val="74000"/>
              </a:schemeClr>
            </a:solidFill>
            <a:ln>
              <a:noFill/>
            </a:ln>
            <a:effectLst>
              <a:innerShdw blurRad="114300">
                <a:schemeClr val="accent1">
                  <a:lumMod val="75000"/>
                </a:schemeClr>
              </a:innerShdw>
            </a:effectLst>
          </c:spPr>
          <c:invertIfNegative val="0"/>
          <c:cat>
            <c:numRef>
              <c:f>Sheet1!$L$25:$AP$25</c:f>
              <c:numCache>
                <c:formatCode>General</c:formatCode>
                <c:ptCount val="31"/>
                <c:pt idx="0">
                  <c:v>450</c:v>
                </c:pt>
                <c:pt idx="1">
                  <c:v>600</c:v>
                </c:pt>
                <c:pt idx="2">
                  <c:v>750</c:v>
                </c:pt>
                <c:pt idx="3">
                  <c:v>900</c:v>
                </c:pt>
                <c:pt idx="4">
                  <c:v>1050</c:v>
                </c:pt>
                <c:pt idx="5">
                  <c:v>1200</c:v>
                </c:pt>
                <c:pt idx="6">
                  <c:v>1350</c:v>
                </c:pt>
                <c:pt idx="7">
                  <c:v>1500</c:v>
                </c:pt>
                <c:pt idx="8">
                  <c:v>1650</c:v>
                </c:pt>
                <c:pt idx="9">
                  <c:v>1800</c:v>
                </c:pt>
                <c:pt idx="10">
                  <c:v>1950</c:v>
                </c:pt>
                <c:pt idx="11">
                  <c:v>2100</c:v>
                </c:pt>
                <c:pt idx="12">
                  <c:v>2250</c:v>
                </c:pt>
                <c:pt idx="13">
                  <c:v>2400</c:v>
                </c:pt>
                <c:pt idx="14">
                  <c:v>2550</c:v>
                </c:pt>
                <c:pt idx="15">
                  <c:v>2700</c:v>
                </c:pt>
                <c:pt idx="16">
                  <c:v>2850</c:v>
                </c:pt>
                <c:pt idx="17">
                  <c:v>3000</c:v>
                </c:pt>
                <c:pt idx="18">
                  <c:v>3150</c:v>
                </c:pt>
                <c:pt idx="19">
                  <c:v>3300</c:v>
                </c:pt>
                <c:pt idx="20">
                  <c:v>3450</c:v>
                </c:pt>
                <c:pt idx="21">
                  <c:v>3600</c:v>
                </c:pt>
                <c:pt idx="22">
                  <c:v>3750</c:v>
                </c:pt>
                <c:pt idx="23">
                  <c:v>3900</c:v>
                </c:pt>
                <c:pt idx="24">
                  <c:v>4050</c:v>
                </c:pt>
                <c:pt idx="25">
                  <c:v>4200</c:v>
                </c:pt>
                <c:pt idx="26">
                  <c:v>4350</c:v>
                </c:pt>
                <c:pt idx="27">
                  <c:v>4500</c:v>
                </c:pt>
                <c:pt idx="28">
                  <c:v>4650</c:v>
                </c:pt>
                <c:pt idx="29">
                  <c:v>4800</c:v>
                </c:pt>
                <c:pt idx="30">
                  <c:v>4950</c:v>
                </c:pt>
              </c:numCache>
            </c:numRef>
          </c:cat>
          <c:val>
            <c:numRef>
              <c:f>Sheet1!$L$26:$AP$26</c:f>
              <c:numCache>
                <c:formatCode>General</c:formatCode>
                <c:ptCount val="31"/>
                <c:pt idx="0">
                  <c:v>4323.0413494892673</c:v>
                </c:pt>
                <c:pt idx="1">
                  <c:v>4323.4411063396137</c:v>
                </c:pt>
                <c:pt idx="2">
                  <c:v>4323.0999732235441</c:v>
                </c:pt>
                <c:pt idx="3">
                  <c:v>4323.3717788949853</c:v>
                </c:pt>
                <c:pt idx="4">
                  <c:v>4323.2618979331883</c:v>
                </c:pt>
                <c:pt idx="5">
                  <c:v>4323.2487370940344</c:v>
                </c:pt>
                <c:pt idx="6">
                  <c:v>4323.2517424840371</c:v>
                </c:pt>
                <c:pt idx="7">
                  <c:v>4323.33222467835</c:v>
                </c:pt>
                <c:pt idx="8">
                  <c:v>4323.2413827594755</c:v>
                </c:pt>
                <c:pt idx="9">
                  <c:v>4323.2889647976617</c:v>
                </c:pt>
                <c:pt idx="10">
                  <c:v>4323.261618111188</c:v>
                </c:pt>
                <c:pt idx="11">
                  <c:v>4323.2494250620939</c:v>
                </c:pt>
                <c:pt idx="12">
                  <c:v>4323.2430528272816</c:v>
                </c:pt>
                <c:pt idx="13">
                  <c:v>4323.291863671534</c:v>
                </c:pt>
                <c:pt idx="14">
                  <c:v>4323.2536588621715</c:v>
                </c:pt>
                <c:pt idx="15">
                  <c:v>4323.2711946276013</c:v>
                </c:pt>
                <c:pt idx="16">
                  <c:v>4323.2764377593148</c:v>
                </c:pt>
                <c:pt idx="17">
                  <c:v>4323.2731551039769</c:v>
                </c:pt>
                <c:pt idx="18">
                  <c:v>4323.2539154073929</c:v>
                </c:pt>
                <c:pt idx="19">
                  <c:v>4323.2523210126337</c:v>
                </c:pt>
                <c:pt idx="20">
                  <c:v>4323.2704056659531</c:v>
                </c:pt>
                <c:pt idx="21">
                  <c:v>4323.2824431184745</c:v>
                </c:pt>
                <c:pt idx="22">
                  <c:v>4323.2743113142596</c:v>
                </c:pt>
                <c:pt idx="23">
                  <c:v>4323.2564479801731</c:v>
                </c:pt>
                <c:pt idx="24">
                  <c:v>4323.2630783672876</c:v>
                </c:pt>
                <c:pt idx="25">
                  <c:v>4323.2699818460414</c:v>
                </c:pt>
                <c:pt idx="26">
                  <c:v>4323.2472229089153</c:v>
                </c:pt>
                <c:pt idx="27">
                  <c:v>4323.2836219166202</c:v>
                </c:pt>
                <c:pt idx="28">
                  <c:v>4323.2501357700839</c:v>
                </c:pt>
                <c:pt idx="29">
                  <c:v>4323.2553244644932</c:v>
                </c:pt>
                <c:pt idx="30">
                  <c:v>4323.2661452165794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1B-4D72-B927-7BBBD7FE26AE}"/>
            </c:ext>
          </c:extLst>
        </c:ser>
        <c:ser>
          <c:idx val="1"/>
          <c:order val="1"/>
          <c:tx>
            <c:v>Switching Losses</c:v>
          </c:tx>
          <c:spPr>
            <a:solidFill>
              <a:schemeClr val="accent3">
                <a:alpha val="74000"/>
              </a:schemeClr>
            </a:solidFill>
            <a:ln>
              <a:noFill/>
            </a:ln>
            <a:effectLst>
              <a:innerShdw blurRad="114300">
                <a:schemeClr val="accent3">
                  <a:lumMod val="75000"/>
                </a:schemeClr>
              </a:innerShdw>
            </a:effectLst>
          </c:spPr>
          <c:invertIfNegative val="0"/>
          <c:cat>
            <c:numRef>
              <c:f>Sheet1!$L$25:$AP$25</c:f>
              <c:numCache>
                <c:formatCode>General</c:formatCode>
                <c:ptCount val="31"/>
                <c:pt idx="0">
                  <c:v>450</c:v>
                </c:pt>
                <c:pt idx="1">
                  <c:v>600</c:v>
                </c:pt>
                <c:pt idx="2">
                  <c:v>750</c:v>
                </c:pt>
                <c:pt idx="3">
                  <c:v>900</c:v>
                </c:pt>
                <c:pt idx="4">
                  <c:v>1050</c:v>
                </c:pt>
                <c:pt idx="5">
                  <c:v>1200</c:v>
                </c:pt>
                <c:pt idx="6">
                  <c:v>1350</c:v>
                </c:pt>
                <c:pt idx="7">
                  <c:v>1500</c:v>
                </c:pt>
                <c:pt idx="8">
                  <c:v>1650</c:v>
                </c:pt>
                <c:pt idx="9">
                  <c:v>1800</c:v>
                </c:pt>
                <c:pt idx="10">
                  <c:v>1950</c:v>
                </c:pt>
                <c:pt idx="11">
                  <c:v>2100</c:v>
                </c:pt>
                <c:pt idx="12">
                  <c:v>2250</c:v>
                </c:pt>
                <c:pt idx="13">
                  <c:v>2400</c:v>
                </c:pt>
                <c:pt idx="14">
                  <c:v>2550</c:v>
                </c:pt>
                <c:pt idx="15">
                  <c:v>2700</c:v>
                </c:pt>
                <c:pt idx="16">
                  <c:v>2850</c:v>
                </c:pt>
                <c:pt idx="17">
                  <c:v>3000</c:v>
                </c:pt>
                <c:pt idx="18">
                  <c:v>3150</c:v>
                </c:pt>
                <c:pt idx="19">
                  <c:v>3300</c:v>
                </c:pt>
                <c:pt idx="20">
                  <c:v>3450</c:v>
                </c:pt>
                <c:pt idx="21">
                  <c:v>3600</c:v>
                </c:pt>
                <c:pt idx="22">
                  <c:v>3750</c:v>
                </c:pt>
                <c:pt idx="23">
                  <c:v>3900</c:v>
                </c:pt>
                <c:pt idx="24">
                  <c:v>4050</c:v>
                </c:pt>
                <c:pt idx="25">
                  <c:v>4200</c:v>
                </c:pt>
                <c:pt idx="26">
                  <c:v>4350</c:v>
                </c:pt>
                <c:pt idx="27">
                  <c:v>4500</c:v>
                </c:pt>
                <c:pt idx="28">
                  <c:v>4650</c:v>
                </c:pt>
                <c:pt idx="29">
                  <c:v>4800</c:v>
                </c:pt>
                <c:pt idx="30">
                  <c:v>4950</c:v>
                </c:pt>
              </c:numCache>
            </c:numRef>
          </c:cat>
          <c:val>
            <c:numRef>
              <c:f>Sheet1!$L$27:$AP$27</c:f>
              <c:numCache>
                <c:formatCode>General</c:formatCode>
                <c:ptCount val="31"/>
                <c:pt idx="0">
                  <c:v>534.13154346751446</c:v>
                </c:pt>
                <c:pt idx="1">
                  <c:v>716.5090599173958</c:v>
                </c:pt>
                <c:pt idx="2">
                  <c:v>891.43876073136653</c:v>
                </c:pt>
                <c:pt idx="3">
                  <c:v>1069.7991537139385</c:v>
                </c:pt>
                <c:pt idx="4">
                  <c:v>1245.0150125408438</c:v>
                </c:pt>
                <c:pt idx="5">
                  <c:v>1423.1008887581906</c:v>
                </c:pt>
                <c:pt idx="6">
                  <c:v>1599.9585857340223</c:v>
                </c:pt>
                <c:pt idx="7">
                  <c:v>1777.1048860158044</c:v>
                </c:pt>
                <c:pt idx="8">
                  <c:v>1953.7868589334814</c:v>
                </c:pt>
                <c:pt idx="9">
                  <c:v>2130.5108947164649</c:v>
                </c:pt>
                <c:pt idx="10">
                  <c:v>2306.9927457433791</c:v>
                </c:pt>
                <c:pt idx="11">
                  <c:v>2484.5663721148521</c:v>
                </c:pt>
                <c:pt idx="12">
                  <c:v>2661.2829614057323</c:v>
                </c:pt>
                <c:pt idx="13">
                  <c:v>2838.203982891117</c:v>
                </c:pt>
                <c:pt idx="14">
                  <c:v>3014.601047659768</c:v>
                </c:pt>
                <c:pt idx="15">
                  <c:v>3192.1299901048333</c:v>
                </c:pt>
                <c:pt idx="16">
                  <c:v>3369.8366524994021</c:v>
                </c:pt>
                <c:pt idx="17">
                  <c:v>3545.9601515366953</c:v>
                </c:pt>
                <c:pt idx="18">
                  <c:v>3722.5838473607459</c:v>
                </c:pt>
                <c:pt idx="19">
                  <c:v>3899.8873172724975</c:v>
                </c:pt>
                <c:pt idx="20">
                  <c:v>4076.4365859107024</c:v>
                </c:pt>
                <c:pt idx="21">
                  <c:v>4253.8817377586311</c:v>
                </c:pt>
                <c:pt idx="22">
                  <c:v>4430.9614078912409</c:v>
                </c:pt>
                <c:pt idx="23">
                  <c:v>4607.6614950267121</c:v>
                </c:pt>
                <c:pt idx="24">
                  <c:v>4784.4482193909334</c:v>
                </c:pt>
                <c:pt idx="25">
                  <c:v>4961.7083735450105</c:v>
                </c:pt>
                <c:pt idx="26">
                  <c:v>5138.680540939612</c:v>
                </c:pt>
                <c:pt idx="27">
                  <c:v>5315.5096046778472</c:v>
                </c:pt>
                <c:pt idx="28">
                  <c:v>5492.1235264920333</c:v>
                </c:pt>
                <c:pt idx="29">
                  <c:v>5669.6003088562175</c:v>
                </c:pt>
                <c:pt idx="30">
                  <c:v>5846.3412905611822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1B-4D72-B927-7BBBD7FE2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53881744"/>
        <c:axId val="85388206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spPr>
                  <a:solidFill>
                    <a:schemeClr val="accent5"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5"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Sheet1!$L$28:$AP$28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4857.1728929567817</c:v>
                      </c:pt>
                      <c:pt idx="1">
                        <c:v>5039.9501662570092</c:v>
                      </c:pt>
                      <c:pt idx="2">
                        <c:v>5214.5387339549106</c:v>
                      </c:pt>
                      <c:pt idx="3">
                        <c:v>5393.170932608924</c:v>
                      </c:pt>
                      <c:pt idx="4">
                        <c:v>5568.2769104740319</c:v>
                      </c:pt>
                      <c:pt idx="5">
                        <c:v>5746.3496258522246</c:v>
                      </c:pt>
                      <c:pt idx="6">
                        <c:v>5923.2103282180597</c:v>
                      </c:pt>
                      <c:pt idx="7">
                        <c:v>6100.4371106941544</c:v>
                      </c:pt>
                      <c:pt idx="8">
                        <c:v>6277.0282416929567</c:v>
                      </c:pt>
                      <c:pt idx="9">
                        <c:v>6453.7998595141271</c:v>
                      </c:pt>
                      <c:pt idx="10">
                        <c:v>6630.2543638545667</c:v>
                      </c:pt>
                      <c:pt idx="11">
                        <c:v>6807.815797176946</c:v>
                      </c:pt>
                      <c:pt idx="12">
                        <c:v>6984.5260142330135</c:v>
                      </c:pt>
                      <c:pt idx="13">
                        <c:v>7161.4958465626514</c:v>
                      </c:pt>
                      <c:pt idx="14">
                        <c:v>7337.8547065219391</c:v>
                      </c:pt>
                      <c:pt idx="15">
                        <c:v>7515.4011847324346</c:v>
                      </c:pt>
                      <c:pt idx="16">
                        <c:v>7693.1130902587174</c:v>
                      </c:pt>
                      <c:pt idx="17">
                        <c:v>7869.2333066406718</c:v>
                      </c:pt>
                      <c:pt idx="18">
                        <c:v>8045.8377627681384</c:v>
                      </c:pt>
                      <c:pt idx="19">
                        <c:v>8223.1396382851308</c:v>
                      </c:pt>
                      <c:pt idx="20">
                        <c:v>8399.7069915766551</c:v>
                      </c:pt>
                      <c:pt idx="21">
                        <c:v>8577.1641808771055</c:v>
                      </c:pt>
                      <c:pt idx="22">
                        <c:v>8754.2357192055006</c:v>
                      </c:pt>
                      <c:pt idx="23">
                        <c:v>8930.9179430068853</c:v>
                      </c:pt>
                      <c:pt idx="24">
                        <c:v>9107.7112977582219</c:v>
                      </c:pt>
                      <c:pt idx="25">
                        <c:v>9284.9783553910529</c:v>
                      </c:pt>
                      <c:pt idx="26">
                        <c:v>9461.9277638485273</c:v>
                      </c:pt>
                      <c:pt idx="27">
                        <c:v>9638.7932265944673</c:v>
                      </c:pt>
                      <c:pt idx="28">
                        <c:v>9815.3736622621182</c:v>
                      </c:pt>
                      <c:pt idx="29">
                        <c:v>9992.8556333207107</c:v>
                      </c:pt>
                      <c:pt idx="30">
                        <c:v>10169.607435777762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61B-4D72-B927-7BBBD7FE26AE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v>4</c:v>
                </c:tx>
                <c:spPr>
                  <a:solidFill>
                    <a:schemeClr val="accent1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1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Sheet1!$L$34:$AP$34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3924.7750252412661</c:v>
                      </c:pt>
                      <c:pt idx="1">
                        <c:v>3925.2705590890878</c:v>
                      </c:pt>
                      <c:pt idx="2">
                        <c:v>3924.7670051225514</c:v>
                      </c:pt>
                      <c:pt idx="3">
                        <c:v>3925.0952268411447</c:v>
                      </c:pt>
                      <c:pt idx="4">
                        <c:v>3924.9444968502198</c:v>
                      </c:pt>
                      <c:pt idx="5">
                        <c:v>3925.0733616760049</c:v>
                      </c:pt>
                      <c:pt idx="6">
                        <c:v>3924.92526216848</c:v>
                      </c:pt>
                      <c:pt idx="7">
                        <c:v>3925.059308085094</c:v>
                      </c:pt>
                      <c:pt idx="8">
                        <c:v>3924.9824843883243</c:v>
                      </c:pt>
                      <c:pt idx="9">
                        <c:v>3925.0950284255628</c:v>
                      </c:pt>
                      <c:pt idx="10">
                        <c:v>3925.0287469995947</c:v>
                      </c:pt>
                      <c:pt idx="11">
                        <c:v>3925.0632719688915</c:v>
                      </c:pt>
                      <c:pt idx="12">
                        <c:v>3924.9945794061259</c:v>
                      </c:pt>
                      <c:pt idx="13">
                        <c:v>3925.0908111533472</c:v>
                      </c:pt>
                      <c:pt idx="14">
                        <c:v>3925.04412943437</c:v>
                      </c:pt>
                      <c:pt idx="15">
                        <c:v>3925.0677915365295</c:v>
                      </c:pt>
                      <c:pt idx="16">
                        <c:v>3925.0769313309306</c:v>
                      </c:pt>
                      <c:pt idx="17">
                        <c:v>3925.0975067007057</c:v>
                      </c:pt>
                      <c:pt idx="18">
                        <c:v>3925.0499042145393</c:v>
                      </c:pt>
                      <c:pt idx="19">
                        <c:v>3925.0277190317829</c:v>
                      </c:pt>
                      <c:pt idx="20">
                        <c:v>3925.0723003149506</c:v>
                      </c:pt>
                      <c:pt idx="21">
                        <c:v>3925.1135955707914</c:v>
                      </c:pt>
                      <c:pt idx="22">
                        <c:v>3925.0785279031097</c:v>
                      </c:pt>
                      <c:pt idx="23">
                        <c:v>3925.057259611699</c:v>
                      </c:pt>
                      <c:pt idx="24">
                        <c:v>3925.0722246937894</c:v>
                      </c:pt>
                      <c:pt idx="25">
                        <c:v>3925.0764273645186</c:v>
                      </c:pt>
                      <c:pt idx="26">
                        <c:v>3925.0298479044664</c:v>
                      </c:pt>
                      <c:pt idx="27">
                        <c:v>3925.1195799251764</c:v>
                      </c:pt>
                      <c:pt idx="28">
                        <c:v>3925.0349199095326</c:v>
                      </c:pt>
                      <c:pt idx="29">
                        <c:v>3925.0621891380633</c:v>
                      </c:pt>
                      <c:pt idx="30">
                        <c:v>3925.075638306429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61B-4D72-B927-7BBBD7FE26AE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v>5</c:v>
                </c:tx>
                <c:spPr>
                  <a:solidFill>
                    <a:schemeClr val="accent3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3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Sheet1!$L$35:$AP$35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1536.7306897637363</c:v>
                      </c:pt>
                      <c:pt idx="1">
                        <c:v>2059.0237607050194</c:v>
                      </c:pt>
                      <c:pt idx="2">
                        <c:v>2561.0660255349858</c:v>
                      </c:pt>
                      <c:pt idx="3">
                        <c:v>3073.3192457722462</c:v>
                      </c:pt>
                      <c:pt idx="4">
                        <c:v>3574.4986633277363</c:v>
                      </c:pt>
                      <c:pt idx="5">
                        <c:v>4086.4620607348143</c:v>
                      </c:pt>
                      <c:pt idx="6">
                        <c:v>4599.2496388344234</c:v>
                      </c:pt>
                      <c:pt idx="7">
                        <c:v>5101.9037002068135</c:v>
                      </c:pt>
                      <c:pt idx="8">
                        <c:v>5602.9722845069218</c:v>
                      </c:pt>
                      <c:pt idx="9">
                        <c:v>6113.4507404455044</c:v>
                      </c:pt>
                      <c:pt idx="10">
                        <c:v>6617.2246601083134</c:v>
                      </c:pt>
                      <c:pt idx="11">
                        <c:v>7128.3906555242702</c:v>
                      </c:pt>
                      <c:pt idx="12">
                        <c:v>7640.4367621301435</c:v>
                      </c:pt>
                      <c:pt idx="13">
                        <c:v>8141.8502882155844</c:v>
                      </c:pt>
                      <c:pt idx="14">
                        <c:v>8644.974300584603</c:v>
                      </c:pt>
                      <c:pt idx="15">
                        <c:v>9155.0418469291362</c:v>
                      </c:pt>
                      <c:pt idx="16">
                        <c:v>9662.0319168709502</c:v>
                      </c:pt>
                      <c:pt idx="17">
                        <c:v>10168.136172764103</c:v>
                      </c:pt>
                      <c:pt idx="18">
                        <c:v>10673.718493264911</c:v>
                      </c:pt>
                      <c:pt idx="19">
                        <c:v>11181.801995424748</c:v>
                      </c:pt>
                      <c:pt idx="20">
                        <c:v>11689.363498532135</c:v>
                      </c:pt>
                      <c:pt idx="21">
                        <c:v>12196.134888260023</c:v>
                      </c:pt>
                      <c:pt idx="22">
                        <c:v>12704.070968290041</c:v>
                      </c:pt>
                      <c:pt idx="23">
                        <c:v>13209.466219623633</c:v>
                      </c:pt>
                      <c:pt idx="24">
                        <c:v>13715.484877296876</c:v>
                      </c:pt>
                      <c:pt idx="25">
                        <c:v>14222.454867599065</c:v>
                      </c:pt>
                      <c:pt idx="26">
                        <c:v>14727.554411926481</c:v>
                      </c:pt>
                      <c:pt idx="27">
                        <c:v>15235.974959514369</c:v>
                      </c:pt>
                      <c:pt idx="28">
                        <c:v>15741.760723250418</c:v>
                      </c:pt>
                      <c:pt idx="29">
                        <c:v>16249.746382523694</c:v>
                      </c:pt>
                      <c:pt idx="30">
                        <c:v>16759.073279353313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61B-4D72-B927-7BBBD7FE26AE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v>6</c:v>
                </c:tx>
                <c:spPr>
                  <a:solidFill>
                    <a:schemeClr val="accent5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5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Sheet1!$L$36:$AP$36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5461.5057150050025</c:v>
                      </c:pt>
                      <c:pt idx="1">
                        <c:v>5984.2943197941077</c:v>
                      </c:pt>
                      <c:pt idx="2">
                        <c:v>6485.8330306575372</c:v>
                      </c:pt>
                      <c:pt idx="3">
                        <c:v>6998.4144726133909</c:v>
                      </c:pt>
                      <c:pt idx="4">
                        <c:v>7499.4431601779561</c:v>
                      </c:pt>
                      <c:pt idx="5">
                        <c:v>8011.5354224108196</c:v>
                      </c:pt>
                      <c:pt idx="6">
                        <c:v>8524.1749010029034</c:v>
                      </c:pt>
                      <c:pt idx="7">
                        <c:v>9026.9630082919066</c:v>
                      </c:pt>
                      <c:pt idx="8">
                        <c:v>9527.9547688952462</c:v>
                      </c:pt>
                      <c:pt idx="9">
                        <c:v>10038.545768871067</c:v>
                      </c:pt>
                      <c:pt idx="10">
                        <c:v>10542.253407107908</c:v>
                      </c:pt>
                      <c:pt idx="11">
                        <c:v>11053.453927493161</c:v>
                      </c:pt>
                      <c:pt idx="12">
                        <c:v>11565.43134153627</c:v>
                      </c:pt>
                      <c:pt idx="13">
                        <c:v>12066.941099368931</c:v>
                      </c:pt>
                      <c:pt idx="14">
                        <c:v>12570.018430018972</c:v>
                      </c:pt>
                      <c:pt idx="15">
                        <c:v>13080.109638465667</c:v>
                      </c:pt>
                      <c:pt idx="16">
                        <c:v>13587.10884820188</c:v>
                      </c:pt>
                      <c:pt idx="17">
                        <c:v>14093.233679464809</c:v>
                      </c:pt>
                      <c:pt idx="18">
                        <c:v>14598.768397479449</c:v>
                      </c:pt>
                      <c:pt idx="19">
                        <c:v>15106.829714456531</c:v>
                      </c:pt>
                      <c:pt idx="20">
                        <c:v>15614.435798847086</c:v>
                      </c:pt>
                      <c:pt idx="21">
                        <c:v>16121.248483830816</c:v>
                      </c:pt>
                      <c:pt idx="22">
                        <c:v>16629.149496193153</c:v>
                      </c:pt>
                      <c:pt idx="23">
                        <c:v>17134.523479235333</c:v>
                      </c:pt>
                      <c:pt idx="24">
                        <c:v>17640.557101990664</c:v>
                      </c:pt>
                      <c:pt idx="25">
                        <c:v>18147.531294963585</c:v>
                      </c:pt>
                      <c:pt idx="26">
                        <c:v>18652.584259830946</c:v>
                      </c:pt>
                      <c:pt idx="27">
                        <c:v>19161.094539439546</c:v>
                      </c:pt>
                      <c:pt idx="28">
                        <c:v>19666.795643159952</c:v>
                      </c:pt>
                      <c:pt idx="29">
                        <c:v>20174.808571661757</c:v>
                      </c:pt>
                      <c:pt idx="30">
                        <c:v>20684.148917659742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61B-4D72-B927-7BBBD7FE26AE}"/>
                  </c:ext>
                </c:extLst>
              </c15:ser>
            </c15:filteredBarSeries>
          </c:ext>
        </c:extLst>
      </c:barChart>
      <c:catAx>
        <c:axId val="85388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Switching frequency /Hz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882064"/>
        <c:crosses val="autoZero"/>
        <c:auto val="1"/>
        <c:lblAlgn val="ctr"/>
        <c:lblOffset val="100"/>
        <c:noMultiLvlLbl val="0"/>
      </c:catAx>
      <c:valAx>
        <c:axId val="85388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Total Losses /w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88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>
                <a:effectLst/>
              </a:rPr>
              <a:t>3300V</a:t>
            </a:r>
            <a:r>
              <a:rPr lang="en-US" altLang="zh-CN" sz="1800" b="1" baseline="0" dirty="0">
                <a:effectLst/>
              </a:rPr>
              <a:t> IGBT </a:t>
            </a:r>
            <a:r>
              <a:rPr lang="en-US" altLang="zh-CN" sz="1800" b="1" dirty="0">
                <a:effectLst/>
              </a:rPr>
              <a:t>Losses under different frequency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Conduction Losses</c:v>
          </c:tx>
          <c:spPr>
            <a:solidFill>
              <a:schemeClr val="accent1">
                <a:alpha val="74000"/>
              </a:schemeClr>
            </a:solidFill>
            <a:ln>
              <a:noFill/>
            </a:ln>
            <a:effectLst>
              <a:innerShdw blurRad="114300">
                <a:schemeClr val="accent1">
                  <a:lumMod val="75000"/>
                </a:schemeClr>
              </a:innerShdw>
            </a:effectLst>
          </c:spPr>
          <c:invertIfNegative val="0"/>
          <c:cat>
            <c:numRef>
              <c:f>Sheet1!$L$25:$AP$25</c:f>
              <c:numCache>
                <c:formatCode>General</c:formatCode>
                <c:ptCount val="31"/>
                <c:pt idx="0">
                  <c:v>450</c:v>
                </c:pt>
                <c:pt idx="1">
                  <c:v>600</c:v>
                </c:pt>
                <c:pt idx="2">
                  <c:v>750</c:v>
                </c:pt>
                <c:pt idx="3">
                  <c:v>900</c:v>
                </c:pt>
                <c:pt idx="4">
                  <c:v>1050</c:v>
                </c:pt>
                <c:pt idx="5">
                  <c:v>1200</c:v>
                </c:pt>
                <c:pt idx="6">
                  <c:v>1350</c:v>
                </c:pt>
                <c:pt idx="7">
                  <c:v>1500</c:v>
                </c:pt>
                <c:pt idx="8">
                  <c:v>1650</c:v>
                </c:pt>
                <c:pt idx="9">
                  <c:v>1800</c:v>
                </c:pt>
                <c:pt idx="10">
                  <c:v>1950</c:v>
                </c:pt>
                <c:pt idx="11">
                  <c:v>2100</c:v>
                </c:pt>
                <c:pt idx="12">
                  <c:v>2250</c:v>
                </c:pt>
                <c:pt idx="13">
                  <c:v>2400</c:v>
                </c:pt>
                <c:pt idx="14">
                  <c:v>2550</c:v>
                </c:pt>
                <c:pt idx="15">
                  <c:v>2700</c:v>
                </c:pt>
                <c:pt idx="16">
                  <c:v>2850</c:v>
                </c:pt>
                <c:pt idx="17">
                  <c:v>3000</c:v>
                </c:pt>
                <c:pt idx="18">
                  <c:v>3150</c:v>
                </c:pt>
                <c:pt idx="19">
                  <c:v>3300</c:v>
                </c:pt>
                <c:pt idx="20">
                  <c:v>3450</c:v>
                </c:pt>
                <c:pt idx="21">
                  <c:v>3600</c:v>
                </c:pt>
                <c:pt idx="22">
                  <c:v>3750</c:v>
                </c:pt>
                <c:pt idx="23">
                  <c:v>3900</c:v>
                </c:pt>
                <c:pt idx="24">
                  <c:v>4050</c:v>
                </c:pt>
                <c:pt idx="25">
                  <c:v>4200</c:v>
                </c:pt>
                <c:pt idx="26">
                  <c:v>4350</c:v>
                </c:pt>
                <c:pt idx="27">
                  <c:v>4500</c:v>
                </c:pt>
                <c:pt idx="28">
                  <c:v>4650</c:v>
                </c:pt>
                <c:pt idx="29">
                  <c:v>4800</c:v>
                </c:pt>
                <c:pt idx="30">
                  <c:v>4950</c:v>
                </c:pt>
              </c:numCache>
            </c:numRef>
          </c:cat>
          <c:val>
            <c:numRef>
              <c:f>Sheet1!$L$34:$AP$34</c:f>
              <c:numCache>
                <c:formatCode>General</c:formatCode>
                <c:ptCount val="31"/>
                <c:pt idx="0">
                  <c:v>3924.7750252412661</c:v>
                </c:pt>
                <c:pt idx="1">
                  <c:v>3925.2705590890878</c:v>
                </c:pt>
                <c:pt idx="2">
                  <c:v>3924.7670051225514</c:v>
                </c:pt>
                <c:pt idx="3">
                  <c:v>3925.0952268411447</c:v>
                </c:pt>
                <c:pt idx="4">
                  <c:v>3924.9444968502198</c:v>
                </c:pt>
                <c:pt idx="5">
                  <c:v>3925.0733616760049</c:v>
                </c:pt>
                <c:pt idx="6">
                  <c:v>3924.92526216848</c:v>
                </c:pt>
                <c:pt idx="7">
                  <c:v>3925.059308085094</c:v>
                </c:pt>
                <c:pt idx="8">
                  <c:v>3924.9824843883243</c:v>
                </c:pt>
                <c:pt idx="9">
                  <c:v>3925.0950284255628</c:v>
                </c:pt>
                <c:pt idx="10">
                  <c:v>3925.0287469995947</c:v>
                </c:pt>
                <c:pt idx="11">
                  <c:v>3925.0632719688915</c:v>
                </c:pt>
                <c:pt idx="12">
                  <c:v>3924.9945794061259</c:v>
                </c:pt>
                <c:pt idx="13">
                  <c:v>3925.0908111533472</c:v>
                </c:pt>
                <c:pt idx="14">
                  <c:v>3925.04412943437</c:v>
                </c:pt>
                <c:pt idx="15">
                  <c:v>3925.0677915365295</c:v>
                </c:pt>
                <c:pt idx="16">
                  <c:v>3925.0769313309306</c:v>
                </c:pt>
                <c:pt idx="17">
                  <c:v>3925.0975067007057</c:v>
                </c:pt>
                <c:pt idx="18">
                  <c:v>3925.0499042145393</c:v>
                </c:pt>
                <c:pt idx="19">
                  <c:v>3925.0277190317829</c:v>
                </c:pt>
                <c:pt idx="20">
                  <c:v>3925.0723003149506</c:v>
                </c:pt>
                <c:pt idx="21">
                  <c:v>3925.1135955707914</c:v>
                </c:pt>
                <c:pt idx="22">
                  <c:v>3925.0785279031097</c:v>
                </c:pt>
                <c:pt idx="23">
                  <c:v>3925.057259611699</c:v>
                </c:pt>
                <c:pt idx="24">
                  <c:v>3925.0722246937894</c:v>
                </c:pt>
                <c:pt idx="25">
                  <c:v>3925.0764273645186</c:v>
                </c:pt>
                <c:pt idx="26">
                  <c:v>3925.0298479044664</c:v>
                </c:pt>
                <c:pt idx="27">
                  <c:v>3925.1195799251764</c:v>
                </c:pt>
                <c:pt idx="28">
                  <c:v>3925.0349199095326</c:v>
                </c:pt>
                <c:pt idx="29">
                  <c:v>3925.0621891380633</c:v>
                </c:pt>
                <c:pt idx="30">
                  <c:v>3925.075638306429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20-412D-B248-5DBF6B6D057C}"/>
            </c:ext>
          </c:extLst>
        </c:ser>
        <c:ser>
          <c:idx val="1"/>
          <c:order val="1"/>
          <c:tx>
            <c:v>Switching Losses</c:v>
          </c:tx>
          <c:spPr>
            <a:solidFill>
              <a:schemeClr val="accent3">
                <a:alpha val="74000"/>
              </a:schemeClr>
            </a:solidFill>
            <a:ln>
              <a:noFill/>
            </a:ln>
            <a:effectLst>
              <a:innerShdw blurRad="114300">
                <a:schemeClr val="accent3">
                  <a:lumMod val="75000"/>
                </a:schemeClr>
              </a:innerShdw>
            </a:effectLst>
          </c:spPr>
          <c:invertIfNegative val="0"/>
          <c:cat>
            <c:numRef>
              <c:f>Sheet1!$L$25:$AP$25</c:f>
              <c:numCache>
                <c:formatCode>General</c:formatCode>
                <c:ptCount val="31"/>
                <c:pt idx="0">
                  <c:v>450</c:v>
                </c:pt>
                <c:pt idx="1">
                  <c:v>600</c:v>
                </c:pt>
                <c:pt idx="2">
                  <c:v>750</c:v>
                </c:pt>
                <c:pt idx="3">
                  <c:v>900</c:v>
                </c:pt>
                <c:pt idx="4">
                  <c:v>1050</c:v>
                </c:pt>
                <c:pt idx="5">
                  <c:v>1200</c:v>
                </c:pt>
                <c:pt idx="6">
                  <c:v>1350</c:v>
                </c:pt>
                <c:pt idx="7">
                  <c:v>1500</c:v>
                </c:pt>
                <c:pt idx="8">
                  <c:v>1650</c:v>
                </c:pt>
                <c:pt idx="9">
                  <c:v>1800</c:v>
                </c:pt>
                <c:pt idx="10">
                  <c:v>1950</c:v>
                </c:pt>
                <c:pt idx="11">
                  <c:v>2100</c:v>
                </c:pt>
                <c:pt idx="12">
                  <c:v>2250</c:v>
                </c:pt>
                <c:pt idx="13">
                  <c:v>2400</c:v>
                </c:pt>
                <c:pt idx="14">
                  <c:v>2550</c:v>
                </c:pt>
                <c:pt idx="15">
                  <c:v>2700</c:v>
                </c:pt>
                <c:pt idx="16">
                  <c:v>2850</c:v>
                </c:pt>
                <c:pt idx="17">
                  <c:v>3000</c:v>
                </c:pt>
                <c:pt idx="18">
                  <c:v>3150</c:v>
                </c:pt>
                <c:pt idx="19">
                  <c:v>3300</c:v>
                </c:pt>
                <c:pt idx="20">
                  <c:v>3450</c:v>
                </c:pt>
                <c:pt idx="21">
                  <c:v>3600</c:v>
                </c:pt>
                <c:pt idx="22">
                  <c:v>3750</c:v>
                </c:pt>
                <c:pt idx="23">
                  <c:v>3900</c:v>
                </c:pt>
                <c:pt idx="24">
                  <c:v>4050</c:v>
                </c:pt>
                <c:pt idx="25">
                  <c:v>4200</c:v>
                </c:pt>
                <c:pt idx="26">
                  <c:v>4350</c:v>
                </c:pt>
                <c:pt idx="27">
                  <c:v>4500</c:v>
                </c:pt>
                <c:pt idx="28">
                  <c:v>4650</c:v>
                </c:pt>
                <c:pt idx="29">
                  <c:v>4800</c:v>
                </c:pt>
                <c:pt idx="30">
                  <c:v>4950</c:v>
                </c:pt>
              </c:numCache>
            </c:numRef>
          </c:cat>
          <c:val>
            <c:numRef>
              <c:f>Sheet1!$L$35:$AP$35</c:f>
              <c:numCache>
                <c:formatCode>General</c:formatCode>
                <c:ptCount val="31"/>
                <c:pt idx="0">
                  <c:v>1536.7306897637363</c:v>
                </c:pt>
                <c:pt idx="1">
                  <c:v>2059.0237607050194</c:v>
                </c:pt>
                <c:pt idx="2">
                  <c:v>2561.0660255349858</c:v>
                </c:pt>
                <c:pt idx="3">
                  <c:v>3073.3192457722462</c:v>
                </c:pt>
                <c:pt idx="4">
                  <c:v>3574.4986633277363</c:v>
                </c:pt>
                <c:pt idx="5">
                  <c:v>4086.4620607348143</c:v>
                </c:pt>
                <c:pt idx="6">
                  <c:v>4599.2496388344234</c:v>
                </c:pt>
                <c:pt idx="7">
                  <c:v>5101.9037002068135</c:v>
                </c:pt>
                <c:pt idx="8">
                  <c:v>5602.9722845069218</c:v>
                </c:pt>
                <c:pt idx="9">
                  <c:v>6113.4507404455044</c:v>
                </c:pt>
                <c:pt idx="10">
                  <c:v>6617.2246601083134</c:v>
                </c:pt>
                <c:pt idx="11">
                  <c:v>7128.3906555242702</c:v>
                </c:pt>
                <c:pt idx="12">
                  <c:v>7640.4367621301435</c:v>
                </c:pt>
                <c:pt idx="13">
                  <c:v>8141.8502882155844</c:v>
                </c:pt>
                <c:pt idx="14">
                  <c:v>8644.974300584603</c:v>
                </c:pt>
                <c:pt idx="15">
                  <c:v>9155.0418469291362</c:v>
                </c:pt>
                <c:pt idx="16">
                  <c:v>9662.0319168709502</c:v>
                </c:pt>
                <c:pt idx="17">
                  <c:v>10168.136172764103</c:v>
                </c:pt>
                <c:pt idx="18">
                  <c:v>10673.718493264911</c:v>
                </c:pt>
                <c:pt idx="19">
                  <c:v>11181.801995424748</c:v>
                </c:pt>
                <c:pt idx="20">
                  <c:v>11689.363498532135</c:v>
                </c:pt>
                <c:pt idx="21">
                  <c:v>12196.134888260023</c:v>
                </c:pt>
                <c:pt idx="22">
                  <c:v>12704.070968290041</c:v>
                </c:pt>
                <c:pt idx="23">
                  <c:v>13209.466219623633</c:v>
                </c:pt>
                <c:pt idx="24">
                  <c:v>13715.484877296876</c:v>
                </c:pt>
                <c:pt idx="25">
                  <c:v>14222.454867599065</c:v>
                </c:pt>
                <c:pt idx="26">
                  <c:v>14727.554411926481</c:v>
                </c:pt>
                <c:pt idx="27">
                  <c:v>15235.974959514369</c:v>
                </c:pt>
                <c:pt idx="28">
                  <c:v>15741.760723250418</c:v>
                </c:pt>
                <c:pt idx="29">
                  <c:v>16249.746382523694</c:v>
                </c:pt>
                <c:pt idx="30">
                  <c:v>16759.073279353313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20-412D-B248-5DBF6B6D05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53881744"/>
        <c:axId val="85388206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spPr>
                  <a:solidFill>
                    <a:schemeClr val="accent5"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5"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Sheet1!$L$28:$AP$28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4857.1728929567817</c:v>
                      </c:pt>
                      <c:pt idx="1">
                        <c:v>5039.9501662570092</c:v>
                      </c:pt>
                      <c:pt idx="2">
                        <c:v>5214.5387339549106</c:v>
                      </c:pt>
                      <c:pt idx="3">
                        <c:v>5393.170932608924</c:v>
                      </c:pt>
                      <c:pt idx="4">
                        <c:v>5568.2769104740319</c:v>
                      </c:pt>
                      <c:pt idx="5">
                        <c:v>5746.3496258522246</c:v>
                      </c:pt>
                      <c:pt idx="6">
                        <c:v>5923.2103282180597</c:v>
                      </c:pt>
                      <c:pt idx="7">
                        <c:v>6100.4371106941544</c:v>
                      </c:pt>
                      <c:pt idx="8">
                        <c:v>6277.0282416929567</c:v>
                      </c:pt>
                      <c:pt idx="9">
                        <c:v>6453.7998595141271</c:v>
                      </c:pt>
                      <c:pt idx="10">
                        <c:v>6630.2543638545667</c:v>
                      </c:pt>
                      <c:pt idx="11">
                        <c:v>6807.815797176946</c:v>
                      </c:pt>
                      <c:pt idx="12">
                        <c:v>6984.5260142330135</c:v>
                      </c:pt>
                      <c:pt idx="13">
                        <c:v>7161.4958465626514</c:v>
                      </c:pt>
                      <c:pt idx="14">
                        <c:v>7337.8547065219391</c:v>
                      </c:pt>
                      <c:pt idx="15">
                        <c:v>7515.4011847324346</c:v>
                      </c:pt>
                      <c:pt idx="16">
                        <c:v>7693.1130902587174</c:v>
                      </c:pt>
                      <c:pt idx="17">
                        <c:v>7869.2333066406718</c:v>
                      </c:pt>
                      <c:pt idx="18">
                        <c:v>8045.8377627681384</c:v>
                      </c:pt>
                      <c:pt idx="19">
                        <c:v>8223.1396382851308</c:v>
                      </c:pt>
                      <c:pt idx="20">
                        <c:v>8399.7069915766551</c:v>
                      </c:pt>
                      <c:pt idx="21">
                        <c:v>8577.1641808771055</c:v>
                      </c:pt>
                      <c:pt idx="22">
                        <c:v>8754.2357192055006</c:v>
                      </c:pt>
                      <c:pt idx="23">
                        <c:v>8930.9179430068853</c:v>
                      </c:pt>
                      <c:pt idx="24">
                        <c:v>9107.7112977582219</c:v>
                      </c:pt>
                      <c:pt idx="25">
                        <c:v>9284.9783553910529</c:v>
                      </c:pt>
                      <c:pt idx="26">
                        <c:v>9461.9277638485273</c:v>
                      </c:pt>
                      <c:pt idx="27">
                        <c:v>9638.7932265944673</c:v>
                      </c:pt>
                      <c:pt idx="28">
                        <c:v>9815.3736622621182</c:v>
                      </c:pt>
                      <c:pt idx="29">
                        <c:v>9992.8556333207107</c:v>
                      </c:pt>
                      <c:pt idx="30">
                        <c:v>10169.607435777762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B120-412D-B248-5DBF6B6D057C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v>4</c:v>
                </c:tx>
                <c:spPr>
                  <a:solidFill>
                    <a:schemeClr val="accent1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1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Sheet1!$L$34:$AP$34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3924.7750252412661</c:v>
                      </c:pt>
                      <c:pt idx="1">
                        <c:v>3925.2705590890878</c:v>
                      </c:pt>
                      <c:pt idx="2">
                        <c:v>3924.7670051225514</c:v>
                      </c:pt>
                      <c:pt idx="3">
                        <c:v>3925.0952268411447</c:v>
                      </c:pt>
                      <c:pt idx="4">
                        <c:v>3924.9444968502198</c:v>
                      </c:pt>
                      <c:pt idx="5">
                        <c:v>3925.0733616760049</c:v>
                      </c:pt>
                      <c:pt idx="6">
                        <c:v>3924.92526216848</c:v>
                      </c:pt>
                      <c:pt idx="7">
                        <c:v>3925.059308085094</c:v>
                      </c:pt>
                      <c:pt idx="8">
                        <c:v>3924.9824843883243</c:v>
                      </c:pt>
                      <c:pt idx="9">
                        <c:v>3925.0950284255628</c:v>
                      </c:pt>
                      <c:pt idx="10">
                        <c:v>3925.0287469995947</c:v>
                      </c:pt>
                      <c:pt idx="11">
                        <c:v>3925.0632719688915</c:v>
                      </c:pt>
                      <c:pt idx="12">
                        <c:v>3924.9945794061259</c:v>
                      </c:pt>
                      <c:pt idx="13">
                        <c:v>3925.0908111533472</c:v>
                      </c:pt>
                      <c:pt idx="14">
                        <c:v>3925.04412943437</c:v>
                      </c:pt>
                      <c:pt idx="15">
                        <c:v>3925.0677915365295</c:v>
                      </c:pt>
                      <c:pt idx="16">
                        <c:v>3925.0769313309306</c:v>
                      </c:pt>
                      <c:pt idx="17">
                        <c:v>3925.0975067007057</c:v>
                      </c:pt>
                      <c:pt idx="18">
                        <c:v>3925.0499042145393</c:v>
                      </c:pt>
                      <c:pt idx="19">
                        <c:v>3925.0277190317829</c:v>
                      </c:pt>
                      <c:pt idx="20">
                        <c:v>3925.0723003149506</c:v>
                      </c:pt>
                      <c:pt idx="21">
                        <c:v>3925.1135955707914</c:v>
                      </c:pt>
                      <c:pt idx="22">
                        <c:v>3925.0785279031097</c:v>
                      </c:pt>
                      <c:pt idx="23">
                        <c:v>3925.057259611699</c:v>
                      </c:pt>
                      <c:pt idx="24">
                        <c:v>3925.0722246937894</c:v>
                      </c:pt>
                      <c:pt idx="25">
                        <c:v>3925.0764273645186</c:v>
                      </c:pt>
                      <c:pt idx="26">
                        <c:v>3925.0298479044664</c:v>
                      </c:pt>
                      <c:pt idx="27">
                        <c:v>3925.1195799251764</c:v>
                      </c:pt>
                      <c:pt idx="28">
                        <c:v>3925.0349199095326</c:v>
                      </c:pt>
                      <c:pt idx="29">
                        <c:v>3925.0621891380633</c:v>
                      </c:pt>
                      <c:pt idx="30">
                        <c:v>3925.075638306429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120-412D-B248-5DBF6B6D057C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v>5</c:v>
                </c:tx>
                <c:spPr>
                  <a:solidFill>
                    <a:schemeClr val="accent3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3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Sheet1!$L$35:$AP$35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1536.7306897637363</c:v>
                      </c:pt>
                      <c:pt idx="1">
                        <c:v>2059.0237607050194</c:v>
                      </c:pt>
                      <c:pt idx="2">
                        <c:v>2561.0660255349858</c:v>
                      </c:pt>
                      <c:pt idx="3">
                        <c:v>3073.3192457722462</c:v>
                      </c:pt>
                      <c:pt idx="4">
                        <c:v>3574.4986633277363</c:v>
                      </c:pt>
                      <c:pt idx="5">
                        <c:v>4086.4620607348143</c:v>
                      </c:pt>
                      <c:pt idx="6">
                        <c:v>4599.2496388344234</c:v>
                      </c:pt>
                      <c:pt idx="7">
                        <c:v>5101.9037002068135</c:v>
                      </c:pt>
                      <c:pt idx="8">
                        <c:v>5602.9722845069218</c:v>
                      </c:pt>
                      <c:pt idx="9">
                        <c:v>6113.4507404455044</c:v>
                      </c:pt>
                      <c:pt idx="10">
                        <c:v>6617.2246601083134</c:v>
                      </c:pt>
                      <c:pt idx="11">
                        <c:v>7128.3906555242702</c:v>
                      </c:pt>
                      <c:pt idx="12">
                        <c:v>7640.4367621301435</c:v>
                      </c:pt>
                      <c:pt idx="13">
                        <c:v>8141.8502882155844</c:v>
                      </c:pt>
                      <c:pt idx="14">
                        <c:v>8644.974300584603</c:v>
                      </c:pt>
                      <c:pt idx="15">
                        <c:v>9155.0418469291362</c:v>
                      </c:pt>
                      <c:pt idx="16">
                        <c:v>9662.0319168709502</c:v>
                      </c:pt>
                      <c:pt idx="17">
                        <c:v>10168.136172764103</c:v>
                      </c:pt>
                      <c:pt idx="18">
                        <c:v>10673.718493264911</c:v>
                      </c:pt>
                      <c:pt idx="19">
                        <c:v>11181.801995424748</c:v>
                      </c:pt>
                      <c:pt idx="20">
                        <c:v>11689.363498532135</c:v>
                      </c:pt>
                      <c:pt idx="21">
                        <c:v>12196.134888260023</c:v>
                      </c:pt>
                      <c:pt idx="22">
                        <c:v>12704.070968290041</c:v>
                      </c:pt>
                      <c:pt idx="23">
                        <c:v>13209.466219623633</c:v>
                      </c:pt>
                      <c:pt idx="24">
                        <c:v>13715.484877296876</c:v>
                      </c:pt>
                      <c:pt idx="25">
                        <c:v>14222.454867599065</c:v>
                      </c:pt>
                      <c:pt idx="26">
                        <c:v>14727.554411926481</c:v>
                      </c:pt>
                      <c:pt idx="27">
                        <c:v>15235.974959514369</c:v>
                      </c:pt>
                      <c:pt idx="28">
                        <c:v>15741.760723250418</c:v>
                      </c:pt>
                      <c:pt idx="29">
                        <c:v>16249.746382523694</c:v>
                      </c:pt>
                      <c:pt idx="30">
                        <c:v>16759.073279353313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120-412D-B248-5DBF6B6D057C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v>6</c:v>
                </c:tx>
                <c:spPr>
                  <a:solidFill>
                    <a:schemeClr val="accent5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5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Sheet1!$L$36:$AP$36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5461.5057150050025</c:v>
                      </c:pt>
                      <c:pt idx="1">
                        <c:v>5984.2943197941077</c:v>
                      </c:pt>
                      <c:pt idx="2">
                        <c:v>6485.8330306575372</c:v>
                      </c:pt>
                      <c:pt idx="3">
                        <c:v>6998.4144726133909</c:v>
                      </c:pt>
                      <c:pt idx="4">
                        <c:v>7499.4431601779561</c:v>
                      </c:pt>
                      <c:pt idx="5">
                        <c:v>8011.5354224108196</c:v>
                      </c:pt>
                      <c:pt idx="6">
                        <c:v>8524.1749010029034</c:v>
                      </c:pt>
                      <c:pt idx="7">
                        <c:v>9026.9630082919066</c:v>
                      </c:pt>
                      <c:pt idx="8">
                        <c:v>9527.9547688952462</c:v>
                      </c:pt>
                      <c:pt idx="9">
                        <c:v>10038.545768871067</c:v>
                      </c:pt>
                      <c:pt idx="10">
                        <c:v>10542.253407107908</c:v>
                      </c:pt>
                      <c:pt idx="11">
                        <c:v>11053.453927493161</c:v>
                      </c:pt>
                      <c:pt idx="12">
                        <c:v>11565.43134153627</c:v>
                      </c:pt>
                      <c:pt idx="13">
                        <c:v>12066.941099368931</c:v>
                      </c:pt>
                      <c:pt idx="14">
                        <c:v>12570.018430018972</c:v>
                      </c:pt>
                      <c:pt idx="15">
                        <c:v>13080.109638465667</c:v>
                      </c:pt>
                      <c:pt idx="16">
                        <c:v>13587.10884820188</c:v>
                      </c:pt>
                      <c:pt idx="17">
                        <c:v>14093.233679464809</c:v>
                      </c:pt>
                      <c:pt idx="18">
                        <c:v>14598.768397479449</c:v>
                      </c:pt>
                      <c:pt idx="19">
                        <c:v>15106.829714456531</c:v>
                      </c:pt>
                      <c:pt idx="20">
                        <c:v>15614.435798847086</c:v>
                      </c:pt>
                      <c:pt idx="21">
                        <c:v>16121.248483830816</c:v>
                      </c:pt>
                      <c:pt idx="22">
                        <c:v>16629.149496193153</c:v>
                      </c:pt>
                      <c:pt idx="23">
                        <c:v>17134.523479235333</c:v>
                      </c:pt>
                      <c:pt idx="24">
                        <c:v>17640.557101990664</c:v>
                      </c:pt>
                      <c:pt idx="25">
                        <c:v>18147.531294963585</c:v>
                      </c:pt>
                      <c:pt idx="26">
                        <c:v>18652.584259830946</c:v>
                      </c:pt>
                      <c:pt idx="27">
                        <c:v>19161.094539439546</c:v>
                      </c:pt>
                      <c:pt idx="28">
                        <c:v>19666.795643159952</c:v>
                      </c:pt>
                      <c:pt idx="29">
                        <c:v>20174.808571661757</c:v>
                      </c:pt>
                      <c:pt idx="30">
                        <c:v>20684.148917659742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120-412D-B248-5DBF6B6D057C}"/>
                  </c:ext>
                </c:extLst>
              </c15:ser>
            </c15:filteredBarSeries>
          </c:ext>
        </c:extLst>
      </c:barChart>
      <c:catAx>
        <c:axId val="85388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Switching frequency /Hz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882064"/>
        <c:crosses val="autoZero"/>
        <c:auto val="1"/>
        <c:lblAlgn val="ctr"/>
        <c:lblOffset val="100"/>
        <c:noMultiLvlLbl val="0"/>
      </c:catAx>
      <c:valAx>
        <c:axId val="85388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Total Losses /w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88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>
                <a:effectLst/>
              </a:rPr>
              <a:t>1700V</a:t>
            </a:r>
            <a:r>
              <a:rPr lang="en-US" altLang="zh-CN" sz="1800" b="1" baseline="0">
                <a:effectLst/>
              </a:rPr>
              <a:t> SiC </a:t>
            </a:r>
            <a:r>
              <a:rPr lang="en-US" altLang="zh-CN" sz="1800" b="1">
                <a:effectLst/>
              </a:rPr>
              <a:t>Losses under different frequency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Conduction Losses</c:v>
          </c:tx>
          <c:spPr>
            <a:solidFill>
              <a:schemeClr val="accent1">
                <a:alpha val="74000"/>
              </a:schemeClr>
            </a:solidFill>
            <a:ln>
              <a:noFill/>
            </a:ln>
            <a:effectLst>
              <a:innerShdw blurRad="114300">
                <a:schemeClr val="accent1">
                  <a:lumMod val="75000"/>
                </a:schemeClr>
              </a:innerShdw>
            </a:effectLst>
          </c:spPr>
          <c:invertIfNegative val="0"/>
          <c:cat>
            <c:numRef>
              <c:f>Sheet1!$L$25:$AP$25</c:f>
              <c:numCache>
                <c:formatCode>General</c:formatCode>
                <c:ptCount val="31"/>
                <c:pt idx="0">
                  <c:v>450</c:v>
                </c:pt>
                <c:pt idx="1">
                  <c:v>600</c:v>
                </c:pt>
                <c:pt idx="2">
                  <c:v>750</c:v>
                </c:pt>
                <c:pt idx="3">
                  <c:v>900</c:v>
                </c:pt>
                <c:pt idx="4">
                  <c:v>1050</c:v>
                </c:pt>
                <c:pt idx="5">
                  <c:v>1200</c:v>
                </c:pt>
                <c:pt idx="6">
                  <c:v>1350</c:v>
                </c:pt>
                <c:pt idx="7">
                  <c:v>1500</c:v>
                </c:pt>
                <c:pt idx="8">
                  <c:v>1650</c:v>
                </c:pt>
                <c:pt idx="9">
                  <c:v>1800</c:v>
                </c:pt>
                <c:pt idx="10">
                  <c:v>1950</c:v>
                </c:pt>
                <c:pt idx="11">
                  <c:v>2100</c:v>
                </c:pt>
                <c:pt idx="12">
                  <c:v>2250</c:v>
                </c:pt>
                <c:pt idx="13">
                  <c:v>2400</c:v>
                </c:pt>
                <c:pt idx="14">
                  <c:v>2550</c:v>
                </c:pt>
                <c:pt idx="15">
                  <c:v>2700</c:v>
                </c:pt>
                <c:pt idx="16">
                  <c:v>2850</c:v>
                </c:pt>
                <c:pt idx="17">
                  <c:v>3000</c:v>
                </c:pt>
                <c:pt idx="18">
                  <c:v>3150</c:v>
                </c:pt>
                <c:pt idx="19">
                  <c:v>3300</c:v>
                </c:pt>
                <c:pt idx="20">
                  <c:v>3450</c:v>
                </c:pt>
                <c:pt idx="21">
                  <c:v>3600</c:v>
                </c:pt>
                <c:pt idx="22">
                  <c:v>3750</c:v>
                </c:pt>
                <c:pt idx="23">
                  <c:v>3900</c:v>
                </c:pt>
                <c:pt idx="24">
                  <c:v>4050</c:v>
                </c:pt>
                <c:pt idx="25">
                  <c:v>4200</c:v>
                </c:pt>
                <c:pt idx="26">
                  <c:v>4350</c:v>
                </c:pt>
                <c:pt idx="27">
                  <c:v>4500</c:v>
                </c:pt>
                <c:pt idx="28">
                  <c:v>4650</c:v>
                </c:pt>
                <c:pt idx="29">
                  <c:v>4800</c:v>
                </c:pt>
                <c:pt idx="30">
                  <c:v>4950</c:v>
                </c:pt>
              </c:numCache>
            </c:numRef>
          </c:cat>
          <c:val>
            <c:numRef>
              <c:f>Sheet1!$L$54:$AP$54</c:f>
              <c:numCache>
                <c:formatCode>General</c:formatCode>
                <c:ptCount val="31"/>
                <c:pt idx="0">
                  <c:v>2799.0214724171128</c:v>
                </c:pt>
                <c:pt idx="1">
                  <c:v>2799.0214654306997</c:v>
                </c:pt>
                <c:pt idx="2">
                  <c:v>2799.0214404215467</c:v>
                </c:pt>
                <c:pt idx="3">
                  <c:v>2799.0213931100398</c:v>
                </c:pt>
                <c:pt idx="4">
                  <c:v>2799.0213746012801</c:v>
                </c:pt>
                <c:pt idx="5">
                  <c:v>2799.0213649727566</c:v>
                </c:pt>
                <c:pt idx="6">
                  <c:v>2799.0213574530517</c:v>
                </c:pt>
                <c:pt idx="7">
                  <c:v>2799.0213515712803</c:v>
                </c:pt>
                <c:pt idx="8">
                  <c:v>2799.0213482667177</c:v>
                </c:pt>
                <c:pt idx="9">
                  <c:v>2799.0213451172576</c:v>
                </c:pt>
                <c:pt idx="10">
                  <c:v>2799.0213427541271</c:v>
                </c:pt>
                <c:pt idx="11">
                  <c:v>2799.0213407218375</c:v>
                </c:pt>
                <c:pt idx="12">
                  <c:v>2799.0213395604778</c:v>
                </c:pt>
                <c:pt idx="13">
                  <c:v>2799.021338212056</c:v>
                </c:pt>
                <c:pt idx="14">
                  <c:v>2799.0213372106036</c:v>
                </c:pt>
                <c:pt idx="15">
                  <c:v>2799.0213363323965</c:v>
                </c:pt>
                <c:pt idx="16">
                  <c:v>2799.0213355574715</c:v>
                </c:pt>
                <c:pt idx="17">
                  <c:v>2799.0213348912475</c:v>
                </c:pt>
                <c:pt idx="18">
                  <c:v>2799.0213342619481</c:v>
                </c:pt>
                <c:pt idx="19">
                  <c:v>2799.0213337193072</c:v>
                </c:pt>
                <c:pt idx="20">
                  <c:v>2799.0213332591125</c:v>
                </c:pt>
                <c:pt idx="21">
                  <c:v>2799.0213328812256</c:v>
                </c:pt>
                <c:pt idx="22">
                  <c:v>2799.0213325447839</c:v>
                </c:pt>
                <c:pt idx="23">
                  <c:v>2799.0213321695851</c:v>
                </c:pt>
                <c:pt idx="24">
                  <c:v>2799.0213318354763</c:v>
                </c:pt>
                <c:pt idx="25">
                  <c:v>2799.0213317445687</c:v>
                </c:pt>
                <c:pt idx="26">
                  <c:v>2799.0213315235342</c:v>
                </c:pt>
                <c:pt idx="27">
                  <c:v>2799.0213311187381</c:v>
                </c:pt>
                <c:pt idx="28">
                  <c:v>2799.0213311986367</c:v>
                </c:pt>
                <c:pt idx="29">
                  <c:v>2799.0213307755184</c:v>
                </c:pt>
                <c:pt idx="30">
                  <c:v>2799.0213305277275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8E-40CB-A3E8-941E51201284}"/>
            </c:ext>
          </c:extLst>
        </c:ser>
        <c:ser>
          <c:idx val="1"/>
          <c:order val="1"/>
          <c:tx>
            <c:v>Switching Losses</c:v>
          </c:tx>
          <c:spPr>
            <a:solidFill>
              <a:schemeClr val="accent3">
                <a:alpha val="74000"/>
              </a:schemeClr>
            </a:solidFill>
            <a:ln>
              <a:noFill/>
            </a:ln>
            <a:effectLst>
              <a:innerShdw blurRad="114300">
                <a:schemeClr val="accent3">
                  <a:lumMod val="75000"/>
                </a:schemeClr>
              </a:innerShdw>
            </a:effectLst>
          </c:spPr>
          <c:invertIfNegative val="0"/>
          <c:cat>
            <c:numRef>
              <c:f>Sheet1!$L$25:$AP$25</c:f>
              <c:numCache>
                <c:formatCode>General</c:formatCode>
                <c:ptCount val="31"/>
                <c:pt idx="0">
                  <c:v>450</c:v>
                </c:pt>
                <c:pt idx="1">
                  <c:v>600</c:v>
                </c:pt>
                <c:pt idx="2">
                  <c:v>750</c:v>
                </c:pt>
                <c:pt idx="3">
                  <c:v>900</c:v>
                </c:pt>
                <c:pt idx="4">
                  <c:v>1050</c:v>
                </c:pt>
                <c:pt idx="5">
                  <c:v>1200</c:v>
                </c:pt>
                <c:pt idx="6">
                  <c:v>1350</c:v>
                </c:pt>
                <c:pt idx="7">
                  <c:v>1500</c:v>
                </c:pt>
                <c:pt idx="8">
                  <c:v>1650</c:v>
                </c:pt>
                <c:pt idx="9">
                  <c:v>1800</c:v>
                </c:pt>
                <c:pt idx="10">
                  <c:v>1950</c:v>
                </c:pt>
                <c:pt idx="11">
                  <c:v>2100</c:v>
                </c:pt>
                <c:pt idx="12">
                  <c:v>2250</c:v>
                </c:pt>
                <c:pt idx="13">
                  <c:v>2400</c:v>
                </c:pt>
                <c:pt idx="14">
                  <c:v>2550</c:v>
                </c:pt>
                <c:pt idx="15">
                  <c:v>2700</c:v>
                </c:pt>
                <c:pt idx="16">
                  <c:v>2850</c:v>
                </c:pt>
                <c:pt idx="17">
                  <c:v>3000</c:v>
                </c:pt>
                <c:pt idx="18">
                  <c:v>3150</c:v>
                </c:pt>
                <c:pt idx="19">
                  <c:v>3300</c:v>
                </c:pt>
                <c:pt idx="20">
                  <c:v>3450</c:v>
                </c:pt>
                <c:pt idx="21">
                  <c:v>3600</c:v>
                </c:pt>
                <c:pt idx="22">
                  <c:v>3750</c:v>
                </c:pt>
                <c:pt idx="23">
                  <c:v>3900</c:v>
                </c:pt>
                <c:pt idx="24">
                  <c:v>4050</c:v>
                </c:pt>
                <c:pt idx="25">
                  <c:v>4200</c:v>
                </c:pt>
                <c:pt idx="26">
                  <c:v>4350</c:v>
                </c:pt>
                <c:pt idx="27">
                  <c:v>4500</c:v>
                </c:pt>
                <c:pt idx="28">
                  <c:v>4650</c:v>
                </c:pt>
                <c:pt idx="29">
                  <c:v>4800</c:v>
                </c:pt>
                <c:pt idx="30">
                  <c:v>4950</c:v>
                </c:pt>
              </c:numCache>
            </c:numRef>
          </c:cat>
          <c:val>
            <c:numRef>
              <c:f>Sheet1!$L$55:$AP$55</c:f>
              <c:numCache>
                <c:formatCode>General</c:formatCode>
                <c:ptCount val="31"/>
                <c:pt idx="0">
                  <c:v>55.453121431859024</c:v>
                </c:pt>
                <c:pt idx="1">
                  <c:v>75.906244816495814</c:v>
                </c:pt>
                <c:pt idx="2">
                  <c:v>95.030929562498372</c:v>
                </c:pt>
                <c:pt idx="3">
                  <c:v>114.75848744157214</c:v>
                </c:pt>
                <c:pt idx="4">
                  <c:v>134.05569974445632</c:v>
                </c:pt>
                <c:pt idx="5">
                  <c:v>153.60049623955115</c:v>
                </c:pt>
                <c:pt idx="6">
                  <c:v>172.92277091877887</c:v>
                </c:pt>
                <c:pt idx="7">
                  <c:v>192.44284178789971</c:v>
                </c:pt>
                <c:pt idx="8">
                  <c:v>211.7821906039228</c:v>
                </c:pt>
                <c:pt idx="9">
                  <c:v>231.28089622279467</c:v>
                </c:pt>
                <c:pt idx="10">
                  <c:v>250.637319989384</c:v>
                </c:pt>
                <c:pt idx="11">
                  <c:v>270.11211980517987</c:v>
                </c:pt>
                <c:pt idx="12">
                  <c:v>289.45323488775148</c:v>
                </c:pt>
                <c:pt idx="13">
                  <c:v>308.94516103663261</c:v>
                </c:pt>
                <c:pt idx="14">
                  <c:v>328.32343766857934</c:v>
                </c:pt>
                <c:pt idx="15">
                  <c:v>347.75963625329877</c:v>
                </c:pt>
                <c:pt idx="16">
                  <c:v>367.15542409375121</c:v>
                </c:pt>
                <c:pt idx="17">
                  <c:v>386.5905178306449</c:v>
                </c:pt>
                <c:pt idx="18">
                  <c:v>405.96398664699205</c:v>
                </c:pt>
                <c:pt idx="19">
                  <c:v>425.40676284386933</c:v>
                </c:pt>
                <c:pt idx="20">
                  <c:v>444.81067389888381</c:v>
                </c:pt>
                <c:pt idx="21">
                  <c:v>464.24627557682396</c:v>
                </c:pt>
                <c:pt idx="22">
                  <c:v>483.64839119637514</c:v>
                </c:pt>
                <c:pt idx="23">
                  <c:v>503.06671801566284</c:v>
                </c:pt>
                <c:pt idx="24">
                  <c:v>522.46179545029884</c:v>
                </c:pt>
                <c:pt idx="25">
                  <c:v>541.8934140748903</c:v>
                </c:pt>
                <c:pt idx="26">
                  <c:v>561.29336996060931</c:v>
                </c:pt>
                <c:pt idx="27">
                  <c:v>580.7138378632842</c:v>
                </c:pt>
                <c:pt idx="28">
                  <c:v>600.11749748626949</c:v>
                </c:pt>
                <c:pt idx="29">
                  <c:v>619.53771839592241</c:v>
                </c:pt>
                <c:pt idx="30">
                  <c:v>638.91988169521801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8E-40CB-A3E8-941E51201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53881744"/>
        <c:axId val="85388206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spPr>
                  <a:solidFill>
                    <a:schemeClr val="accent5"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5"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Sheet1!$L$28:$AP$28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4857.1728929567817</c:v>
                      </c:pt>
                      <c:pt idx="1">
                        <c:v>5039.9501662570092</c:v>
                      </c:pt>
                      <c:pt idx="2">
                        <c:v>5214.5387339549106</c:v>
                      </c:pt>
                      <c:pt idx="3">
                        <c:v>5393.170932608924</c:v>
                      </c:pt>
                      <c:pt idx="4">
                        <c:v>5568.2769104740319</c:v>
                      </c:pt>
                      <c:pt idx="5">
                        <c:v>5746.3496258522246</c:v>
                      </c:pt>
                      <c:pt idx="6">
                        <c:v>5923.2103282180597</c:v>
                      </c:pt>
                      <c:pt idx="7">
                        <c:v>6100.4371106941544</c:v>
                      </c:pt>
                      <c:pt idx="8">
                        <c:v>6277.0282416929567</c:v>
                      </c:pt>
                      <c:pt idx="9">
                        <c:v>6453.7998595141271</c:v>
                      </c:pt>
                      <c:pt idx="10">
                        <c:v>6630.2543638545667</c:v>
                      </c:pt>
                      <c:pt idx="11">
                        <c:v>6807.815797176946</c:v>
                      </c:pt>
                      <c:pt idx="12">
                        <c:v>6984.5260142330135</c:v>
                      </c:pt>
                      <c:pt idx="13">
                        <c:v>7161.4958465626514</c:v>
                      </c:pt>
                      <c:pt idx="14">
                        <c:v>7337.8547065219391</c:v>
                      </c:pt>
                      <c:pt idx="15">
                        <c:v>7515.4011847324346</c:v>
                      </c:pt>
                      <c:pt idx="16">
                        <c:v>7693.1130902587174</c:v>
                      </c:pt>
                      <c:pt idx="17">
                        <c:v>7869.2333066406718</c:v>
                      </c:pt>
                      <c:pt idx="18">
                        <c:v>8045.8377627681384</c:v>
                      </c:pt>
                      <c:pt idx="19">
                        <c:v>8223.1396382851308</c:v>
                      </c:pt>
                      <c:pt idx="20">
                        <c:v>8399.7069915766551</c:v>
                      </c:pt>
                      <c:pt idx="21">
                        <c:v>8577.1641808771055</c:v>
                      </c:pt>
                      <c:pt idx="22">
                        <c:v>8754.2357192055006</c:v>
                      </c:pt>
                      <c:pt idx="23">
                        <c:v>8930.9179430068853</c:v>
                      </c:pt>
                      <c:pt idx="24">
                        <c:v>9107.7112977582219</c:v>
                      </c:pt>
                      <c:pt idx="25">
                        <c:v>9284.9783553910529</c:v>
                      </c:pt>
                      <c:pt idx="26">
                        <c:v>9461.9277638485273</c:v>
                      </c:pt>
                      <c:pt idx="27">
                        <c:v>9638.7932265944673</c:v>
                      </c:pt>
                      <c:pt idx="28">
                        <c:v>9815.3736622621182</c:v>
                      </c:pt>
                      <c:pt idx="29">
                        <c:v>9992.8556333207107</c:v>
                      </c:pt>
                      <c:pt idx="30">
                        <c:v>10169.607435777762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B8E-40CB-A3E8-941E51201284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v>4</c:v>
                </c:tx>
                <c:spPr>
                  <a:solidFill>
                    <a:schemeClr val="accent1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1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Sheet1!$L$34:$AP$34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3924.7750252412661</c:v>
                      </c:pt>
                      <c:pt idx="1">
                        <c:v>3925.2705590890878</c:v>
                      </c:pt>
                      <c:pt idx="2">
                        <c:v>3924.7670051225514</c:v>
                      </c:pt>
                      <c:pt idx="3">
                        <c:v>3925.0952268411447</c:v>
                      </c:pt>
                      <c:pt idx="4">
                        <c:v>3924.9444968502198</c:v>
                      </c:pt>
                      <c:pt idx="5">
                        <c:v>3925.0733616760049</c:v>
                      </c:pt>
                      <c:pt idx="6">
                        <c:v>3924.92526216848</c:v>
                      </c:pt>
                      <c:pt idx="7">
                        <c:v>3925.059308085094</c:v>
                      </c:pt>
                      <c:pt idx="8">
                        <c:v>3924.9824843883243</c:v>
                      </c:pt>
                      <c:pt idx="9">
                        <c:v>3925.0950284255628</c:v>
                      </c:pt>
                      <c:pt idx="10">
                        <c:v>3925.0287469995947</c:v>
                      </c:pt>
                      <c:pt idx="11">
                        <c:v>3925.0632719688915</c:v>
                      </c:pt>
                      <c:pt idx="12">
                        <c:v>3924.9945794061259</c:v>
                      </c:pt>
                      <c:pt idx="13">
                        <c:v>3925.0908111533472</c:v>
                      </c:pt>
                      <c:pt idx="14">
                        <c:v>3925.04412943437</c:v>
                      </c:pt>
                      <c:pt idx="15">
                        <c:v>3925.0677915365295</c:v>
                      </c:pt>
                      <c:pt idx="16">
                        <c:v>3925.0769313309306</c:v>
                      </c:pt>
                      <c:pt idx="17">
                        <c:v>3925.0975067007057</c:v>
                      </c:pt>
                      <c:pt idx="18">
                        <c:v>3925.0499042145393</c:v>
                      </c:pt>
                      <c:pt idx="19">
                        <c:v>3925.0277190317829</c:v>
                      </c:pt>
                      <c:pt idx="20">
                        <c:v>3925.0723003149506</c:v>
                      </c:pt>
                      <c:pt idx="21">
                        <c:v>3925.1135955707914</c:v>
                      </c:pt>
                      <c:pt idx="22">
                        <c:v>3925.0785279031097</c:v>
                      </c:pt>
                      <c:pt idx="23">
                        <c:v>3925.057259611699</c:v>
                      </c:pt>
                      <c:pt idx="24">
                        <c:v>3925.0722246937894</c:v>
                      </c:pt>
                      <c:pt idx="25">
                        <c:v>3925.0764273645186</c:v>
                      </c:pt>
                      <c:pt idx="26">
                        <c:v>3925.0298479044664</c:v>
                      </c:pt>
                      <c:pt idx="27">
                        <c:v>3925.1195799251764</c:v>
                      </c:pt>
                      <c:pt idx="28">
                        <c:v>3925.0349199095326</c:v>
                      </c:pt>
                      <c:pt idx="29">
                        <c:v>3925.0621891380633</c:v>
                      </c:pt>
                      <c:pt idx="30">
                        <c:v>3925.075638306429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B8E-40CB-A3E8-941E51201284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v>5</c:v>
                </c:tx>
                <c:spPr>
                  <a:solidFill>
                    <a:schemeClr val="accent3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3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Sheet1!$L$35:$AP$35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1536.7306897637363</c:v>
                      </c:pt>
                      <c:pt idx="1">
                        <c:v>2059.0237607050194</c:v>
                      </c:pt>
                      <c:pt idx="2">
                        <c:v>2561.0660255349858</c:v>
                      </c:pt>
                      <c:pt idx="3">
                        <c:v>3073.3192457722462</c:v>
                      </c:pt>
                      <c:pt idx="4">
                        <c:v>3574.4986633277363</c:v>
                      </c:pt>
                      <c:pt idx="5">
                        <c:v>4086.4620607348143</c:v>
                      </c:pt>
                      <c:pt idx="6">
                        <c:v>4599.2496388344234</c:v>
                      </c:pt>
                      <c:pt idx="7">
                        <c:v>5101.9037002068135</c:v>
                      </c:pt>
                      <c:pt idx="8">
                        <c:v>5602.9722845069218</c:v>
                      </c:pt>
                      <c:pt idx="9">
                        <c:v>6113.4507404455044</c:v>
                      </c:pt>
                      <c:pt idx="10">
                        <c:v>6617.2246601083134</c:v>
                      </c:pt>
                      <c:pt idx="11">
                        <c:v>7128.3906555242702</c:v>
                      </c:pt>
                      <c:pt idx="12">
                        <c:v>7640.4367621301435</c:v>
                      </c:pt>
                      <c:pt idx="13">
                        <c:v>8141.8502882155844</c:v>
                      </c:pt>
                      <c:pt idx="14">
                        <c:v>8644.974300584603</c:v>
                      </c:pt>
                      <c:pt idx="15">
                        <c:v>9155.0418469291362</c:v>
                      </c:pt>
                      <c:pt idx="16">
                        <c:v>9662.0319168709502</c:v>
                      </c:pt>
                      <c:pt idx="17">
                        <c:v>10168.136172764103</c:v>
                      </c:pt>
                      <c:pt idx="18">
                        <c:v>10673.718493264911</c:v>
                      </c:pt>
                      <c:pt idx="19">
                        <c:v>11181.801995424748</c:v>
                      </c:pt>
                      <c:pt idx="20">
                        <c:v>11689.363498532135</c:v>
                      </c:pt>
                      <c:pt idx="21">
                        <c:v>12196.134888260023</c:v>
                      </c:pt>
                      <c:pt idx="22">
                        <c:v>12704.070968290041</c:v>
                      </c:pt>
                      <c:pt idx="23">
                        <c:v>13209.466219623633</c:v>
                      </c:pt>
                      <c:pt idx="24">
                        <c:v>13715.484877296876</c:v>
                      </c:pt>
                      <c:pt idx="25">
                        <c:v>14222.454867599065</c:v>
                      </c:pt>
                      <c:pt idx="26">
                        <c:v>14727.554411926481</c:v>
                      </c:pt>
                      <c:pt idx="27">
                        <c:v>15235.974959514369</c:v>
                      </c:pt>
                      <c:pt idx="28">
                        <c:v>15741.760723250418</c:v>
                      </c:pt>
                      <c:pt idx="29">
                        <c:v>16249.746382523694</c:v>
                      </c:pt>
                      <c:pt idx="30">
                        <c:v>16759.073279353313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B8E-40CB-A3E8-941E51201284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v>6</c:v>
                </c:tx>
                <c:spPr>
                  <a:solidFill>
                    <a:schemeClr val="accent5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5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Sheet1!$L$36:$AP$36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5461.5057150050025</c:v>
                      </c:pt>
                      <c:pt idx="1">
                        <c:v>5984.2943197941077</c:v>
                      </c:pt>
                      <c:pt idx="2">
                        <c:v>6485.8330306575372</c:v>
                      </c:pt>
                      <c:pt idx="3">
                        <c:v>6998.4144726133909</c:v>
                      </c:pt>
                      <c:pt idx="4">
                        <c:v>7499.4431601779561</c:v>
                      </c:pt>
                      <c:pt idx="5">
                        <c:v>8011.5354224108196</c:v>
                      </c:pt>
                      <c:pt idx="6">
                        <c:v>8524.1749010029034</c:v>
                      </c:pt>
                      <c:pt idx="7">
                        <c:v>9026.9630082919066</c:v>
                      </c:pt>
                      <c:pt idx="8">
                        <c:v>9527.9547688952462</c:v>
                      </c:pt>
                      <c:pt idx="9">
                        <c:v>10038.545768871067</c:v>
                      </c:pt>
                      <c:pt idx="10">
                        <c:v>10542.253407107908</c:v>
                      </c:pt>
                      <c:pt idx="11">
                        <c:v>11053.453927493161</c:v>
                      </c:pt>
                      <c:pt idx="12">
                        <c:v>11565.43134153627</c:v>
                      </c:pt>
                      <c:pt idx="13">
                        <c:v>12066.941099368931</c:v>
                      </c:pt>
                      <c:pt idx="14">
                        <c:v>12570.018430018972</c:v>
                      </c:pt>
                      <c:pt idx="15">
                        <c:v>13080.109638465667</c:v>
                      </c:pt>
                      <c:pt idx="16">
                        <c:v>13587.10884820188</c:v>
                      </c:pt>
                      <c:pt idx="17">
                        <c:v>14093.233679464809</c:v>
                      </c:pt>
                      <c:pt idx="18">
                        <c:v>14598.768397479449</c:v>
                      </c:pt>
                      <c:pt idx="19">
                        <c:v>15106.829714456531</c:v>
                      </c:pt>
                      <c:pt idx="20">
                        <c:v>15614.435798847086</c:v>
                      </c:pt>
                      <c:pt idx="21">
                        <c:v>16121.248483830816</c:v>
                      </c:pt>
                      <c:pt idx="22">
                        <c:v>16629.149496193153</c:v>
                      </c:pt>
                      <c:pt idx="23">
                        <c:v>17134.523479235333</c:v>
                      </c:pt>
                      <c:pt idx="24">
                        <c:v>17640.557101990664</c:v>
                      </c:pt>
                      <c:pt idx="25">
                        <c:v>18147.531294963585</c:v>
                      </c:pt>
                      <c:pt idx="26">
                        <c:v>18652.584259830946</c:v>
                      </c:pt>
                      <c:pt idx="27">
                        <c:v>19161.094539439546</c:v>
                      </c:pt>
                      <c:pt idx="28">
                        <c:v>19666.795643159952</c:v>
                      </c:pt>
                      <c:pt idx="29">
                        <c:v>20174.808571661757</c:v>
                      </c:pt>
                      <c:pt idx="30">
                        <c:v>20684.148917659742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B8E-40CB-A3E8-941E51201284}"/>
                  </c:ext>
                </c:extLst>
              </c15:ser>
            </c15:filteredBarSeries>
          </c:ext>
        </c:extLst>
      </c:barChart>
      <c:catAx>
        <c:axId val="85388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Switching frequency /Hz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882064"/>
        <c:crosses val="autoZero"/>
        <c:auto val="1"/>
        <c:lblAlgn val="ctr"/>
        <c:lblOffset val="100"/>
        <c:noMultiLvlLbl val="0"/>
      </c:catAx>
      <c:valAx>
        <c:axId val="85388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Total Losses /w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88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>
                <a:effectLst/>
              </a:rPr>
              <a:t>1200V</a:t>
            </a:r>
            <a:r>
              <a:rPr lang="en-US" altLang="zh-CN" sz="1800" b="1" baseline="0">
                <a:effectLst/>
              </a:rPr>
              <a:t> SiC </a:t>
            </a:r>
            <a:r>
              <a:rPr lang="en-US" altLang="zh-CN" sz="1800" b="1">
                <a:effectLst/>
              </a:rPr>
              <a:t>Losses under different frequency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Conduction Losses</c:v>
          </c:tx>
          <c:spPr>
            <a:solidFill>
              <a:schemeClr val="accent1">
                <a:alpha val="74000"/>
              </a:schemeClr>
            </a:solidFill>
            <a:ln>
              <a:noFill/>
            </a:ln>
            <a:effectLst>
              <a:innerShdw blurRad="114300">
                <a:schemeClr val="accent1">
                  <a:lumMod val="75000"/>
                </a:schemeClr>
              </a:innerShdw>
            </a:effectLst>
          </c:spPr>
          <c:invertIfNegative val="0"/>
          <c:cat>
            <c:numRef>
              <c:f>Sheet1!$L$25:$AP$25</c:f>
              <c:numCache>
                <c:formatCode>General</c:formatCode>
                <c:ptCount val="31"/>
                <c:pt idx="0">
                  <c:v>450</c:v>
                </c:pt>
                <c:pt idx="1">
                  <c:v>600</c:v>
                </c:pt>
                <c:pt idx="2">
                  <c:v>750</c:v>
                </c:pt>
                <c:pt idx="3">
                  <c:v>900</c:v>
                </c:pt>
                <c:pt idx="4">
                  <c:v>1050</c:v>
                </c:pt>
                <c:pt idx="5">
                  <c:v>1200</c:v>
                </c:pt>
                <c:pt idx="6">
                  <c:v>1350</c:v>
                </c:pt>
                <c:pt idx="7">
                  <c:v>1500</c:v>
                </c:pt>
                <c:pt idx="8">
                  <c:v>1650</c:v>
                </c:pt>
                <c:pt idx="9">
                  <c:v>1800</c:v>
                </c:pt>
                <c:pt idx="10">
                  <c:v>1950</c:v>
                </c:pt>
                <c:pt idx="11">
                  <c:v>2100</c:v>
                </c:pt>
                <c:pt idx="12">
                  <c:v>2250</c:v>
                </c:pt>
                <c:pt idx="13">
                  <c:v>2400</c:v>
                </c:pt>
                <c:pt idx="14">
                  <c:v>2550</c:v>
                </c:pt>
                <c:pt idx="15">
                  <c:v>2700</c:v>
                </c:pt>
                <c:pt idx="16">
                  <c:v>2850</c:v>
                </c:pt>
                <c:pt idx="17">
                  <c:v>3000</c:v>
                </c:pt>
                <c:pt idx="18">
                  <c:v>3150</c:v>
                </c:pt>
                <c:pt idx="19">
                  <c:v>3300</c:v>
                </c:pt>
                <c:pt idx="20">
                  <c:v>3450</c:v>
                </c:pt>
                <c:pt idx="21">
                  <c:v>3600</c:v>
                </c:pt>
                <c:pt idx="22">
                  <c:v>3750</c:v>
                </c:pt>
                <c:pt idx="23">
                  <c:v>3900</c:v>
                </c:pt>
                <c:pt idx="24">
                  <c:v>4050</c:v>
                </c:pt>
                <c:pt idx="25">
                  <c:v>4200</c:v>
                </c:pt>
                <c:pt idx="26">
                  <c:v>4350</c:v>
                </c:pt>
                <c:pt idx="27">
                  <c:v>4500</c:v>
                </c:pt>
                <c:pt idx="28">
                  <c:v>4650</c:v>
                </c:pt>
                <c:pt idx="29">
                  <c:v>4800</c:v>
                </c:pt>
                <c:pt idx="30">
                  <c:v>4950</c:v>
                </c:pt>
              </c:numCache>
            </c:numRef>
          </c:cat>
          <c:val>
            <c:numRef>
              <c:f>Sheet1!$L$62:$AP$62</c:f>
              <c:numCache>
                <c:formatCode>General</c:formatCode>
                <c:ptCount val="31"/>
                <c:pt idx="0">
                  <c:v>2234.4866878930889</c:v>
                </c:pt>
                <c:pt idx="1">
                  <c:v>2234.4866802849488</c:v>
                </c:pt>
                <c:pt idx="2">
                  <c:v>2234.4866522501829</c:v>
                </c:pt>
                <c:pt idx="3">
                  <c:v>2234.4865955769483</c:v>
                </c:pt>
                <c:pt idx="4">
                  <c:v>2234.4865710926233</c:v>
                </c:pt>
                <c:pt idx="5">
                  <c:v>2234.486557436353</c:v>
                </c:pt>
                <c:pt idx="6">
                  <c:v>2234.4865463168508</c:v>
                </c:pt>
                <c:pt idx="7">
                  <c:v>2234.4865371335477</c:v>
                </c:pt>
                <c:pt idx="8">
                  <c:v>2234.4865315736388</c:v>
                </c:pt>
                <c:pt idx="9">
                  <c:v>2234.4865263300553</c:v>
                </c:pt>
                <c:pt idx="10">
                  <c:v>2234.486522168776</c:v>
                </c:pt>
                <c:pt idx="11">
                  <c:v>2234.4865183338725</c:v>
                </c:pt>
                <c:pt idx="12">
                  <c:v>2234.4865161206553</c:v>
                </c:pt>
                <c:pt idx="13">
                  <c:v>2234.4865135146315</c:v>
                </c:pt>
                <c:pt idx="14">
                  <c:v>2234.4865116250003</c:v>
                </c:pt>
                <c:pt idx="15">
                  <c:v>2234.4865098475775</c:v>
                </c:pt>
                <c:pt idx="16">
                  <c:v>2234.4865082471142</c:v>
                </c:pt>
                <c:pt idx="17">
                  <c:v>2234.4865067518781</c:v>
                </c:pt>
                <c:pt idx="18">
                  <c:v>2234.486505546628</c:v>
                </c:pt>
                <c:pt idx="19">
                  <c:v>2234.4865042181641</c:v>
                </c:pt>
                <c:pt idx="20">
                  <c:v>2234.486503279516</c:v>
                </c:pt>
                <c:pt idx="21">
                  <c:v>2234.4865024987162</c:v>
                </c:pt>
                <c:pt idx="22">
                  <c:v>2234.4865016713538</c:v>
                </c:pt>
                <c:pt idx="23">
                  <c:v>2234.4865007991721</c:v>
                </c:pt>
                <c:pt idx="24">
                  <c:v>2234.4865000943878</c:v>
                </c:pt>
                <c:pt idx="25">
                  <c:v>2234.4864998822109</c:v>
                </c:pt>
                <c:pt idx="26">
                  <c:v>2234.4864993428055</c:v>
                </c:pt>
                <c:pt idx="27">
                  <c:v>2234.4864983424882</c:v>
                </c:pt>
                <c:pt idx="28">
                  <c:v>2234.4864984936075</c:v>
                </c:pt>
                <c:pt idx="29">
                  <c:v>2234.4864975514815</c:v>
                </c:pt>
                <c:pt idx="30">
                  <c:v>2234.486496858719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9-41E2-84BA-5B439E3B0AEE}"/>
            </c:ext>
          </c:extLst>
        </c:ser>
        <c:ser>
          <c:idx val="1"/>
          <c:order val="1"/>
          <c:tx>
            <c:v>Switching Losses</c:v>
          </c:tx>
          <c:spPr>
            <a:solidFill>
              <a:schemeClr val="accent3">
                <a:alpha val="74000"/>
              </a:schemeClr>
            </a:solidFill>
            <a:ln>
              <a:noFill/>
            </a:ln>
            <a:effectLst>
              <a:innerShdw blurRad="114300">
                <a:schemeClr val="accent3">
                  <a:lumMod val="75000"/>
                </a:schemeClr>
              </a:innerShdw>
            </a:effectLst>
          </c:spPr>
          <c:invertIfNegative val="0"/>
          <c:cat>
            <c:numRef>
              <c:f>Sheet1!$L$25:$AP$25</c:f>
              <c:numCache>
                <c:formatCode>General</c:formatCode>
                <c:ptCount val="31"/>
                <c:pt idx="0">
                  <c:v>450</c:v>
                </c:pt>
                <c:pt idx="1">
                  <c:v>600</c:v>
                </c:pt>
                <c:pt idx="2">
                  <c:v>750</c:v>
                </c:pt>
                <c:pt idx="3">
                  <c:v>900</c:v>
                </c:pt>
                <c:pt idx="4">
                  <c:v>1050</c:v>
                </c:pt>
                <c:pt idx="5">
                  <c:v>1200</c:v>
                </c:pt>
                <c:pt idx="6">
                  <c:v>1350</c:v>
                </c:pt>
                <c:pt idx="7">
                  <c:v>1500</c:v>
                </c:pt>
                <c:pt idx="8">
                  <c:v>1650</c:v>
                </c:pt>
                <c:pt idx="9">
                  <c:v>1800</c:v>
                </c:pt>
                <c:pt idx="10">
                  <c:v>1950</c:v>
                </c:pt>
                <c:pt idx="11">
                  <c:v>2100</c:v>
                </c:pt>
                <c:pt idx="12">
                  <c:v>2250</c:v>
                </c:pt>
                <c:pt idx="13">
                  <c:v>2400</c:v>
                </c:pt>
                <c:pt idx="14">
                  <c:v>2550</c:v>
                </c:pt>
                <c:pt idx="15">
                  <c:v>2700</c:v>
                </c:pt>
                <c:pt idx="16">
                  <c:v>2850</c:v>
                </c:pt>
                <c:pt idx="17">
                  <c:v>3000</c:v>
                </c:pt>
                <c:pt idx="18">
                  <c:v>3150</c:v>
                </c:pt>
                <c:pt idx="19">
                  <c:v>3300</c:v>
                </c:pt>
                <c:pt idx="20">
                  <c:v>3450</c:v>
                </c:pt>
                <c:pt idx="21">
                  <c:v>3600</c:v>
                </c:pt>
                <c:pt idx="22">
                  <c:v>3750</c:v>
                </c:pt>
                <c:pt idx="23">
                  <c:v>3900</c:v>
                </c:pt>
                <c:pt idx="24">
                  <c:v>4050</c:v>
                </c:pt>
                <c:pt idx="25">
                  <c:v>4200</c:v>
                </c:pt>
                <c:pt idx="26">
                  <c:v>4350</c:v>
                </c:pt>
                <c:pt idx="27">
                  <c:v>4500</c:v>
                </c:pt>
                <c:pt idx="28">
                  <c:v>4650</c:v>
                </c:pt>
                <c:pt idx="29">
                  <c:v>4800</c:v>
                </c:pt>
                <c:pt idx="30">
                  <c:v>4950</c:v>
                </c:pt>
              </c:numCache>
            </c:numRef>
          </c:cat>
          <c:val>
            <c:numRef>
              <c:f>Sheet1!$L$63:$AP$63</c:f>
              <c:numCache>
                <c:formatCode>General</c:formatCode>
                <c:ptCount val="31"/>
                <c:pt idx="0">
                  <c:v>51.930732162833536</c:v>
                </c:pt>
                <c:pt idx="1">
                  <c:v>69.812823979625179</c:v>
                </c:pt>
                <c:pt idx="2">
                  <c:v>87.106009832810429</c:v>
                </c:pt>
                <c:pt idx="3">
                  <c:v>104.64674645376036</c:v>
                </c:pt>
                <c:pt idx="4">
                  <c:v>121.99482234776195</c:v>
                </c:pt>
                <c:pt idx="5">
                  <c:v>139.45297210898121</c:v>
                </c:pt>
                <c:pt idx="6">
                  <c:v>156.80941022255948</c:v>
                </c:pt>
                <c:pt idx="7">
                  <c:v>174.23308546239508</c:v>
                </c:pt>
                <c:pt idx="8">
                  <c:v>191.57780848539545</c:v>
                </c:pt>
                <c:pt idx="9">
                  <c:v>209.01769517859256</c:v>
                </c:pt>
                <c:pt idx="10">
                  <c:v>226.37962481069803</c:v>
                </c:pt>
                <c:pt idx="11">
                  <c:v>243.80056048656277</c:v>
                </c:pt>
                <c:pt idx="12">
                  <c:v>261.17007714296301</c:v>
                </c:pt>
                <c:pt idx="13">
                  <c:v>278.57066211467884</c:v>
                </c:pt>
                <c:pt idx="14">
                  <c:v>295.93476307001498</c:v>
                </c:pt>
                <c:pt idx="15">
                  <c:v>313.33855905556987</c:v>
                </c:pt>
                <c:pt idx="16">
                  <c:v>330.72681449769135</c:v>
                </c:pt>
                <c:pt idx="17">
                  <c:v>348.11161057319111</c:v>
                </c:pt>
                <c:pt idx="18">
                  <c:v>365.50071472376106</c:v>
                </c:pt>
                <c:pt idx="19">
                  <c:v>382.87773056004443</c:v>
                </c:pt>
                <c:pt idx="20">
                  <c:v>400.25550981626225</c:v>
                </c:pt>
                <c:pt idx="21">
                  <c:v>417.65341715432186</c:v>
                </c:pt>
                <c:pt idx="22">
                  <c:v>435.04220402770784</c:v>
                </c:pt>
                <c:pt idx="23">
                  <c:v>452.42314952921322</c:v>
                </c:pt>
                <c:pt idx="24">
                  <c:v>469.80019938176645</c:v>
                </c:pt>
                <c:pt idx="25">
                  <c:v>487.19049386435898</c:v>
                </c:pt>
                <c:pt idx="26">
                  <c:v>504.5695901164317</c:v>
                </c:pt>
                <c:pt idx="27">
                  <c:v>521.95686486665534</c:v>
                </c:pt>
                <c:pt idx="28">
                  <c:v>539.33049825307739</c:v>
                </c:pt>
                <c:pt idx="29">
                  <c:v>556.72510359582213</c:v>
                </c:pt>
                <c:pt idx="30">
                  <c:v>574.10148339744603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9-41E2-84BA-5B439E3B0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53881744"/>
        <c:axId val="85388206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spPr>
                  <a:solidFill>
                    <a:schemeClr val="accent5"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5"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Sheet1!$L$28:$AP$28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4857.1728929567817</c:v>
                      </c:pt>
                      <c:pt idx="1">
                        <c:v>5039.9501662570092</c:v>
                      </c:pt>
                      <c:pt idx="2">
                        <c:v>5214.5387339549106</c:v>
                      </c:pt>
                      <c:pt idx="3">
                        <c:v>5393.170932608924</c:v>
                      </c:pt>
                      <c:pt idx="4">
                        <c:v>5568.2769104740319</c:v>
                      </c:pt>
                      <c:pt idx="5">
                        <c:v>5746.3496258522246</c:v>
                      </c:pt>
                      <c:pt idx="6">
                        <c:v>5923.2103282180597</c:v>
                      </c:pt>
                      <c:pt idx="7">
                        <c:v>6100.4371106941544</c:v>
                      </c:pt>
                      <c:pt idx="8">
                        <c:v>6277.0282416929567</c:v>
                      </c:pt>
                      <c:pt idx="9">
                        <c:v>6453.7998595141271</c:v>
                      </c:pt>
                      <c:pt idx="10">
                        <c:v>6630.2543638545667</c:v>
                      </c:pt>
                      <c:pt idx="11">
                        <c:v>6807.815797176946</c:v>
                      </c:pt>
                      <c:pt idx="12">
                        <c:v>6984.5260142330135</c:v>
                      </c:pt>
                      <c:pt idx="13">
                        <c:v>7161.4958465626514</c:v>
                      </c:pt>
                      <c:pt idx="14">
                        <c:v>7337.8547065219391</c:v>
                      </c:pt>
                      <c:pt idx="15">
                        <c:v>7515.4011847324346</c:v>
                      </c:pt>
                      <c:pt idx="16">
                        <c:v>7693.1130902587174</c:v>
                      </c:pt>
                      <c:pt idx="17">
                        <c:v>7869.2333066406718</c:v>
                      </c:pt>
                      <c:pt idx="18">
                        <c:v>8045.8377627681384</c:v>
                      </c:pt>
                      <c:pt idx="19">
                        <c:v>8223.1396382851308</c:v>
                      </c:pt>
                      <c:pt idx="20">
                        <c:v>8399.7069915766551</c:v>
                      </c:pt>
                      <c:pt idx="21">
                        <c:v>8577.1641808771055</c:v>
                      </c:pt>
                      <c:pt idx="22">
                        <c:v>8754.2357192055006</c:v>
                      </c:pt>
                      <c:pt idx="23">
                        <c:v>8930.9179430068853</c:v>
                      </c:pt>
                      <c:pt idx="24">
                        <c:v>9107.7112977582219</c:v>
                      </c:pt>
                      <c:pt idx="25">
                        <c:v>9284.9783553910529</c:v>
                      </c:pt>
                      <c:pt idx="26">
                        <c:v>9461.9277638485273</c:v>
                      </c:pt>
                      <c:pt idx="27">
                        <c:v>9638.7932265944673</c:v>
                      </c:pt>
                      <c:pt idx="28">
                        <c:v>9815.3736622621182</c:v>
                      </c:pt>
                      <c:pt idx="29">
                        <c:v>9992.8556333207107</c:v>
                      </c:pt>
                      <c:pt idx="30">
                        <c:v>10169.607435777762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DC9-41E2-84BA-5B439E3B0AEE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v>4</c:v>
                </c:tx>
                <c:spPr>
                  <a:solidFill>
                    <a:schemeClr val="accent1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1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Sheet1!$L$34:$AP$34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3924.7750252412661</c:v>
                      </c:pt>
                      <c:pt idx="1">
                        <c:v>3925.2705590890878</c:v>
                      </c:pt>
                      <c:pt idx="2">
                        <c:v>3924.7670051225514</c:v>
                      </c:pt>
                      <c:pt idx="3">
                        <c:v>3925.0952268411447</c:v>
                      </c:pt>
                      <c:pt idx="4">
                        <c:v>3924.9444968502198</c:v>
                      </c:pt>
                      <c:pt idx="5">
                        <c:v>3925.0733616760049</c:v>
                      </c:pt>
                      <c:pt idx="6">
                        <c:v>3924.92526216848</c:v>
                      </c:pt>
                      <c:pt idx="7">
                        <c:v>3925.059308085094</c:v>
                      </c:pt>
                      <c:pt idx="8">
                        <c:v>3924.9824843883243</c:v>
                      </c:pt>
                      <c:pt idx="9">
                        <c:v>3925.0950284255628</c:v>
                      </c:pt>
                      <c:pt idx="10">
                        <c:v>3925.0287469995947</c:v>
                      </c:pt>
                      <c:pt idx="11">
                        <c:v>3925.0632719688915</c:v>
                      </c:pt>
                      <c:pt idx="12">
                        <c:v>3924.9945794061259</c:v>
                      </c:pt>
                      <c:pt idx="13">
                        <c:v>3925.0908111533472</c:v>
                      </c:pt>
                      <c:pt idx="14">
                        <c:v>3925.04412943437</c:v>
                      </c:pt>
                      <c:pt idx="15">
                        <c:v>3925.0677915365295</c:v>
                      </c:pt>
                      <c:pt idx="16">
                        <c:v>3925.0769313309306</c:v>
                      </c:pt>
                      <c:pt idx="17">
                        <c:v>3925.0975067007057</c:v>
                      </c:pt>
                      <c:pt idx="18">
                        <c:v>3925.0499042145393</c:v>
                      </c:pt>
                      <c:pt idx="19">
                        <c:v>3925.0277190317829</c:v>
                      </c:pt>
                      <c:pt idx="20">
                        <c:v>3925.0723003149506</c:v>
                      </c:pt>
                      <c:pt idx="21">
                        <c:v>3925.1135955707914</c:v>
                      </c:pt>
                      <c:pt idx="22">
                        <c:v>3925.0785279031097</c:v>
                      </c:pt>
                      <c:pt idx="23">
                        <c:v>3925.057259611699</c:v>
                      </c:pt>
                      <c:pt idx="24">
                        <c:v>3925.0722246937894</c:v>
                      </c:pt>
                      <c:pt idx="25">
                        <c:v>3925.0764273645186</c:v>
                      </c:pt>
                      <c:pt idx="26">
                        <c:v>3925.0298479044664</c:v>
                      </c:pt>
                      <c:pt idx="27">
                        <c:v>3925.1195799251764</c:v>
                      </c:pt>
                      <c:pt idx="28">
                        <c:v>3925.0349199095326</c:v>
                      </c:pt>
                      <c:pt idx="29">
                        <c:v>3925.0621891380633</c:v>
                      </c:pt>
                      <c:pt idx="30">
                        <c:v>3925.075638306429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DC9-41E2-84BA-5B439E3B0AEE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v>5</c:v>
                </c:tx>
                <c:spPr>
                  <a:solidFill>
                    <a:schemeClr val="accent3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3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Sheet1!$L$35:$AP$35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1536.7306897637363</c:v>
                      </c:pt>
                      <c:pt idx="1">
                        <c:v>2059.0237607050194</c:v>
                      </c:pt>
                      <c:pt idx="2">
                        <c:v>2561.0660255349858</c:v>
                      </c:pt>
                      <c:pt idx="3">
                        <c:v>3073.3192457722462</c:v>
                      </c:pt>
                      <c:pt idx="4">
                        <c:v>3574.4986633277363</c:v>
                      </c:pt>
                      <c:pt idx="5">
                        <c:v>4086.4620607348143</c:v>
                      </c:pt>
                      <c:pt idx="6">
                        <c:v>4599.2496388344234</c:v>
                      </c:pt>
                      <c:pt idx="7">
                        <c:v>5101.9037002068135</c:v>
                      </c:pt>
                      <c:pt idx="8">
                        <c:v>5602.9722845069218</c:v>
                      </c:pt>
                      <c:pt idx="9">
                        <c:v>6113.4507404455044</c:v>
                      </c:pt>
                      <c:pt idx="10">
                        <c:v>6617.2246601083134</c:v>
                      </c:pt>
                      <c:pt idx="11">
                        <c:v>7128.3906555242702</c:v>
                      </c:pt>
                      <c:pt idx="12">
                        <c:v>7640.4367621301435</c:v>
                      </c:pt>
                      <c:pt idx="13">
                        <c:v>8141.8502882155844</c:v>
                      </c:pt>
                      <c:pt idx="14">
                        <c:v>8644.974300584603</c:v>
                      </c:pt>
                      <c:pt idx="15">
                        <c:v>9155.0418469291362</c:v>
                      </c:pt>
                      <c:pt idx="16">
                        <c:v>9662.0319168709502</c:v>
                      </c:pt>
                      <c:pt idx="17">
                        <c:v>10168.136172764103</c:v>
                      </c:pt>
                      <c:pt idx="18">
                        <c:v>10673.718493264911</c:v>
                      </c:pt>
                      <c:pt idx="19">
                        <c:v>11181.801995424748</c:v>
                      </c:pt>
                      <c:pt idx="20">
                        <c:v>11689.363498532135</c:v>
                      </c:pt>
                      <c:pt idx="21">
                        <c:v>12196.134888260023</c:v>
                      </c:pt>
                      <c:pt idx="22">
                        <c:v>12704.070968290041</c:v>
                      </c:pt>
                      <c:pt idx="23">
                        <c:v>13209.466219623633</c:v>
                      </c:pt>
                      <c:pt idx="24">
                        <c:v>13715.484877296876</c:v>
                      </c:pt>
                      <c:pt idx="25">
                        <c:v>14222.454867599065</c:v>
                      </c:pt>
                      <c:pt idx="26">
                        <c:v>14727.554411926481</c:v>
                      </c:pt>
                      <c:pt idx="27">
                        <c:v>15235.974959514369</c:v>
                      </c:pt>
                      <c:pt idx="28">
                        <c:v>15741.760723250418</c:v>
                      </c:pt>
                      <c:pt idx="29">
                        <c:v>16249.746382523694</c:v>
                      </c:pt>
                      <c:pt idx="30">
                        <c:v>16759.073279353313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DC9-41E2-84BA-5B439E3B0AEE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v>6</c:v>
                </c:tx>
                <c:spPr>
                  <a:solidFill>
                    <a:schemeClr val="accent5">
                      <a:lumMod val="60000"/>
                      <a:alpha val="74000"/>
                    </a:schemeClr>
                  </a:solidFill>
                  <a:ln>
                    <a:noFill/>
                  </a:ln>
                  <a:effectLst>
                    <a:innerShdw blurRad="114300">
                      <a:schemeClr val="accent5">
                        <a:lumMod val="60000"/>
                        <a:lumMod val="75000"/>
                      </a:schemeClr>
                    </a:inn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Sheet1!$L$25:$AP$25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450</c:v>
                      </c:pt>
                      <c:pt idx="1">
                        <c:v>600</c:v>
                      </c:pt>
                      <c:pt idx="2">
                        <c:v>750</c:v>
                      </c:pt>
                      <c:pt idx="3">
                        <c:v>900</c:v>
                      </c:pt>
                      <c:pt idx="4">
                        <c:v>1050</c:v>
                      </c:pt>
                      <c:pt idx="5">
                        <c:v>1200</c:v>
                      </c:pt>
                      <c:pt idx="6">
                        <c:v>1350</c:v>
                      </c:pt>
                      <c:pt idx="7">
                        <c:v>1500</c:v>
                      </c:pt>
                      <c:pt idx="8">
                        <c:v>1650</c:v>
                      </c:pt>
                      <c:pt idx="9">
                        <c:v>1800</c:v>
                      </c:pt>
                      <c:pt idx="10">
                        <c:v>1950</c:v>
                      </c:pt>
                      <c:pt idx="11">
                        <c:v>2100</c:v>
                      </c:pt>
                      <c:pt idx="12">
                        <c:v>2250</c:v>
                      </c:pt>
                      <c:pt idx="13">
                        <c:v>2400</c:v>
                      </c:pt>
                      <c:pt idx="14">
                        <c:v>2550</c:v>
                      </c:pt>
                      <c:pt idx="15">
                        <c:v>2700</c:v>
                      </c:pt>
                      <c:pt idx="16">
                        <c:v>2850</c:v>
                      </c:pt>
                      <c:pt idx="17">
                        <c:v>3000</c:v>
                      </c:pt>
                      <c:pt idx="18">
                        <c:v>3150</c:v>
                      </c:pt>
                      <c:pt idx="19">
                        <c:v>3300</c:v>
                      </c:pt>
                      <c:pt idx="20">
                        <c:v>3450</c:v>
                      </c:pt>
                      <c:pt idx="21">
                        <c:v>3600</c:v>
                      </c:pt>
                      <c:pt idx="22">
                        <c:v>3750</c:v>
                      </c:pt>
                      <c:pt idx="23">
                        <c:v>3900</c:v>
                      </c:pt>
                      <c:pt idx="24">
                        <c:v>4050</c:v>
                      </c:pt>
                      <c:pt idx="25">
                        <c:v>4200</c:v>
                      </c:pt>
                      <c:pt idx="26">
                        <c:v>4350</c:v>
                      </c:pt>
                      <c:pt idx="27">
                        <c:v>4500</c:v>
                      </c:pt>
                      <c:pt idx="28">
                        <c:v>4650</c:v>
                      </c:pt>
                      <c:pt idx="29">
                        <c:v>4800</c:v>
                      </c:pt>
                      <c:pt idx="30">
                        <c:v>4950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Sheet1!$L$36:$AP$36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5461.5057150050025</c:v>
                      </c:pt>
                      <c:pt idx="1">
                        <c:v>5984.2943197941077</c:v>
                      </c:pt>
                      <c:pt idx="2">
                        <c:v>6485.8330306575372</c:v>
                      </c:pt>
                      <c:pt idx="3">
                        <c:v>6998.4144726133909</c:v>
                      </c:pt>
                      <c:pt idx="4">
                        <c:v>7499.4431601779561</c:v>
                      </c:pt>
                      <c:pt idx="5">
                        <c:v>8011.5354224108196</c:v>
                      </c:pt>
                      <c:pt idx="6">
                        <c:v>8524.1749010029034</c:v>
                      </c:pt>
                      <c:pt idx="7">
                        <c:v>9026.9630082919066</c:v>
                      </c:pt>
                      <c:pt idx="8">
                        <c:v>9527.9547688952462</c:v>
                      </c:pt>
                      <c:pt idx="9">
                        <c:v>10038.545768871067</c:v>
                      </c:pt>
                      <c:pt idx="10">
                        <c:v>10542.253407107908</c:v>
                      </c:pt>
                      <c:pt idx="11">
                        <c:v>11053.453927493161</c:v>
                      </c:pt>
                      <c:pt idx="12">
                        <c:v>11565.43134153627</c:v>
                      </c:pt>
                      <c:pt idx="13">
                        <c:v>12066.941099368931</c:v>
                      </c:pt>
                      <c:pt idx="14">
                        <c:v>12570.018430018972</c:v>
                      </c:pt>
                      <c:pt idx="15">
                        <c:v>13080.109638465667</c:v>
                      </c:pt>
                      <c:pt idx="16">
                        <c:v>13587.10884820188</c:v>
                      </c:pt>
                      <c:pt idx="17">
                        <c:v>14093.233679464809</c:v>
                      </c:pt>
                      <c:pt idx="18">
                        <c:v>14598.768397479449</c:v>
                      </c:pt>
                      <c:pt idx="19">
                        <c:v>15106.829714456531</c:v>
                      </c:pt>
                      <c:pt idx="20">
                        <c:v>15614.435798847086</c:v>
                      </c:pt>
                      <c:pt idx="21">
                        <c:v>16121.248483830816</c:v>
                      </c:pt>
                      <c:pt idx="22">
                        <c:v>16629.149496193153</c:v>
                      </c:pt>
                      <c:pt idx="23">
                        <c:v>17134.523479235333</c:v>
                      </c:pt>
                      <c:pt idx="24">
                        <c:v>17640.557101990664</c:v>
                      </c:pt>
                      <c:pt idx="25">
                        <c:v>18147.531294963585</c:v>
                      </c:pt>
                      <c:pt idx="26">
                        <c:v>18652.584259830946</c:v>
                      </c:pt>
                      <c:pt idx="27">
                        <c:v>19161.094539439546</c:v>
                      </c:pt>
                      <c:pt idx="28">
                        <c:v>19666.795643159952</c:v>
                      </c:pt>
                      <c:pt idx="29">
                        <c:v>20174.808571661757</c:v>
                      </c:pt>
                      <c:pt idx="30">
                        <c:v>20684.148917659742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DC9-41E2-84BA-5B439E3B0AEE}"/>
                  </c:ext>
                </c:extLst>
              </c15:ser>
            </c15:filteredBarSeries>
          </c:ext>
        </c:extLst>
      </c:barChart>
      <c:catAx>
        <c:axId val="85388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Switching frequency /Hz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882064"/>
        <c:crosses val="autoZero"/>
        <c:auto val="1"/>
        <c:lblAlgn val="ctr"/>
        <c:lblOffset val="100"/>
        <c:noMultiLvlLbl val="0"/>
      </c:catAx>
      <c:valAx>
        <c:axId val="85388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Total Losses /w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88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Efficiency Comparison</a:t>
            </a:r>
            <a:endParaRPr lang="zh-CN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1700V IGBT Efficiency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Sheet1!$L$33:$AP$33</c:f>
              <c:numCache>
                <c:formatCode>General</c:formatCode>
                <c:ptCount val="31"/>
                <c:pt idx="0">
                  <c:v>450</c:v>
                </c:pt>
                <c:pt idx="1">
                  <c:v>600</c:v>
                </c:pt>
                <c:pt idx="2">
                  <c:v>750</c:v>
                </c:pt>
                <c:pt idx="3">
                  <c:v>900</c:v>
                </c:pt>
                <c:pt idx="4">
                  <c:v>1050</c:v>
                </c:pt>
                <c:pt idx="5">
                  <c:v>1200</c:v>
                </c:pt>
                <c:pt idx="6">
                  <c:v>1350</c:v>
                </c:pt>
                <c:pt idx="7">
                  <c:v>1500</c:v>
                </c:pt>
                <c:pt idx="8">
                  <c:v>1650</c:v>
                </c:pt>
                <c:pt idx="9">
                  <c:v>1800</c:v>
                </c:pt>
                <c:pt idx="10">
                  <c:v>1950</c:v>
                </c:pt>
                <c:pt idx="11">
                  <c:v>2100</c:v>
                </c:pt>
                <c:pt idx="12">
                  <c:v>2250</c:v>
                </c:pt>
                <c:pt idx="13">
                  <c:v>2400</c:v>
                </c:pt>
                <c:pt idx="14">
                  <c:v>2550</c:v>
                </c:pt>
                <c:pt idx="15">
                  <c:v>2700</c:v>
                </c:pt>
                <c:pt idx="16">
                  <c:v>2850</c:v>
                </c:pt>
                <c:pt idx="17">
                  <c:v>3000</c:v>
                </c:pt>
                <c:pt idx="18">
                  <c:v>3150</c:v>
                </c:pt>
                <c:pt idx="19">
                  <c:v>3300</c:v>
                </c:pt>
                <c:pt idx="20">
                  <c:v>3450</c:v>
                </c:pt>
                <c:pt idx="21">
                  <c:v>3600</c:v>
                </c:pt>
                <c:pt idx="22">
                  <c:v>3750</c:v>
                </c:pt>
                <c:pt idx="23">
                  <c:v>3900</c:v>
                </c:pt>
                <c:pt idx="24">
                  <c:v>4050</c:v>
                </c:pt>
                <c:pt idx="25">
                  <c:v>4200</c:v>
                </c:pt>
                <c:pt idx="26">
                  <c:v>4350</c:v>
                </c:pt>
                <c:pt idx="27">
                  <c:v>4500</c:v>
                </c:pt>
                <c:pt idx="28">
                  <c:v>4650</c:v>
                </c:pt>
                <c:pt idx="29">
                  <c:v>4800</c:v>
                </c:pt>
                <c:pt idx="30">
                  <c:v>4950</c:v>
                </c:pt>
              </c:numCache>
            </c:numRef>
          </c:cat>
          <c:val>
            <c:numRef>
              <c:f>Sheet1!$L$29:$AP$29</c:f>
              <c:numCache>
                <c:formatCode>General</c:formatCode>
                <c:ptCount val="31"/>
                <c:pt idx="0">
                  <c:v>0.9927142406605648</c:v>
                </c:pt>
                <c:pt idx="1">
                  <c:v>0.99244007475061446</c:v>
                </c:pt>
                <c:pt idx="2">
                  <c:v>0.99217819189906764</c:v>
                </c:pt>
                <c:pt idx="3">
                  <c:v>0.99191024360108659</c:v>
                </c:pt>
                <c:pt idx="4">
                  <c:v>0.99164758463428893</c:v>
                </c:pt>
                <c:pt idx="5">
                  <c:v>0.99138047556122166</c:v>
                </c:pt>
                <c:pt idx="6">
                  <c:v>0.99111518450767289</c:v>
                </c:pt>
                <c:pt idx="7">
                  <c:v>0.99084934433395877</c:v>
                </c:pt>
                <c:pt idx="8">
                  <c:v>0.99058445763746061</c:v>
                </c:pt>
                <c:pt idx="9">
                  <c:v>0.99031930021072878</c:v>
                </c:pt>
                <c:pt idx="10">
                  <c:v>0.99005461845421816</c:v>
                </c:pt>
                <c:pt idx="11">
                  <c:v>0.9897882763042346</c:v>
                </c:pt>
                <c:pt idx="12">
                  <c:v>0.98952321097865048</c:v>
                </c:pt>
                <c:pt idx="13">
                  <c:v>0.98925775623015599</c:v>
                </c:pt>
                <c:pt idx="14">
                  <c:v>0.98899321794021711</c:v>
                </c:pt>
                <c:pt idx="15">
                  <c:v>0.98872689822290138</c:v>
                </c:pt>
                <c:pt idx="16">
                  <c:v>0.98846033036461189</c:v>
                </c:pt>
                <c:pt idx="17">
                  <c:v>0.98819615004003902</c:v>
                </c:pt>
                <c:pt idx="18">
                  <c:v>0.98793124335584781</c:v>
                </c:pt>
                <c:pt idx="19">
                  <c:v>0.98766529054257235</c:v>
                </c:pt>
                <c:pt idx="20">
                  <c:v>0.98740043951263501</c:v>
                </c:pt>
                <c:pt idx="21">
                  <c:v>0.98713425372868435</c:v>
                </c:pt>
                <c:pt idx="22">
                  <c:v>0.98686864642119176</c:v>
                </c:pt>
                <c:pt idx="23">
                  <c:v>0.98660362308548966</c:v>
                </c:pt>
                <c:pt idx="24">
                  <c:v>0.98633843305336266</c:v>
                </c:pt>
                <c:pt idx="25">
                  <c:v>0.9860725324669134</c:v>
                </c:pt>
                <c:pt idx="26">
                  <c:v>0.98580710835422725</c:v>
                </c:pt>
                <c:pt idx="27">
                  <c:v>0.98554181016010833</c:v>
                </c:pt>
                <c:pt idx="28">
                  <c:v>0.98527693950660677</c:v>
                </c:pt>
                <c:pt idx="29">
                  <c:v>0.98501071655001893</c:v>
                </c:pt>
                <c:pt idx="30">
                  <c:v>0.98474558884633334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43-4923-B4F7-CF88746761CC}"/>
            </c:ext>
          </c:extLst>
        </c:ser>
        <c:ser>
          <c:idx val="1"/>
          <c:order val="1"/>
          <c:tx>
            <c:v>3300V IGBT efficiency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Sheet1!$L$33:$AP$33</c:f>
              <c:numCache>
                <c:formatCode>General</c:formatCode>
                <c:ptCount val="31"/>
                <c:pt idx="0">
                  <c:v>450</c:v>
                </c:pt>
                <c:pt idx="1">
                  <c:v>600</c:v>
                </c:pt>
                <c:pt idx="2">
                  <c:v>750</c:v>
                </c:pt>
                <c:pt idx="3">
                  <c:v>900</c:v>
                </c:pt>
                <c:pt idx="4">
                  <c:v>1050</c:v>
                </c:pt>
                <c:pt idx="5">
                  <c:v>1200</c:v>
                </c:pt>
                <c:pt idx="6">
                  <c:v>1350</c:v>
                </c:pt>
                <c:pt idx="7">
                  <c:v>1500</c:v>
                </c:pt>
                <c:pt idx="8">
                  <c:v>1650</c:v>
                </c:pt>
                <c:pt idx="9">
                  <c:v>1800</c:v>
                </c:pt>
                <c:pt idx="10">
                  <c:v>1950</c:v>
                </c:pt>
                <c:pt idx="11">
                  <c:v>2100</c:v>
                </c:pt>
                <c:pt idx="12">
                  <c:v>2250</c:v>
                </c:pt>
                <c:pt idx="13">
                  <c:v>2400</c:v>
                </c:pt>
                <c:pt idx="14">
                  <c:v>2550</c:v>
                </c:pt>
                <c:pt idx="15">
                  <c:v>2700</c:v>
                </c:pt>
                <c:pt idx="16">
                  <c:v>2850</c:v>
                </c:pt>
                <c:pt idx="17">
                  <c:v>3000</c:v>
                </c:pt>
                <c:pt idx="18">
                  <c:v>3150</c:v>
                </c:pt>
                <c:pt idx="19">
                  <c:v>3300</c:v>
                </c:pt>
                <c:pt idx="20">
                  <c:v>3450</c:v>
                </c:pt>
                <c:pt idx="21">
                  <c:v>3600</c:v>
                </c:pt>
                <c:pt idx="22">
                  <c:v>3750</c:v>
                </c:pt>
                <c:pt idx="23">
                  <c:v>3900</c:v>
                </c:pt>
                <c:pt idx="24">
                  <c:v>4050</c:v>
                </c:pt>
                <c:pt idx="25">
                  <c:v>4200</c:v>
                </c:pt>
                <c:pt idx="26">
                  <c:v>4350</c:v>
                </c:pt>
                <c:pt idx="27">
                  <c:v>4500</c:v>
                </c:pt>
                <c:pt idx="28">
                  <c:v>4650</c:v>
                </c:pt>
                <c:pt idx="29">
                  <c:v>4800</c:v>
                </c:pt>
                <c:pt idx="30">
                  <c:v>4950</c:v>
                </c:pt>
              </c:numCache>
            </c:numRef>
          </c:cat>
          <c:val>
            <c:numRef>
              <c:f>Sheet1!$L$37:$AP$37</c:f>
              <c:numCache>
                <c:formatCode>General</c:formatCode>
                <c:ptCount val="31"/>
                <c:pt idx="0">
                  <c:v>0.99180774142749251</c:v>
                </c:pt>
                <c:pt idx="1">
                  <c:v>0.99102355852030888</c:v>
                </c:pt>
                <c:pt idx="2">
                  <c:v>0.99027125045401365</c:v>
                </c:pt>
                <c:pt idx="3">
                  <c:v>0.9895023782910799</c:v>
                </c:pt>
                <c:pt idx="4">
                  <c:v>0.98875083525973306</c:v>
                </c:pt>
                <c:pt idx="5">
                  <c:v>0.98798269686638374</c:v>
                </c:pt>
                <c:pt idx="6">
                  <c:v>0.98721373764849563</c:v>
                </c:pt>
                <c:pt idx="7">
                  <c:v>0.98645955548756215</c:v>
                </c:pt>
                <c:pt idx="8">
                  <c:v>0.9857080678466571</c:v>
                </c:pt>
                <c:pt idx="9">
                  <c:v>0.98494218134669342</c:v>
                </c:pt>
                <c:pt idx="10">
                  <c:v>0.98418661988933809</c:v>
                </c:pt>
                <c:pt idx="11">
                  <c:v>0.98341981910876031</c:v>
                </c:pt>
                <c:pt idx="12">
                  <c:v>0.98265185298769564</c:v>
                </c:pt>
                <c:pt idx="13">
                  <c:v>0.98189958835094659</c:v>
                </c:pt>
                <c:pt idx="14">
                  <c:v>0.98114497235497156</c:v>
                </c:pt>
                <c:pt idx="15">
                  <c:v>0.98037983554230146</c:v>
                </c:pt>
                <c:pt idx="16">
                  <c:v>0.97961933672769719</c:v>
                </c:pt>
                <c:pt idx="17">
                  <c:v>0.9788601494808028</c:v>
                </c:pt>
                <c:pt idx="18">
                  <c:v>0.97810184740378081</c:v>
                </c:pt>
                <c:pt idx="19">
                  <c:v>0.97733975542831519</c:v>
                </c:pt>
                <c:pt idx="20">
                  <c:v>0.97657834630172935</c:v>
                </c:pt>
                <c:pt idx="21">
                  <c:v>0.97581812727425377</c:v>
                </c:pt>
                <c:pt idx="22">
                  <c:v>0.9750562757557103</c:v>
                </c:pt>
                <c:pt idx="23">
                  <c:v>0.97429821478114698</c:v>
                </c:pt>
                <c:pt idx="24">
                  <c:v>0.97353916434701404</c:v>
                </c:pt>
                <c:pt idx="25">
                  <c:v>0.97277870305755465</c:v>
                </c:pt>
                <c:pt idx="26">
                  <c:v>0.97202112361025361</c:v>
                </c:pt>
                <c:pt idx="27">
                  <c:v>0.97125835819084072</c:v>
                </c:pt>
                <c:pt idx="28">
                  <c:v>0.97049980653526002</c:v>
                </c:pt>
                <c:pt idx="29">
                  <c:v>0.96973778714250736</c:v>
                </c:pt>
                <c:pt idx="30">
                  <c:v>0.96897377662351036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43-4923-B4F7-CF88746761CC}"/>
            </c:ext>
          </c:extLst>
        </c:ser>
        <c:ser>
          <c:idx val="2"/>
          <c:order val="2"/>
          <c:tx>
            <c:v>1700V SiC efficiency</c:v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Sheet1!$L$57:$AP$57</c:f>
              <c:numCache>
                <c:formatCode>General</c:formatCode>
                <c:ptCount val="31"/>
                <c:pt idx="0">
                  <c:v>0.99571828810922658</c:v>
                </c:pt>
                <c:pt idx="1">
                  <c:v>0.99568760843462922</c:v>
                </c:pt>
                <c:pt idx="2">
                  <c:v>0.99565892144502388</c:v>
                </c:pt>
                <c:pt idx="3">
                  <c:v>0.99562933017917254</c:v>
                </c:pt>
                <c:pt idx="4">
                  <c:v>0.99560038438848142</c:v>
                </c:pt>
                <c:pt idx="5">
                  <c:v>0.99557106720818156</c:v>
                </c:pt>
                <c:pt idx="6">
                  <c:v>0.99554208380744225</c:v>
                </c:pt>
                <c:pt idx="7">
                  <c:v>0.9955128037099612</c:v>
                </c:pt>
                <c:pt idx="8">
                  <c:v>0.99548379469169401</c:v>
                </c:pt>
                <c:pt idx="9">
                  <c:v>0.99545454663798993</c:v>
                </c:pt>
                <c:pt idx="10">
                  <c:v>0.99542551200588469</c:v>
                </c:pt>
                <c:pt idx="11">
                  <c:v>0.99539629980920952</c:v>
                </c:pt>
                <c:pt idx="12">
                  <c:v>0.99536728813832764</c:v>
                </c:pt>
                <c:pt idx="13">
                  <c:v>0.99533805025112698</c:v>
                </c:pt>
                <c:pt idx="14">
                  <c:v>0.99530898283768121</c:v>
                </c:pt>
                <c:pt idx="15">
                  <c:v>0.9952798285411214</c:v>
                </c:pt>
                <c:pt idx="16">
                  <c:v>0.99525073486052318</c:v>
                </c:pt>
                <c:pt idx="17">
                  <c:v>0.99522158222091717</c:v>
                </c:pt>
                <c:pt idx="18">
                  <c:v>0.99519252201863662</c:v>
                </c:pt>
                <c:pt idx="19">
                  <c:v>0.9951633578551552</c:v>
                </c:pt>
                <c:pt idx="20">
                  <c:v>0.99513425198926297</c:v>
                </c:pt>
                <c:pt idx="21">
                  <c:v>0.99510509858731289</c:v>
                </c:pt>
                <c:pt idx="22">
                  <c:v>0.99507599541438829</c:v>
                </c:pt>
                <c:pt idx="23">
                  <c:v>0.99504686792472208</c:v>
                </c:pt>
                <c:pt idx="24">
                  <c:v>0.99501777530907132</c:v>
                </c:pt>
                <c:pt idx="25">
                  <c:v>0.99498862788127085</c:v>
                </c:pt>
                <c:pt idx="26">
                  <c:v>0.99495952794777376</c:v>
                </c:pt>
                <c:pt idx="27">
                  <c:v>0.99493039724652699</c:v>
                </c:pt>
                <c:pt idx="28">
                  <c:v>0.99490129175697262</c:v>
                </c:pt>
                <c:pt idx="29">
                  <c:v>0.9948721614262428</c:v>
                </c:pt>
                <c:pt idx="30">
                  <c:v>0.99484308818166556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43-4923-B4F7-CF88746761CC}"/>
            </c:ext>
          </c:extLst>
        </c:ser>
        <c:ser>
          <c:idx val="3"/>
          <c:order val="3"/>
          <c:tx>
            <c:v>1200V SiC efficiency</c:v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Sheet1!$L$65:$AP$65</c:f>
              <c:numCache>
                <c:formatCode>General</c:formatCode>
                <c:ptCount val="31"/>
                <c:pt idx="0">
                  <c:v>0.99657037386991609</c:v>
                </c:pt>
                <c:pt idx="1">
                  <c:v>0.99654355074360312</c:v>
                </c:pt>
                <c:pt idx="2">
                  <c:v>0.99651761100687553</c:v>
                </c:pt>
                <c:pt idx="3">
                  <c:v>0.99649129998695396</c:v>
                </c:pt>
                <c:pt idx="4">
                  <c:v>0.99646527790983941</c:v>
                </c:pt>
                <c:pt idx="5">
                  <c:v>0.99643909070568204</c:v>
                </c:pt>
                <c:pt idx="6">
                  <c:v>0.99641305606519093</c:v>
                </c:pt>
                <c:pt idx="7">
                  <c:v>0.99638692056610612</c:v>
                </c:pt>
                <c:pt idx="8">
                  <c:v>0.99636090348991146</c:v>
                </c:pt>
                <c:pt idx="9">
                  <c:v>0.996334743667737</c:v>
                </c:pt>
                <c:pt idx="10">
                  <c:v>0.99630870077953082</c:v>
                </c:pt>
                <c:pt idx="11">
                  <c:v>0.9962825693817694</c:v>
                </c:pt>
                <c:pt idx="12">
                  <c:v>0.9962565151101046</c:v>
                </c:pt>
                <c:pt idx="13">
                  <c:v>0.99623041423655601</c:v>
                </c:pt>
                <c:pt idx="14">
                  <c:v>0.99620436808795743</c:v>
                </c:pt>
                <c:pt idx="15">
                  <c:v>0.99617826239664531</c:v>
                </c:pt>
                <c:pt idx="16">
                  <c:v>0.99615218001588279</c:v>
                </c:pt>
                <c:pt idx="17">
                  <c:v>0.99612610282401237</c:v>
                </c:pt>
                <c:pt idx="18">
                  <c:v>0.99610001916959445</c:v>
                </c:pt>
                <c:pt idx="19">
                  <c:v>0.99607395364783269</c:v>
                </c:pt>
                <c:pt idx="20">
                  <c:v>0.99604788698035629</c:v>
                </c:pt>
                <c:pt idx="21">
                  <c:v>0.99602179012052039</c:v>
                </c:pt>
                <c:pt idx="22">
                  <c:v>0.99599570694145145</c:v>
                </c:pt>
                <c:pt idx="23">
                  <c:v>0.99596963552450746</c:v>
                </c:pt>
                <c:pt idx="24">
                  <c:v>0.99594356995078581</c:v>
                </c:pt>
                <c:pt idx="25">
                  <c:v>0.99591748450938011</c:v>
                </c:pt>
                <c:pt idx="26">
                  <c:v>0.99589141586581109</c:v>
                </c:pt>
                <c:pt idx="27">
                  <c:v>0.99586533495518625</c:v>
                </c:pt>
                <c:pt idx="28">
                  <c:v>0.99583927450487997</c:v>
                </c:pt>
                <c:pt idx="29">
                  <c:v>0.995813182598279</c:v>
                </c:pt>
                <c:pt idx="30">
                  <c:v>0.99578711802961573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43-4923-B4F7-CF8874676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3460792"/>
        <c:axId val="813459192"/>
      </c:lineChart>
      <c:catAx>
        <c:axId val="813460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Switching Frequency/Hz</a:t>
                </a:r>
                <a:endParaRPr lang="zh-C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459192"/>
        <c:crosses val="autoZero"/>
        <c:auto val="1"/>
        <c:lblAlgn val="ctr"/>
        <c:lblOffset val="100"/>
        <c:noMultiLvlLbl val="0"/>
      </c:catAx>
      <c:valAx>
        <c:axId val="81345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Efficiency</a:t>
                </a:r>
                <a:r>
                  <a:rPr lang="en-US" dirty="0"/>
                  <a:t> 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460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Effiency</a:t>
            </a:r>
            <a:r>
              <a:rPr lang="en-US" dirty="0"/>
              <a:t> at Different Load Under Certain Frequency </a:t>
            </a:r>
            <a:endParaRPr lang="zh-CN" dirty="0"/>
          </a:p>
        </c:rich>
      </c:tx>
      <c:layout>
        <c:manualLayout>
          <c:xMode val="edge"/>
          <c:yMode val="edge"/>
          <c:x val="0.2960165861580325"/>
          <c:y val="2.7777686715113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IGBT1700!$V$35</c:f>
              <c:strCache>
                <c:ptCount val="1"/>
                <c:pt idx="0">
                  <c:v>600Hz</c:v>
                </c:pt>
              </c:strCache>
            </c:strRef>
          </c:tx>
          <c:spPr>
            <a:ln w="28575" cap="rnd">
              <a:solidFill>
                <a:schemeClr val="accent2">
                  <a:shade val="44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44000"/>
                </a:schemeClr>
              </a:solidFill>
              <a:ln w="9525">
                <a:solidFill>
                  <a:schemeClr val="accent2">
                    <a:shade val="44000"/>
                  </a:schemeClr>
                </a:solidFill>
              </a:ln>
              <a:effectLst/>
            </c:spPr>
          </c:marker>
          <c:cat>
            <c:numRef>
              <c:f>IGBT1700!$W$34:$AB$34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IGBT1700!$W$35:$AB$35</c:f>
              <c:numCache>
                <c:formatCode>General</c:formatCode>
                <c:ptCount val="6"/>
                <c:pt idx="0">
                  <c:v>0.99591108268788764</c:v>
                </c:pt>
                <c:pt idx="1">
                  <c:v>0.99624422729493145</c:v>
                </c:pt>
                <c:pt idx="2">
                  <c:v>0.99632159041838353</c:v>
                </c:pt>
                <c:pt idx="3">
                  <c:v>0.99636831161943817</c:v>
                </c:pt>
                <c:pt idx="4">
                  <c:v>0.99637808487093316</c:v>
                </c:pt>
                <c:pt idx="5">
                  <c:v>0.9963345044734192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B8-4878-AEAD-6FAFB6F64E23}"/>
            </c:ext>
          </c:extLst>
        </c:ser>
        <c:ser>
          <c:idx val="1"/>
          <c:order val="1"/>
          <c:tx>
            <c:strRef>
              <c:f>IGBT1700!$V$36</c:f>
              <c:strCache>
                <c:ptCount val="1"/>
                <c:pt idx="0">
                  <c:v>1800Hz</c:v>
                </c:pt>
              </c:strCache>
            </c:strRef>
          </c:tx>
          <c:spPr>
            <a:ln w="28575" cap="rnd">
              <a:solidFill>
                <a:schemeClr val="accent2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58000"/>
                </a:schemeClr>
              </a:solidFill>
              <a:ln w="9525">
                <a:solidFill>
                  <a:schemeClr val="accent2">
                    <a:shade val="58000"/>
                  </a:schemeClr>
                </a:solidFill>
              </a:ln>
              <a:effectLst/>
            </c:spPr>
          </c:marker>
          <c:cat>
            <c:numRef>
              <c:f>IGBT1700!$W$34:$AB$34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IGBT1700!$W$36:$AB$36</c:f>
              <c:numCache>
                <c:formatCode>General</c:formatCode>
                <c:ptCount val="6"/>
                <c:pt idx="0">
                  <c:v>0.99469912409007077</c:v>
                </c:pt>
                <c:pt idx="1">
                  <c:v>0.99479953464262816</c:v>
                </c:pt>
                <c:pt idx="2">
                  <c:v>0.99476050459391063</c:v>
                </c:pt>
                <c:pt idx="3">
                  <c:v>0.99462532147692329</c:v>
                </c:pt>
                <c:pt idx="4">
                  <c:v>0.99433978125122024</c:v>
                </c:pt>
                <c:pt idx="5">
                  <c:v>0.99404967967885083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B8-4878-AEAD-6FAFB6F64E23}"/>
            </c:ext>
          </c:extLst>
        </c:ser>
        <c:ser>
          <c:idx val="2"/>
          <c:order val="2"/>
          <c:tx>
            <c:strRef>
              <c:f>IGBT1700!$V$37</c:f>
              <c:strCache>
                <c:ptCount val="1"/>
                <c:pt idx="0">
                  <c:v>3000Hz</c:v>
                </c:pt>
              </c:strCache>
            </c:strRef>
          </c:tx>
          <c:spPr>
            <a:ln w="28575" cap="rnd">
              <a:solidFill>
                <a:schemeClr val="accent2">
                  <a:shade val="7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72000"/>
                </a:schemeClr>
              </a:solidFill>
              <a:ln w="9525">
                <a:solidFill>
                  <a:schemeClr val="accent2">
                    <a:shade val="72000"/>
                  </a:schemeClr>
                </a:solidFill>
              </a:ln>
              <a:effectLst/>
            </c:spPr>
          </c:marker>
          <c:cat>
            <c:numRef>
              <c:f>IGBT1700!$W$34:$AB$34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IGBT1700!$W$37:$AB$37</c:f>
              <c:numCache>
                <c:formatCode>General</c:formatCode>
                <c:ptCount val="6"/>
                <c:pt idx="0">
                  <c:v>0.99348588086618339</c:v>
                </c:pt>
                <c:pt idx="1">
                  <c:v>0.99335314972663979</c:v>
                </c:pt>
                <c:pt idx="2">
                  <c:v>0.99319815076003271</c:v>
                </c:pt>
                <c:pt idx="3">
                  <c:v>0.99288065503672573</c:v>
                </c:pt>
                <c:pt idx="4">
                  <c:v>0.99230014834860447</c:v>
                </c:pt>
                <c:pt idx="5">
                  <c:v>0.99176374319053529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B8-4878-AEAD-6FAFB6F64E23}"/>
            </c:ext>
          </c:extLst>
        </c:ser>
        <c:ser>
          <c:idx val="3"/>
          <c:order val="3"/>
          <c:tx>
            <c:strRef>
              <c:f>IGBT1700!$V$38</c:f>
              <c:strCache>
                <c:ptCount val="1"/>
                <c:pt idx="0">
                  <c:v>4200Hz</c:v>
                </c:pt>
              </c:strCache>
            </c:strRef>
          </c:tx>
          <c:spPr>
            <a:ln w="28575" cap="rnd">
              <a:solidFill>
                <a:schemeClr val="accent2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86000"/>
                </a:schemeClr>
              </a:solidFill>
              <a:ln w="9525">
                <a:solidFill>
                  <a:schemeClr val="accent2">
                    <a:shade val="86000"/>
                  </a:schemeClr>
                </a:solidFill>
              </a:ln>
              <a:effectLst/>
            </c:spPr>
          </c:marker>
          <c:cat>
            <c:numRef>
              <c:f>IGBT1700!$W$34:$AB$34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IGBT1700!$W$38:$AB$38</c:f>
              <c:numCache>
                <c:formatCode>General</c:formatCode>
                <c:ptCount val="6"/>
                <c:pt idx="0">
                  <c:v>0.99227237944278279</c:v>
                </c:pt>
                <c:pt idx="1">
                  <c:v>0.99190671009187392</c:v>
                </c:pt>
                <c:pt idx="2">
                  <c:v>0.99163570444998361</c:v>
                </c:pt>
                <c:pt idx="3">
                  <c:v>0.99113578848024131</c:v>
                </c:pt>
                <c:pt idx="4">
                  <c:v>0.99026020243106316</c:v>
                </c:pt>
                <c:pt idx="5">
                  <c:v>0.98947749459458911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B8-4878-AEAD-6FAFB6F64E23}"/>
            </c:ext>
          </c:extLst>
        </c:ser>
        <c:ser>
          <c:idx val="4"/>
          <c:order val="4"/>
          <c:tx>
            <c:strRef>
              <c:f>IGBT1700!$V$39</c:f>
              <c:strCache>
                <c:ptCount val="1"/>
                <c:pt idx="0">
                  <c:v>5400Hz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IGBT1700!$W$34:$AB$34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IGBT1700!$W$39:$AB$39</c:f>
              <c:numCache>
                <c:formatCode>General</c:formatCode>
                <c:ptCount val="6"/>
                <c:pt idx="0">
                  <c:v>0.99105894717538978</c:v>
                </c:pt>
                <c:pt idx="1">
                  <c:v>0.99046015583373948</c:v>
                </c:pt>
                <c:pt idx="2">
                  <c:v>0.99007313697378585</c:v>
                </c:pt>
                <c:pt idx="3">
                  <c:v>0.98939081413960428</c:v>
                </c:pt>
                <c:pt idx="4">
                  <c:v>0.98822015774873428</c:v>
                </c:pt>
                <c:pt idx="5">
                  <c:v>0.9871911565068846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B8-4878-AEAD-6FAFB6F64E23}"/>
            </c:ext>
          </c:extLst>
        </c:ser>
        <c:ser>
          <c:idx val="5"/>
          <c:order val="5"/>
          <c:tx>
            <c:strRef>
              <c:f>IGBT1700!$V$40</c:f>
              <c:strCache>
                <c:ptCount val="1"/>
                <c:pt idx="0">
                  <c:v>6600Hz</c:v>
                </c:pt>
              </c:strCache>
            </c:strRef>
          </c:tx>
          <c:spPr>
            <a:ln w="28575" cap="rnd">
              <a:solidFill>
                <a:schemeClr val="accent2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86000"/>
                </a:schemeClr>
              </a:solidFill>
              <a:ln w="9525">
                <a:solidFill>
                  <a:schemeClr val="accent2">
                    <a:tint val="86000"/>
                  </a:schemeClr>
                </a:solidFill>
              </a:ln>
              <a:effectLst/>
            </c:spPr>
          </c:marker>
          <c:cat>
            <c:numRef>
              <c:f>IGBT1700!$W$34:$AB$34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IGBT1700!$W$40:$AB$40</c:f>
              <c:numCache>
                <c:formatCode>General</c:formatCode>
                <c:ptCount val="6"/>
                <c:pt idx="0">
                  <c:v>0.98984549258020416</c:v>
                </c:pt>
                <c:pt idx="1">
                  <c:v>0.98901346989018513</c:v>
                </c:pt>
                <c:pt idx="2">
                  <c:v>0.98851046438947821</c:v>
                </c:pt>
                <c:pt idx="3">
                  <c:v>0.98764575229405083</c:v>
                </c:pt>
                <c:pt idx="4">
                  <c:v>0.98617998257257744</c:v>
                </c:pt>
                <c:pt idx="5">
                  <c:v>0.98490468499833561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FB8-4878-AEAD-6FAFB6F64E23}"/>
            </c:ext>
          </c:extLst>
        </c:ser>
        <c:ser>
          <c:idx val="6"/>
          <c:order val="6"/>
          <c:tx>
            <c:strRef>
              <c:f>IGBT1700!$V$41</c:f>
              <c:strCache>
                <c:ptCount val="1"/>
                <c:pt idx="0">
                  <c:v>7800Hz</c:v>
                </c:pt>
              </c:strCache>
            </c:strRef>
          </c:tx>
          <c:spPr>
            <a:ln w="28575" cap="rnd">
              <a:solidFill>
                <a:schemeClr val="accent2">
                  <a:tint val="7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72000"/>
                </a:schemeClr>
              </a:solidFill>
              <a:ln w="9525">
                <a:solidFill>
                  <a:schemeClr val="accent2">
                    <a:tint val="72000"/>
                  </a:schemeClr>
                </a:solidFill>
              </a:ln>
              <a:effectLst/>
            </c:spPr>
          </c:marker>
          <c:cat>
            <c:numRef>
              <c:f>IGBT1700!$W$34:$AB$34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IGBT1700!$W$41:$AB$41</c:f>
              <c:numCache>
                <c:formatCode>General</c:formatCode>
                <c:ptCount val="6"/>
                <c:pt idx="0">
                  <c:v>0.98863203312350423</c:v>
                </c:pt>
                <c:pt idx="1">
                  <c:v>0.9875669433018518</c:v>
                </c:pt>
                <c:pt idx="2">
                  <c:v>0.98694793062335662</c:v>
                </c:pt>
                <c:pt idx="3">
                  <c:v>0.98590076535693683</c:v>
                </c:pt>
                <c:pt idx="4">
                  <c:v>0.98413991804862322</c:v>
                </c:pt>
                <c:pt idx="5">
                  <c:v>0.98261831454075654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FB8-4878-AEAD-6FAFB6F64E23}"/>
            </c:ext>
          </c:extLst>
        </c:ser>
        <c:ser>
          <c:idx val="7"/>
          <c:order val="7"/>
          <c:tx>
            <c:strRef>
              <c:f>IGBT1700!$V$42</c:f>
              <c:strCache>
                <c:ptCount val="1"/>
                <c:pt idx="0">
                  <c:v>9000Hz</c:v>
                </c:pt>
              </c:strCache>
            </c:strRef>
          </c:tx>
          <c:spPr>
            <a:ln w="28575" cap="rnd">
              <a:solidFill>
                <a:schemeClr val="accent2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58000"/>
                </a:schemeClr>
              </a:solidFill>
              <a:ln w="9525">
                <a:solidFill>
                  <a:schemeClr val="accent2">
                    <a:tint val="58000"/>
                  </a:schemeClr>
                </a:solidFill>
              </a:ln>
              <a:effectLst/>
            </c:spPr>
          </c:marker>
          <c:cat>
            <c:numRef>
              <c:f>IGBT1700!$W$34:$AB$34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IGBT1700!$W$42:$AB$42</c:f>
              <c:numCache>
                <c:formatCode>General</c:formatCode>
                <c:ptCount val="6"/>
                <c:pt idx="0">
                  <c:v>0.98741849506280577</c:v>
                </c:pt>
                <c:pt idx="1">
                  <c:v>0.98612034998774045</c:v>
                </c:pt>
                <c:pt idx="2">
                  <c:v>0.985385320265589</c:v>
                </c:pt>
                <c:pt idx="3">
                  <c:v>0.98415572220483527</c:v>
                </c:pt>
                <c:pt idx="4">
                  <c:v>0.98209979222838284</c:v>
                </c:pt>
                <c:pt idx="5">
                  <c:v>0.98033187777450148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FB8-4878-AEAD-6FAFB6F64E23}"/>
            </c:ext>
          </c:extLst>
        </c:ser>
        <c:ser>
          <c:idx val="8"/>
          <c:order val="8"/>
          <c:tx>
            <c:strRef>
              <c:f>IGBT1700!$V$43</c:f>
              <c:strCache>
                <c:ptCount val="1"/>
                <c:pt idx="0">
                  <c:v>10200Hz</c:v>
                </c:pt>
              </c:strCache>
            </c:strRef>
          </c:tx>
          <c:spPr>
            <a:ln w="28575" cap="rnd">
              <a:solidFill>
                <a:schemeClr val="accent2">
                  <a:tint val="44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44000"/>
                </a:schemeClr>
              </a:solidFill>
              <a:ln w="9525">
                <a:solidFill>
                  <a:schemeClr val="accent2">
                    <a:tint val="44000"/>
                  </a:schemeClr>
                </a:solidFill>
              </a:ln>
              <a:effectLst/>
            </c:spPr>
          </c:marker>
          <c:cat>
            <c:numRef>
              <c:f>IGBT1700!$W$34:$AB$34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IGBT1700!$W$43:$AB$43</c:f>
              <c:numCache>
                <c:formatCode>General</c:formatCode>
                <c:ptCount val="6"/>
                <c:pt idx="0">
                  <c:v>0.98620496888237419</c:v>
                </c:pt>
                <c:pt idx="1">
                  <c:v>0.98467373215056397</c:v>
                </c:pt>
                <c:pt idx="2">
                  <c:v>0.98382265680204461</c:v>
                </c:pt>
                <c:pt idx="3">
                  <c:v>0.98241063195008238</c:v>
                </c:pt>
                <c:pt idx="4">
                  <c:v>0.98005961931277463</c:v>
                </c:pt>
                <c:pt idx="5">
                  <c:v>0.9780453963871053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FB8-4878-AEAD-6FAFB6F64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168336"/>
        <c:axId val="669169296"/>
      </c:lineChart>
      <c:catAx>
        <c:axId val="66916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 /MW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9169296"/>
        <c:crosses val="autoZero"/>
        <c:auto val="1"/>
        <c:lblAlgn val="ctr"/>
        <c:lblOffset val="100"/>
        <c:noMultiLvlLbl val="0"/>
      </c:catAx>
      <c:valAx>
        <c:axId val="669169296"/>
        <c:scaling>
          <c:orientation val="minMax"/>
          <c:min val="0.9749999999999999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0" i="0" baseline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Semiconductor </a:t>
                </a:r>
                <a:r>
                  <a:rPr lang="en-US" altLang="zh-CN" sz="1400" b="0" i="0" baseline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Effieciency</a:t>
                </a:r>
                <a:r>
                  <a:rPr lang="en-US" altLang="zh-CN" sz="1400" b="0" i="0" baseline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/%</a:t>
                </a:r>
                <a:endParaRPr lang="zh-CN" altLang="zh-CN" sz="1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91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Effiency</a:t>
            </a:r>
            <a:r>
              <a:rPr lang="en-US" dirty="0"/>
              <a:t> at Different Load Under Certain Frequency 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IGBT3300!$V$14</c:f>
              <c:strCache>
                <c:ptCount val="1"/>
                <c:pt idx="0">
                  <c:v>600Hz</c:v>
                </c:pt>
              </c:strCache>
            </c:strRef>
          </c:tx>
          <c:spPr>
            <a:ln w="28575" cap="rnd">
              <a:solidFill>
                <a:schemeClr val="accent2">
                  <a:shade val="44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44000"/>
                </a:schemeClr>
              </a:solidFill>
              <a:ln w="9525">
                <a:solidFill>
                  <a:schemeClr val="accent2">
                    <a:shade val="44000"/>
                  </a:schemeClr>
                </a:solidFill>
              </a:ln>
              <a:effectLst/>
            </c:spPr>
          </c:marker>
          <c:cat>
            <c:numRef>
              <c:f>IGBT3300!$W$13:$AB$13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IGBT3300!$W$14:$AB$14</c:f>
              <c:numCache>
                <c:formatCode>General</c:formatCode>
                <c:ptCount val="6"/>
                <c:pt idx="0">
                  <c:v>0.99551177926015444</c:v>
                </c:pt>
                <c:pt idx="1">
                  <c:v>0.99563575648228508</c:v>
                </c:pt>
                <c:pt idx="2">
                  <c:v>0.99556730246946679</c:v>
                </c:pt>
                <c:pt idx="3">
                  <c:v>0.99540118022924162</c:v>
                </c:pt>
                <c:pt idx="4">
                  <c:v>0.99504760493693745</c:v>
                </c:pt>
                <c:pt idx="5">
                  <c:v>0.99470274256773306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63-4F57-8298-DD3D8971DA43}"/>
            </c:ext>
          </c:extLst>
        </c:ser>
        <c:ser>
          <c:idx val="1"/>
          <c:order val="1"/>
          <c:tx>
            <c:strRef>
              <c:f>IGBT3300!$V$15</c:f>
              <c:strCache>
                <c:ptCount val="1"/>
                <c:pt idx="0">
                  <c:v>1800Hz</c:v>
                </c:pt>
              </c:strCache>
            </c:strRef>
          </c:tx>
          <c:spPr>
            <a:ln w="28575" cap="rnd">
              <a:solidFill>
                <a:schemeClr val="accent2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58000"/>
                </a:schemeClr>
              </a:solidFill>
              <a:ln w="9525">
                <a:solidFill>
                  <a:schemeClr val="accent2">
                    <a:shade val="58000"/>
                  </a:schemeClr>
                </a:solidFill>
              </a:ln>
              <a:effectLst/>
            </c:spPr>
          </c:marker>
          <c:cat>
            <c:numRef>
              <c:f>IGBT3300!$W$13:$AB$13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IGBT3300!$W$15:$AB$15</c:f>
              <c:numCache>
                <c:formatCode>General</c:formatCode>
                <c:ptCount val="6"/>
                <c:pt idx="0">
                  <c:v>0.99247109067334671</c:v>
                </c:pt>
                <c:pt idx="1">
                  <c:v>0.9918881273251039</c:v>
                </c:pt>
                <c:pt idx="2">
                  <c:v>0.99142174708611153</c:v>
                </c:pt>
                <c:pt idx="3">
                  <c:v>0.99064003343483198</c:v>
                </c:pt>
                <c:pt idx="4">
                  <c:v>0.98926767113177594</c:v>
                </c:pt>
                <c:pt idx="5">
                  <c:v>0.98807077287978651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63-4F57-8298-DD3D8971DA43}"/>
            </c:ext>
          </c:extLst>
        </c:ser>
        <c:ser>
          <c:idx val="2"/>
          <c:order val="2"/>
          <c:tx>
            <c:strRef>
              <c:f>IGBT3300!$V$16</c:f>
              <c:strCache>
                <c:ptCount val="1"/>
                <c:pt idx="0">
                  <c:v>3000Hz</c:v>
                </c:pt>
              </c:strCache>
            </c:strRef>
          </c:tx>
          <c:spPr>
            <a:ln w="28575" cap="rnd">
              <a:solidFill>
                <a:schemeClr val="accent2">
                  <a:shade val="7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72000"/>
                </a:schemeClr>
              </a:solidFill>
              <a:ln w="9525">
                <a:solidFill>
                  <a:schemeClr val="accent2">
                    <a:shade val="72000"/>
                  </a:schemeClr>
                </a:solidFill>
              </a:ln>
              <a:effectLst/>
            </c:spPr>
          </c:marker>
          <c:cat>
            <c:numRef>
              <c:f>IGBT3300!$W$13:$AB$13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IGBT3300!$W$16:$AB$16</c:f>
              <c:numCache>
                <c:formatCode>General</c:formatCode>
                <c:ptCount val="6"/>
                <c:pt idx="0">
                  <c:v>0.98943007474040134</c:v>
                </c:pt>
                <c:pt idx="1">
                  <c:v>0.98814247052625359</c:v>
                </c:pt>
                <c:pt idx="2">
                  <c:v>0.98727470279865748</c:v>
                </c:pt>
                <c:pt idx="3">
                  <c:v>0.9858809610465874</c:v>
                </c:pt>
                <c:pt idx="4">
                  <c:v>0.98348788565226253</c:v>
                </c:pt>
                <c:pt idx="5">
                  <c:v>0.9814383583924764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63-4F57-8298-DD3D8971DA43}"/>
            </c:ext>
          </c:extLst>
        </c:ser>
        <c:ser>
          <c:idx val="3"/>
          <c:order val="3"/>
          <c:tx>
            <c:strRef>
              <c:f>IGBT3300!$V$17</c:f>
              <c:strCache>
                <c:ptCount val="1"/>
                <c:pt idx="0">
                  <c:v>4200Hz</c:v>
                </c:pt>
              </c:strCache>
            </c:strRef>
          </c:tx>
          <c:spPr>
            <a:ln w="28575" cap="rnd">
              <a:solidFill>
                <a:schemeClr val="accent2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86000"/>
                </a:schemeClr>
              </a:solidFill>
              <a:ln w="9525">
                <a:solidFill>
                  <a:schemeClr val="accent2">
                    <a:shade val="86000"/>
                  </a:schemeClr>
                </a:solidFill>
              </a:ln>
              <a:effectLst/>
            </c:spPr>
          </c:marker>
          <c:cat>
            <c:numRef>
              <c:f>IGBT3300!$W$13:$AB$13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IGBT3300!$W$17:$AB$17</c:f>
              <c:numCache>
                <c:formatCode>General</c:formatCode>
                <c:ptCount val="6"/>
                <c:pt idx="0">
                  <c:v>0.98638935152877727</c:v>
                </c:pt>
                <c:pt idx="1">
                  <c:v>0.98439505748588618</c:v>
                </c:pt>
                <c:pt idx="2">
                  <c:v>0.98312797594804813</c:v>
                </c:pt>
                <c:pt idx="3">
                  <c:v>0.98112175977491867</c:v>
                </c:pt>
                <c:pt idx="4">
                  <c:v>0.97770773654498522</c:v>
                </c:pt>
                <c:pt idx="5">
                  <c:v>0.97480582201481147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63-4F57-8298-DD3D8971DA43}"/>
            </c:ext>
          </c:extLst>
        </c:ser>
        <c:ser>
          <c:idx val="4"/>
          <c:order val="4"/>
          <c:tx>
            <c:strRef>
              <c:f>IGBT3300!$V$18</c:f>
              <c:strCache>
                <c:ptCount val="1"/>
                <c:pt idx="0">
                  <c:v>5400Hz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IGBT3300!$W$13:$AB$13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IGBT3300!$W$18:$AB$18</c:f>
              <c:numCache>
                <c:formatCode>General</c:formatCode>
                <c:ptCount val="6"/>
                <c:pt idx="0">
                  <c:v>0.98334923568151045</c:v>
                </c:pt>
                <c:pt idx="1">
                  <c:v>0.98064902199570669</c:v>
                </c:pt>
                <c:pt idx="2">
                  <c:v>0.9789825727467506</c:v>
                </c:pt>
                <c:pt idx="3">
                  <c:v>0.97636167679065611</c:v>
                </c:pt>
                <c:pt idx="4">
                  <c:v>0.9719276021556752</c:v>
                </c:pt>
                <c:pt idx="5">
                  <c:v>0.96817299918478805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63-4F57-8298-DD3D8971DA43}"/>
            </c:ext>
          </c:extLst>
        </c:ser>
        <c:ser>
          <c:idx val="5"/>
          <c:order val="5"/>
          <c:tx>
            <c:strRef>
              <c:f>IGBT3300!$V$19</c:f>
              <c:strCache>
                <c:ptCount val="1"/>
                <c:pt idx="0">
                  <c:v>6600Hz</c:v>
                </c:pt>
              </c:strCache>
            </c:strRef>
          </c:tx>
          <c:spPr>
            <a:ln w="28575" cap="rnd">
              <a:solidFill>
                <a:schemeClr val="accent2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86000"/>
                </a:schemeClr>
              </a:solidFill>
              <a:ln w="9525">
                <a:solidFill>
                  <a:schemeClr val="accent2">
                    <a:tint val="86000"/>
                  </a:schemeClr>
                </a:solidFill>
              </a:ln>
              <a:effectLst/>
            </c:spPr>
          </c:marker>
          <c:cat>
            <c:numRef>
              <c:f>IGBT3300!$W$13:$AB$13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IGBT3300!$W$19:$AB$19</c:f>
              <c:numCache>
                <c:formatCode>General</c:formatCode>
                <c:ptCount val="6"/>
                <c:pt idx="0">
                  <c:v>0.98030857623590617</c:v>
                </c:pt>
                <c:pt idx="1">
                  <c:v>0.97690200034007346</c:v>
                </c:pt>
                <c:pt idx="2">
                  <c:v>0.9748362036220104</c:v>
                </c:pt>
                <c:pt idx="3">
                  <c:v>0.97160159765853171</c:v>
                </c:pt>
                <c:pt idx="4">
                  <c:v>0.96614713965111598</c:v>
                </c:pt>
                <c:pt idx="5">
                  <c:v>0.96154005413973376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B63-4F57-8298-DD3D8971DA43}"/>
            </c:ext>
          </c:extLst>
        </c:ser>
        <c:ser>
          <c:idx val="6"/>
          <c:order val="6"/>
          <c:tx>
            <c:strRef>
              <c:f>IGBT3300!$V$20</c:f>
              <c:strCache>
                <c:ptCount val="1"/>
                <c:pt idx="0">
                  <c:v>7800Hz</c:v>
                </c:pt>
              </c:strCache>
            </c:strRef>
          </c:tx>
          <c:spPr>
            <a:ln w="28575" cap="rnd">
              <a:solidFill>
                <a:schemeClr val="accent2">
                  <a:tint val="7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72000"/>
                </a:schemeClr>
              </a:solidFill>
              <a:ln w="9525">
                <a:solidFill>
                  <a:schemeClr val="accent2">
                    <a:tint val="72000"/>
                  </a:schemeClr>
                </a:solidFill>
              </a:ln>
              <a:effectLst/>
            </c:spPr>
          </c:marker>
          <c:cat>
            <c:numRef>
              <c:f>IGBT3300!$W$13:$AB$13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IGBT3300!$W$20:$AB$20</c:f>
              <c:numCache>
                <c:formatCode>General</c:formatCode>
                <c:ptCount val="6"/>
                <c:pt idx="0">
                  <c:v>0.97726829581802865</c:v>
                </c:pt>
                <c:pt idx="1">
                  <c:v>0.97315540466727812</c:v>
                </c:pt>
                <c:pt idx="2">
                  <c:v>0.97068986727667594</c:v>
                </c:pt>
                <c:pt idx="3">
                  <c:v>0.9668421839051069</c:v>
                </c:pt>
                <c:pt idx="4">
                  <c:v>0.96036698579428448</c:v>
                </c:pt>
                <c:pt idx="5">
                  <c:v>0.95490727520374019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B63-4F57-8298-DD3D8971DA43}"/>
            </c:ext>
          </c:extLst>
        </c:ser>
        <c:ser>
          <c:idx val="7"/>
          <c:order val="7"/>
          <c:tx>
            <c:strRef>
              <c:f>IGBT3300!$V$21</c:f>
              <c:strCache>
                <c:ptCount val="1"/>
                <c:pt idx="0">
                  <c:v>9000Hz</c:v>
                </c:pt>
              </c:strCache>
            </c:strRef>
          </c:tx>
          <c:spPr>
            <a:ln w="28575" cap="rnd">
              <a:solidFill>
                <a:schemeClr val="accent2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58000"/>
                </a:schemeClr>
              </a:solidFill>
              <a:ln w="9525">
                <a:solidFill>
                  <a:schemeClr val="accent2">
                    <a:tint val="58000"/>
                  </a:schemeClr>
                </a:solidFill>
              </a:ln>
              <a:effectLst/>
            </c:spPr>
          </c:marker>
          <c:cat>
            <c:numRef>
              <c:f>IGBT3300!$W$13:$AB$13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IGBT3300!$W$21:$AB$21</c:f>
              <c:numCache>
                <c:formatCode>General</c:formatCode>
                <c:ptCount val="6"/>
                <c:pt idx="0">
                  <c:v>0.97422815749138536</c:v>
                </c:pt>
                <c:pt idx="1">
                  <c:v>0.96940907465131387</c:v>
                </c:pt>
                <c:pt idx="2">
                  <c:v>0.96654417470275311</c:v>
                </c:pt>
                <c:pt idx="3">
                  <c:v>0.96208239370967341</c:v>
                </c:pt>
                <c:pt idx="4">
                  <c:v>0.95458665918654872</c:v>
                </c:pt>
                <c:pt idx="5">
                  <c:v>0.94827440290116871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B63-4F57-8298-DD3D8971DA43}"/>
            </c:ext>
          </c:extLst>
        </c:ser>
        <c:ser>
          <c:idx val="8"/>
          <c:order val="8"/>
          <c:tx>
            <c:strRef>
              <c:f>IGBT3300!$V$22</c:f>
              <c:strCache>
                <c:ptCount val="1"/>
                <c:pt idx="0">
                  <c:v>10200Hz</c:v>
                </c:pt>
              </c:strCache>
            </c:strRef>
          </c:tx>
          <c:spPr>
            <a:ln w="28575" cap="rnd">
              <a:solidFill>
                <a:schemeClr val="accent2">
                  <a:tint val="44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44000"/>
                </a:schemeClr>
              </a:solidFill>
              <a:ln w="9525">
                <a:solidFill>
                  <a:schemeClr val="accent2">
                    <a:tint val="44000"/>
                  </a:schemeClr>
                </a:solidFill>
              </a:ln>
              <a:effectLst/>
            </c:spPr>
          </c:marker>
          <c:cat>
            <c:numRef>
              <c:f>IGBT3300!$W$13:$AB$13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IGBT3300!$W$22:$AB$22</c:f>
              <c:numCache>
                <c:formatCode>General</c:formatCode>
                <c:ptCount val="6"/>
                <c:pt idx="0">
                  <c:v>0.9711876668473669</c:v>
                </c:pt>
                <c:pt idx="1">
                  <c:v>0.96566242583115758</c:v>
                </c:pt>
                <c:pt idx="2">
                  <c:v>0.96239793879573943</c:v>
                </c:pt>
                <c:pt idx="3">
                  <c:v>0.95732241300331944</c:v>
                </c:pt>
                <c:pt idx="4">
                  <c:v>0.94880638952976804</c:v>
                </c:pt>
                <c:pt idx="5">
                  <c:v>0.94164148174481344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B63-4F57-8298-DD3D8971D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315664"/>
        <c:axId val="812315984"/>
      </c:lineChart>
      <c:catAx>
        <c:axId val="812315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Load /MW</a:t>
                </a:r>
                <a:endParaRPr lang="zh-C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315984"/>
        <c:crosses val="autoZero"/>
        <c:auto val="1"/>
        <c:lblAlgn val="ctr"/>
        <c:lblOffset val="100"/>
        <c:noMultiLvlLbl val="0"/>
      </c:catAx>
      <c:valAx>
        <c:axId val="812315984"/>
        <c:scaling>
          <c:orientation val="minMax"/>
          <c:min val="0.9400000000000000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Semiconductor </a:t>
                </a:r>
                <a:r>
                  <a:rPr lang="en-US" sz="1400" dirty="0" err="1"/>
                  <a:t>Effieciency</a:t>
                </a:r>
                <a:r>
                  <a:rPr lang="en-US" sz="1400" dirty="0"/>
                  <a:t> /%</a:t>
                </a:r>
                <a:endParaRPr lang="zh-C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31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Effiency at Different Load Under Certain Frequency </a:t>
            </a:r>
            <a:endParaRPr lang="zh-CN" altLang="zh-CN">
              <a:effectLst/>
            </a:endParaRPr>
          </a:p>
        </c:rich>
      </c:tx>
      <c:layout>
        <c:manualLayout>
          <c:xMode val="edge"/>
          <c:yMode val="edge"/>
          <c:x val="0.20763079316873762"/>
          <c:y val="3.5810313421368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933207863786153"/>
          <c:y val="0.13621026977954492"/>
          <c:w val="0.85060064643343336"/>
          <c:h val="0.62633860689065557"/>
        </c:manualLayout>
      </c:layout>
      <c:lineChart>
        <c:grouping val="standard"/>
        <c:varyColors val="0"/>
        <c:ser>
          <c:idx val="0"/>
          <c:order val="0"/>
          <c:tx>
            <c:strRef>
              <c:f>'SIC1200'!$K$58</c:f>
              <c:strCache>
                <c:ptCount val="1"/>
                <c:pt idx="0">
                  <c:v>450Hz</c:v>
                </c:pt>
              </c:strCache>
            </c:strRef>
          </c:tx>
          <c:spPr>
            <a:ln w="28575" cap="rnd">
              <a:solidFill>
                <a:schemeClr val="accent2">
                  <a:shade val="34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34000"/>
                </a:schemeClr>
              </a:solidFill>
              <a:ln w="9525">
                <a:solidFill>
                  <a:schemeClr val="accent2">
                    <a:shade val="34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'SIC1200'!$L$58:$Q$58</c:f>
              <c:numCache>
                <c:formatCode>General</c:formatCode>
                <c:ptCount val="6"/>
                <c:pt idx="0">
                  <c:v>0.99828518693495805</c:v>
                </c:pt>
                <c:pt idx="1">
                  <c:v>0.99893586087257225</c:v>
                </c:pt>
                <c:pt idx="2">
                  <c:v>0.99909105973793044</c:v>
                </c:pt>
                <c:pt idx="3">
                  <c:v>0.99924311724332793</c:v>
                </c:pt>
                <c:pt idx="4">
                  <c:v>0.99939246195113096</c:v>
                </c:pt>
                <c:pt idx="5">
                  <c:v>0.99946296447771177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06-4562-A90F-2B3ADBE036EA}"/>
            </c:ext>
          </c:extLst>
        </c:ser>
        <c:ser>
          <c:idx val="1"/>
          <c:order val="1"/>
          <c:tx>
            <c:strRef>
              <c:f>'SIC1200'!$K$59</c:f>
              <c:strCache>
                <c:ptCount val="1"/>
                <c:pt idx="0">
                  <c:v>600Hz</c:v>
                </c:pt>
              </c:strCache>
            </c:strRef>
          </c:tx>
          <c:spPr>
            <a:ln w="28575" cap="rnd">
              <a:solidFill>
                <a:schemeClr val="accent2">
                  <a:shade val="3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38000"/>
                </a:schemeClr>
              </a:solidFill>
              <a:ln w="9525">
                <a:solidFill>
                  <a:schemeClr val="accent2">
                    <a:shade val="38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'SIC1200'!$L$59:$Q$59</c:f>
              <c:numCache>
                <c:formatCode>General</c:formatCode>
                <c:ptCount val="6"/>
                <c:pt idx="0">
                  <c:v>0.99827177537180156</c:v>
                </c:pt>
                <c:pt idx="1">
                  <c:v>0.99891842504741957</c:v>
                </c:pt>
                <c:pt idx="2">
                  <c:v>0.99907140838298303</c:v>
                </c:pt>
                <c:pt idx="3">
                  <c:v>0.99922014331321962</c:v>
                </c:pt>
                <c:pt idx="4">
                  <c:v>0.99936386272733424</c:v>
                </c:pt>
                <c:pt idx="5">
                  <c:v>0.99942985171322585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06-4562-A90F-2B3ADBE036EA}"/>
            </c:ext>
          </c:extLst>
        </c:ser>
        <c:ser>
          <c:idx val="2"/>
          <c:order val="2"/>
          <c:tx>
            <c:strRef>
              <c:f>'SIC1200'!$K$60</c:f>
              <c:strCache>
                <c:ptCount val="1"/>
                <c:pt idx="0">
                  <c:v>750Hz</c:v>
                </c:pt>
              </c:strCache>
            </c:strRef>
          </c:tx>
          <c:spPr>
            <a:ln w="28575" cap="rnd">
              <a:solidFill>
                <a:schemeClr val="accent2">
                  <a:shade val="43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43000"/>
                </a:schemeClr>
              </a:solidFill>
              <a:ln w="9525">
                <a:solidFill>
                  <a:schemeClr val="accent2">
                    <a:shade val="43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'SIC1200'!$L$60:$Q$60</c:f>
              <c:numCache>
                <c:formatCode>General</c:formatCode>
                <c:ptCount val="6"/>
                <c:pt idx="0">
                  <c:v>0.99825880550343771</c:v>
                </c:pt>
                <c:pt idx="1">
                  <c:v>0.99890127364892523</c:v>
                </c:pt>
                <c:pt idx="2">
                  <c:v>0.99905200968740704</c:v>
                </c:pt>
                <c:pt idx="3">
                  <c:v>0.99919735621106154</c:v>
                </c:pt>
                <c:pt idx="4">
                  <c:v>0.99933539406463623</c:v>
                </c:pt>
                <c:pt idx="5">
                  <c:v>0.99939684022371855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06-4562-A90F-2B3ADBE036EA}"/>
            </c:ext>
          </c:extLst>
        </c:ser>
        <c:ser>
          <c:idx val="3"/>
          <c:order val="3"/>
          <c:tx>
            <c:strRef>
              <c:f>'SIC1200'!$K$61</c:f>
              <c:strCache>
                <c:ptCount val="1"/>
                <c:pt idx="0">
                  <c:v>900Hz</c:v>
                </c:pt>
              </c:strCache>
            </c:strRef>
          </c:tx>
          <c:spPr>
            <a:ln w="28575" cap="rnd">
              <a:solidFill>
                <a:schemeClr val="accent2">
                  <a:shade val="4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47000"/>
                </a:schemeClr>
              </a:solidFill>
              <a:ln w="9525">
                <a:solidFill>
                  <a:schemeClr val="accent2">
                    <a:shade val="47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'SIC1200'!$L$61:$Q$61</c:f>
              <c:numCache>
                <c:formatCode>General</c:formatCode>
                <c:ptCount val="6"/>
                <c:pt idx="0">
                  <c:v>0.99824564999347698</c:v>
                </c:pt>
                <c:pt idx="1">
                  <c:v>0.99888399236930636</c:v>
                </c:pt>
                <c:pt idx="2">
                  <c:v>0.9990325043053967</c:v>
                </c:pt>
                <c:pt idx="3">
                  <c:v>0.99917450691537724</c:v>
                </c:pt>
                <c:pt idx="4">
                  <c:v>0.99930689458413224</c:v>
                </c:pt>
                <c:pt idx="5">
                  <c:v>0.99936381229822668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06-4562-A90F-2B3ADBE036EA}"/>
            </c:ext>
          </c:extLst>
        </c:ser>
        <c:ser>
          <c:idx val="4"/>
          <c:order val="4"/>
          <c:tx>
            <c:strRef>
              <c:f>'SIC1200'!$K$62</c:f>
              <c:strCache>
                <c:ptCount val="1"/>
                <c:pt idx="0">
                  <c:v>1050Hz</c:v>
                </c:pt>
              </c:strCache>
            </c:strRef>
          </c:tx>
          <c:spPr>
            <a:ln w="28575" cap="rnd">
              <a:solidFill>
                <a:schemeClr val="accent2">
                  <a:shade val="51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51000"/>
                </a:schemeClr>
              </a:solidFill>
              <a:ln w="9525">
                <a:solidFill>
                  <a:schemeClr val="accent2">
                    <a:shade val="51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'SIC1200'!$L$62:$Q$62</c:f>
              <c:numCache>
                <c:formatCode>General</c:formatCode>
                <c:ptCount val="6"/>
                <c:pt idx="0">
                  <c:v>0.99823263895491976</c:v>
                </c:pt>
                <c:pt idx="1">
                  <c:v>0.99886680225082936</c:v>
                </c:pt>
                <c:pt idx="2">
                  <c:v>0.99901306653904987</c:v>
                </c:pt>
                <c:pt idx="3">
                  <c:v>0.99915168199941928</c:v>
                </c:pt>
                <c:pt idx="4">
                  <c:v>0.99927838693019122</c:v>
                </c:pt>
                <c:pt idx="5">
                  <c:v>0.999330766162706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06-4562-A90F-2B3ADBE036EA}"/>
            </c:ext>
          </c:extLst>
        </c:ser>
        <c:ser>
          <c:idx val="5"/>
          <c:order val="5"/>
          <c:tx>
            <c:strRef>
              <c:f>'SIC1200'!$K$63</c:f>
              <c:strCache>
                <c:ptCount val="1"/>
                <c:pt idx="0">
                  <c:v>1200Hz</c:v>
                </c:pt>
              </c:strCache>
            </c:strRef>
          </c:tx>
          <c:spPr>
            <a:ln w="28575" cap="rnd">
              <a:solidFill>
                <a:schemeClr val="accent2">
                  <a:shade val="5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56000"/>
                </a:schemeClr>
              </a:solidFill>
              <a:ln w="9525">
                <a:solidFill>
                  <a:schemeClr val="accent2">
                    <a:shade val="56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'SIC1200'!$L$63:$Q$63</c:f>
              <c:numCache>
                <c:formatCode>General</c:formatCode>
                <c:ptCount val="6"/>
                <c:pt idx="0">
                  <c:v>0.99821954535284096</c:v>
                </c:pt>
                <c:pt idx="1">
                  <c:v>0.99884958443320926</c:v>
                </c:pt>
                <c:pt idx="2">
                  <c:v>0.99899360900266154</c:v>
                </c:pt>
                <c:pt idx="3">
                  <c:v>0.99912886354858288</c:v>
                </c:pt>
                <c:pt idx="4">
                  <c:v>0.99924991856050793</c:v>
                </c:pt>
                <c:pt idx="5">
                  <c:v>0.99929777229413019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006-4562-A90F-2B3ADBE036EA}"/>
            </c:ext>
          </c:extLst>
        </c:ser>
        <c:ser>
          <c:idx val="6"/>
          <c:order val="6"/>
          <c:tx>
            <c:strRef>
              <c:f>'SIC1200'!$K$64</c:f>
              <c:strCache>
                <c:ptCount val="1"/>
                <c:pt idx="0">
                  <c:v>1350Hz</c:v>
                </c:pt>
              </c:strCache>
            </c:strRef>
          </c:tx>
          <c:spPr>
            <a:ln w="28575" cap="rnd">
              <a:solidFill>
                <a:schemeClr val="accent2">
                  <a:shade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60000"/>
                </a:schemeClr>
              </a:solidFill>
              <a:ln w="9525">
                <a:solidFill>
                  <a:schemeClr val="accent2">
                    <a:shade val="60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'SIC1200'!$L$64:$Q$64</c:f>
              <c:numCache>
                <c:formatCode>General</c:formatCode>
                <c:ptCount val="6"/>
                <c:pt idx="0">
                  <c:v>0.99820652803259546</c:v>
                </c:pt>
                <c:pt idx="1">
                  <c:v>0.99883238947186381</c:v>
                </c:pt>
                <c:pt idx="2">
                  <c:v>0.99897416047174115</c:v>
                </c:pt>
                <c:pt idx="3">
                  <c:v>0.99910603140327892</c:v>
                </c:pt>
                <c:pt idx="4">
                  <c:v>0.99922141099814488</c:v>
                </c:pt>
                <c:pt idx="5">
                  <c:v>0.99926472653907361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006-4562-A90F-2B3ADBE036EA}"/>
            </c:ext>
          </c:extLst>
        </c:ser>
        <c:ser>
          <c:idx val="7"/>
          <c:order val="7"/>
          <c:tx>
            <c:strRef>
              <c:f>'SIC1200'!$K$65</c:f>
              <c:strCache>
                <c:ptCount val="1"/>
                <c:pt idx="0">
                  <c:v>1500Hz</c:v>
                </c:pt>
              </c:strCache>
            </c:strRef>
          </c:tx>
          <c:spPr>
            <a:ln w="28575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65000"/>
                </a:schemeClr>
              </a:solidFill>
              <a:ln w="9525">
                <a:solidFill>
                  <a:schemeClr val="accent2">
                    <a:shade val="65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'SIC1200'!$L$65:$Q$65</c:f>
              <c:numCache>
                <c:formatCode>General</c:formatCode>
                <c:ptCount val="6"/>
                <c:pt idx="0">
                  <c:v>0.998193460283053</c:v>
                </c:pt>
                <c:pt idx="1">
                  <c:v>0.99881518135524416</c:v>
                </c:pt>
                <c:pt idx="2">
                  <c:v>0.99895471459522489</c:v>
                </c:pt>
                <c:pt idx="3">
                  <c:v>0.99908322587666609</c:v>
                </c:pt>
                <c:pt idx="4">
                  <c:v>0.99919295115209827</c:v>
                </c:pt>
                <c:pt idx="5">
                  <c:v>0.99923173888909655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006-4562-A90F-2B3ADBE036EA}"/>
            </c:ext>
          </c:extLst>
        </c:ser>
        <c:ser>
          <c:idx val="8"/>
          <c:order val="8"/>
          <c:tx>
            <c:strRef>
              <c:f>'SIC1200'!$K$66</c:f>
              <c:strCache>
                <c:ptCount val="1"/>
                <c:pt idx="0">
                  <c:v>1650Hz</c:v>
                </c:pt>
              </c:strCache>
            </c:strRef>
          </c:tx>
          <c:spPr>
            <a:ln w="28575" cap="rnd">
              <a:solidFill>
                <a:schemeClr val="accent2">
                  <a:shade val="69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69000"/>
                </a:schemeClr>
              </a:solidFill>
              <a:ln w="9525">
                <a:solidFill>
                  <a:schemeClr val="accent2">
                    <a:shade val="69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'SIC1200'!$L$66:$Q$66</c:f>
              <c:numCache>
                <c:formatCode>General</c:formatCode>
                <c:ptCount val="6"/>
                <c:pt idx="0">
                  <c:v>0.99818045174495573</c:v>
                </c:pt>
                <c:pt idx="1">
                  <c:v>0.99879798370365058</c:v>
                </c:pt>
                <c:pt idx="2">
                  <c:v>0.99893526408865863</c:v>
                </c:pt>
                <c:pt idx="3">
                  <c:v>0.99906039545014225</c:v>
                </c:pt>
                <c:pt idx="4">
                  <c:v>0.99916444616911104</c:v>
                </c:pt>
                <c:pt idx="5">
                  <c:v>0.99919869608138534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006-4562-A90F-2B3ADBE036EA}"/>
            </c:ext>
          </c:extLst>
        </c:ser>
        <c:ser>
          <c:idx val="9"/>
          <c:order val="9"/>
          <c:tx>
            <c:strRef>
              <c:f>'SIC1200'!$K$67</c:f>
              <c:strCache>
                <c:ptCount val="1"/>
                <c:pt idx="0">
                  <c:v>1800Hz</c:v>
                </c:pt>
              </c:strCache>
            </c:strRef>
          </c:tx>
          <c:spPr>
            <a:ln w="28575" cap="rnd">
              <a:solidFill>
                <a:schemeClr val="accent2">
                  <a:shade val="73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73000"/>
                </a:schemeClr>
              </a:solidFill>
              <a:ln w="9525">
                <a:solidFill>
                  <a:schemeClr val="accent2">
                    <a:shade val="73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'SIC1200'!$L$67:$Q$67</c:f>
              <c:numCache>
                <c:formatCode>General</c:formatCode>
                <c:ptCount val="6"/>
                <c:pt idx="0">
                  <c:v>0.9981673718338685</c:v>
                </c:pt>
                <c:pt idx="1">
                  <c:v>0.99878078591968211</c:v>
                </c:pt>
                <c:pt idx="2">
                  <c:v>0.9989158242864975</c:v>
                </c:pt>
                <c:pt idx="3">
                  <c:v>0.99903759296352324</c:v>
                </c:pt>
                <c:pt idx="4">
                  <c:v>0.99913598614162669</c:v>
                </c:pt>
                <c:pt idx="5">
                  <c:v>0.99916570680504369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006-4562-A90F-2B3ADBE036EA}"/>
            </c:ext>
          </c:extLst>
        </c:ser>
        <c:ser>
          <c:idx val="10"/>
          <c:order val="10"/>
          <c:tx>
            <c:strRef>
              <c:f>'SIC1200'!$K$68</c:f>
              <c:strCache>
                <c:ptCount val="1"/>
                <c:pt idx="0">
                  <c:v>1950Hz</c:v>
                </c:pt>
              </c:strCache>
            </c:strRef>
          </c:tx>
          <c:spPr>
            <a:ln w="28575" cap="rnd">
              <a:solidFill>
                <a:schemeClr val="accent2">
                  <a:shade val="7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78000"/>
                </a:schemeClr>
              </a:solidFill>
              <a:ln w="9525">
                <a:solidFill>
                  <a:schemeClr val="accent2">
                    <a:shade val="78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'SIC1200'!$L$68:$Q$68</c:f>
              <c:numCache>
                <c:formatCode>General</c:formatCode>
                <c:ptCount val="6"/>
                <c:pt idx="0">
                  <c:v>0.99815435038976541</c:v>
                </c:pt>
                <c:pt idx="1">
                  <c:v>0.9987635850641533</c:v>
                </c:pt>
                <c:pt idx="2">
                  <c:v>0.9988963728794209</c:v>
                </c:pt>
                <c:pt idx="3">
                  <c:v>0.99901476225334673</c:v>
                </c:pt>
                <c:pt idx="4">
                  <c:v>0.99910748168162866</c:v>
                </c:pt>
                <c:pt idx="5">
                  <c:v>0.99913266493744679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A006-4562-A90F-2B3ADBE036EA}"/>
            </c:ext>
          </c:extLst>
        </c:ser>
        <c:ser>
          <c:idx val="11"/>
          <c:order val="11"/>
          <c:tx>
            <c:strRef>
              <c:f>'SIC1200'!$K$69</c:f>
              <c:strCache>
                <c:ptCount val="1"/>
                <c:pt idx="0">
                  <c:v>2100Hz</c:v>
                </c:pt>
              </c:strCache>
            </c:strRef>
          </c:tx>
          <c:spPr>
            <a:ln w="28575" cap="rnd">
              <a:solidFill>
                <a:schemeClr val="accent2">
                  <a:shade val="8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82000"/>
                </a:schemeClr>
              </a:solidFill>
              <a:ln w="9525">
                <a:solidFill>
                  <a:schemeClr val="accent2">
                    <a:shade val="82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'SIC1200'!$L$69:$Q$69</c:f>
              <c:numCache>
                <c:formatCode>General</c:formatCode>
                <c:ptCount val="6"/>
                <c:pt idx="0">
                  <c:v>0.9981412846908847</c:v>
                </c:pt>
                <c:pt idx="1">
                  <c:v>0.99874639032686774</c:v>
                </c:pt>
                <c:pt idx="2">
                  <c:v>0.99887693803156907</c:v>
                </c:pt>
                <c:pt idx="3">
                  <c:v>0.99899196270419299</c:v>
                </c:pt>
                <c:pt idx="4">
                  <c:v>0.99907902268446847</c:v>
                </c:pt>
                <c:pt idx="5">
                  <c:v>0.99909967574360847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A006-4562-A90F-2B3ADBE036EA}"/>
            </c:ext>
          </c:extLst>
        </c:ser>
        <c:ser>
          <c:idx val="12"/>
          <c:order val="12"/>
          <c:tx>
            <c:strRef>
              <c:f>'SIC1200'!$K$70</c:f>
              <c:strCache>
                <c:ptCount val="1"/>
                <c:pt idx="0">
                  <c:v>2250Hz</c:v>
                </c:pt>
              </c:strCache>
            </c:strRef>
          </c:tx>
          <c:spPr>
            <a:ln w="28575" cap="rnd">
              <a:solidFill>
                <a:schemeClr val="accent2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86000"/>
                </a:schemeClr>
              </a:solidFill>
              <a:ln w="9525">
                <a:solidFill>
                  <a:schemeClr val="accent2">
                    <a:shade val="86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'SIC1200'!$L$70:$Q$70</c:f>
              <c:numCache>
                <c:formatCode>General</c:formatCode>
                <c:ptCount val="6"/>
                <c:pt idx="0">
                  <c:v>0.9981282575550523</c:v>
                </c:pt>
                <c:pt idx="1">
                  <c:v>0.99872918677152145</c:v>
                </c:pt>
                <c:pt idx="2">
                  <c:v>0.99885748668924168</c:v>
                </c:pt>
                <c:pt idx="3">
                  <c:v>0.99896913244791874</c:v>
                </c:pt>
                <c:pt idx="4">
                  <c:v>0.9990505190768606</c:v>
                </c:pt>
                <c:pt idx="5">
                  <c:v>0.99906663499218851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A006-4562-A90F-2B3ADBE036EA}"/>
            </c:ext>
          </c:extLst>
        </c:ser>
        <c:ser>
          <c:idx val="13"/>
          <c:order val="13"/>
          <c:tx>
            <c:strRef>
              <c:f>'SIC1200'!$K$71</c:f>
              <c:strCache>
                <c:ptCount val="1"/>
                <c:pt idx="0">
                  <c:v>2400Hz</c:v>
                </c:pt>
              </c:strCache>
            </c:strRef>
          </c:tx>
          <c:spPr>
            <a:ln w="28575" cap="rnd">
              <a:solidFill>
                <a:schemeClr val="accent2">
                  <a:shade val="91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91000"/>
                </a:schemeClr>
              </a:solidFill>
              <a:ln w="9525">
                <a:solidFill>
                  <a:schemeClr val="accent2">
                    <a:shade val="91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'SIC1200'!$L$71:$Q$71</c:f>
              <c:numCache>
                <c:formatCode>General</c:formatCode>
                <c:ptCount val="6"/>
                <c:pt idx="0">
                  <c:v>0.99811520711827806</c:v>
                </c:pt>
                <c:pt idx="1">
                  <c:v>0.99871199656522247</c:v>
                </c:pt>
                <c:pt idx="2">
                  <c:v>0.99883805324106067</c:v>
                </c:pt>
                <c:pt idx="3">
                  <c:v>0.9989463330664391</c:v>
                </c:pt>
                <c:pt idx="4">
                  <c:v>0.9990220590433232</c:v>
                </c:pt>
                <c:pt idx="5">
                  <c:v>0.99903364411603823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006-4562-A90F-2B3ADBE036EA}"/>
            </c:ext>
          </c:extLst>
        </c:ser>
        <c:ser>
          <c:idx val="14"/>
          <c:order val="14"/>
          <c:tx>
            <c:strRef>
              <c:f>'SIC1200'!$K$72</c:f>
              <c:strCache>
                <c:ptCount val="1"/>
                <c:pt idx="0">
                  <c:v>2550Hz</c:v>
                </c:pt>
              </c:strCache>
            </c:strRef>
          </c:tx>
          <c:spPr>
            <a:ln w="28575" cap="rnd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95000"/>
                </a:schemeClr>
              </a:solidFill>
              <a:ln w="9525">
                <a:solidFill>
                  <a:schemeClr val="accent2">
                    <a:shade val="95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'SIC1200'!$L$72:$Q$72</c:f>
              <c:numCache>
                <c:formatCode>General</c:formatCode>
                <c:ptCount val="6"/>
                <c:pt idx="0">
                  <c:v>0.99810218404397877</c:v>
                </c:pt>
                <c:pt idx="1">
                  <c:v>0.99869479547868956</c:v>
                </c:pt>
                <c:pt idx="2">
                  <c:v>0.99881860249900523</c:v>
                </c:pt>
                <c:pt idx="3">
                  <c:v>0.99892350354818216</c:v>
                </c:pt>
                <c:pt idx="4">
                  <c:v>0.99899355679422452</c:v>
                </c:pt>
                <c:pt idx="5">
                  <c:v>0.9990006049941671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006-4562-A90F-2B3ADBE036EA}"/>
            </c:ext>
          </c:extLst>
        </c:ser>
        <c:ser>
          <c:idx val="15"/>
          <c:order val="15"/>
          <c:tx>
            <c:strRef>
              <c:f>'SIC1200'!$K$73</c:f>
              <c:strCache>
                <c:ptCount val="1"/>
                <c:pt idx="0">
                  <c:v>2700Hz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'SIC1200'!$L$73:$Q$73</c:f>
              <c:numCache>
                <c:formatCode>General</c:formatCode>
                <c:ptCount val="6"/>
                <c:pt idx="0">
                  <c:v>0.99808913119832265</c:v>
                </c:pt>
                <c:pt idx="1">
                  <c:v>0.99867760621058932</c:v>
                </c:pt>
                <c:pt idx="2">
                  <c:v>0.99879917050748601</c:v>
                </c:pt>
                <c:pt idx="3">
                  <c:v>0.99890070484714721</c:v>
                </c:pt>
                <c:pt idx="4">
                  <c:v>0.99896509634034791</c:v>
                </c:pt>
                <c:pt idx="5">
                  <c:v>0.99896761321273708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A006-4562-A90F-2B3ADBE036EA}"/>
            </c:ext>
          </c:extLst>
        </c:ser>
        <c:ser>
          <c:idx val="16"/>
          <c:order val="16"/>
          <c:tx>
            <c:strRef>
              <c:f>'SIC1200'!$K$74</c:f>
              <c:strCache>
                <c:ptCount val="1"/>
                <c:pt idx="0">
                  <c:v>2850Hz</c:v>
                </c:pt>
              </c:strCache>
            </c:strRef>
          </c:tx>
          <c:spPr>
            <a:ln w="28575" cap="rnd">
              <a:solidFill>
                <a:schemeClr val="accent2">
                  <a:tint val="9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96000"/>
                </a:schemeClr>
              </a:solidFill>
              <a:ln w="9525">
                <a:solidFill>
                  <a:schemeClr val="accent2">
                    <a:tint val="96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'SIC1200'!$L$74:$Q$74</c:f>
              <c:numCache>
                <c:formatCode>General</c:formatCode>
                <c:ptCount val="6"/>
                <c:pt idx="0">
                  <c:v>0.9980760900079414</c:v>
                </c:pt>
                <c:pt idx="1">
                  <c:v>0.99866040250309851</c:v>
                </c:pt>
                <c:pt idx="2">
                  <c:v>0.9987797191946266</c:v>
                </c:pt>
                <c:pt idx="3">
                  <c:v>0.9988778751775963</c:v>
                </c:pt>
                <c:pt idx="4">
                  <c:v>0.99893659423228576</c:v>
                </c:pt>
                <c:pt idx="5">
                  <c:v>0.99893457445025935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006-4562-A90F-2B3ADBE036EA}"/>
            </c:ext>
          </c:extLst>
        </c:ser>
        <c:ser>
          <c:idx val="17"/>
          <c:order val="17"/>
          <c:tx>
            <c:strRef>
              <c:f>'SIC1200'!$K$75</c:f>
              <c:strCache>
                <c:ptCount val="1"/>
                <c:pt idx="0">
                  <c:v>3000Hz</c:v>
                </c:pt>
              </c:strCache>
            </c:strRef>
          </c:tx>
          <c:spPr>
            <a:ln w="28575" cap="rnd">
              <a:solidFill>
                <a:schemeClr val="accent2">
                  <a:tint val="9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92000"/>
                </a:schemeClr>
              </a:solidFill>
              <a:ln w="9525">
                <a:solidFill>
                  <a:schemeClr val="accent2">
                    <a:tint val="92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'SIC1200'!$L$75:$Q$75</c:f>
              <c:numCache>
                <c:formatCode>General</c:formatCode>
                <c:ptCount val="6"/>
                <c:pt idx="0">
                  <c:v>0.99806305141200624</c:v>
                </c:pt>
                <c:pt idx="1">
                  <c:v>0.99864321332663875</c:v>
                </c:pt>
                <c:pt idx="2">
                  <c:v>0.99876028613042667</c:v>
                </c:pt>
                <c:pt idx="3">
                  <c:v>0.99885507474639867</c:v>
                </c:pt>
                <c:pt idx="4">
                  <c:v>0.99890813138398205</c:v>
                </c:pt>
                <c:pt idx="5">
                  <c:v>0.99890157989210582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A006-4562-A90F-2B3ADBE036EA}"/>
            </c:ext>
          </c:extLst>
        </c:ser>
        <c:ser>
          <c:idx val="18"/>
          <c:order val="18"/>
          <c:tx>
            <c:strRef>
              <c:f>'SIC1200'!$K$76</c:f>
              <c:strCache>
                <c:ptCount val="1"/>
                <c:pt idx="0">
                  <c:v>3150Hz</c:v>
                </c:pt>
              </c:strCache>
            </c:strRef>
          </c:tx>
          <c:spPr>
            <a:ln w="28575" cap="rnd">
              <a:solidFill>
                <a:schemeClr val="accent2">
                  <a:tint val="8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87000"/>
                </a:schemeClr>
              </a:solidFill>
              <a:ln w="9525">
                <a:solidFill>
                  <a:schemeClr val="accent2">
                    <a:tint val="87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'SIC1200'!$L$76:$Q$76</c:f>
              <c:numCache>
                <c:formatCode>General</c:formatCode>
                <c:ptCount val="6"/>
                <c:pt idx="0">
                  <c:v>0.99805000958479717</c:v>
                </c:pt>
                <c:pt idx="1">
                  <c:v>0.99862601274125928</c:v>
                </c:pt>
                <c:pt idx="2">
                  <c:v>0.99874083542121395</c:v>
                </c:pt>
                <c:pt idx="3">
                  <c:v>0.99883224593157238</c:v>
                </c:pt>
                <c:pt idx="4">
                  <c:v>0.99887963060136109</c:v>
                </c:pt>
                <c:pt idx="5">
                  <c:v>0.99886854264485347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A006-4562-A90F-2B3ADBE036EA}"/>
            </c:ext>
          </c:extLst>
        </c:ser>
        <c:ser>
          <c:idx val="19"/>
          <c:order val="19"/>
          <c:tx>
            <c:strRef>
              <c:f>'SIC1200'!$K$77</c:f>
              <c:strCache>
                <c:ptCount val="1"/>
                <c:pt idx="0">
                  <c:v>3300Hz</c:v>
                </c:pt>
              </c:strCache>
            </c:strRef>
          </c:tx>
          <c:spPr>
            <a:ln w="28575" cap="rnd">
              <a:solidFill>
                <a:schemeClr val="accent2">
                  <a:tint val="83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83000"/>
                </a:schemeClr>
              </a:solidFill>
              <a:ln w="9525">
                <a:solidFill>
                  <a:schemeClr val="accent2">
                    <a:tint val="83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'SIC1200'!$L$77:$Q$77</c:f>
              <c:numCache>
                <c:formatCode>General</c:formatCode>
                <c:ptCount val="6"/>
                <c:pt idx="0">
                  <c:v>0.99803697682391634</c:v>
                </c:pt>
                <c:pt idx="1">
                  <c:v>0.99860882642998872</c:v>
                </c:pt>
                <c:pt idx="2">
                  <c:v>0.9987214053916148</c:v>
                </c:pt>
                <c:pt idx="3">
                  <c:v>0.99880944800733484</c:v>
                </c:pt>
                <c:pt idx="4">
                  <c:v>0.99885116957703457</c:v>
                </c:pt>
                <c:pt idx="5">
                  <c:v>0.99883554961866894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A006-4562-A90F-2B3ADBE036EA}"/>
            </c:ext>
          </c:extLst>
        </c:ser>
        <c:ser>
          <c:idx val="20"/>
          <c:order val="20"/>
          <c:tx>
            <c:strRef>
              <c:f>'SIC1200'!$K$78</c:f>
              <c:strCache>
                <c:ptCount val="1"/>
                <c:pt idx="0">
                  <c:v>3450Hz</c:v>
                </c:pt>
              </c:strCache>
            </c:strRef>
          </c:tx>
          <c:spPr>
            <a:ln w="28575" cap="rnd">
              <a:solidFill>
                <a:schemeClr val="accent2">
                  <a:tint val="79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79000"/>
                </a:schemeClr>
              </a:solidFill>
              <a:ln w="9525">
                <a:solidFill>
                  <a:schemeClr val="accent2">
                    <a:tint val="79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'SIC1200'!$L$78:$Q$78</c:f>
              <c:numCache>
                <c:formatCode>General</c:formatCode>
                <c:ptCount val="6"/>
                <c:pt idx="0">
                  <c:v>0.9980239434901782</c:v>
                </c:pt>
                <c:pt idx="1">
                  <c:v>0.99859162001616242</c:v>
                </c:pt>
                <c:pt idx="2">
                  <c:v>0.99870195229856007</c:v>
                </c:pt>
                <c:pt idx="3">
                  <c:v>0.99878661713867123</c:v>
                </c:pt>
                <c:pt idx="4">
                  <c:v>0.99882266703331457</c:v>
                </c:pt>
                <c:pt idx="5">
                  <c:v>0.99880251075402504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A006-4562-A90F-2B3ADBE036EA}"/>
            </c:ext>
          </c:extLst>
        </c:ser>
        <c:ser>
          <c:idx val="21"/>
          <c:order val="21"/>
          <c:tx>
            <c:strRef>
              <c:f>'SIC1200'!$K$79</c:f>
              <c:strCache>
                <c:ptCount val="1"/>
                <c:pt idx="0">
                  <c:v>3600Hz</c:v>
                </c:pt>
              </c:strCache>
            </c:strRef>
          </c:tx>
          <c:spPr>
            <a:ln w="28575" cap="rnd">
              <a:solidFill>
                <a:schemeClr val="accent2">
                  <a:tint val="74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74000"/>
                </a:schemeClr>
              </a:solidFill>
              <a:ln w="9525">
                <a:solidFill>
                  <a:schemeClr val="accent2">
                    <a:tint val="74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'SIC1200'!$L$79:$Q$79</c:f>
              <c:numCache>
                <c:formatCode>General</c:formatCode>
                <c:ptCount val="6"/>
                <c:pt idx="0">
                  <c:v>0.99801089506026019</c:v>
                </c:pt>
                <c:pt idx="1">
                  <c:v>0.99857443205132856</c:v>
                </c:pt>
                <c:pt idx="2">
                  <c:v>0.9986825197169058</c:v>
                </c:pt>
                <c:pt idx="3">
                  <c:v>0.99876381604873909</c:v>
                </c:pt>
                <c:pt idx="4">
                  <c:v>0.99879420238126237</c:v>
                </c:pt>
                <c:pt idx="5">
                  <c:v>0.99876951387176061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A006-4562-A90F-2B3ADBE036EA}"/>
            </c:ext>
          </c:extLst>
        </c:ser>
        <c:ser>
          <c:idx val="22"/>
          <c:order val="22"/>
          <c:tx>
            <c:strRef>
              <c:f>'SIC1200'!$K$80</c:f>
              <c:strCache>
                <c:ptCount val="1"/>
                <c:pt idx="0">
                  <c:v>3750Hz</c:v>
                </c:pt>
              </c:strCache>
            </c:strRef>
          </c:tx>
          <c:spPr>
            <a:ln w="28575" cap="rnd">
              <a:solidFill>
                <a:schemeClr val="accent2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70000"/>
                </a:schemeClr>
              </a:solidFill>
              <a:ln w="9525">
                <a:solidFill>
                  <a:schemeClr val="accent2">
                    <a:tint val="70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'SIC1200'!$L$80:$Q$80</c:f>
              <c:numCache>
                <c:formatCode>General</c:formatCode>
                <c:ptCount val="6"/>
                <c:pt idx="0">
                  <c:v>0.99799785347072567</c:v>
                </c:pt>
                <c:pt idx="1">
                  <c:v>0.99855723120316997</c:v>
                </c:pt>
                <c:pt idx="2">
                  <c:v>0.99866307069755678</c:v>
                </c:pt>
                <c:pt idx="3">
                  <c:v>0.9987409897516305</c:v>
                </c:pt>
                <c:pt idx="4">
                  <c:v>0.99876570452284075</c:v>
                </c:pt>
                <c:pt idx="5">
                  <c:v>0.99873647979678992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A006-4562-A90F-2B3ADBE036EA}"/>
            </c:ext>
          </c:extLst>
        </c:ser>
        <c:ser>
          <c:idx val="23"/>
          <c:order val="23"/>
          <c:tx>
            <c:strRef>
              <c:f>'SIC1200'!$K$81</c:f>
              <c:strCache>
                <c:ptCount val="1"/>
                <c:pt idx="0">
                  <c:v>3900Hz</c:v>
                </c:pt>
              </c:strCache>
            </c:strRef>
          </c:tx>
          <c:spPr>
            <a:ln w="28575" cap="rnd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65000"/>
                </a:schemeClr>
              </a:solidFill>
              <a:ln w="9525">
                <a:solidFill>
                  <a:schemeClr val="accent2">
                    <a:tint val="65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'SIC1200'!$L$81:$Q$81</c:f>
              <c:numCache>
                <c:formatCode>General</c:formatCode>
                <c:ptCount val="6"/>
                <c:pt idx="0">
                  <c:v>0.99798481776225367</c:v>
                </c:pt>
                <c:pt idx="1">
                  <c:v>0.99854004427569165</c:v>
                </c:pt>
                <c:pt idx="2">
                  <c:v>0.99864363784514731</c:v>
                </c:pt>
                <c:pt idx="3">
                  <c:v>0.99871818771461307</c:v>
                </c:pt>
                <c:pt idx="4">
                  <c:v>0.99873723865066844</c:v>
                </c:pt>
                <c:pt idx="5">
                  <c:v>0.99870348151449184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A006-4562-A90F-2B3ADBE036EA}"/>
            </c:ext>
          </c:extLst>
        </c:ser>
        <c:ser>
          <c:idx val="24"/>
          <c:order val="24"/>
          <c:tx>
            <c:strRef>
              <c:f>'SIC1200'!$K$82</c:f>
              <c:strCache>
                <c:ptCount val="1"/>
                <c:pt idx="0">
                  <c:v>4050Hz</c:v>
                </c:pt>
              </c:strCache>
            </c:strRef>
          </c:tx>
          <c:spPr>
            <a:ln w="28575" cap="rnd">
              <a:solidFill>
                <a:schemeClr val="accent2">
                  <a:tint val="61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61000"/>
                </a:schemeClr>
              </a:solidFill>
              <a:ln w="9525">
                <a:solidFill>
                  <a:schemeClr val="accent2">
                    <a:tint val="61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'SIC1200'!$L$82:$Q$82</c:f>
              <c:numCache>
                <c:formatCode>General</c:formatCode>
                <c:ptCount val="6"/>
                <c:pt idx="0">
                  <c:v>0.99797178497539285</c:v>
                </c:pt>
                <c:pt idx="1">
                  <c:v>0.99852284248595102</c:v>
                </c:pt>
                <c:pt idx="2">
                  <c:v>0.99862418781377105</c:v>
                </c:pt>
                <c:pt idx="3">
                  <c:v>0.99869536072403875</c:v>
                </c:pt>
                <c:pt idx="4">
                  <c:v>0.9987087404593743</c:v>
                </c:pt>
                <c:pt idx="5">
                  <c:v>0.99867044724732656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A006-4562-A90F-2B3ADBE036EA}"/>
            </c:ext>
          </c:extLst>
        </c:ser>
        <c:ser>
          <c:idx val="25"/>
          <c:order val="25"/>
          <c:tx>
            <c:strRef>
              <c:f>'SIC1200'!$K$83</c:f>
              <c:strCache>
                <c:ptCount val="1"/>
                <c:pt idx="0">
                  <c:v>4200Hz</c:v>
                </c:pt>
              </c:strCache>
            </c:strRef>
          </c:tx>
          <c:spPr>
            <a:ln w="28575" cap="rnd">
              <a:solidFill>
                <a:schemeClr val="accent2">
                  <a:tint val="5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57000"/>
                </a:schemeClr>
              </a:solidFill>
              <a:ln w="9525">
                <a:solidFill>
                  <a:schemeClr val="accent2">
                    <a:tint val="57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'SIC1200'!$L$83:$Q$83</c:f>
              <c:numCache>
                <c:formatCode>General</c:formatCode>
                <c:ptCount val="6"/>
                <c:pt idx="0">
                  <c:v>0.99795874225469006</c:v>
                </c:pt>
                <c:pt idx="1">
                  <c:v>0.99850565410643444</c:v>
                </c:pt>
                <c:pt idx="2">
                  <c:v>0.99860475596989651</c:v>
                </c:pt>
                <c:pt idx="3">
                  <c:v>0.99867255928767507</c:v>
                </c:pt>
                <c:pt idx="4">
                  <c:v>0.99868027465809872</c:v>
                </c:pt>
                <c:pt idx="5">
                  <c:v>0.99863744882290195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A006-4562-A90F-2B3ADBE036EA}"/>
            </c:ext>
          </c:extLst>
        </c:ser>
        <c:ser>
          <c:idx val="26"/>
          <c:order val="26"/>
          <c:tx>
            <c:strRef>
              <c:f>'SIC1200'!$K$84</c:f>
              <c:strCache>
                <c:ptCount val="1"/>
                <c:pt idx="0">
                  <c:v>4350Hz</c:v>
                </c:pt>
              </c:strCache>
            </c:strRef>
          </c:tx>
          <c:spPr>
            <a:ln w="28575" cap="rnd">
              <a:solidFill>
                <a:schemeClr val="accent2">
                  <a:tint val="5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52000"/>
                </a:schemeClr>
              </a:solidFill>
              <a:ln w="9525">
                <a:solidFill>
                  <a:schemeClr val="accent2">
                    <a:tint val="52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'SIC1200'!$L$84:$Q$84</c:f>
              <c:numCache>
                <c:formatCode>General</c:formatCode>
                <c:ptCount val="6"/>
                <c:pt idx="0">
                  <c:v>0.9979457079329056</c:v>
                </c:pt>
                <c:pt idx="1">
                  <c:v>0.99848845343193626</c:v>
                </c:pt>
                <c:pt idx="2">
                  <c:v>0.9985853061338309</c:v>
                </c:pt>
                <c:pt idx="3">
                  <c:v>0.99864973266924084</c:v>
                </c:pt>
                <c:pt idx="4">
                  <c:v>0.99865177695447571</c:v>
                </c:pt>
                <c:pt idx="5">
                  <c:v>0.99860441513099985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A006-4562-A90F-2B3ADBE036EA}"/>
            </c:ext>
          </c:extLst>
        </c:ser>
        <c:ser>
          <c:idx val="27"/>
          <c:order val="27"/>
          <c:tx>
            <c:strRef>
              <c:f>'SIC1200'!$K$85</c:f>
              <c:strCache>
                <c:ptCount val="1"/>
                <c:pt idx="0">
                  <c:v>4500Hz</c:v>
                </c:pt>
              </c:strCache>
            </c:strRef>
          </c:tx>
          <c:spPr>
            <a:ln w="28575" cap="rnd">
              <a:solidFill>
                <a:schemeClr val="accent2">
                  <a:tint val="4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48000"/>
                </a:schemeClr>
              </a:solidFill>
              <a:ln w="9525">
                <a:solidFill>
                  <a:schemeClr val="accent2">
                    <a:tint val="48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'SIC1200'!$L$85:$Q$85</c:f>
              <c:numCache>
                <c:formatCode>General</c:formatCode>
                <c:ptCount val="6"/>
                <c:pt idx="0">
                  <c:v>0.99793266747759313</c:v>
                </c:pt>
                <c:pt idx="1">
                  <c:v>0.99847126521514795</c:v>
                </c:pt>
                <c:pt idx="2">
                  <c:v>0.99856587295348676</c:v>
                </c:pt>
                <c:pt idx="3">
                  <c:v>0.99862692965170896</c:v>
                </c:pt>
                <c:pt idx="4">
                  <c:v>0.99862330944307764</c:v>
                </c:pt>
                <c:pt idx="5">
                  <c:v>0.99857141490732326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A006-4562-A90F-2B3ADBE036EA}"/>
            </c:ext>
          </c:extLst>
        </c:ser>
        <c:ser>
          <c:idx val="28"/>
          <c:order val="28"/>
          <c:tx>
            <c:strRef>
              <c:f>'SIC1200'!$K$86</c:f>
              <c:strCache>
                <c:ptCount val="1"/>
                <c:pt idx="0">
                  <c:v>4650Hz</c:v>
                </c:pt>
              </c:strCache>
            </c:strRef>
          </c:tx>
          <c:spPr>
            <a:ln w="28575" cap="rnd">
              <a:solidFill>
                <a:schemeClr val="accent2">
                  <a:tint val="44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44000"/>
                </a:schemeClr>
              </a:solidFill>
              <a:ln w="9525">
                <a:solidFill>
                  <a:schemeClr val="accent2">
                    <a:tint val="44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'SIC1200'!$L$86:$Q$86</c:f>
              <c:numCache>
                <c:formatCode>General</c:formatCode>
                <c:ptCount val="6"/>
                <c:pt idx="0">
                  <c:v>0.99791963725244004</c:v>
                </c:pt>
                <c:pt idx="1">
                  <c:v>0.99845406510162871</c:v>
                </c:pt>
                <c:pt idx="2">
                  <c:v>0.99854642572736729</c:v>
                </c:pt>
                <c:pt idx="3">
                  <c:v>0.99860410565266144</c:v>
                </c:pt>
                <c:pt idx="4">
                  <c:v>0.99859481445539344</c:v>
                </c:pt>
                <c:pt idx="5">
                  <c:v>0.99853838396634287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A006-4562-A90F-2B3ADBE036EA}"/>
            </c:ext>
          </c:extLst>
        </c:ser>
        <c:ser>
          <c:idx val="29"/>
          <c:order val="29"/>
          <c:tx>
            <c:strRef>
              <c:f>'SIC1200'!$K$87</c:f>
              <c:strCache>
                <c:ptCount val="1"/>
                <c:pt idx="0">
                  <c:v>4800Hz</c:v>
                </c:pt>
              </c:strCache>
            </c:strRef>
          </c:tx>
          <c:spPr>
            <a:ln w="28575" cap="rnd">
              <a:solidFill>
                <a:schemeClr val="accent2">
                  <a:tint val="39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39000"/>
                </a:schemeClr>
              </a:solidFill>
              <a:ln w="9525">
                <a:solidFill>
                  <a:schemeClr val="accent2">
                    <a:tint val="39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'SIC1200'!$L$87:$Q$87</c:f>
              <c:numCache>
                <c:formatCode>General</c:formatCode>
                <c:ptCount val="6"/>
                <c:pt idx="0">
                  <c:v>0.9979065912991395</c:v>
                </c:pt>
                <c:pt idx="1">
                  <c:v>0.99843687447486573</c:v>
                </c:pt>
                <c:pt idx="2">
                  <c:v>0.99852699030947123</c:v>
                </c:pt>
                <c:pt idx="3">
                  <c:v>0.99858130027403935</c:v>
                </c:pt>
                <c:pt idx="4">
                  <c:v>0.99856634437021707</c:v>
                </c:pt>
                <c:pt idx="5">
                  <c:v>0.99850538107289455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A006-4562-A90F-2B3ADBE036EA}"/>
            </c:ext>
          </c:extLst>
        </c:ser>
        <c:ser>
          <c:idx val="30"/>
          <c:order val="30"/>
          <c:tx>
            <c:strRef>
              <c:f>'SIC1200'!$K$88</c:f>
              <c:strCache>
                <c:ptCount val="1"/>
                <c:pt idx="0">
                  <c:v>4950Hz</c:v>
                </c:pt>
              </c:strCache>
            </c:strRef>
          </c:tx>
          <c:spPr>
            <a:ln w="28575" cap="rnd">
              <a:solidFill>
                <a:schemeClr val="accent2">
                  <a:tint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35000"/>
                </a:schemeClr>
              </a:solidFill>
              <a:ln w="9525">
                <a:solidFill>
                  <a:schemeClr val="accent2">
                    <a:tint val="35000"/>
                  </a:schemeClr>
                </a:solidFill>
              </a:ln>
              <a:effectLst/>
            </c:spPr>
          </c:marker>
          <c:cat>
            <c:numRef>
              <c:f>'SIC1200'!$L$57:$Q$57</c:f>
              <c:numCache>
                <c:formatCode>General</c:formatCode>
                <c:ptCount val="6"/>
                <c:pt idx="0">
                  <c:v>2</c:v>
                </c:pt>
                <c:pt idx="1">
                  <c:v>1.2</c:v>
                </c:pt>
                <c:pt idx="2">
                  <c:v>1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</c:numCache>
            </c:numRef>
          </c:cat>
          <c:val>
            <c:numRef>
              <c:f>'SIC1200'!$L$88:$Q$88</c:f>
              <c:numCache>
                <c:formatCode>General</c:formatCode>
                <c:ptCount val="6"/>
                <c:pt idx="0">
                  <c:v>0.99789355901480792</c:v>
                </c:pt>
                <c:pt idx="1">
                  <c:v>0.99841967804273191</c:v>
                </c:pt>
                <c:pt idx="2">
                  <c:v>0.99850754581457724</c:v>
                </c:pt>
                <c:pt idx="3">
                  <c:v>0.99855847923252639</c:v>
                </c:pt>
                <c:pt idx="4">
                  <c:v>0.99853785265472406</c:v>
                </c:pt>
                <c:pt idx="5">
                  <c:v>0.99847235354568076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A006-4562-A90F-2B3ADBE03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321424"/>
        <c:axId val="812320144"/>
      </c:lineChart>
      <c:catAx>
        <c:axId val="812321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 dirty="0">
                    <a:effectLst/>
                  </a:rPr>
                  <a:t>Load /MW</a:t>
                </a:r>
                <a:endParaRPr lang="zh-CN" altLang="zh-CN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320144"/>
        <c:crosses val="autoZero"/>
        <c:auto val="1"/>
        <c:lblAlgn val="ctr"/>
        <c:lblOffset val="100"/>
        <c:noMultiLvlLbl val="0"/>
      </c:catAx>
      <c:valAx>
        <c:axId val="812320144"/>
        <c:scaling>
          <c:orientation val="minMax"/>
          <c:max val="0.99949999999999994"/>
          <c:min val="0.9978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>
                    <a:effectLst/>
                  </a:rPr>
                  <a:t>Semiconductor Effieciency /%</a:t>
                </a:r>
                <a:endParaRPr lang="zh-CN" altLang="zh-CN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32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604171493816985E-2"/>
          <c:y val="0.89610194562126511"/>
          <c:w val="0.90633129489022624"/>
          <c:h val="9.2589495298414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>
        <a:lumMod val="50000"/>
      </cs:styleClr>
    </cs:fontRef>
    <cs:defRPr sz="10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>
        <a:lumMod val="50000"/>
      </cs:styleClr>
    </cs:fontRef>
    <cs:defRPr sz="10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>
        <a:lumMod val="50000"/>
      </cs:styleClr>
    </cs:fontRef>
    <cs:defRPr sz="10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>
        <a:lumMod val="50000"/>
      </cs:styleClr>
    </cs:fontRef>
    <cs:defRPr sz="10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474B8-763D-41EE-BA19-CBD9FF42ACC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28F5B-D741-4C8A-AFDD-B5040A3B6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zzylhj.com/url?sa=i&amp;rct=j&amp;q=wind+turbine&amp;source=images&amp;cd=&amp;cad=rja&amp;uact=8&amp;docid=IvUbrNyE-U8dkM&amp;tbnid=DP0Yb7qrTE3jdM:&amp;ved=0CAUQjRw&amp;url=http://www.thetimes.co.uk/tto/environment/article3698219.ece&amp;ei=KWrYU7TjBtC68gWImoHIBw&amp;psig=AFQjCNHMqvn0nWcOfdh41KUEqU_qP-SsEw&amp;ust=1406778243479310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2999"/>
            <a:ext cx="7772400" cy="1096963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38BE20D-6E29-43CA-8686-025E7506A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934" y="0"/>
            <a:ext cx="9180000" cy="16268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F289013-29F3-49B9-900D-5E1DBE1571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248" y="6169507"/>
            <a:ext cx="1636465" cy="519416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DA1EAE-D872-4386-B137-5626ECBBED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895060" y="6550019"/>
            <a:ext cx="5412828" cy="1"/>
          </a:xfrm>
          <a:prstGeom prst="line">
            <a:avLst/>
          </a:prstGeom>
          <a:ln w="19050">
            <a:solidFill>
              <a:srgbClr val="0244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FE8E774-43B0-42ED-886A-C42452BA56E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924612" y="2497654"/>
            <a:ext cx="1017055" cy="4216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02448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这里放白底会议标志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07DC1-0800-405C-8884-C18C1AD1C5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4" y="6240848"/>
            <a:ext cx="1724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1731" y="6549535"/>
            <a:ext cx="628650" cy="365125"/>
          </a:xfrm>
        </p:spPr>
        <p:txBody>
          <a:bodyPr/>
          <a:lstStyle>
            <a:lvl1pPr algn="ctr">
              <a:defRPr b="0">
                <a:solidFill>
                  <a:srgbClr val="002060"/>
                </a:solidFill>
              </a:defRPr>
            </a:lvl1pPr>
          </a:lstStyle>
          <a:p>
            <a:fld id="{7A55ED72-925D-47B5-A556-7FD6BB08DD8C}" type="datetime10">
              <a:rPr lang="en-US" smtClean="0"/>
              <a:pPr/>
              <a:t>20:01</a:t>
            </a:fld>
            <a:endParaRPr 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00B040F-EC72-4639-A530-95D2ECF1BC11}"/>
              </a:ext>
            </a:extLst>
          </p:cNvPr>
          <p:cNvCxnSpPr>
            <a:cxnSpLocks/>
          </p:cNvCxnSpPr>
          <p:nvPr userDrawn="1"/>
        </p:nvCxnSpPr>
        <p:spPr>
          <a:xfrm>
            <a:off x="405063" y="755131"/>
            <a:ext cx="8281737" cy="0"/>
          </a:xfrm>
          <a:prstGeom prst="line">
            <a:avLst/>
          </a:prstGeom>
          <a:ln w="3429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8">
            <a:extLst>
              <a:ext uri="{FF2B5EF4-FFF2-40B4-BE49-F238E27FC236}">
                <a16:creationId xmlns:a16="http://schemas.microsoft.com/office/drawing/2014/main" id="{8725F003-01D9-42AD-89B3-690338C5B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8844"/>
            <a:ext cx="6396038" cy="717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8408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99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213464" y="3436127"/>
            <a:ext cx="2557462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Pct val="110000"/>
              <a:buFont typeface="Wingdings" pitchFamily="2" charset="2"/>
              <a:buChar char="Ø"/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Pct val="110000"/>
              <a:buFont typeface="Wingdings" pitchFamily="2" charset="2"/>
              <a:buChar char="Ø"/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Pct val="110000"/>
              <a:buFont typeface="Wingdings" pitchFamily="2" charset="2"/>
              <a:buChar char="Ø"/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Pct val="110000"/>
              <a:buFont typeface="Wingdings" pitchFamily="2" charset="2"/>
              <a:buChar char="Ø"/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Pct val="110000"/>
              <a:buFont typeface="Wingdings" pitchFamily="2" charset="2"/>
              <a:buChar char="Ø"/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5500" i="1" dirty="0">
                <a:solidFill>
                  <a:srgbClr val="0063B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华文彩云" pitchFamily="2" charset="-122"/>
              </a:rPr>
              <a:t>Thanks</a:t>
            </a:r>
          </a:p>
        </p:txBody>
      </p:sp>
      <p:pic>
        <p:nvPicPr>
          <p:cNvPr id="8" name="Picture 9" descr="80BAB010@8000C20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4" y="3359394"/>
            <a:ext cx="4113213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/>
          <p:nvPr userDrawn="1"/>
        </p:nvSpPr>
        <p:spPr>
          <a:xfrm>
            <a:off x="685444" y="5467594"/>
            <a:ext cx="54721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63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ustainable</a:t>
            </a:r>
            <a:r>
              <a:rPr lang="zh-CN" alt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sz="2000" dirty="0">
                <a:solidFill>
                  <a:srgbClr val="0063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altLang="zh-C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fficient</a:t>
            </a:r>
            <a:r>
              <a:rPr lang="en-US" altLang="zh-CN" sz="2000" dirty="0">
                <a:solidFill>
                  <a:srgbClr val="0063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altLang="zh-C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lectric</a:t>
            </a:r>
            <a:r>
              <a:rPr lang="en-US" altLang="zh-CN" sz="2000" dirty="0">
                <a:solidFill>
                  <a:srgbClr val="0063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altLang="zh-C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nergy</a:t>
            </a:r>
            <a:r>
              <a:rPr lang="en-US" altLang="zh-CN" sz="2000" dirty="0">
                <a:solidFill>
                  <a:srgbClr val="0063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</a:t>
            </a:r>
            <a:r>
              <a:rPr lang="en-US" altLang="zh-C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elivery</a:t>
            </a:r>
            <a:r>
              <a:rPr lang="en-US" altLang="zh-CN" sz="2000" dirty="0">
                <a:solidFill>
                  <a:srgbClr val="0063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  <a:r>
              <a:rPr lang="en-US" altLang="zh-C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ystems</a:t>
            </a:r>
            <a:r>
              <a:rPr lang="en-US" altLang="zh-CN" sz="2000" dirty="0">
                <a:solidFill>
                  <a:srgbClr val="0063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Laboratory</a:t>
            </a:r>
            <a:endParaRPr lang="zh-CN" altLang="en-US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2" descr="http://www.avanceon.com/Portals/31626/images/C--Users-sschlegel-Pictures-Question-Mark-Man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749" y="1432613"/>
            <a:ext cx="225107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http://t1.zzylhj.com/images?q=tbn:ANd9GcRxFPrBnawJ-qB3j9abFbEpEjZkJwmJDAxsaJZ8DCLOflCbT7T2Vw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44" y="873469"/>
            <a:ext cx="245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7" descr="http://t1.zzylhj.com/images?q=tbn:ANd9GcRttAIBpk6TJfFVbIJkmxxujk5kV2F_QNjw0tmUVHoytF6knn1j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44" y="2110131"/>
            <a:ext cx="23272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ttp://www.thetimes.co.uk/tto/multimedia/archive/00180/90302513_Wind_01_180217c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4" t="-2" r="11269" b="24174"/>
          <a:stretch>
            <a:fillRect/>
          </a:stretch>
        </p:blipFill>
        <p:spPr bwMode="auto">
          <a:xfrm>
            <a:off x="3287356" y="975069"/>
            <a:ext cx="1844675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95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1731" y="6549535"/>
            <a:ext cx="628650" cy="365125"/>
          </a:xfrm>
        </p:spPr>
        <p:txBody>
          <a:bodyPr/>
          <a:lstStyle>
            <a:lvl1pPr algn="ctr">
              <a:defRPr b="0">
                <a:solidFill>
                  <a:srgbClr val="002060"/>
                </a:solidFill>
              </a:defRPr>
            </a:lvl1pPr>
          </a:lstStyle>
          <a:p>
            <a:fld id="{7A55ED72-925D-47B5-A556-7FD6BB08DD8C}" type="datetime10">
              <a:rPr lang="en-US" smtClean="0"/>
              <a:pPr/>
              <a:t>20:01</a:t>
            </a:fld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07843" y="6453209"/>
            <a:ext cx="6678957" cy="0"/>
          </a:xfrm>
          <a:prstGeom prst="line">
            <a:avLst/>
          </a:prstGeom>
          <a:ln w="19050">
            <a:solidFill>
              <a:srgbClr val="0244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343120" y="6242393"/>
            <a:ext cx="1017055" cy="4216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02448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这里放白底会议标志</a:t>
            </a:r>
            <a:endParaRPr lang="en-US" dirty="0"/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id="{5ACEB021-7596-4920-BBD1-B450A1C2AC0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738695" y="718030"/>
            <a:ext cx="17059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 kern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b="1" kern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CD23FED-233D-4342-A368-D1E0789499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3" y="6175524"/>
            <a:ext cx="1636465" cy="5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99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764F-1954-4FD9-A78D-7A88CA6AD512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A357-6743-4F06-9367-DA003FAC4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1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1" r:id="rId2"/>
    <p:sldLayoutId id="2147483695" r:id="rId3"/>
    <p:sldLayoutId id="2147483688" r:id="rId4"/>
    <p:sldLayoutId id="214748369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zzylhj.com/url?sa=i&amp;rct=j&amp;q=wind+turbine&amp;source=images&amp;cd=&amp;cad=rja&amp;uact=8&amp;docid=IvUbrNyE-U8dkM&amp;tbnid=DP0Yb7qrTE3jdM:&amp;ved=0CAUQjRw&amp;url=http://www.thetimes.co.uk/tto/environment/article3698219.ece&amp;ei=KWrYU7TjBtC68gWImoHIBw&amp;psig=AFQjCNHMqvn0nWcOfdh41KUEqU_qP-SsEw&amp;ust=1406778243479310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357673" y="2262542"/>
            <a:ext cx="8309892" cy="111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FF"/>
                </a:solidFill>
                <a:latin typeface="Arial Narrow" pitchFamily="34" charset="0"/>
                <a:ea typeface="黑体" pitchFamily="49" charset="-122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FF"/>
                </a:solidFill>
                <a:latin typeface="Arial Narrow" pitchFamily="34" charset="0"/>
                <a:ea typeface="黑体" pitchFamily="49" charset="-122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FF"/>
                </a:solidFill>
                <a:latin typeface="Arial Narrow" pitchFamily="34" charset="0"/>
                <a:ea typeface="黑体" pitchFamily="49" charset="-122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FF"/>
                </a:solidFill>
                <a:latin typeface="Arial Narrow" pitchFamily="34" charset="0"/>
                <a:ea typeface="黑体" pitchFamily="49" charset="-122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lvl="0" defTabSz="914400">
              <a:defRPr/>
            </a:pPr>
            <a:r>
              <a:rPr lang="en-US" altLang="zh-CN" sz="3600" dirty="0">
                <a:ea typeface="宋体" panose="02010600030101010101" pitchFamily="2" charset="-122"/>
              </a:rPr>
              <a:t>5-Level HANPC Rectifier </a:t>
            </a:r>
          </a:p>
          <a:p>
            <a:pPr lvl="0" defTabSz="914400"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ea typeface="宋体" panose="02010600030101010101" pitchFamily="2" charset="-122"/>
              </a:rPr>
              <a:t>Semiconductor Losses Calculation</a:t>
            </a:r>
            <a:endParaRPr kumimoji="0" lang="zh-CN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BE460-4DC3-4636-B174-FD81AF977742}"/>
              </a:ext>
            </a:extLst>
          </p:cNvPr>
          <p:cNvSpPr txBox="1">
            <a:spLocks/>
          </p:cNvSpPr>
          <p:nvPr/>
        </p:nvSpPr>
        <p:spPr>
          <a:xfrm>
            <a:off x="626419" y="3752946"/>
            <a:ext cx="7772400" cy="58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SEEEDS in ZJU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9F385E-93DF-433F-9252-7655241BAFF8}"/>
              </a:ext>
            </a:extLst>
          </p:cNvPr>
          <p:cNvSpPr txBox="1">
            <a:spLocks/>
          </p:cNvSpPr>
          <p:nvPr/>
        </p:nvSpPr>
        <p:spPr>
          <a:xfrm>
            <a:off x="648333" y="5036874"/>
            <a:ext cx="7772400" cy="8318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noProof="0" dirty="0">
                <a:solidFill>
                  <a:srgbClr val="006600"/>
                </a:solidFill>
                <a:effectLst/>
                <a:latin typeface="Arial Narrow" panose="020B0606020202030204" pitchFamily="34" charset="0"/>
              </a:rPr>
              <a:t>Power Electronics Research Institute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noProof="0" dirty="0">
                <a:solidFill>
                  <a:srgbClr val="006600"/>
                </a:solidFill>
                <a:effectLst/>
                <a:latin typeface="Arial Narrow" panose="020B0606020202030204" pitchFamily="34" charset="0"/>
              </a:rPr>
              <a:t>College of Electrical Engineering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noProof="0" dirty="0">
                <a:solidFill>
                  <a:srgbClr val="006600"/>
                </a:solidFill>
                <a:effectLst/>
                <a:latin typeface="Arial Narrow" panose="020B0606020202030204" pitchFamily="34" charset="0"/>
              </a:rPr>
              <a:t>Zhejiang  University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8DA202-FDE3-42E4-A99C-5490B6FC1F5F}"/>
              </a:ext>
            </a:extLst>
          </p:cNvPr>
          <p:cNvSpPr txBox="1">
            <a:spLocks/>
          </p:cNvSpPr>
          <p:nvPr/>
        </p:nvSpPr>
        <p:spPr>
          <a:xfrm>
            <a:off x="648333" y="4468067"/>
            <a:ext cx="7772400" cy="368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Email:  zyf1125@zju.edu.cn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DA256D-75C8-4BA9-AD80-16EAB95C9095}"/>
              </a:ext>
            </a:extLst>
          </p:cNvPr>
          <p:cNvSpPr txBox="1">
            <a:spLocks/>
          </p:cNvSpPr>
          <p:nvPr/>
        </p:nvSpPr>
        <p:spPr>
          <a:xfrm>
            <a:off x="520041" y="3116529"/>
            <a:ext cx="7772400" cy="621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Weekly Update</a:t>
            </a:r>
          </a:p>
        </p:txBody>
      </p:sp>
    </p:spTree>
    <p:extLst>
      <p:ext uri="{BB962C8B-B14F-4D97-AF65-F5344CB8AC3E}">
        <p14:creationId xmlns:p14="http://schemas.microsoft.com/office/powerpoint/2010/main" val="388564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79097C-1E41-4C6C-A932-4A6C0889D185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Losses under different frequency</a:t>
            </a:r>
          </a:p>
        </p:txBody>
      </p:sp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2 Semiconductor Losses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50A8371-6F0F-45F2-834B-91A8C1403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24137"/>
              </p:ext>
            </p:extLst>
          </p:nvPr>
        </p:nvGraphicFramePr>
        <p:xfrm>
          <a:off x="471629" y="1379422"/>
          <a:ext cx="8200737" cy="2814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889992C-43CF-45D4-96B7-2D28F1C16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667596"/>
              </p:ext>
            </p:extLst>
          </p:nvPr>
        </p:nvGraphicFramePr>
        <p:xfrm>
          <a:off x="472899" y="4071244"/>
          <a:ext cx="8199467" cy="2814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105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79097C-1E41-4C6C-A932-4A6C0889D185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Losses under different frequency</a:t>
            </a:r>
          </a:p>
        </p:txBody>
      </p:sp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2 Semiconductor Losses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1C76078-5764-4682-B69A-08F23D9E6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9939"/>
              </p:ext>
            </p:extLst>
          </p:nvPr>
        </p:nvGraphicFramePr>
        <p:xfrm>
          <a:off x="449413" y="1495626"/>
          <a:ext cx="8245173" cy="17068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748391">
                  <a:extLst>
                    <a:ext uri="{9D8B030D-6E8A-4147-A177-3AD203B41FA5}">
                      <a16:colId xmlns:a16="http://schemas.microsoft.com/office/drawing/2014/main" val="2930475408"/>
                    </a:ext>
                  </a:extLst>
                </a:gridCol>
                <a:gridCol w="2748391">
                  <a:extLst>
                    <a:ext uri="{9D8B030D-6E8A-4147-A177-3AD203B41FA5}">
                      <a16:colId xmlns:a16="http://schemas.microsoft.com/office/drawing/2014/main" val="535880858"/>
                    </a:ext>
                  </a:extLst>
                </a:gridCol>
                <a:gridCol w="2748391">
                  <a:extLst>
                    <a:ext uri="{9D8B030D-6E8A-4147-A177-3AD203B41FA5}">
                      <a16:colId xmlns:a16="http://schemas.microsoft.com/office/drawing/2014/main" val="1546007148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FF225R17ME4_B11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FF200R33KF2C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2648483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Inductance/mH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0.008297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0.016934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0276106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Switching frequency/Hz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1800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259426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IGBT Conduction Loss(W)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4323.289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3925.095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9592574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IGBT switching loss(W)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2130.511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3073.319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91131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 total loss(W)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6453.8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6998.414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5416646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 Semi Efficiency(%)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0.990319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0.989502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279324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7E5E89-A573-4E1D-9811-4945CFA42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02026"/>
              </p:ext>
            </p:extLst>
          </p:nvPr>
        </p:nvGraphicFramePr>
        <p:xfrm>
          <a:off x="449413" y="3429000"/>
          <a:ext cx="8245173" cy="17068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748391">
                  <a:extLst>
                    <a:ext uri="{9D8B030D-6E8A-4147-A177-3AD203B41FA5}">
                      <a16:colId xmlns:a16="http://schemas.microsoft.com/office/drawing/2014/main" val="2930475408"/>
                    </a:ext>
                  </a:extLst>
                </a:gridCol>
                <a:gridCol w="2748391">
                  <a:extLst>
                    <a:ext uri="{9D8B030D-6E8A-4147-A177-3AD203B41FA5}">
                      <a16:colId xmlns:a16="http://schemas.microsoft.com/office/drawing/2014/main" val="535880858"/>
                    </a:ext>
                  </a:extLst>
                </a:gridCol>
                <a:gridCol w="2748391">
                  <a:extLst>
                    <a:ext uri="{9D8B030D-6E8A-4147-A177-3AD203B41FA5}">
                      <a16:colId xmlns:a16="http://schemas.microsoft.com/office/drawing/2014/main" val="1546007148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CAS300M17BM2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CAS300M12BM2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2648483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Inductance/mH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0.008297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0.016934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0276106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Switching frequency/Hz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259426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IGBT Conduction Loss(W)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2799.02133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2234.4865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9592574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IGBT switching loss(W)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464.246276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417.653417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91131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 total loss(W)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3263.26761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2652.13992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5416646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 Semi Efficiency(%)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0.9951051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0.99602179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279324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15E6740-8DC2-4589-B90A-402C291D541B}"/>
              </a:ext>
            </a:extLst>
          </p:cNvPr>
          <p:cNvSpPr/>
          <p:nvPr/>
        </p:nvSpPr>
        <p:spPr>
          <a:xfrm>
            <a:off x="449413" y="5479524"/>
            <a:ext cx="8245171" cy="1135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same switching frequency, the 1200V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more efficiency than 1700V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,because of the lower conduction losses and switching losses.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MOS is better than Si IGBT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0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79097C-1E41-4C6C-A932-4A6C0889D185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Losses under different frequency</a:t>
            </a:r>
          </a:p>
        </p:txBody>
      </p:sp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2 Semiconductor Losses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0F1193-6C3E-4AF5-BCDB-CD4250BD37F6}"/>
              </a:ext>
            </a:extLst>
          </p:cNvPr>
          <p:cNvSpPr/>
          <p:nvPr/>
        </p:nvSpPr>
        <p:spPr>
          <a:xfrm>
            <a:off x="725207" y="4578203"/>
            <a:ext cx="7528560" cy="1800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higher frequency the lower efficiency and the lower inductance, mainly because of the switching losses.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conduction losses of 3300V IGBT is lower than that of 1700V IGBT, but the switching losses is much higher.so that, the 1700V IGBT is prefer.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908766"/>
              </p:ext>
            </p:extLst>
          </p:nvPr>
        </p:nvGraphicFramePr>
        <p:xfrm>
          <a:off x="0" y="1612812"/>
          <a:ext cx="9143999" cy="273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508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79097C-1E41-4C6C-A932-4A6C0889D185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1700V IGBT Losses</a:t>
            </a:r>
          </a:p>
        </p:txBody>
      </p:sp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2 Semiconductor Losses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0F1193-6C3E-4AF5-BCDB-CD4250BD37F6}"/>
              </a:ext>
            </a:extLst>
          </p:cNvPr>
          <p:cNvSpPr/>
          <p:nvPr/>
        </p:nvSpPr>
        <p:spPr>
          <a:xfrm>
            <a:off x="458878" y="5479524"/>
            <a:ext cx="7528560" cy="1135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higher frequency the lower efficiency, mainly because of the switching losses.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high frequency, the lighter load the lower efficiency.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2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285952"/>
              </p:ext>
            </p:extLst>
          </p:nvPr>
        </p:nvGraphicFramePr>
        <p:xfrm>
          <a:off x="0" y="1379422"/>
          <a:ext cx="9144000" cy="4038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014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79097C-1E41-4C6C-A932-4A6C0889D185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3300V IGBT Losses</a:t>
            </a:r>
          </a:p>
        </p:txBody>
      </p:sp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2 Semiconductor Losses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0F1193-6C3E-4AF5-BCDB-CD4250BD37F6}"/>
              </a:ext>
            </a:extLst>
          </p:cNvPr>
          <p:cNvSpPr/>
          <p:nvPr/>
        </p:nvSpPr>
        <p:spPr>
          <a:xfrm>
            <a:off x="637702" y="5020169"/>
            <a:ext cx="7528560" cy="1135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higher frequency the lower efficiency, mainly because of the switching losses.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high frequency, the lighter load the lower efficiency.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3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759563"/>
              </p:ext>
            </p:extLst>
          </p:nvPr>
        </p:nvGraphicFramePr>
        <p:xfrm>
          <a:off x="0" y="1496781"/>
          <a:ext cx="9143999" cy="3406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275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79097C-1E41-4C6C-A932-4A6C0889D185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1200V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Losses</a:t>
            </a:r>
          </a:p>
        </p:txBody>
      </p:sp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2 Semiconductor Losses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0F1193-6C3E-4AF5-BCDB-CD4250BD37F6}"/>
              </a:ext>
            </a:extLst>
          </p:cNvPr>
          <p:cNvSpPr/>
          <p:nvPr/>
        </p:nvSpPr>
        <p:spPr>
          <a:xfrm>
            <a:off x="458878" y="5479524"/>
            <a:ext cx="7528560" cy="1135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higher frequency the lower efficiency, mainly because of the switching losses.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low frequency, the lighter load the lower efficiency.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012175"/>
              </p:ext>
            </p:extLst>
          </p:nvPr>
        </p:nvGraphicFramePr>
        <p:xfrm>
          <a:off x="0" y="1495626"/>
          <a:ext cx="9144000" cy="3913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875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79097C-1E41-4C6C-A932-4A6C0889D185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1700V IGBT Losses</a:t>
            </a:r>
          </a:p>
        </p:txBody>
      </p:sp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2 Semiconductor Losses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0F1193-6C3E-4AF5-BCDB-CD4250BD37F6}"/>
              </a:ext>
            </a:extLst>
          </p:cNvPr>
          <p:cNvSpPr/>
          <p:nvPr/>
        </p:nvSpPr>
        <p:spPr>
          <a:xfrm>
            <a:off x="458878" y="5479524"/>
            <a:ext cx="7843166" cy="1135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higher frequency the lower efficiency, mainly because of the switching losses.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low frequency, the lighter load the lower efficiency.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594898"/>
              </p:ext>
            </p:extLst>
          </p:nvPr>
        </p:nvGraphicFramePr>
        <p:xfrm>
          <a:off x="0" y="1217598"/>
          <a:ext cx="9144000" cy="4217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54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3 3-L Semiconductor Losses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7E302A-7992-4F9C-8DDF-00AAC142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801553"/>
            <a:ext cx="7559040" cy="2175351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7173F3-FA03-49FC-951B-9979997F9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58401"/>
              </p:ext>
            </p:extLst>
          </p:nvPr>
        </p:nvGraphicFramePr>
        <p:xfrm>
          <a:off x="436880" y="4845096"/>
          <a:ext cx="8087690" cy="17703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86323">
                  <a:extLst>
                    <a:ext uri="{9D8B030D-6E8A-4147-A177-3AD203B41FA5}">
                      <a16:colId xmlns:a16="http://schemas.microsoft.com/office/drawing/2014/main" val="2002014291"/>
                    </a:ext>
                  </a:extLst>
                </a:gridCol>
                <a:gridCol w="691198">
                  <a:extLst>
                    <a:ext uri="{9D8B030D-6E8A-4147-A177-3AD203B41FA5}">
                      <a16:colId xmlns:a16="http://schemas.microsoft.com/office/drawing/2014/main" val="2154210157"/>
                    </a:ext>
                  </a:extLst>
                </a:gridCol>
                <a:gridCol w="1048006">
                  <a:extLst>
                    <a:ext uri="{9D8B030D-6E8A-4147-A177-3AD203B41FA5}">
                      <a16:colId xmlns:a16="http://schemas.microsoft.com/office/drawing/2014/main" val="1126389198"/>
                    </a:ext>
                  </a:extLst>
                </a:gridCol>
                <a:gridCol w="610281">
                  <a:extLst>
                    <a:ext uri="{9D8B030D-6E8A-4147-A177-3AD203B41FA5}">
                      <a16:colId xmlns:a16="http://schemas.microsoft.com/office/drawing/2014/main" val="545432602"/>
                    </a:ext>
                  </a:extLst>
                </a:gridCol>
                <a:gridCol w="691198">
                  <a:extLst>
                    <a:ext uri="{9D8B030D-6E8A-4147-A177-3AD203B41FA5}">
                      <a16:colId xmlns:a16="http://schemas.microsoft.com/office/drawing/2014/main" val="1011879145"/>
                    </a:ext>
                  </a:extLst>
                </a:gridCol>
                <a:gridCol w="967091">
                  <a:extLst>
                    <a:ext uri="{9D8B030D-6E8A-4147-A177-3AD203B41FA5}">
                      <a16:colId xmlns:a16="http://schemas.microsoft.com/office/drawing/2014/main" val="2433014542"/>
                    </a:ext>
                  </a:extLst>
                </a:gridCol>
                <a:gridCol w="967091">
                  <a:extLst>
                    <a:ext uri="{9D8B030D-6E8A-4147-A177-3AD203B41FA5}">
                      <a16:colId xmlns:a16="http://schemas.microsoft.com/office/drawing/2014/main" val="1827852868"/>
                    </a:ext>
                  </a:extLst>
                </a:gridCol>
                <a:gridCol w="967091">
                  <a:extLst>
                    <a:ext uri="{9D8B030D-6E8A-4147-A177-3AD203B41FA5}">
                      <a16:colId xmlns:a16="http://schemas.microsoft.com/office/drawing/2014/main" val="3168489373"/>
                    </a:ext>
                  </a:extLst>
                </a:gridCol>
                <a:gridCol w="650252">
                  <a:extLst>
                    <a:ext uri="{9D8B030D-6E8A-4147-A177-3AD203B41FA5}">
                      <a16:colId xmlns:a16="http://schemas.microsoft.com/office/drawing/2014/main" val="3914342134"/>
                    </a:ext>
                  </a:extLst>
                </a:gridCol>
                <a:gridCol w="809159">
                  <a:extLst>
                    <a:ext uri="{9D8B030D-6E8A-4147-A177-3AD203B41FA5}">
                      <a16:colId xmlns:a16="http://schemas.microsoft.com/office/drawing/2014/main" val="3062349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200">
                          <a:effectLst/>
                        </a:rPr>
                        <a:t>电压等级</a:t>
                      </a:r>
                      <a:r>
                        <a:rPr lang="en-US" sz="900" kern="1200">
                          <a:effectLst/>
                        </a:rPr>
                        <a:t> /V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型号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厂商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200">
                          <a:effectLst/>
                        </a:rPr>
                        <a:t>每个开关芯片串联数量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200">
                          <a:effectLst/>
                        </a:rPr>
                        <a:t>每个</a:t>
                      </a:r>
                      <a:r>
                        <a:rPr lang="en-US" sz="900" kern="1200">
                          <a:effectLst/>
                        </a:rPr>
                        <a:t> IGBT</a:t>
                      </a:r>
                      <a:r>
                        <a:rPr lang="zh-CN" sz="900" kern="1200">
                          <a:effectLst/>
                        </a:rPr>
                        <a:t>承压</a:t>
                      </a:r>
                      <a:r>
                        <a:rPr lang="en-US" sz="900" kern="1200">
                          <a:effectLst/>
                        </a:rPr>
                        <a:t> /V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25℃</a:t>
                      </a:r>
                      <a:r>
                        <a:rPr lang="zh-CN" sz="900" kern="1200">
                          <a:effectLst/>
                        </a:rPr>
                        <a:t>总串联压降</a:t>
                      </a:r>
                      <a:r>
                        <a:rPr lang="en-US" sz="900" kern="1200">
                          <a:effectLst/>
                        </a:rPr>
                        <a:t>(200A) / V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25℃</a:t>
                      </a:r>
                      <a:r>
                        <a:rPr lang="zh-CN" sz="900" kern="1200">
                          <a:effectLst/>
                        </a:rPr>
                        <a:t>单个开关总开关损耗</a:t>
                      </a:r>
                      <a:r>
                        <a:rPr lang="en-US" sz="900" kern="1200">
                          <a:effectLst/>
                        </a:rPr>
                        <a:t>  / mJ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器件数量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载波频率</a:t>
                      </a:r>
                      <a:endParaRPr lang="zh-CN" sz="1050" kern="100">
                        <a:effectLst/>
                      </a:endParaRP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/Hz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等效输出频率</a:t>
                      </a:r>
                      <a:endParaRPr lang="zh-CN" sz="1050" kern="100">
                        <a:effectLst/>
                      </a:endParaRP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/Hz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98141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3300V IGBT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FF200R33KF2C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Infineon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1875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12.95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711.11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4×6(switches) ×3(phase)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450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450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6197064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1700V IGBT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FF225R17ME4_B11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Infineon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1071.4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13.6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1875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7×6(switches) ×3(phase)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900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900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729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1700V SiC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CAS300M17BM2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Cree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1071.4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9.96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170.37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7×6(switches) ×3(phase)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3600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3600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9588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1200V SiC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CAS300M12BM2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Cree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750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5.6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99.17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10×6(switches) ×3(phase)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7200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7200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05847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5679B26-12EA-4444-A582-2246A9A9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03" y="3111480"/>
            <a:ext cx="6735158" cy="15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7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4 CHB Semiconductor Losses</a:t>
            </a: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0BB006EE-480A-49B3-B533-86BC38B8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05" y="1346131"/>
            <a:ext cx="7448364" cy="2756852"/>
          </a:xfrm>
          <a:prstGeom prst="rect">
            <a:avLst/>
          </a:prstGeom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42C9F47E-D763-4F33-A2A2-2A229E46DF30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System Parameter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1566693A-F2AE-4CDF-BC78-811DDB65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8" y="4187869"/>
            <a:ext cx="8524568" cy="1440574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4C00FDD8-4309-4747-AA64-BE3D588EF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6" y="5628443"/>
            <a:ext cx="8664855" cy="12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7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4 CHB Semiconductor Losses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2C9F47E-D763-4F33-A2A2-2A229E46DF30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CHB 1700V IGBT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37A560-3CAB-4BCE-B14B-18A803EA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6" y="1379422"/>
            <a:ext cx="5131260" cy="29340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1D847B-FB50-4911-9671-FDEBA2B2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655" y="1379422"/>
            <a:ext cx="3733345" cy="29340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650772-8AE4-4F1A-9363-CC81953BFFE5}"/>
              </a:ext>
            </a:extLst>
          </p:cNvPr>
          <p:cNvSpPr/>
          <p:nvPr/>
        </p:nvSpPr>
        <p:spPr>
          <a:xfrm>
            <a:off x="279395" y="4495001"/>
            <a:ext cx="8669295" cy="187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high frequency, the lighter load the lower efficiency.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same equivalent output frequency, CHB has a little more conduction losses than 5L-ANPC but much lower switching Losses.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same switching frequency, compared to 5L-ANPC, although the total losses is large, but higher voltage level and higher output frequency.</a:t>
            </a:r>
          </a:p>
        </p:txBody>
      </p:sp>
    </p:spTree>
    <p:extLst>
      <p:ext uri="{BB962C8B-B14F-4D97-AF65-F5344CB8AC3E}">
        <p14:creationId xmlns:p14="http://schemas.microsoft.com/office/powerpoint/2010/main" val="320484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>
            <a:extLst>
              <a:ext uri="{FF2B5EF4-FFF2-40B4-BE49-F238E27FC236}">
                <a16:creationId xmlns:a16="http://schemas.microsoft.com/office/drawing/2014/main" id="{1A800168-7627-4D3A-B02E-6FE11D946491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1789635" y="2447554"/>
            <a:ext cx="6141299" cy="2834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9C4A9-857B-47A9-A2FB-7A689565AE4C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544587" y="1982571"/>
            <a:ext cx="415027" cy="439705"/>
          </a:xfrm>
          <a:prstGeom prst="rect">
            <a:avLst/>
          </a:prstGeom>
          <a:gradFill rotWithShape="1">
            <a:gsLst>
              <a:gs pos="0">
                <a:srgbClr val="00CC99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CC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1800" b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73B7B88-59A1-4597-BD3E-FD236F1183C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43429" y="1953682"/>
            <a:ext cx="42322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 component calculation</a:t>
            </a:r>
            <a:endParaRPr lang="zh-CN" altLang="en-US" sz="20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C932A7E8-E5A2-43B8-9177-16CFBDA624D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36943" y="1971814"/>
            <a:ext cx="315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400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13D3480D-AFF2-4F58-8005-072BEDF3385D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1802550" y="3574406"/>
            <a:ext cx="6141300" cy="1349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E6CA496-BBAA-4239-B638-9FFC4F32DB06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555617" y="3056056"/>
            <a:ext cx="415027" cy="461767"/>
          </a:xfrm>
          <a:prstGeom prst="rect">
            <a:avLst/>
          </a:prstGeom>
          <a:solidFill>
            <a:srgbClr val="0070C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70C0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1800" b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125153D-6801-47DF-B1E5-809ED04BB2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86809" y="3098666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400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BDD2AA50-FEB3-4367-A650-FC52B5F5E8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30728" y="3076913"/>
            <a:ext cx="34275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5L Semiconductor Losses</a:t>
            </a:r>
            <a:endParaRPr lang="zh-CN" altLang="en-US" sz="20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AE763290-D96E-4246-A0E1-86BB2D61A024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1784491" y="4636585"/>
            <a:ext cx="6141299" cy="2834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D5D8132-EAA9-49F1-936F-571F813CBD33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539443" y="4171602"/>
            <a:ext cx="415027" cy="439705"/>
          </a:xfrm>
          <a:prstGeom prst="rect">
            <a:avLst/>
          </a:prstGeom>
          <a:solidFill>
            <a:srgbClr val="FFC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C0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1800" b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0B2924B8-DEE4-4B7D-AB2E-4689F79384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38285" y="4142713"/>
            <a:ext cx="34275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3L Semiconductor Losses</a:t>
            </a:r>
            <a:endParaRPr lang="zh-CN" altLang="en-US" sz="20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B3FE9A9A-B87B-4B18-9934-43A6764C5C4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31799" y="4160845"/>
            <a:ext cx="315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endParaRPr lang="en-US" altLang="zh-CN" sz="2400" b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0A5E570D-ED33-497F-8834-5D37F184A81A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1797406" y="5727690"/>
            <a:ext cx="6141299" cy="2834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9331D1A-D90C-4784-BC37-C2C3F165ED26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1552358" y="5262707"/>
            <a:ext cx="415027" cy="43970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C0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1800" b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8A7F2EFF-D4DB-4492-820E-1405D23C76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51200" y="5233818"/>
            <a:ext cx="36856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CHB Semiconductor Losses</a:t>
            </a:r>
            <a:endParaRPr lang="zh-CN" altLang="en-US" sz="20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11AE00BE-79C9-412E-9B26-C376100C5D9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4714" y="5251950"/>
            <a:ext cx="315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400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61761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4 CHB Semiconductor Losses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2C9F47E-D763-4F33-A2A2-2A229E46DF30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3L+CHB 1700V IGBT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82B79E-1381-453D-AD25-7922AAF6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6" y="1610254"/>
            <a:ext cx="4656588" cy="26380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D08C8F-0C52-432B-8A47-D4A5CDA8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84" y="1610254"/>
            <a:ext cx="4208016" cy="26380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E2D5B-E10B-4F94-99D9-5769854A118E}"/>
              </a:ext>
            </a:extLst>
          </p:cNvPr>
          <p:cNvSpPr/>
          <p:nvPr/>
        </p:nvSpPr>
        <p:spPr>
          <a:xfrm>
            <a:off x="279396" y="4479124"/>
            <a:ext cx="8669295" cy="187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high frequency, the lighter load the lower efficiency.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 to 1700V IGBT CHB, the conduction Losses and switching losses are not much different between the two topology. What’s more it Appear more voltage levels.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5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4 CHB Semiconductor Losses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2C9F47E-D763-4F33-A2A2-2A229E46DF30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CHB 1200V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MOSFET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D1AD33-8AB0-4880-B371-0FA4C1EBD561}"/>
              </a:ext>
            </a:extLst>
          </p:cNvPr>
          <p:cNvSpPr/>
          <p:nvPr/>
        </p:nvSpPr>
        <p:spPr>
          <a:xfrm>
            <a:off x="67334" y="4323426"/>
            <a:ext cx="9076666" cy="295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high frequency, the lighter load the lower efficiency, at low frequency, the situation is reversed.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same equivalent output frequency, CHB has a little more conduction losses than 5L-ANPC but much lower switching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Losses.At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same switching frequency, compared to 5L-ANPC, although the total losses is large, but higher voltage level and higher output frequency.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 to all kinds of IGBT,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also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prefered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CHB.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A3C6BA-FF24-47D7-87D3-C57516FC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7" y="1379422"/>
            <a:ext cx="4780876" cy="29440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7DBC84-5AAD-4554-BEF5-6CAB0090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3" y="1371592"/>
            <a:ext cx="4083727" cy="29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7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4 CHB Semiconductor Losses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2C9F47E-D763-4F33-A2A2-2A229E46DF30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3L+CHB 1200V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MOSFET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4AF899-1019-4076-BD53-0F99D644D32E}"/>
              </a:ext>
            </a:extLst>
          </p:cNvPr>
          <p:cNvSpPr/>
          <p:nvPr/>
        </p:nvSpPr>
        <p:spPr>
          <a:xfrm>
            <a:off x="279396" y="4479124"/>
            <a:ext cx="8669295" cy="187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high frequency, the lighter load the lower efficiency.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 to 1200V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CHB, the conduction Losses and switching losses are not much different between the two topology. What’s more it Appear more voltage levels.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FC044A-BD93-484C-9C8D-EC892CA7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6" y="1379422"/>
            <a:ext cx="5269148" cy="31164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1A1279-51A1-4240-8CC3-3F985C02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545" y="1379422"/>
            <a:ext cx="3595456" cy="31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2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4 CHB Semiconductor Losses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2C9F47E-D763-4F33-A2A2-2A229E46DF30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CHB 3300V IGBT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215AD9-0698-4BB6-AC29-F0BA6EA1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6" y="1379422"/>
            <a:ext cx="5064961" cy="28019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46A79E-A8FF-46CB-8C58-011B5728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57" y="1379422"/>
            <a:ext cx="3799643" cy="28470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5B563B5-21F3-4E3C-99E8-B549EDF285D6}"/>
              </a:ext>
            </a:extLst>
          </p:cNvPr>
          <p:cNvSpPr/>
          <p:nvPr/>
        </p:nvSpPr>
        <p:spPr>
          <a:xfrm>
            <a:off x="139698" y="4181383"/>
            <a:ext cx="8864604" cy="2619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high frequency, the lighter load the lower efficiency.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same equivalent output frequency, CHB has a little more conduction losses than 5L-ANPC but much lower switching Losses.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same switching frequency, compared to 5L-ANPC, although the total losses is large, but higher voltage level and higher output frequency.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 to 1700V IGBT, 3300V IGBT has lower conduction losses, but much higher switching losses and total losses which is similar with the situation of ANPC</a:t>
            </a:r>
          </a:p>
        </p:txBody>
      </p:sp>
    </p:spTree>
    <p:extLst>
      <p:ext uri="{BB962C8B-B14F-4D97-AF65-F5344CB8AC3E}">
        <p14:creationId xmlns:p14="http://schemas.microsoft.com/office/powerpoint/2010/main" val="136749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5 Final Project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2C9F47E-D763-4F33-A2A2-2A229E46DF30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CHB 3-L 1200SiC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2287E2-B7AA-47B8-B1B5-402838A3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626"/>
            <a:ext cx="9144000" cy="8385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E4185D-DB2F-4CB4-8FF5-90E41E4C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4142"/>
            <a:ext cx="4849291" cy="3028232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3FB86A-A113-4BD8-9D2A-B15C7319C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48305"/>
              </p:ext>
            </p:extLst>
          </p:nvPr>
        </p:nvGraphicFramePr>
        <p:xfrm>
          <a:off x="1" y="5604963"/>
          <a:ext cx="8961120" cy="8229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86800314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8245432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38958243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4172726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94889250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8323736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952301258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LOAD/MW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660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EFFICIENCY/%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0.995516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0.995647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0.995462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0.995077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0.994294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0.993603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672804"/>
                  </a:ext>
                </a:extLst>
              </a:tr>
            </a:tbl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1F41E6A1-6746-4360-AF97-B9A2B0E909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928716"/>
              </p:ext>
            </p:extLst>
          </p:nvPr>
        </p:nvGraphicFramePr>
        <p:xfrm>
          <a:off x="4849291" y="2334142"/>
          <a:ext cx="4152899" cy="2917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727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35309" y="3410927"/>
            <a:ext cx="2557462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Pct val="110000"/>
              <a:buFont typeface="Wingdings" pitchFamily="2" charset="2"/>
              <a:buChar char="Ø"/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Pct val="110000"/>
              <a:buFont typeface="Wingdings" pitchFamily="2" charset="2"/>
              <a:buChar char="Ø"/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Pct val="110000"/>
              <a:buFont typeface="Wingdings" pitchFamily="2" charset="2"/>
              <a:buChar char="Ø"/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Pct val="110000"/>
              <a:buFont typeface="Wingdings" pitchFamily="2" charset="2"/>
              <a:buChar char="Ø"/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339966"/>
              </a:buClr>
              <a:buSzPct val="110000"/>
              <a:buFont typeface="Wingdings" pitchFamily="2" charset="2"/>
              <a:buChar char="Ø"/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pitchFamily="34" charset="0"/>
                <a:ea typeface="华文楷体" pitchFamily="2" charset="-122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5500" i="1" dirty="0">
                <a:solidFill>
                  <a:srgbClr val="0063B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华文彩云" pitchFamily="2" charset="-122"/>
              </a:rPr>
              <a:t>Thanks</a:t>
            </a:r>
          </a:p>
        </p:txBody>
      </p:sp>
      <p:pic>
        <p:nvPicPr>
          <p:cNvPr id="7" name="Picture 9" descr="80BAB010@8000C20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46" y="3441456"/>
            <a:ext cx="4113213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563196" y="5549656"/>
            <a:ext cx="54721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63B4"/>
                </a:solidFill>
              </a:rPr>
              <a:t>S</a:t>
            </a:r>
            <a:r>
              <a:rPr lang="en-US" altLang="zh-CN" sz="2000" b="1" dirty="0">
                <a:solidFill>
                  <a:srgbClr val="00B050"/>
                </a:solidFill>
              </a:rPr>
              <a:t>ustainable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&amp;</a:t>
            </a:r>
            <a:r>
              <a:rPr lang="en-US" altLang="zh-CN" sz="2000" b="1" dirty="0">
                <a:solidFill>
                  <a:srgbClr val="0063B4"/>
                </a:solidFill>
              </a:rPr>
              <a:t> E</a:t>
            </a:r>
            <a:r>
              <a:rPr lang="en-US" altLang="zh-CN" sz="2000" b="1" dirty="0">
                <a:solidFill>
                  <a:srgbClr val="00B050"/>
                </a:solidFill>
              </a:rPr>
              <a:t>fficient</a:t>
            </a:r>
            <a:r>
              <a:rPr lang="en-US" altLang="zh-CN" sz="2000" b="1" dirty="0">
                <a:solidFill>
                  <a:srgbClr val="0063B4"/>
                </a:solidFill>
              </a:rPr>
              <a:t> E</a:t>
            </a:r>
            <a:r>
              <a:rPr lang="en-US" altLang="zh-CN" sz="2000" b="1" dirty="0">
                <a:solidFill>
                  <a:srgbClr val="00B050"/>
                </a:solidFill>
              </a:rPr>
              <a:t>lectric</a:t>
            </a:r>
            <a:r>
              <a:rPr lang="en-US" altLang="zh-CN" sz="2000" b="1" dirty="0">
                <a:solidFill>
                  <a:srgbClr val="0063B4"/>
                </a:solidFill>
              </a:rPr>
              <a:t> E</a:t>
            </a:r>
            <a:r>
              <a:rPr lang="en-US" altLang="zh-CN" sz="2000" b="1" dirty="0">
                <a:solidFill>
                  <a:srgbClr val="00B050"/>
                </a:solidFill>
              </a:rPr>
              <a:t>nergy</a:t>
            </a:r>
            <a:r>
              <a:rPr lang="en-US" altLang="zh-CN" sz="2000" b="1" dirty="0">
                <a:solidFill>
                  <a:srgbClr val="0063B4"/>
                </a:solidFill>
              </a:rPr>
              <a:t> D</a:t>
            </a:r>
            <a:r>
              <a:rPr lang="en-US" altLang="zh-CN" sz="2000" b="1" dirty="0">
                <a:solidFill>
                  <a:srgbClr val="00B050"/>
                </a:solidFill>
              </a:rPr>
              <a:t>elivery</a:t>
            </a:r>
            <a:r>
              <a:rPr lang="en-US" altLang="zh-CN" sz="2000" b="1" dirty="0">
                <a:solidFill>
                  <a:srgbClr val="0063B4"/>
                </a:solidFill>
              </a:rPr>
              <a:t> S</a:t>
            </a:r>
            <a:r>
              <a:rPr lang="en-US" altLang="zh-CN" sz="2000" b="1" dirty="0">
                <a:solidFill>
                  <a:srgbClr val="00B050"/>
                </a:solidFill>
              </a:rPr>
              <a:t>ystems</a:t>
            </a:r>
            <a:r>
              <a:rPr lang="en-US" altLang="zh-CN" sz="2000" b="1" dirty="0">
                <a:solidFill>
                  <a:srgbClr val="0063B4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Laboratory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9" name="Picture 12" descr="http://www.avanceon.com/Portals/31626/images/C--Users-sschlegel-Pictures-Question-Mark-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84" y="1397977"/>
            <a:ext cx="225107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http://t1.zzylhj.com/images?q=tbn:ANd9GcRxFPrBnawJ-qB3j9abFbEpEjZkJwmJDAxsaJZ8DCLOflCbT7T2V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9" y="712544"/>
            <a:ext cx="245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 descr="http://t1.zzylhj.com/images?q=tbn:ANd9GcRttAIBpk6TJfFVbIJkmxxujk5kV2F_QNjw0tmUVHoytF6knn1j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59" y="1949206"/>
            <a:ext cx="23272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http://www.thetimes.co.uk/tto/multimedia/archive/00180/90302513_Wind_01_180217c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4" t="-2" r="11269" b="24174"/>
          <a:stretch>
            <a:fillRect/>
          </a:stretch>
        </p:blipFill>
        <p:spPr bwMode="auto">
          <a:xfrm>
            <a:off x="3233371" y="814144"/>
            <a:ext cx="1844675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86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165964D7-FE8D-48E9-BB60-59489D684C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9396" y="242524"/>
            <a:ext cx="8245172" cy="55902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1 Passive component calculation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812"/>
            <a:ext cx="7803472" cy="410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A14A9A1-18D8-4D3F-B385-57379A389B34}"/>
              </a:ext>
            </a:extLst>
          </p:cNvPr>
          <p:cNvSpPr/>
          <p:nvPr/>
        </p:nvSpPr>
        <p:spPr>
          <a:xfrm>
            <a:off x="279396" y="801553"/>
            <a:ext cx="8287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Minimum inductance usage at different switching frequencies(half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equivalent output frequency), meeting 5% current THD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5C1BCC9-9EC9-4A88-92BE-D9A762472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81730"/>
              </p:ext>
            </p:extLst>
          </p:nvPr>
        </p:nvGraphicFramePr>
        <p:xfrm>
          <a:off x="7207435" y="3227861"/>
          <a:ext cx="1803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803240" imgH="596880" progId="Equation.DSMT4">
                  <p:embed/>
                </p:oleObj>
              </mc:Choice>
              <mc:Fallback>
                <p:oleObj name="Equation" r:id="rId4" imgW="180324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7435" y="3227861"/>
                        <a:ext cx="18034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9C61DFA-BDED-4628-8B8C-9740D9940487}"/>
              </a:ext>
            </a:extLst>
          </p:cNvPr>
          <p:cNvSpPr/>
          <p:nvPr/>
        </p:nvSpPr>
        <p:spPr>
          <a:xfrm>
            <a:off x="376366" y="5689243"/>
            <a:ext cx="7924255" cy="100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this system, when the switching frequency is less than 1.5 kHz, the increase of the switching frequency can reduce the inductance more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422017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165964D7-FE8D-48E9-BB60-59489D684C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9396" y="242524"/>
            <a:ext cx="8245172" cy="55902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1 Passive component calculation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14A9A1-18D8-4D3F-B385-57379A389B34}"/>
              </a:ext>
            </a:extLst>
          </p:cNvPr>
          <p:cNvSpPr/>
          <p:nvPr/>
        </p:nvSpPr>
        <p:spPr>
          <a:xfrm>
            <a:off x="279396" y="801553"/>
            <a:ext cx="8287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LCL-Filter Design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5C1BCC9-9EC9-4A88-92BE-D9A762472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518689"/>
              </p:ext>
            </p:extLst>
          </p:nvPr>
        </p:nvGraphicFramePr>
        <p:xfrm>
          <a:off x="1102157" y="5834197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1015920" imgH="444240" progId="Equation.DSMT4">
                  <p:embed/>
                </p:oleObj>
              </mc:Choice>
              <mc:Fallback>
                <p:oleObj name="Equation" r:id="rId3" imgW="101592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5C1BCC9-9EC9-4A88-92BE-D9A762472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2157" y="5834197"/>
                        <a:ext cx="1016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9C61DFA-BDED-4628-8B8C-9740D9940487}"/>
              </a:ext>
            </a:extLst>
          </p:cNvPr>
          <p:cNvSpPr/>
          <p:nvPr/>
        </p:nvSpPr>
        <p:spPr>
          <a:xfrm>
            <a:off x="367488" y="6391378"/>
            <a:ext cx="7924255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sum of Inductance is decreased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2E7D83-77AC-4C1D-A7EE-2BE0149E7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5" y="1360582"/>
            <a:ext cx="5562970" cy="41722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96CE4B-68E1-4AED-9EAC-AF77A551E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34" y="1360582"/>
            <a:ext cx="3407965" cy="4136836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9C957D0-160F-4232-B2E0-E3CA710B8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35048"/>
              </p:ext>
            </p:extLst>
          </p:nvPr>
        </p:nvGraphicFramePr>
        <p:xfrm>
          <a:off x="3062596" y="5834063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7" imgW="825480" imgH="444240" progId="Equation.DSMT4">
                  <p:embed/>
                </p:oleObj>
              </mc:Choice>
              <mc:Fallback>
                <p:oleObj name="Equation" r:id="rId7" imgW="82548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5C1BCC9-9EC9-4A88-92BE-D9A762472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2596" y="5834063"/>
                        <a:ext cx="825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BAFABCD-AE98-4778-A5C3-9F95C35A0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751556"/>
              </p:ext>
            </p:extLst>
          </p:nvPr>
        </p:nvGraphicFramePr>
        <p:xfrm>
          <a:off x="4468813" y="5815013"/>
          <a:ext cx="195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9" imgW="1955520" imgH="482400" progId="Equation.DSMT4">
                  <p:embed/>
                </p:oleObj>
              </mc:Choice>
              <mc:Fallback>
                <p:oleObj name="Equation" r:id="rId9" imgW="1955520" imgH="482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09C957D0-160F-4232-B2E0-E3CA710B8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68813" y="5815013"/>
                        <a:ext cx="1955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165964D7-FE8D-48E9-BB60-59489D684C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9396" y="242524"/>
            <a:ext cx="8245172" cy="55902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1 Passive component calculation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14A9A1-18D8-4D3F-B385-57379A389B34}"/>
              </a:ext>
            </a:extLst>
          </p:cNvPr>
          <p:cNvSpPr/>
          <p:nvPr/>
        </p:nvSpPr>
        <p:spPr>
          <a:xfrm>
            <a:off x="279396" y="801553"/>
            <a:ext cx="8287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DC Capacitor Design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9B6BBF-E08B-4AE8-8308-87644ED9E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5" y="1360582"/>
            <a:ext cx="8304132" cy="386768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D2E7216-B4D1-4587-BFBF-7D9E47EE3CC1}"/>
              </a:ext>
            </a:extLst>
          </p:cNvPr>
          <p:cNvSpPr/>
          <p:nvPr/>
        </p:nvSpPr>
        <p:spPr>
          <a:xfrm>
            <a:off x="279396" y="5409887"/>
            <a:ext cx="7924255" cy="691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satisfy the ±5% fluctuation of DC voltage in NPC topology, the capacitor need to be 0.32mF</a:t>
            </a:r>
          </a:p>
        </p:txBody>
      </p:sp>
    </p:spTree>
    <p:extLst>
      <p:ext uri="{BB962C8B-B14F-4D97-AF65-F5344CB8AC3E}">
        <p14:creationId xmlns:p14="http://schemas.microsoft.com/office/powerpoint/2010/main" val="154912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7">
            <a:extLst>
              <a:ext uri="{FF2B5EF4-FFF2-40B4-BE49-F238E27FC236}">
                <a16:creationId xmlns:a16="http://schemas.microsoft.com/office/drawing/2014/main" id="{6923396E-832A-4C4A-A308-3947136565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9396" y="242524"/>
            <a:ext cx="8245172" cy="55902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1 Passive component calculation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EEDBB-7E8C-44D5-8B26-D6515BD5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018" y="1194825"/>
            <a:ext cx="9144000" cy="44523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A9E03B-FA38-46C8-AAF8-F5327AE8FD83}"/>
              </a:ext>
            </a:extLst>
          </p:cNvPr>
          <p:cNvSpPr/>
          <p:nvPr/>
        </p:nvSpPr>
        <p:spPr>
          <a:xfrm>
            <a:off x="279396" y="825493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Floating Capacitor Design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977815-C6D4-4130-88CA-083ACDA663B9}"/>
              </a:ext>
            </a:extLst>
          </p:cNvPr>
          <p:cNvSpPr/>
          <p:nvPr/>
        </p:nvSpPr>
        <p:spPr>
          <a:xfrm>
            <a:off x="545976" y="5553840"/>
            <a:ext cx="7978592" cy="105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Satisfying the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fluctuation on the floating capacitor, the relationship between the switching frequency and the capacitance is shown above. </a:t>
            </a:r>
          </a:p>
        </p:txBody>
      </p:sp>
    </p:spTree>
    <p:extLst>
      <p:ext uri="{BB962C8B-B14F-4D97-AF65-F5344CB8AC3E}">
        <p14:creationId xmlns:p14="http://schemas.microsoft.com/office/powerpoint/2010/main" val="418653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79097C-1E41-4C6C-A932-4A6C0889D185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Calculation Method</a:t>
            </a:r>
          </a:p>
        </p:txBody>
      </p:sp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2 Semiconductor Losses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259F9C-A011-4A4B-9AAD-C7C064E83692}"/>
              </a:ext>
            </a:extLst>
          </p:cNvPr>
          <p:cNvSpPr/>
          <p:nvPr/>
        </p:nvSpPr>
        <p:spPr>
          <a:xfrm>
            <a:off x="269233" y="1721688"/>
            <a:ext cx="8245172" cy="187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parameter of the system, considering the different inductance under different frequency.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current ripple in 3-phase system.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each switch’s conduction losses of IGBT and diode and  switching losses.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0834533-8901-43EC-BBFE-510CB4DA7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15217"/>
              </p:ext>
            </p:extLst>
          </p:nvPr>
        </p:nvGraphicFramePr>
        <p:xfrm>
          <a:off x="359296" y="4966860"/>
          <a:ext cx="8245170" cy="168290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9686">
                  <a:extLst>
                    <a:ext uri="{9D8B030D-6E8A-4147-A177-3AD203B41FA5}">
                      <a16:colId xmlns:a16="http://schemas.microsoft.com/office/drawing/2014/main" val="2290668117"/>
                    </a:ext>
                  </a:extLst>
                </a:gridCol>
                <a:gridCol w="704656">
                  <a:extLst>
                    <a:ext uri="{9D8B030D-6E8A-4147-A177-3AD203B41FA5}">
                      <a16:colId xmlns:a16="http://schemas.microsoft.com/office/drawing/2014/main" val="3107578903"/>
                    </a:ext>
                  </a:extLst>
                </a:gridCol>
                <a:gridCol w="1068414">
                  <a:extLst>
                    <a:ext uri="{9D8B030D-6E8A-4147-A177-3AD203B41FA5}">
                      <a16:colId xmlns:a16="http://schemas.microsoft.com/office/drawing/2014/main" val="3662080573"/>
                    </a:ext>
                  </a:extLst>
                </a:gridCol>
                <a:gridCol w="622164">
                  <a:extLst>
                    <a:ext uri="{9D8B030D-6E8A-4147-A177-3AD203B41FA5}">
                      <a16:colId xmlns:a16="http://schemas.microsoft.com/office/drawing/2014/main" val="2114228918"/>
                    </a:ext>
                  </a:extLst>
                </a:gridCol>
                <a:gridCol w="704656">
                  <a:extLst>
                    <a:ext uri="{9D8B030D-6E8A-4147-A177-3AD203B41FA5}">
                      <a16:colId xmlns:a16="http://schemas.microsoft.com/office/drawing/2014/main" val="3141040909"/>
                    </a:ext>
                  </a:extLst>
                </a:gridCol>
                <a:gridCol w="985922">
                  <a:extLst>
                    <a:ext uri="{9D8B030D-6E8A-4147-A177-3AD203B41FA5}">
                      <a16:colId xmlns:a16="http://schemas.microsoft.com/office/drawing/2014/main" val="2679384820"/>
                    </a:ext>
                  </a:extLst>
                </a:gridCol>
                <a:gridCol w="985922">
                  <a:extLst>
                    <a:ext uri="{9D8B030D-6E8A-4147-A177-3AD203B41FA5}">
                      <a16:colId xmlns:a16="http://schemas.microsoft.com/office/drawing/2014/main" val="4251200841"/>
                    </a:ext>
                  </a:extLst>
                </a:gridCol>
                <a:gridCol w="985922">
                  <a:extLst>
                    <a:ext uri="{9D8B030D-6E8A-4147-A177-3AD203B41FA5}">
                      <a16:colId xmlns:a16="http://schemas.microsoft.com/office/drawing/2014/main" val="945366383"/>
                    </a:ext>
                  </a:extLst>
                </a:gridCol>
                <a:gridCol w="662913">
                  <a:extLst>
                    <a:ext uri="{9D8B030D-6E8A-4147-A177-3AD203B41FA5}">
                      <a16:colId xmlns:a16="http://schemas.microsoft.com/office/drawing/2014/main" val="2623382885"/>
                    </a:ext>
                  </a:extLst>
                </a:gridCol>
                <a:gridCol w="824915">
                  <a:extLst>
                    <a:ext uri="{9D8B030D-6E8A-4147-A177-3AD203B41FA5}">
                      <a16:colId xmlns:a16="http://schemas.microsoft.com/office/drawing/2014/main" val="1645330242"/>
                    </a:ext>
                  </a:extLst>
                </a:gridCol>
              </a:tblGrid>
              <a:tr h="46936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200">
                          <a:effectLst/>
                        </a:rPr>
                        <a:t>电压等级</a:t>
                      </a:r>
                      <a:r>
                        <a:rPr lang="en-US" sz="900" kern="1200">
                          <a:effectLst/>
                        </a:rPr>
                        <a:t> /V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型号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厂商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200">
                          <a:effectLst/>
                        </a:rPr>
                        <a:t>每个开关芯片串联数量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1200" dirty="0">
                          <a:effectLst/>
                        </a:rPr>
                        <a:t>每个</a:t>
                      </a:r>
                      <a:r>
                        <a:rPr lang="en-US" sz="900" kern="1200" dirty="0">
                          <a:effectLst/>
                        </a:rPr>
                        <a:t> IGBT</a:t>
                      </a:r>
                      <a:r>
                        <a:rPr lang="zh-CN" sz="900" kern="1200" dirty="0">
                          <a:effectLst/>
                        </a:rPr>
                        <a:t>承压</a:t>
                      </a:r>
                      <a:r>
                        <a:rPr lang="en-US" sz="900" kern="1200" dirty="0">
                          <a:effectLst/>
                        </a:rPr>
                        <a:t> /V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25℃</a:t>
                      </a:r>
                      <a:r>
                        <a:rPr lang="zh-CN" sz="900" kern="1200">
                          <a:effectLst/>
                        </a:rPr>
                        <a:t>总串联压降</a:t>
                      </a:r>
                      <a:r>
                        <a:rPr lang="en-US" sz="900" kern="1200">
                          <a:effectLst/>
                        </a:rPr>
                        <a:t>(200A) / V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25℃</a:t>
                      </a:r>
                      <a:r>
                        <a:rPr lang="zh-CN" sz="900" kern="1200" dirty="0">
                          <a:effectLst/>
                        </a:rPr>
                        <a:t>单个开关总开关损耗</a:t>
                      </a:r>
                      <a:r>
                        <a:rPr lang="en-US" sz="900" kern="1200" dirty="0">
                          <a:effectLst/>
                        </a:rPr>
                        <a:t>  / </a:t>
                      </a:r>
                      <a:r>
                        <a:rPr lang="en-US" sz="900" kern="1200" dirty="0" err="1">
                          <a:effectLst/>
                        </a:rPr>
                        <a:t>mJ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器件数量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载波频率</a:t>
                      </a:r>
                      <a:endParaRPr lang="zh-CN" sz="1050" kern="100">
                        <a:effectLst/>
                      </a:endParaRP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/Hz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等效输出频率</a:t>
                      </a:r>
                      <a:endParaRPr lang="zh-CN" sz="1050" kern="100">
                        <a:effectLst/>
                      </a:endParaRP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/Hz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1431018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3300V IGBT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FF200R33KF2C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Infineon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1875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7.4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355.5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4×6(switches) ×3(phase)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450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900" kern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7216681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1700V IGBT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FF225R17ME4_B11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Infineon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1071.4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6.8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937.5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7×6(switches) ×3(phase)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900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1800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7111508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1700V </a:t>
                      </a:r>
                      <a:r>
                        <a:rPr lang="en-US" sz="9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SiC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CAS300M17BM2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1071.4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5.69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85.19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7×6(switches) ×3(phase)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216969"/>
                  </a:ext>
                </a:extLst>
              </a:tr>
              <a:tr h="27480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1200V </a:t>
                      </a:r>
                      <a:r>
                        <a:rPr lang="en-US" sz="9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SiC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CAS300M12BM2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750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49.58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10×6(switches) ×3(phase)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8301877"/>
                  </a:ext>
                </a:extLst>
              </a:tr>
            </a:tbl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D92DE2AE-0ED7-4F3C-998B-5690F14C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" y="3805637"/>
            <a:ext cx="4729487" cy="95496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977549-0BF4-4060-9A98-6713B50B9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730" y="3805637"/>
            <a:ext cx="4057997" cy="94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0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79097C-1E41-4C6C-A932-4A6C0889D185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Losses under different load</a:t>
            </a:r>
          </a:p>
        </p:txBody>
      </p:sp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2 Semiconductor Losses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2BBBF6A-7DEF-4DC4-AF8C-CC8C90F6BA81}"/>
              </a:ext>
            </a:extLst>
          </p:cNvPr>
          <p:cNvGraphicFramePr>
            <a:graphicFrameLocks/>
          </p:cNvGraphicFramePr>
          <p:nvPr/>
        </p:nvGraphicFramePr>
        <p:xfrm>
          <a:off x="1242060" y="1592580"/>
          <a:ext cx="6659880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36B36FA-6C30-44AE-A687-CCCFFC6472EA}"/>
              </a:ext>
            </a:extLst>
          </p:cNvPr>
          <p:cNvSpPr/>
          <p:nvPr/>
        </p:nvSpPr>
        <p:spPr>
          <a:xfrm>
            <a:off x="1242060" y="5478578"/>
            <a:ext cx="7180580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Frequency, the most efficiency point is around 1.2MW  </a:t>
            </a:r>
          </a:p>
        </p:txBody>
      </p:sp>
    </p:spTree>
    <p:extLst>
      <p:ext uri="{BB962C8B-B14F-4D97-AF65-F5344CB8AC3E}">
        <p14:creationId xmlns:p14="http://schemas.microsoft.com/office/powerpoint/2010/main" val="93587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79097C-1E41-4C6C-A932-4A6C0889D185}"/>
              </a:ext>
            </a:extLst>
          </p:cNvPr>
          <p:cNvSpPr/>
          <p:nvPr/>
        </p:nvSpPr>
        <p:spPr>
          <a:xfrm>
            <a:off x="279396" y="917757"/>
            <a:ext cx="824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Losses under different frequency</a:t>
            </a:r>
          </a:p>
        </p:txBody>
      </p:sp>
      <p:sp>
        <p:nvSpPr>
          <p:cNvPr id="10" name="文本占位符 27">
            <a:extLst>
              <a:ext uri="{FF2B5EF4-FFF2-40B4-BE49-F238E27FC236}">
                <a16:creationId xmlns:a16="http://schemas.microsoft.com/office/drawing/2014/main" id="{B02C5C23-A63C-4C35-89B7-7C0C5D05403E}"/>
              </a:ext>
            </a:extLst>
          </p:cNvPr>
          <p:cNvSpPr txBox="1">
            <a:spLocks/>
          </p:cNvSpPr>
          <p:nvPr/>
        </p:nvSpPr>
        <p:spPr>
          <a:xfrm>
            <a:off x="279396" y="242524"/>
            <a:ext cx="8245172" cy="55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2 Semiconductor Losses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881CE75-0C2F-4E87-8D4B-DB0C742D1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81977"/>
              </p:ext>
            </p:extLst>
          </p:nvPr>
        </p:nvGraphicFramePr>
        <p:xfrm>
          <a:off x="826770" y="1371600"/>
          <a:ext cx="74904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B5A5509-4038-426D-BA4B-81BE8D619D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437369"/>
              </p:ext>
            </p:extLst>
          </p:nvPr>
        </p:nvGraphicFramePr>
        <p:xfrm>
          <a:off x="826770" y="4013200"/>
          <a:ext cx="74904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617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1314</Words>
  <Application>Microsoft Office PowerPoint</Application>
  <PresentationFormat>全屏显示(4:3)</PresentationFormat>
  <Paragraphs>285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 </vt:lpstr>
      <vt:lpstr>等线</vt:lpstr>
      <vt:lpstr>微软雅黑</vt:lpstr>
      <vt:lpstr>Arial</vt:lpstr>
      <vt:lpstr>Arial Narrow</vt:lpstr>
      <vt:lpstr>Calibri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Zhou</dc:creator>
  <cp:lastModifiedBy>一凡 张</cp:lastModifiedBy>
  <cp:revision>1575</cp:revision>
  <dcterms:created xsi:type="dcterms:W3CDTF">2016-04-11T11:50:07Z</dcterms:created>
  <dcterms:modified xsi:type="dcterms:W3CDTF">2019-06-27T14:33:08Z</dcterms:modified>
</cp:coreProperties>
</file>