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7" r:id="rId2"/>
    <p:sldId id="308" r:id="rId3"/>
    <p:sldId id="321" r:id="rId4"/>
    <p:sldId id="260" r:id="rId5"/>
    <p:sldId id="326" r:id="rId6"/>
    <p:sldId id="322" r:id="rId7"/>
    <p:sldId id="325" r:id="rId8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19" autoAdjust="0"/>
    <p:restoredTop sz="94660"/>
  </p:normalViewPr>
  <p:slideViewPr>
    <p:cSldViewPr snapToGrid="0">
      <p:cViewPr>
        <p:scale>
          <a:sx n="83" d="100"/>
          <a:sy n="83" d="100"/>
        </p:scale>
        <p:origin x="-24" y="1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88595" cy="57471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9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167998" y="0"/>
            <a:ext cx="3188595" cy="57471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90"/>
            </a:lvl1pPr>
          </a:lstStyle>
          <a:p>
            <a:fld id="{0F9B84EA-7D68-4D60-9CB1-D50884785D1C}" type="datetimeFigureOut">
              <a:rPr lang="zh-CN" altLang="en-US" smtClean="0"/>
              <a:t>2020/5/22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10879875"/>
            <a:ext cx="3188595" cy="5747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9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167998" y="10879875"/>
            <a:ext cx="3188595" cy="5747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9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46CC8C-501B-461A-8E81-86A7505D926B}" type="datetimeFigureOut">
              <a:rPr lang="zh-CN" altLang="en-US" smtClean="0"/>
              <a:t>2020/5/22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24B15B-9D34-48B7-B76B-BDE38A39AD9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24B15B-9D34-48B7-B76B-BDE38A39AD94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24B15B-9D34-48B7-B76B-BDE38A39AD9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16879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24B15B-9D34-48B7-B76B-BDE38A39AD9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02081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24B15B-9D34-48B7-B76B-BDE38A39AD94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24B15B-9D34-48B7-B76B-BDE38A39AD9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92863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24B15B-9D34-48B7-B76B-BDE38A39AD9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02081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24B15B-9D34-48B7-B76B-BDE38A39AD9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03860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318000" y="2971800"/>
            <a:ext cx="355600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" dirty="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感谢您下载小木头平台上提供的</a:t>
            </a:r>
            <a:r>
              <a:rPr lang="en-US" altLang="zh-CN" sz="300" dirty="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PPT</a:t>
            </a:r>
            <a:r>
              <a:rPr lang="zh-CN" altLang="en-US" sz="300" dirty="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作品，为了您和小木头以及原创作者的利益，请勿复制、传播、销售，否则将承担法律责任！小木头将对作品进行维权，按照传播下载次数进行十倍的索取赔偿！</a:t>
            </a:r>
          </a:p>
          <a:p>
            <a:r>
              <a:rPr lang="en-US" altLang="zh-CN" sz="600" dirty="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ibaotu.com</a:t>
            </a:r>
          </a:p>
        </p:txBody>
      </p:sp>
    </p:spTree>
  </p:cSld>
  <p:clrMapOvr>
    <a:masterClrMapping/>
  </p:clrMapOvr>
  <p:transition spd="slow">
    <p:push/>
  </p:transition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318000" y="2971800"/>
            <a:ext cx="355600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" dirty="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感谢您下载小木头平台上提供的</a:t>
            </a:r>
            <a:r>
              <a:rPr lang="en-US" altLang="zh-CN" sz="300" dirty="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PPT</a:t>
            </a:r>
            <a:r>
              <a:rPr lang="zh-CN" altLang="en-US" sz="300" dirty="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作品，为了您和小木头以及原创作者的利益，请勿复制、传播、销售，否则将承担法律责任！小木头将对作品进行维权，按照传播下载次数进行十倍的索取赔偿！</a:t>
            </a:r>
          </a:p>
          <a:p>
            <a:r>
              <a:rPr lang="en-US" altLang="zh-CN" sz="600" dirty="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ibaotu.com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ransition spd="slow">
    <p:push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202020"/>
          </a:solidFill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  <a:latin typeface="微软雅黑" panose="020B0503020204020204" charset="-122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75000"/>
        <a:buFont typeface="Arial" panose="020B0604020202020204" pitchFamily="34" charset="0"/>
        <a:buChar char="•"/>
        <a:defRPr sz="2800" kern="1200">
          <a:solidFill>
            <a:schemeClr val="tx1">
              <a:lumMod val="85000"/>
              <a:lumOff val="1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1pPr>
      <a:lvl2pPr marL="575945" indent="-228600" algn="l" defTabSz="914400" rtl="0" eaLnBrk="1" fontAlgn="auto" latinLnBrk="0" hangingPunct="1">
        <a:lnSpc>
          <a:spcPct val="120000"/>
        </a:lnSpc>
        <a:spcBef>
          <a:spcPts val="500"/>
        </a:spcBef>
        <a:buSzPct val="75000"/>
        <a:buFont typeface="Arial" panose="020B0604020202020204" pitchFamily="34" charset="0"/>
        <a:buChar char="•"/>
        <a:defRPr sz="2200" kern="1200">
          <a:solidFill>
            <a:schemeClr val="tx1">
              <a:lumMod val="75000"/>
              <a:lumOff val="2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2pPr>
      <a:lvl3pPr marL="1007745" indent="-228600" algn="l" defTabSz="914400" rtl="0" eaLnBrk="1" fontAlgn="auto" latinLnBrk="0" hangingPunct="1">
        <a:lnSpc>
          <a:spcPct val="120000"/>
        </a:lnSpc>
        <a:spcBef>
          <a:spcPts val="500"/>
        </a:spcBef>
        <a:buSzPct val="75000"/>
        <a:buFont typeface="Arial" panose="020B0604020202020204" pitchFamily="34" charset="0"/>
        <a:buChar char="‒"/>
        <a:defRPr sz="2000" kern="1200">
          <a:solidFill>
            <a:schemeClr val="tx1">
              <a:lumMod val="65000"/>
              <a:lumOff val="3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3pPr>
      <a:lvl4pPr marL="1511935" indent="-228600" algn="l" defTabSz="914400" rtl="0" eaLnBrk="1" fontAlgn="auto" latinLnBrk="0" hangingPunct="1">
        <a:lnSpc>
          <a:spcPct val="100000"/>
        </a:lnSpc>
        <a:spcBef>
          <a:spcPts val="500"/>
        </a:spcBef>
        <a:buSzPct val="75000"/>
        <a:buFont typeface="Arial" panose="020B0604020202020204" pitchFamily="34" charset="0"/>
        <a:buChar char="˃"/>
        <a:defRPr sz="1800" kern="1200">
          <a:solidFill>
            <a:schemeClr val="tx1">
              <a:lumMod val="50000"/>
              <a:lumOff val="50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4pPr>
      <a:lvl5pPr marL="1943735" indent="-228600" algn="l" defTabSz="914400" rtl="0" eaLnBrk="1" fontAlgn="auto" latinLnBrk="0" hangingPunct="1">
        <a:lnSpc>
          <a:spcPct val="90000"/>
        </a:lnSpc>
        <a:spcBef>
          <a:spcPts val="500"/>
        </a:spcBef>
        <a:buSzPct val="75000"/>
        <a:buFont typeface="Arial" panose="020B0604020202020204" pitchFamily="34" charset="0"/>
        <a:buChar char="˃"/>
        <a:defRPr sz="1800" kern="1200">
          <a:solidFill>
            <a:schemeClr val="tx1">
              <a:lumMod val="50000"/>
              <a:lumOff val="50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C:\Users\Administrator\Desktop\PPT\包图海外素材图\20.jpg20"/>
          <p:cNvPicPr>
            <a:picLocks noChangeAspect="1"/>
          </p:cNvPicPr>
          <p:nvPr/>
        </p:nvPicPr>
        <p:blipFill>
          <a:blip r:embed="rId3" cstate="email"/>
          <a:srcRect/>
          <a:stretch>
            <a:fillRect/>
          </a:stretch>
        </p:blipFill>
        <p:spPr>
          <a:xfrm>
            <a:off x="-3175" y="-24130"/>
            <a:ext cx="12198985" cy="690689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68935" y="631825"/>
            <a:ext cx="11454130" cy="53740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4284980" y="5822950"/>
            <a:ext cx="3711575" cy="388620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</a:rPr>
              <a:t>GROUP 7</a:t>
            </a:r>
            <a:endParaRPr lang="zh-CN" altLang="en-US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4399597" y="1267474"/>
            <a:ext cx="3315335" cy="101566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ora" panose="02000503000000020004"/>
                <a:ea typeface="微软雅黑" panose="020B0503020204020204" charset="-122"/>
              </a:rPr>
              <a:t>CS225</a:t>
            </a:r>
            <a:endParaRPr lang="zh-CN" altLang="en-US" sz="6000" b="1" dirty="0">
              <a:solidFill>
                <a:schemeClr val="tx1">
                  <a:lumMod val="75000"/>
                  <a:lumOff val="25000"/>
                </a:schemeClr>
              </a:solidFill>
              <a:latin typeface="Lora" panose="02000503000000020004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956265" y="2823576"/>
            <a:ext cx="6369004" cy="101566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ora" panose="02000503000000020004"/>
                <a:ea typeface="微软雅黑" panose="020B0503020204020204" charset="-122"/>
              </a:rPr>
              <a:t>Final Presentation</a:t>
            </a:r>
            <a:endParaRPr lang="zh-CN" altLang="en-US" sz="6000" b="1" dirty="0">
              <a:solidFill>
                <a:schemeClr val="tx1">
                  <a:lumMod val="75000"/>
                  <a:lumOff val="25000"/>
                </a:schemeClr>
              </a:solidFill>
              <a:latin typeface="Lora" panose="02000503000000020004"/>
              <a:ea typeface="微软雅黑" panose="020B0503020204020204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368935" y="3318827"/>
            <a:ext cx="1697355" cy="0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10125710" y="3318827"/>
            <a:ext cx="1697355" cy="0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2110739" y="5337712"/>
            <a:ext cx="8060056" cy="3407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Lora" panose="02000503000000020004" charset="0"/>
                <a:ea typeface="华文细黑" panose="02010600040101010101" charset="-122"/>
                <a:sym typeface="+mn-ea"/>
              </a:rPr>
              <a:t>Zhu Zhongbo,  Xie Tian, Yang Zhaohua, Guan Zimu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Lora" panose="02000503000000020004" charset="0"/>
              <a:ea typeface="华文细黑" panose="02010600040101010101" charset="-122"/>
              <a:sym typeface="+mn-e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057265" y="631825"/>
            <a:ext cx="76200" cy="444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EA81743-8F1C-4A5D-9A15-605D84DE23FA}"/>
              </a:ext>
            </a:extLst>
          </p:cNvPr>
          <p:cNvSpPr txBox="1"/>
          <p:nvPr/>
        </p:nvSpPr>
        <p:spPr>
          <a:xfrm>
            <a:off x="3380067" y="1972403"/>
            <a:ext cx="5354394" cy="64633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ora" panose="02000503000000020004"/>
                <a:ea typeface="微软雅黑" panose="020B0503020204020204" charset="-122"/>
              </a:rPr>
              <a:t>Data Structure</a:t>
            </a:r>
            <a:endParaRPr lang="zh-CN" alt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Lora" panose="02000503000000020004"/>
              <a:ea typeface="微软雅黑" panose="020B050302020402020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AE370E9-37E7-4069-819E-EDE15C6B7391}"/>
              </a:ext>
            </a:extLst>
          </p:cNvPr>
          <p:cNvSpPr/>
          <p:nvPr/>
        </p:nvSpPr>
        <p:spPr>
          <a:xfrm>
            <a:off x="4516851" y="4554325"/>
            <a:ext cx="323322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400" dirty="0"/>
              <a:t>🌳🍊👩🐶</a:t>
            </a:r>
          </a:p>
        </p:txBody>
      </p:sp>
    </p:spTree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65175" y="401955"/>
            <a:ext cx="10661650" cy="546989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765175" y="401955"/>
            <a:ext cx="3169920" cy="54692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9888855" y="4333875"/>
            <a:ext cx="1537970" cy="1537970"/>
            <a:chOff x="15573" y="6825"/>
            <a:chExt cx="2422" cy="2422"/>
          </a:xfrm>
        </p:grpSpPr>
        <p:sp>
          <p:nvSpPr>
            <p:cNvPr id="6" name="直角三角形 5"/>
            <p:cNvSpPr/>
            <p:nvPr/>
          </p:nvSpPr>
          <p:spPr>
            <a:xfrm flipH="1">
              <a:off x="15573" y="6825"/>
              <a:ext cx="2422" cy="2422"/>
            </a:xfrm>
            <a:prstGeom prst="rtTriangle">
              <a:avLst/>
            </a:prstGeom>
            <a:solidFill>
              <a:schemeClr val="tx1">
                <a:lumMod val="75000"/>
                <a:lumOff val="2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直角三角形 4"/>
            <p:cNvSpPr/>
            <p:nvPr/>
          </p:nvSpPr>
          <p:spPr>
            <a:xfrm flipH="1">
              <a:off x="16017" y="7268"/>
              <a:ext cx="1978" cy="1978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直角三角形 3"/>
            <p:cNvSpPr/>
            <p:nvPr/>
          </p:nvSpPr>
          <p:spPr>
            <a:xfrm flipH="1">
              <a:off x="16439" y="7690"/>
              <a:ext cx="1556" cy="1556"/>
            </a:xfrm>
            <a:prstGeom prst="rtTriangle">
              <a:avLst/>
            </a:prstGeom>
            <a:solidFill>
              <a:schemeClr val="tx1">
                <a:lumMod val="75000"/>
                <a:lumOff val="25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9" name="直接连接符 8"/>
          <p:cNvCxnSpPr/>
          <p:nvPr/>
        </p:nvCxnSpPr>
        <p:spPr>
          <a:xfrm>
            <a:off x="1966595" y="4135755"/>
            <a:ext cx="166751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918335" y="2611120"/>
            <a:ext cx="1887855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0000" b="1" dirty="0">
                <a:solidFill>
                  <a:schemeClr val="bg1"/>
                </a:solidFill>
                <a:latin typeface="Aharoni" panose="02010803020104030203" pitchFamily="2" charset="-79"/>
                <a:ea typeface="MF TongXin (Noncommercial) Regu" pitchFamily="2" charset="-122"/>
                <a:cs typeface="Aharoni" panose="02010803020104030203" pitchFamily="2" charset="-79"/>
              </a:rPr>
              <a:t>01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2132965" y="2306320"/>
            <a:ext cx="161099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auto">
              <a:lnSpc>
                <a:spcPct val="1000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Aharoni" panose="02010803020104030203" pitchFamily="2" charset="-79"/>
                <a:ea typeface="MF TongXin (Noncommercial) Regu" pitchFamily="2" charset="-122"/>
                <a:cs typeface="Aharoni" panose="02010803020104030203" pitchFamily="2" charset="-79"/>
                <a:sym typeface="+mn-ea"/>
              </a:rPr>
              <a:t>PART ONE</a:t>
            </a:r>
          </a:p>
        </p:txBody>
      </p:sp>
      <p:sp>
        <p:nvSpPr>
          <p:cNvPr id="11" name="矩形 10"/>
          <p:cNvSpPr/>
          <p:nvPr/>
        </p:nvSpPr>
        <p:spPr>
          <a:xfrm>
            <a:off x="4643755" y="2638425"/>
            <a:ext cx="744220" cy="11938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4556125" y="3030220"/>
            <a:ext cx="19215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ea typeface="MF TongXin (Noncommercial) Regu" pitchFamily="2" charset="-122"/>
                <a:cs typeface="Aharoni" panose="02010803020104030203" pitchFamily="2" charset="-79"/>
              </a:rPr>
              <a:t>Framework</a:t>
            </a:r>
          </a:p>
        </p:txBody>
      </p:sp>
      <p:sp>
        <p:nvSpPr>
          <p:cNvPr id="45" name="文本框 44"/>
          <p:cNvSpPr txBox="1"/>
          <p:nvPr/>
        </p:nvSpPr>
        <p:spPr>
          <a:xfrm>
            <a:off x="4556125" y="3490595"/>
            <a:ext cx="5614670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ea typeface="MF TongXin (Noncommercial) Regu" pitchFamily="2" charset="-122"/>
                <a:cs typeface="Aharoni" panose="02010803020104030203" pitchFamily="2" charset="-79"/>
              </a:rPr>
              <a:t>Overall view of our database system 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haroni" panose="02010803020104030203" pitchFamily="2" charset="-79"/>
              <a:ea typeface="MF TongXin (Noncommercial) Regu" pitchFamily="2" charset="-122"/>
              <a:cs typeface="Aharoni" panose="02010803020104030203" pitchFamily="2" charset="-79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10705465" y="611505"/>
            <a:ext cx="480695" cy="207010"/>
            <a:chOff x="16859" y="963"/>
            <a:chExt cx="757" cy="326"/>
          </a:xfrm>
        </p:grpSpPr>
        <p:sp>
          <p:nvSpPr>
            <p:cNvPr id="8" name="椭圆 7"/>
            <p:cNvSpPr/>
            <p:nvPr/>
          </p:nvSpPr>
          <p:spPr>
            <a:xfrm>
              <a:off x="17290" y="963"/>
              <a:ext cx="326" cy="32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16859" y="963"/>
              <a:ext cx="326" cy="32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00865204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97485" y="218122"/>
            <a:ext cx="11797030" cy="64217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582295" y="536575"/>
            <a:ext cx="328930" cy="328930"/>
            <a:chOff x="8464" y="2877"/>
            <a:chExt cx="2411" cy="2411"/>
          </a:xfrm>
        </p:grpSpPr>
        <p:sp>
          <p:nvSpPr>
            <p:cNvPr id="3" name="椭圆 2"/>
            <p:cNvSpPr/>
            <p:nvPr/>
          </p:nvSpPr>
          <p:spPr>
            <a:xfrm>
              <a:off x="8464" y="2877"/>
              <a:ext cx="2411" cy="2411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8948" y="3360"/>
              <a:ext cx="1443" cy="1443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圆角矩形 6"/>
          <p:cNvSpPr/>
          <p:nvPr/>
        </p:nvSpPr>
        <p:spPr>
          <a:xfrm>
            <a:off x="977257" y="550571"/>
            <a:ext cx="5860423" cy="32893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ora" panose="02000503000000020004"/>
                <a:ea typeface="微软雅黑" panose="020B0503020204020204" charset="-122"/>
              </a:rPr>
              <a:t>Framework</a:t>
            </a:r>
            <a:endParaRPr lang="zh-CN" altLang="en-US" sz="4400" b="1" dirty="0">
              <a:solidFill>
                <a:schemeClr val="tx1">
                  <a:lumMod val="75000"/>
                  <a:lumOff val="25000"/>
                </a:schemeClr>
              </a:solidFill>
              <a:latin typeface="Lora" panose="02000503000000020004"/>
              <a:ea typeface="微软雅黑" panose="020B050302020402020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071A2DE-943E-4BB4-B60B-D5BCAADA4F47}"/>
              </a:ext>
            </a:extLst>
          </p:cNvPr>
          <p:cNvSpPr/>
          <p:nvPr/>
        </p:nvSpPr>
        <p:spPr>
          <a:xfrm>
            <a:off x="3460227" y="4735914"/>
            <a:ext cx="6503895" cy="157151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571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solidFill>
                  <a:schemeClr val="bg1"/>
                </a:solidFill>
                <a:latin typeface="Lora" panose="02000503000000020004"/>
                <a:ea typeface="微软雅黑" panose="020B0503020204020204" charset="-122"/>
              </a:rPr>
              <a:t>Main Data</a:t>
            </a:r>
          </a:p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Lora" panose="02000503000000020004"/>
                <a:ea typeface="微软雅黑" panose="020B0503020204020204" charset="-122"/>
              </a:rPr>
              <a:t>Sequences of blocks</a:t>
            </a:r>
            <a:endParaRPr lang="zh-CN" altLang="en-US" sz="2400" b="1" dirty="0">
              <a:solidFill>
                <a:schemeClr val="bg1"/>
              </a:solidFill>
              <a:latin typeface="Lora" panose="02000503000000020004"/>
              <a:ea typeface="微软雅黑" panose="020B050302020402020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BC1DD18-9D7D-42A8-9CFF-A7231EE2BA5D}"/>
              </a:ext>
            </a:extLst>
          </p:cNvPr>
          <p:cNvSpPr/>
          <p:nvPr/>
        </p:nvSpPr>
        <p:spPr>
          <a:xfrm>
            <a:off x="3901738" y="2955152"/>
            <a:ext cx="5620871" cy="1358153"/>
          </a:xfrm>
          <a:prstGeom prst="rect">
            <a:avLst/>
          </a:prstGeom>
          <a:solidFill>
            <a:schemeClr val="bg1">
              <a:lumMod val="75000"/>
            </a:schemeClr>
          </a:solidFill>
          <a:ln w="571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ora" panose="02000503000000020004"/>
                <a:ea typeface="微软雅黑" panose="020B0503020204020204" charset="-122"/>
              </a:rPr>
              <a:t>Index Structure</a:t>
            </a:r>
          </a:p>
          <a:p>
            <a:pPr algn="ctr"/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ora" panose="02000503000000020004"/>
                <a:ea typeface="微软雅黑" panose="020B0503020204020204" charset="-122"/>
              </a:rPr>
              <a:t>B/B+ Trees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Lora" panose="02000503000000020004"/>
              <a:ea typeface="微软雅黑" panose="020B050302020402020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2A36DF1-4EE5-49AE-A9C3-42FB1F5CB3EB}"/>
              </a:ext>
            </a:extLst>
          </p:cNvPr>
          <p:cNvSpPr/>
          <p:nvPr/>
        </p:nvSpPr>
        <p:spPr>
          <a:xfrm>
            <a:off x="4352602" y="1392271"/>
            <a:ext cx="4719146" cy="1140272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ora" panose="02000503000000020004"/>
                <a:ea typeface="微软雅黑" panose="020B0503020204020204" charset="-122"/>
              </a:rPr>
              <a:t>Query Engine</a:t>
            </a:r>
            <a:endParaRPr lang="zh-CN" altLang="en-US" sz="4400" b="1" dirty="0">
              <a:solidFill>
                <a:schemeClr val="tx1">
                  <a:lumMod val="75000"/>
                  <a:lumOff val="25000"/>
                </a:schemeClr>
              </a:solidFill>
              <a:latin typeface="Lora" panose="02000503000000020004"/>
              <a:ea typeface="微软雅黑" panose="020B0503020204020204" charset="-122"/>
            </a:endParaRPr>
          </a:p>
        </p:txBody>
      </p:sp>
      <p:sp>
        <p:nvSpPr>
          <p:cNvPr id="15" name="箭头: 左弧形 14">
            <a:extLst>
              <a:ext uri="{FF2B5EF4-FFF2-40B4-BE49-F238E27FC236}">
                <a16:creationId xmlns:a16="http://schemas.microsoft.com/office/drawing/2014/main" id="{EE26390C-F1F5-416A-8C4D-37A36FB218CE}"/>
              </a:ext>
            </a:extLst>
          </p:cNvPr>
          <p:cNvSpPr/>
          <p:nvPr/>
        </p:nvSpPr>
        <p:spPr>
          <a:xfrm>
            <a:off x="2630989" y="1658469"/>
            <a:ext cx="829238" cy="1819836"/>
          </a:xfrm>
          <a:prstGeom prst="curvedRightArrow">
            <a:avLst/>
          </a:prstGeom>
          <a:solidFill>
            <a:schemeClr val="bg1">
              <a:lumMod val="85000"/>
            </a:schemeClr>
          </a:solidFill>
          <a:ln w="571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箭头: 左弧形 15">
            <a:extLst>
              <a:ext uri="{FF2B5EF4-FFF2-40B4-BE49-F238E27FC236}">
                <a16:creationId xmlns:a16="http://schemas.microsoft.com/office/drawing/2014/main" id="{13C8D832-E28E-4266-9D47-7FF8F2C36F8F}"/>
              </a:ext>
            </a:extLst>
          </p:cNvPr>
          <p:cNvSpPr/>
          <p:nvPr/>
        </p:nvSpPr>
        <p:spPr>
          <a:xfrm>
            <a:off x="1995615" y="3825996"/>
            <a:ext cx="829238" cy="1819836"/>
          </a:xfrm>
          <a:prstGeom prst="curvedRightArrow">
            <a:avLst/>
          </a:prstGeom>
          <a:solidFill>
            <a:schemeClr val="bg1">
              <a:lumMod val="85000"/>
            </a:schemeClr>
          </a:solidFill>
          <a:ln w="571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2886897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65175" y="401955"/>
            <a:ext cx="10661650" cy="546989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765175" y="401955"/>
            <a:ext cx="3169920" cy="54692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9888855" y="4333875"/>
            <a:ext cx="1537970" cy="1537970"/>
            <a:chOff x="15573" y="6825"/>
            <a:chExt cx="2422" cy="2422"/>
          </a:xfrm>
        </p:grpSpPr>
        <p:sp>
          <p:nvSpPr>
            <p:cNvPr id="6" name="直角三角形 5"/>
            <p:cNvSpPr/>
            <p:nvPr/>
          </p:nvSpPr>
          <p:spPr>
            <a:xfrm flipH="1">
              <a:off x="15573" y="6825"/>
              <a:ext cx="2422" cy="2422"/>
            </a:xfrm>
            <a:prstGeom prst="rtTriangle">
              <a:avLst/>
            </a:prstGeom>
            <a:solidFill>
              <a:schemeClr val="tx1">
                <a:lumMod val="75000"/>
                <a:lumOff val="2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直角三角形 4"/>
            <p:cNvSpPr/>
            <p:nvPr/>
          </p:nvSpPr>
          <p:spPr>
            <a:xfrm flipH="1">
              <a:off x="16017" y="7268"/>
              <a:ext cx="1978" cy="1978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直角三角形 3"/>
            <p:cNvSpPr/>
            <p:nvPr/>
          </p:nvSpPr>
          <p:spPr>
            <a:xfrm flipH="1">
              <a:off x="16439" y="7690"/>
              <a:ext cx="1556" cy="1556"/>
            </a:xfrm>
            <a:prstGeom prst="rtTriangle">
              <a:avLst/>
            </a:prstGeom>
            <a:solidFill>
              <a:schemeClr val="tx1">
                <a:lumMod val="75000"/>
                <a:lumOff val="25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9" name="直接连接符 8"/>
          <p:cNvCxnSpPr/>
          <p:nvPr/>
        </p:nvCxnSpPr>
        <p:spPr>
          <a:xfrm>
            <a:off x="1966595" y="4135755"/>
            <a:ext cx="166751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918335" y="2611120"/>
            <a:ext cx="1887855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0000" b="1" dirty="0">
                <a:solidFill>
                  <a:schemeClr val="bg1"/>
                </a:solidFill>
                <a:latin typeface="Aharoni" panose="02010803020104030203" pitchFamily="2" charset="-79"/>
                <a:ea typeface="MF TongXin (Noncommercial) Regu" pitchFamily="2" charset="-122"/>
                <a:cs typeface="Aharoni" panose="02010803020104030203" pitchFamily="2" charset="-79"/>
              </a:rPr>
              <a:t>02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2132965" y="2306320"/>
            <a:ext cx="161099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auto">
              <a:lnSpc>
                <a:spcPct val="1000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Aharoni" panose="02010803020104030203" pitchFamily="2" charset="-79"/>
                <a:ea typeface="MF TongXin (Noncommercial) Regu" pitchFamily="2" charset="-122"/>
                <a:cs typeface="Aharoni" panose="02010803020104030203" pitchFamily="2" charset="-79"/>
                <a:sym typeface="+mn-ea"/>
              </a:rPr>
              <a:t>PART TWO</a:t>
            </a:r>
          </a:p>
        </p:txBody>
      </p:sp>
      <p:sp>
        <p:nvSpPr>
          <p:cNvPr id="11" name="矩形 10"/>
          <p:cNvSpPr/>
          <p:nvPr/>
        </p:nvSpPr>
        <p:spPr>
          <a:xfrm>
            <a:off x="4643755" y="2638425"/>
            <a:ext cx="744220" cy="11938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4556125" y="3030220"/>
            <a:ext cx="19215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ea typeface="MF TongXin (Noncommercial) Regu" pitchFamily="2" charset="-122"/>
                <a:cs typeface="Aharoni" panose="02010803020104030203" pitchFamily="2" charset="-79"/>
              </a:rPr>
              <a:t>MainBlock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Aharoni" panose="02010803020104030203" pitchFamily="2" charset="-79"/>
              <a:ea typeface="MF TongXin (Noncommercial) Regu" pitchFamily="2" charset="-122"/>
              <a:cs typeface="Aharoni" panose="02010803020104030203" pitchFamily="2" charset="-79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4556125" y="3490595"/>
            <a:ext cx="5614670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ea typeface="MF TongXin (Noncommercial) Regu" pitchFamily="2" charset="-122"/>
                <a:cs typeface="Aharoni" panose="02010803020104030203" pitchFamily="2" charset="-79"/>
              </a:rPr>
              <a:t>Place where all data are preserved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haroni" panose="02010803020104030203" pitchFamily="2" charset="-79"/>
              <a:ea typeface="MF TongXin (Noncommercial) Regu" pitchFamily="2" charset="-122"/>
              <a:cs typeface="Aharoni" panose="02010803020104030203" pitchFamily="2" charset="-79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10705465" y="611505"/>
            <a:ext cx="480695" cy="207010"/>
            <a:chOff x="16859" y="963"/>
            <a:chExt cx="757" cy="326"/>
          </a:xfrm>
        </p:grpSpPr>
        <p:sp>
          <p:nvSpPr>
            <p:cNvPr id="8" name="椭圆 7"/>
            <p:cNvSpPr/>
            <p:nvPr/>
          </p:nvSpPr>
          <p:spPr>
            <a:xfrm>
              <a:off x="17290" y="963"/>
              <a:ext cx="326" cy="32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16859" y="963"/>
              <a:ext cx="326" cy="32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65175" y="401955"/>
            <a:ext cx="10661650" cy="546989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765175" y="401955"/>
            <a:ext cx="3169920" cy="54692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9888855" y="4333875"/>
            <a:ext cx="1537970" cy="1537970"/>
            <a:chOff x="15573" y="6825"/>
            <a:chExt cx="2422" cy="2422"/>
          </a:xfrm>
        </p:grpSpPr>
        <p:sp>
          <p:nvSpPr>
            <p:cNvPr id="6" name="直角三角形 5"/>
            <p:cNvSpPr/>
            <p:nvPr/>
          </p:nvSpPr>
          <p:spPr>
            <a:xfrm flipH="1">
              <a:off x="15573" y="6825"/>
              <a:ext cx="2422" cy="2422"/>
            </a:xfrm>
            <a:prstGeom prst="rtTriangle">
              <a:avLst/>
            </a:prstGeom>
            <a:solidFill>
              <a:schemeClr val="tx1">
                <a:lumMod val="75000"/>
                <a:lumOff val="2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直角三角形 4"/>
            <p:cNvSpPr/>
            <p:nvPr/>
          </p:nvSpPr>
          <p:spPr>
            <a:xfrm flipH="1">
              <a:off x="16017" y="7268"/>
              <a:ext cx="1978" cy="1978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直角三角形 3"/>
            <p:cNvSpPr/>
            <p:nvPr/>
          </p:nvSpPr>
          <p:spPr>
            <a:xfrm flipH="1">
              <a:off x="16439" y="7690"/>
              <a:ext cx="1556" cy="1556"/>
            </a:xfrm>
            <a:prstGeom prst="rtTriangle">
              <a:avLst/>
            </a:prstGeom>
            <a:solidFill>
              <a:schemeClr val="tx1">
                <a:lumMod val="75000"/>
                <a:lumOff val="25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1918335" y="1705293"/>
            <a:ext cx="1887855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0000" b="1" dirty="0">
                <a:solidFill>
                  <a:schemeClr val="bg1"/>
                </a:solidFill>
                <a:latin typeface="Aharoni" panose="02010803020104030203" pitchFamily="2" charset="-79"/>
                <a:ea typeface="MF TongXin (Noncommercial) Regu" pitchFamily="2" charset="-122"/>
                <a:cs typeface="Aharoni" panose="02010803020104030203" pitchFamily="2" charset="-79"/>
              </a:rPr>
              <a:t>02</a:t>
            </a:r>
          </a:p>
        </p:txBody>
      </p:sp>
      <p:cxnSp>
        <p:nvCxnSpPr>
          <p:cNvPr id="9" name="直接连接符 8"/>
          <p:cNvCxnSpPr/>
          <p:nvPr/>
        </p:nvCxnSpPr>
        <p:spPr>
          <a:xfrm>
            <a:off x="1966595" y="3229928"/>
            <a:ext cx="166751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132965" y="1400493"/>
            <a:ext cx="161099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auto">
              <a:lnSpc>
                <a:spcPct val="1000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Aharoni" panose="02010803020104030203" pitchFamily="2" charset="-79"/>
                <a:ea typeface="MF TongXin (Noncommercial) Regu" pitchFamily="2" charset="-122"/>
                <a:cs typeface="Aharoni" panose="02010803020104030203" pitchFamily="2" charset="-79"/>
                <a:sym typeface="+mn-ea"/>
              </a:rPr>
              <a:t>PART TWO</a:t>
            </a:r>
          </a:p>
        </p:txBody>
      </p:sp>
      <p:sp>
        <p:nvSpPr>
          <p:cNvPr id="11" name="矩形 10"/>
          <p:cNvSpPr/>
          <p:nvPr/>
        </p:nvSpPr>
        <p:spPr>
          <a:xfrm>
            <a:off x="4643755" y="1732598"/>
            <a:ext cx="744220" cy="11938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4556125" y="2124393"/>
            <a:ext cx="19215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ea typeface="MF TongXin (Noncommercial) Regu" pitchFamily="2" charset="-122"/>
                <a:cs typeface="Aharoni" panose="02010803020104030203" pitchFamily="2" charset="-79"/>
              </a:rPr>
              <a:t>MainBlock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Aharoni" panose="02010803020104030203" pitchFamily="2" charset="-79"/>
              <a:ea typeface="MF TongXin (Noncommercial) Regu" pitchFamily="2" charset="-122"/>
              <a:cs typeface="Aharoni" panose="02010803020104030203" pitchFamily="2" charset="-79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4556125" y="2584768"/>
            <a:ext cx="5614670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ea typeface="MF TongXin (Noncommercial) Regu" pitchFamily="2" charset="-122"/>
                <a:cs typeface="Aharoni" panose="02010803020104030203" pitchFamily="2" charset="-79"/>
              </a:rPr>
              <a:t>Place where all data are preserved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haroni" panose="02010803020104030203" pitchFamily="2" charset="-79"/>
              <a:ea typeface="MF TongXin (Noncommercial) Regu" pitchFamily="2" charset="-122"/>
              <a:cs typeface="Aharoni" panose="02010803020104030203" pitchFamily="2" charset="-79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10705465" y="611505"/>
            <a:ext cx="480695" cy="207010"/>
            <a:chOff x="16859" y="963"/>
            <a:chExt cx="757" cy="326"/>
          </a:xfrm>
        </p:grpSpPr>
        <p:sp>
          <p:nvSpPr>
            <p:cNvPr id="8" name="椭圆 7"/>
            <p:cNvSpPr/>
            <p:nvPr/>
          </p:nvSpPr>
          <p:spPr>
            <a:xfrm>
              <a:off x="17290" y="963"/>
              <a:ext cx="326" cy="32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16859" y="963"/>
              <a:ext cx="326" cy="32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矩形 16">
            <a:extLst>
              <a:ext uri="{FF2B5EF4-FFF2-40B4-BE49-F238E27FC236}">
                <a16:creationId xmlns:a16="http://schemas.microsoft.com/office/drawing/2014/main" id="{36086FAB-83F3-407E-9E1E-706FFB9DE1DD}"/>
              </a:ext>
            </a:extLst>
          </p:cNvPr>
          <p:cNvSpPr/>
          <p:nvPr/>
        </p:nvSpPr>
        <p:spPr>
          <a:xfrm>
            <a:off x="4797033" y="3367829"/>
            <a:ext cx="1588192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structure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9EAC021-5D4A-427E-A636-A7C91DD1A8C8}"/>
              </a:ext>
            </a:extLst>
          </p:cNvPr>
          <p:cNvSpPr/>
          <p:nvPr/>
        </p:nvSpPr>
        <p:spPr>
          <a:xfrm>
            <a:off x="4796398" y="3869526"/>
            <a:ext cx="3902710" cy="29597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lnSpc>
                <a:spcPct val="150000"/>
              </a:lnSpc>
            </a:pP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ea"/>
              </a:rPr>
              <a:t>The way different types of records are preserved</a:t>
            </a:r>
            <a:endParaRPr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ea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7681B50E-094F-4E05-AA9D-51DF09D3E7F1}"/>
              </a:ext>
            </a:extLst>
          </p:cNvPr>
          <p:cNvSpPr/>
          <p:nvPr/>
        </p:nvSpPr>
        <p:spPr>
          <a:xfrm>
            <a:off x="4797033" y="4471115"/>
            <a:ext cx="2151551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functionality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4DD47D0F-7892-4F1D-86A2-947595607E37}"/>
              </a:ext>
            </a:extLst>
          </p:cNvPr>
          <p:cNvSpPr/>
          <p:nvPr/>
        </p:nvSpPr>
        <p:spPr>
          <a:xfrm>
            <a:off x="4797033" y="4817852"/>
            <a:ext cx="3902075" cy="29597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lnSpc>
                <a:spcPct val="150000"/>
              </a:lnSpc>
            </a:pP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ea"/>
              </a:rPr>
              <a:t>Fundamental operation: Insert, delete, merge, split</a:t>
            </a:r>
            <a:endParaRPr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ea"/>
            </a:endParaRPr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9A013FAB-925B-4353-AACB-6AE4333BF634}"/>
              </a:ext>
            </a:extLst>
          </p:cNvPr>
          <p:cNvCxnSpPr/>
          <p:nvPr/>
        </p:nvCxnSpPr>
        <p:spPr>
          <a:xfrm>
            <a:off x="4643755" y="3367829"/>
            <a:ext cx="0" cy="1855924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48295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97485" y="218122"/>
            <a:ext cx="11797030" cy="64217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19B7C992-14FB-478F-A17C-4B6622C5E269}"/>
              </a:ext>
            </a:extLst>
          </p:cNvPr>
          <p:cNvGrpSpPr/>
          <p:nvPr/>
        </p:nvGrpSpPr>
        <p:grpSpPr>
          <a:xfrm>
            <a:off x="582295" y="536575"/>
            <a:ext cx="328930" cy="328930"/>
            <a:chOff x="8464" y="2877"/>
            <a:chExt cx="2411" cy="2411"/>
          </a:xfrm>
        </p:grpSpPr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4DCACEB7-6EA0-4986-B5D6-D551B66C95EE}"/>
                </a:ext>
              </a:extLst>
            </p:cNvPr>
            <p:cNvSpPr/>
            <p:nvPr/>
          </p:nvSpPr>
          <p:spPr>
            <a:xfrm>
              <a:off x="8464" y="2877"/>
              <a:ext cx="2411" cy="2411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41B1181B-39AC-4748-B94D-6BB391FAD691}"/>
                </a:ext>
              </a:extLst>
            </p:cNvPr>
            <p:cNvSpPr/>
            <p:nvPr/>
          </p:nvSpPr>
          <p:spPr>
            <a:xfrm>
              <a:off x="8948" y="3360"/>
              <a:ext cx="1443" cy="1443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圆角矩形 6">
            <a:extLst>
              <a:ext uri="{FF2B5EF4-FFF2-40B4-BE49-F238E27FC236}">
                <a16:creationId xmlns:a16="http://schemas.microsoft.com/office/drawing/2014/main" id="{7DCA1A2A-4121-4BE3-AB43-0FB00F968F8D}"/>
              </a:ext>
            </a:extLst>
          </p:cNvPr>
          <p:cNvSpPr/>
          <p:nvPr/>
        </p:nvSpPr>
        <p:spPr>
          <a:xfrm>
            <a:off x="1006475" y="550545"/>
            <a:ext cx="4411831" cy="32893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STRUCTURE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4" name="图片 13" descr="手机屏幕截图&#10;&#10;描述已自动生成">
            <a:extLst>
              <a:ext uri="{FF2B5EF4-FFF2-40B4-BE49-F238E27FC236}">
                <a16:creationId xmlns:a16="http://schemas.microsoft.com/office/drawing/2014/main" id="{49D8E741-B634-4B69-873F-41AFB40BC2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7896" y="1243499"/>
            <a:ext cx="8403822" cy="4263189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44ED20EF-71C2-4914-97FC-BD2C01B0AB23}"/>
              </a:ext>
            </a:extLst>
          </p:cNvPr>
          <p:cNvSpPr txBox="1"/>
          <p:nvPr/>
        </p:nvSpPr>
        <p:spPr>
          <a:xfrm>
            <a:off x="648327" y="2231581"/>
            <a:ext cx="294810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- One linked-list preserves one relation</a:t>
            </a:r>
          </a:p>
          <a:p>
            <a:endParaRPr lang="en-US" altLang="zh-CN" sz="2400" b="1" dirty="0"/>
          </a:p>
          <a:p>
            <a:r>
              <a:rPr lang="en-US" altLang="zh-CN" sz="2400" b="1" dirty="0"/>
              <a:t>- Interface is a dictionary with name of relation as keys</a:t>
            </a:r>
            <a:endParaRPr lang="zh-CN" altLang="en-US" sz="2400" b="1" dirty="0"/>
          </a:p>
          <a:p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265704987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97485" y="218122"/>
            <a:ext cx="11797030" cy="64217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19B7C992-14FB-478F-A17C-4B6622C5E269}"/>
              </a:ext>
            </a:extLst>
          </p:cNvPr>
          <p:cNvGrpSpPr/>
          <p:nvPr/>
        </p:nvGrpSpPr>
        <p:grpSpPr>
          <a:xfrm>
            <a:off x="582295" y="536575"/>
            <a:ext cx="328930" cy="328930"/>
            <a:chOff x="8464" y="2877"/>
            <a:chExt cx="2411" cy="2411"/>
          </a:xfrm>
        </p:grpSpPr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4DCACEB7-6EA0-4986-B5D6-D551B66C95EE}"/>
                </a:ext>
              </a:extLst>
            </p:cNvPr>
            <p:cNvSpPr/>
            <p:nvPr/>
          </p:nvSpPr>
          <p:spPr>
            <a:xfrm>
              <a:off x="8464" y="2877"/>
              <a:ext cx="2411" cy="2411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41B1181B-39AC-4748-B94D-6BB391FAD691}"/>
                </a:ext>
              </a:extLst>
            </p:cNvPr>
            <p:cNvSpPr/>
            <p:nvPr/>
          </p:nvSpPr>
          <p:spPr>
            <a:xfrm>
              <a:off x="8948" y="3360"/>
              <a:ext cx="1443" cy="1443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圆角矩形 6">
            <a:extLst>
              <a:ext uri="{FF2B5EF4-FFF2-40B4-BE49-F238E27FC236}">
                <a16:creationId xmlns:a16="http://schemas.microsoft.com/office/drawing/2014/main" id="{7DCA1A2A-4121-4BE3-AB43-0FB00F968F8D}"/>
              </a:ext>
            </a:extLst>
          </p:cNvPr>
          <p:cNvSpPr/>
          <p:nvPr/>
        </p:nvSpPr>
        <p:spPr>
          <a:xfrm>
            <a:off x="1006475" y="550545"/>
            <a:ext cx="4548019" cy="32893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STRUCTURE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4ED20EF-71C2-4914-97FC-BD2C01B0AB23}"/>
              </a:ext>
            </a:extLst>
          </p:cNvPr>
          <p:cNvSpPr txBox="1"/>
          <p:nvPr/>
        </p:nvSpPr>
        <p:spPr>
          <a:xfrm>
            <a:off x="746760" y="2222212"/>
            <a:ext cx="294810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- One linked-list preserves one relation</a:t>
            </a:r>
          </a:p>
          <a:p>
            <a:endParaRPr lang="en-US" altLang="zh-CN" sz="2400" b="1" dirty="0"/>
          </a:p>
          <a:p>
            <a:r>
              <a:rPr lang="en-US" altLang="zh-CN" sz="2400" b="1" dirty="0"/>
              <a:t>- Interface is a dictionary with name of relation as keys</a:t>
            </a:r>
            <a:endParaRPr lang="zh-CN" altLang="en-US" sz="2400" b="1" dirty="0"/>
          </a:p>
          <a:p>
            <a:endParaRPr lang="en-US" altLang="zh-CN" sz="2400" dirty="0"/>
          </a:p>
        </p:txBody>
      </p:sp>
      <p:pic>
        <p:nvPicPr>
          <p:cNvPr id="14" name="图片 13" descr="手机屏幕截图&#10;&#10;描述已自动生成">
            <a:extLst>
              <a:ext uri="{FF2B5EF4-FFF2-40B4-BE49-F238E27FC236}">
                <a16:creationId xmlns:a16="http://schemas.microsoft.com/office/drawing/2014/main" id="{CE8BA071-4868-4C5E-9F05-18E36A61B2A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4867" y="2694270"/>
            <a:ext cx="7849906" cy="1653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3787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875</TotalTime>
  <Words>130</Words>
  <Application>Microsoft Macintosh PowerPoint</Application>
  <PresentationFormat>宽屏</PresentationFormat>
  <Paragraphs>43</Paragraphs>
  <Slides>7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等线</vt:lpstr>
      <vt:lpstr>微软雅黑</vt:lpstr>
      <vt:lpstr>Lora</vt:lpstr>
      <vt:lpstr>Aharoni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杨兆骅</dc:creator>
  <cp:lastModifiedBy>Yang, Zhaohua</cp:lastModifiedBy>
  <cp:revision>40</cp:revision>
  <dcterms:created xsi:type="dcterms:W3CDTF">2019-01-01T10:14:41Z</dcterms:created>
  <dcterms:modified xsi:type="dcterms:W3CDTF">2020-05-22T06:46:29Z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2052-10.1.0.6875</vt:lpwstr>
  </property>
</Properties>
</file>