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0" r:id="rId2"/>
    <p:sldId id="261" r:id="rId3"/>
    <p:sldId id="299" r:id="rId4"/>
    <p:sldId id="311" r:id="rId5"/>
    <p:sldId id="312" r:id="rId6"/>
    <p:sldId id="313" r:id="rId7"/>
    <p:sldId id="319" r:id="rId8"/>
    <p:sldId id="320" r:id="rId9"/>
    <p:sldId id="318" r:id="rId10"/>
    <p:sldId id="315" r:id="rId11"/>
    <p:sldId id="314" r:id="rId12"/>
    <p:sldId id="317" r:id="rId13"/>
    <p:sldId id="324" r:id="rId14"/>
    <p:sldId id="322" r:id="rId15"/>
    <p:sldId id="323" r:id="rId16"/>
    <p:sldId id="325" r:id="rId17"/>
    <p:sldId id="321" r:id="rId18"/>
    <p:sldId id="326" r:id="rId19"/>
    <p:sldId id="330" r:id="rId20"/>
    <p:sldId id="327" r:id="rId21"/>
    <p:sldId id="328" r:id="rId22"/>
    <p:sldId id="329" r:id="rId23"/>
    <p:sldId id="331" r:id="rId24"/>
    <p:sldId id="332" r:id="rId25"/>
    <p:sldId id="334" r:id="rId26"/>
    <p:sldId id="333" r:id="rId27"/>
    <p:sldId id="335" r:id="rId28"/>
    <p:sldId id="336" r:id="rId29"/>
    <p:sldId id="337" r:id="rId30"/>
    <p:sldId id="338" r:id="rId31"/>
    <p:sldId id="339" r:id="rId32"/>
    <p:sldId id="341" r:id="rId33"/>
    <p:sldId id="340" r:id="rId34"/>
    <p:sldId id="342" r:id="rId35"/>
    <p:sldId id="346" r:id="rId36"/>
    <p:sldId id="345" r:id="rId37"/>
    <p:sldId id="347" r:id="rId38"/>
    <p:sldId id="348" r:id="rId39"/>
    <p:sldId id="350" r:id="rId40"/>
    <p:sldId id="35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C23B-B2BA-4B09-BF0D-057DCADF9BDD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0E6C-2DC8-4E2D-8FE1-51A85D7ED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1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34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8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61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00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52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08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20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9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83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145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182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32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18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411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920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5596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3688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14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69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51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23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47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80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32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9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60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50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25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7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410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7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032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88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2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0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E7B2-FE52-4FCF-9059-A1808AC1D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1CF1C-61B7-4168-BAC4-10393681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C058B-E7B0-4CCC-8482-1CE6D1A3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2C20D-2F4A-4271-8027-6EF24F4B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143F9-4BA4-4BA0-ACB6-64FEB96A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0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145EC-10ED-4502-9A40-659446AE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B1B3F-471F-424D-B589-4C760BAEE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DE52B-E762-47DA-8E02-CB90230D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E99203-E036-4F99-A8A2-9141D98D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18E3B-0866-497F-8E53-359E9B24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06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59366E-DEDE-4565-B9FD-E2C4D9AF5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CC0073-01D3-488E-8FFC-93DFEEE0C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5109D-D085-4CC1-872E-B1CD4282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37D0F-0325-4A24-935A-EE75D337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9C520-9F93-4ACB-A0E3-90F7E340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52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48457045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79FD4-756D-47A7-99F0-BD48BA2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2EC71-D8BE-44FC-AE48-6B9DC688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F3191-27E9-431F-B759-6F0C1F7C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3B663-51AA-4700-A7FA-FDE8CB06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47671-C4C2-4C06-993E-E9B826A1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3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4A9E9-F668-46B5-A7EF-AD3EA43F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2E0FE3-0D98-41F2-9F43-1C76DB1D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455F0-F1E9-4729-9DEA-EDB0656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B2F5D-EBC5-4C14-8200-4BEADE41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F96191-B825-4165-A658-ED2747E8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5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C9FFB-EDAD-47B7-8828-B75AA669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578F5-995F-42D1-8403-6E4E77B1C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24E69-0058-4919-AD92-15963C05A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EAB55-68D1-4C76-B84B-DDE506F7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CA116-2CE2-4463-9CF6-6DC0AA66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DD199-B0B5-4E3B-824F-D953F76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0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80858-761A-4F3E-919B-E7AD6A18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EA74DD-BC9E-458B-AD22-354611E4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E447A6-0414-4BDA-81BC-B19FEA7AC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015E18-B19E-421C-B184-7E8114F09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EB86C-73A4-4EB2-852F-088048E6A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22759B-2DF6-40CC-98AD-1C0F91CA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B6FF8B-19E8-46E3-B8A4-B911404A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32BF46-9259-4D5C-92B3-2B799F66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8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C78A1-532B-42DB-97FB-70E8D9B0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0090-9CEA-44BB-9FBA-46C01110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E5B7B-8ED1-4BCF-A159-875777B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6C51C-196D-4DE1-AB07-16A44339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0BCA61-3823-4F3C-BFEF-D509888B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99CDA7-A5F8-4695-8956-83994286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A8294-74D2-4F60-BDD6-96C2F273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7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C0B1E-D5F6-4A11-A9CE-16D5291B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177C9-19B0-4997-8D48-AD25073A6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1F5A3-91D3-4D41-A630-24E4F069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F980B-1368-463C-8776-A81FBB08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98311-3B13-4B96-A638-FA86956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25921-B107-464A-A546-CE6C85ED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54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FE5BF-9F9C-457B-AC5E-AF6ACB02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8A358F-3137-4CD9-B7DB-C936F8A9D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E3038-0232-4F5D-B69F-B5F602A0E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D717A3-A9AE-439B-A80B-F05821A9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2811C-C3E0-4D6F-9F67-CAD93B7E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247AB7-75C7-4E20-9048-D22B12E06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9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A99836-1650-4D14-96B8-12872B19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A26E23-CC9E-4D54-862D-5121D74D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C0997-167E-4D01-8BB8-6391B4E3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A903-A842-4667-9CD8-D17AD19230BE}" type="datetimeFigureOut">
              <a:rPr lang="zh-CN" altLang="en-US" smtClean="0"/>
              <a:t>2020/5/21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93B82-A1A5-4EF8-838F-0A3D280D7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9D5A0-D2A2-4982-98DE-228CE3A55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A0E25-F203-493D-ADD5-2A3BAE893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75" y="401955"/>
            <a:ext cx="10661650" cy="5469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5175" y="401955"/>
            <a:ext cx="3169920" cy="5469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888855" y="4333875"/>
            <a:ext cx="1537970" cy="1537970"/>
            <a:chOff x="15573" y="6825"/>
            <a:chExt cx="2422" cy="2422"/>
          </a:xfrm>
        </p:grpSpPr>
        <p:sp>
          <p:nvSpPr>
            <p:cNvPr id="6" name="直角三角形 5"/>
            <p:cNvSpPr/>
            <p:nvPr/>
          </p:nvSpPr>
          <p:spPr>
            <a:xfrm flipH="1">
              <a:off x="15573" y="6825"/>
              <a:ext cx="2422" cy="2422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017" y="7268"/>
              <a:ext cx="1978" cy="19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flipH="1">
              <a:off x="16439" y="7690"/>
              <a:ext cx="1556" cy="1556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1966595" y="4135755"/>
            <a:ext cx="16675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18335" y="2611120"/>
            <a:ext cx="18878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18335" y="2306320"/>
            <a:ext cx="182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 THREE</a:t>
            </a:r>
          </a:p>
        </p:txBody>
      </p:sp>
      <p:sp>
        <p:nvSpPr>
          <p:cNvPr id="11" name="矩形 10"/>
          <p:cNvSpPr/>
          <p:nvPr/>
        </p:nvSpPr>
        <p:spPr>
          <a:xfrm>
            <a:off x="4643755" y="2638425"/>
            <a:ext cx="744220" cy="119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6125" y="3030220"/>
            <a:ext cx="436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Stack-based Query Engine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556125" y="3784848"/>
            <a:ext cx="561467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Briefly Introduced on the Implementation</a:t>
            </a:r>
            <a:endParaRPr lang="zh-CN" altLang="en-US" sz="1200" dirty="0">
              <a:solidFill>
                <a:schemeClr val="tx1">
                  <a:lumMod val="75000"/>
                  <a:lumOff val="25000"/>
                  <a:alpha val="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705465" y="611505"/>
            <a:ext cx="480695" cy="207010"/>
            <a:chOff x="16859" y="963"/>
            <a:chExt cx="757" cy="326"/>
          </a:xfrm>
        </p:grpSpPr>
        <p:sp>
          <p:nvSpPr>
            <p:cNvPr id="8" name="椭圆 7"/>
            <p:cNvSpPr/>
            <p:nvPr/>
          </p:nvSpPr>
          <p:spPr>
            <a:xfrm>
              <a:off x="17290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59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D2830EB-F035-4AA6-BCB9-FAF050F5DA87}"/>
              </a:ext>
            </a:extLst>
          </p:cNvPr>
          <p:cNvSpPr txBox="1"/>
          <p:nvPr/>
        </p:nvSpPr>
        <p:spPr>
          <a:xfrm>
            <a:off x="4556125" y="4135755"/>
            <a:ext cx="561467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Reconstruction of the ENV Stack</a:t>
            </a:r>
            <a:endParaRPr lang="zh-CN" altLang="en-US" sz="1200" dirty="0">
              <a:solidFill>
                <a:schemeClr val="tx1">
                  <a:lumMod val="75000"/>
                  <a:lumOff val="25000"/>
                  <a:alpha val="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5997DD-1E34-4EBC-AEBB-D6735BB1C8B9}"/>
              </a:ext>
            </a:extLst>
          </p:cNvPr>
          <p:cNvSpPr txBox="1"/>
          <p:nvPr/>
        </p:nvSpPr>
        <p:spPr>
          <a:xfrm>
            <a:off x="4556125" y="4483739"/>
            <a:ext cx="561467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Assignment Function</a:t>
            </a:r>
            <a:endParaRPr lang="zh-CN" altLang="en-US" sz="1200" dirty="0">
              <a:solidFill>
                <a:schemeClr val="tx1">
                  <a:lumMod val="75000"/>
                  <a:lumOff val="25000"/>
                  <a:alpha val="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059838" y="1128909"/>
            <a:ext cx="537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['PERSON',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'where',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['self.id’,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'in’,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[['STAFF’,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'where’,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['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'&lt;', '30’]],'.id']]]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1EE92463-2A66-443D-9A6A-874A61CE0BFF}"/>
              </a:ext>
            </a:extLst>
          </p:cNvPr>
          <p:cNvSpPr txBox="1"/>
          <p:nvPr/>
        </p:nvSpPr>
        <p:spPr>
          <a:xfrm>
            <a:off x="984001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7E0C57A6-2306-4075-8894-BCE3DB76277C}"/>
              </a:ext>
            </a:extLst>
          </p:cNvPr>
          <p:cNvSpPr txBox="1"/>
          <p:nvPr/>
        </p:nvSpPr>
        <p:spPr>
          <a:xfrm>
            <a:off x="2623056" y="4590466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2568BD-9906-4F93-B7D0-F65104C07E09}"/>
              </a:ext>
            </a:extLst>
          </p:cNvPr>
          <p:cNvGrpSpPr/>
          <p:nvPr/>
        </p:nvGrpSpPr>
        <p:grpSpPr>
          <a:xfrm>
            <a:off x="1029345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F6847E-4E3E-4519-A420-380DD539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D99D6-73F6-46F3-BAEA-562E7B77F90C}"/>
                </a:ext>
              </a:extLst>
            </p:cNvPr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B6CB790F-5FB4-4F5F-900F-2DC0E24A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964320CD-AFA2-404C-98DE-366CF4C32066}"/>
                  </a:ext>
                </a:extLst>
              </p:cNvPr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AD92A287-69A7-44F6-8EAE-F4778C7E66B7}"/>
                  </a:ext>
                </a:extLst>
              </p:cNvPr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6DD710-1304-4C94-9B2B-0BA58485C2AA}"/>
              </a:ext>
            </a:extLst>
          </p:cNvPr>
          <p:cNvGrpSpPr/>
          <p:nvPr/>
        </p:nvGrpSpPr>
        <p:grpSpPr>
          <a:xfrm>
            <a:off x="2549635" y="2985161"/>
            <a:ext cx="1440180" cy="1440180"/>
            <a:chOff x="9244330" y="2099945"/>
            <a:chExt cx="1440180" cy="144018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D696FB-E3B2-463F-AF56-4A82213A7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图片 26" descr="图片包含 游戏机, 画&#10;&#10;描述已自动生成">
              <a:extLst>
                <a:ext uri="{FF2B5EF4-FFF2-40B4-BE49-F238E27FC236}">
                  <a16:creationId xmlns:a16="http://schemas.microsoft.com/office/drawing/2014/main" id="{050CFEE3-EA0F-407B-A1E2-D1BEBFA7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1D8F22-A749-40FB-B068-E977FB2FB7F9}"/>
              </a:ext>
            </a:extLst>
          </p:cNvPr>
          <p:cNvSpPr/>
          <p:nvPr/>
        </p:nvSpPr>
        <p:spPr>
          <a:xfrm>
            <a:off x="6096000" y="597408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C8FB5E2-7CB2-42D5-BBA7-72736A4D4297}"/>
              </a:ext>
            </a:extLst>
          </p:cNvPr>
          <p:cNvSpPr txBox="1"/>
          <p:nvPr/>
        </p:nvSpPr>
        <p:spPr>
          <a:xfrm>
            <a:off x="6593840" y="5529119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150D30-666B-4A4E-98C9-25D5332772E5}"/>
              </a:ext>
            </a:extLst>
          </p:cNvPr>
          <p:cNvSpPr txBox="1"/>
          <p:nvPr/>
        </p:nvSpPr>
        <p:spPr>
          <a:xfrm>
            <a:off x="6593840" y="5052131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9631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157792" y="1660525"/>
            <a:ext cx="5655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[‘PERSON’, ‘where’,  [Query]]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1EE92463-2A66-443D-9A6A-874A61CE0BFF}"/>
              </a:ext>
            </a:extLst>
          </p:cNvPr>
          <p:cNvSpPr txBox="1"/>
          <p:nvPr/>
        </p:nvSpPr>
        <p:spPr>
          <a:xfrm>
            <a:off x="984001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7E0C57A6-2306-4075-8894-BCE3DB76277C}"/>
              </a:ext>
            </a:extLst>
          </p:cNvPr>
          <p:cNvSpPr txBox="1"/>
          <p:nvPr/>
        </p:nvSpPr>
        <p:spPr>
          <a:xfrm>
            <a:off x="2623056" y="4590466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2568BD-9906-4F93-B7D0-F65104C07E09}"/>
              </a:ext>
            </a:extLst>
          </p:cNvPr>
          <p:cNvGrpSpPr/>
          <p:nvPr/>
        </p:nvGrpSpPr>
        <p:grpSpPr>
          <a:xfrm>
            <a:off x="1029345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F6847E-4E3E-4519-A420-380DD539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D99D6-73F6-46F3-BAEA-562E7B77F90C}"/>
                </a:ext>
              </a:extLst>
            </p:cNvPr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B6CB790F-5FB4-4F5F-900F-2DC0E24A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964320CD-AFA2-404C-98DE-366CF4C32066}"/>
                  </a:ext>
                </a:extLst>
              </p:cNvPr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AD92A287-69A7-44F6-8EAE-F4778C7E66B7}"/>
                  </a:ext>
                </a:extLst>
              </p:cNvPr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6DD710-1304-4C94-9B2B-0BA58485C2AA}"/>
              </a:ext>
            </a:extLst>
          </p:cNvPr>
          <p:cNvGrpSpPr/>
          <p:nvPr/>
        </p:nvGrpSpPr>
        <p:grpSpPr>
          <a:xfrm>
            <a:off x="2549635" y="2985161"/>
            <a:ext cx="1440180" cy="1440180"/>
            <a:chOff x="9244330" y="2099945"/>
            <a:chExt cx="1440180" cy="144018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D696FB-E3B2-463F-AF56-4A82213A7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图片 26" descr="图片包含 游戏机, 画&#10;&#10;描述已自动生成">
              <a:extLst>
                <a:ext uri="{FF2B5EF4-FFF2-40B4-BE49-F238E27FC236}">
                  <a16:creationId xmlns:a16="http://schemas.microsoft.com/office/drawing/2014/main" id="{050CFEE3-EA0F-407B-A1E2-D1BEBFA7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1D8F22-A749-40FB-B068-E977FB2FB7F9}"/>
              </a:ext>
            </a:extLst>
          </p:cNvPr>
          <p:cNvSpPr/>
          <p:nvPr/>
        </p:nvSpPr>
        <p:spPr>
          <a:xfrm>
            <a:off x="6096000" y="597408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03BAB6-5A3F-4263-BB36-6DEED2DB569E}"/>
              </a:ext>
            </a:extLst>
          </p:cNvPr>
          <p:cNvSpPr txBox="1"/>
          <p:nvPr/>
        </p:nvSpPr>
        <p:spPr>
          <a:xfrm>
            <a:off x="6593840" y="4623325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(“0001”,”xxx”,”xxx”,1998)</a:t>
            </a:r>
          </a:p>
          <a:p>
            <a:pPr algn="ctr"/>
            <a:r>
              <a:rPr lang="en-US" altLang="zh-CN" dirty="0"/>
              <a:t>(“0002”,”xxx”,”xxx”,1997)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(“1919”,”xxx”,”xxx”,1999)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9C646E-4936-496B-951F-3FB6C785EEF7}"/>
              </a:ext>
            </a:extLst>
          </p:cNvPr>
          <p:cNvSpPr/>
          <p:nvPr/>
        </p:nvSpPr>
        <p:spPr>
          <a:xfrm>
            <a:off x="6096000" y="3393935"/>
            <a:ext cx="254428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(“0001”,”xxx”,”xxx”,1998)</a:t>
            </a: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889206B2-D33A-4F17-9209-63722CB18E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31345" y="2151127"/>
            <a:ext cx="1049258" cy="1043415"/>
          </a:xfrm>
          <a:prstGeom prst="curvedConnector3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FC64AA1D-358D-467F-A4F2-76FEA28DAE64}"/>
              </a:ext>
            </a:extLst>
          </p:cNvPr>
          <p:cNvSpPr/>
          <p:nvPr/>
        </p:nvSpPr>
        <p:spPr>
          <a:xfrm>
            <a:off x="10036311" y="3071199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self.id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59BE73-DABB-4EFE-A92C-1797908D8702}"/>
              </a:ext>
            </a:extLst>
          </p:cNvPr>
          <p:cNvSpPr/>
          <p:nvPr/>
        </p:nvSpPr>
        <p:spPr>
          <a:xfrm>
            <a:off x="9946542" y="3436557"/>
            <a:ext cx="10502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“0001”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768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Difficulty of ASM in CA1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21A4E-5861-48F0-B1B6-680EFB263C7B}"/>
              </a:ext>
            </a:extLst>
          </p:cNvPr>
          <p:cNvSpPr/>
          <p:nvPr/>
        </p:nvSpPr>
        <p:spPr>
          <a:xfrm>
            <a:off x="1747520" y="1500555"/>
            <a:ext cx="912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List all actors who never played in a movie suitable for small children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1B2C1D-141A-4FDA-9A33-FFFC8DEC22FA}"/>
              </a:ext>
            </a:extLst>
          </p:cNvPr>
          <p:cNvSpPr/>
          <p:nvPr/>
        </p:nvSpPr>
        <p:spPr>
          <a:xfrm>
            <a:off x="2051050" y="2521719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RESTRICTION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4355D0-9ACF-4610-A660-3887B8A5222D}"/>
              </a:ext>
            </a:extLst>
          </p:cNvPr>
          <p:cNvSpPr/>
          <p:nvPr/>
        </p:nvSpPr>
        <p:spPr>
          <a:xfrm>
            <a:off x="5285742" y="2511432"/>
            <a:ext cx="1584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BAB901-01D9-4D01-937E-8C260C93F0A9}"/>
              </a:ext>
            </a:extLst>
          </p:cNvPr>
          <p:cNvSpPr/>
          <p:nvPr/>
        </p:nvSpPr>
        <p:spPr>
          <a:xfrm>
            <a:off x="7284720" y="2511432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F15FBA-2F10-4009-9289-B761381921E9}"/>
              </a:ext>
            </a:extLst>
          </p:cNvPr>
          <p:cNvCxnSpPr/>
          <p:nvPr/>
        </p:nvCxnSpPr>
        <p:spPr>
          <a:xfrm>
            <a:off x="4652010" y="2711487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3B65D-22D8-473F-B67C-DF130E7854F9}"/>
              </a:ext>
            </a:extLst>
          </p:cNvPr>
          <p:cNvCxnSpPr/>
          <p:nvPr/>
        </p:nvCxnSpPr>
        <p:spPr>
          <a:xfrm>
            <a:off x="6837680" y="2710254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8B990-3F5B-4ED2-BC37-96F6EE6AA3B9}"/>
              </a:ext>
            </a:extLst>
          </p:cNvPr>
          <p:cNvSpPr txBox="1"/>
          <p:nvPr/>
        </p:nvSpPr>
        <p:spPr>
          <a:xfrm>
            <a:off x="4451032" y="2387088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title</a:t>
            </a:r>
          </a:p>
          <a:p>
            <a:pPr algn="ctr"/>
            <a:r>
              <a:rPr lang="en-US" altLang="zh-CN" dirty="0"/>
              <a:t>year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ED5DF7-94E4-442B-BDF3-13A4E5C3BCAC}"/>
              </a:ext>
            </a:extLst>
          </p:cNvPr>
          <p:cNvSpPr txBox="1"/>
          <p:nvPr/>
        </p:nvSpPr>
        <p:spPr>
          <a:xfrm>
            <a:off x="6636702" y="2387088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BA8D7EB-E123-4509-BEA9-665F5D99A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06148"/>
              </p:ext>
            </p:extLst>
          </p:nvPr>
        </p:nvGraphicFramePr>
        <p:xfrm>
          <a:off x="746760" y="3233474"/>
          <a:ext cx="48158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2664379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492295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7046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40294"/>
                  </a:ext>
                </a:extLst>
              </a:tr>
            </a:tbl>
          </a:graphicData>
        </a:graphic>
      </p:graphicFrame>
      <p:graphicFrame>
        <p:nvGraphicFramePr>
          <p:cNvPr id="32" name="表格 12">
            <a:extLst>
              <a:ext uri="{FF2B5EF4-FFF2-40B4-BE49-F238E27FC236}">
                <a16:creationId xmlns:a16="http://schemas.microsoft.com/office/drawing/2014/main" id="{B1C9B536-B1A4-4B08-83F7-3EDBB7465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76147"/>
              </p:ext>
            </p:extLst>
          </p:nvPr>
        </p:nvGraphicFramePr>
        <p:xfrm>
          <a:off x="6629400" y="3229472"/>
          <a:ext cx="48158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2664379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492295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7046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ROLE_year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40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37168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Difficulty of ASM in CA1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21A4E-5861-48F0-B1B6-680EFB263C7B}"/>
              </a:ext>
            </a:extLst>
          </p:cNvPr>
          <p:cNvSpPr/>
          <p:nvPr/>
        </p:nvSpPr>
        <p:spPr>
          <a:xfrm>
            <a:off x="1747520" y="1500555"/>
            <a:ext cx="912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List all actors who never played in a movie suitable for small children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1B2C1D-141A-4FDA-9A33-FFFC8DEC22FA}"/>
              </a:ext>
            </a:extLst>
          </p:cNvPr>
          <p:cNvSpPr/>
          <p:nvPr/>
        </p:nvSpPr>
        <p:spPr>
          <a:xfrm>
            <a:off x="2051050" y="2521719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RESTRICTION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4355D0-9ACF-4610-A660-3887B8A5222D}"/>
              </a:ext>
            </a:extLst>
          </p:cNvPr>
          <p:cNvSpPr/>
          <p:nvPr/>
        </p:nvSpPr>
        <p:spPr>
          <a:xfrm>
            <a:off x="5285742" y="2511432"/>
            <a:ext cx="1584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BAB901-01D9-4D01-937E-8C260C93F0A9}"/>
              </a:ext>
            </a:extLst>
          </p:cNvPr>
          <p:cNvSpPr/>
          <p:nvPr/>
        </p:nvSpPr>
        <p:spPr>
          <a:xfrm>
            <a:off x="7284720" y="2511432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F15FBA-2F10-4009-9289-B761381921E9}"/>
              </a:ext>
            </a:extLst>
          </p:cNvPr>
          <p:cNvCxnSpPr/>
          <p:nvPr/>
        </p:nvCxnSpPr>
        <p:spPr>
          <a:xfrm>
            <a:off x="4652010" y="2711487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3B65D-22D8-473F-B67C-DF130E7854F9}"/>
              </a:ext>
            </a:extLst>
          </p:cNvPr>
          <p:cNvCxnSpPr/>
          <p:nvPr/>
        </p:nvCxnSpPr>
        <p:spPr>
          <a:xfrm>
            <a:off x="6837680" y="2710254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8B990-3F5B-4ED2-BC37-96F6EE6AA3B9}"/>
              </a:ext>
            </a:extLst>
          </p:cNvPr>
          <p:cNvSpPr txBox="1"/>
          <p:nvPr/>
        </p:nvSpPr>
        <p:spPr>
          <a:xfrm>
            <a:off x="4451032" y="2387088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title</a:t>
            </a:r>
          </a:p>
          <a:p>
            <a:pPr algn="ctr"/>
            <a:r>
              <a:rPr lang="en-US" altLang="zh-CN" dirty="0"/>
              <a:t>year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ED5DF7-94E4-442B-BDF3-13A4E5C3BCAC}"/>
              </a:ext>
            </a:extLst>
          </p:cNvPr>
          <p:cNvSpPr txBox="1"/>
          <p:nvPr/>
        </p:nvSpPr>
        <p:spPr>
          <a:xfrm>
            <a:off x="6636702" y="2387088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BA8D7EB-E123-4509-BEA9-665F5D99A34A}"/>
              </a:ext>
            </a:extLst>
          </p:cNvPr>
          <p:cNvGraphicFramePr>
            <a:graphicFrameLocks noGrp="1"/>
          </p:cNvGraphicFramePr>
          <p:nvPr/>
        </p:nvGraphicFramePr>
        <p:xfrm>
          <a:off x="746760" y="3233474"/>
          <a:ext cx="48158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2664379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492295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7046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40294"/>
                  </a:ext>
                </a:extLst>
              </a:tr>
            </a:tbl>
          </a:graphicData>
        </a:graphic>
      </p:graphicFrame>
      <p:graphicFrame>
        <p:nvGraphicFramePr>
          <p:cNvPr id="32" name="表格 12">
            <a:extLst>
              <a:ext uri="{FF2B5EF4-FFF2-40B4-BE49-F238E27FC236}">
                <a16:creationId xmlns:a16="http://schemas.microsoft.com/office/drawing/2014/main" id="{B1C9B536-B1A4-4B08-83F7-3EDBB7465B5F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3229472"/>
          <a:ext cx="48158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2664379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492295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7046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ROLE_year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40294"/>
                  </a:ext>
                </a:extLst>
              </a:tr>
            </a:tbl>
          </a:graphicData>
        </a:graphic>
      </p:graphicFrame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8BE97C16-6F90-4A4E-AF2C-1EFCD1CCB09F}"/>
              </a:ext>
            </a:extLst>
          </p:cNvPr>
          <p:cNvGraphicFramePr>
            <a:graphicFrameLocks noGrp="1"/>
          </p:cNvGraphicFramePr>
          <p:nvPr/>
        </p:nvGraphicFramePr>
        <p:xfrm>
          <a:off x="2245359" y="4561833"/>
          <a:ext cx="8128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46103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042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5934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74833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70376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5134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1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4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0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Difficulty of ASM in CA1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21A4E-5861-48F0-B1B6-680EFB263C7B}"/>
              </a:ext>
            </a:extLst>
          </p:cNvPr>
          <p:cNvSpPr/>
          <p:nvPr/>
        </p:nvSpPr>
        <p:spPr>
          <a:xfrm>
            <a:off x="1747520" y="1500555"/>
            <a:ext cx="912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List all actors who never played in a movie suitable for small children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1B2C1D-141A-4FDA-9A33-FFFC8DEC22FA}"/>
              </a:ext>
            </a:extLst>
          </p:cNvPr>
          <p:cNvSpPr/>
          <p:nvPr/>
        </p:nvSpPr>
        <p:spPr>
          <a:xfrm>
            <a:off x="2051050" y="2521719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RESTRICTION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4355D0-9ACF-4610-A660-3887B8A5222D}"/>
              </a:ext>
            </a:extLst>
          </p:cNvPr>
          <p:cNvSpPr/>
          <p:nvPr/>
        </p:nvSpPr>
        <p:spPr>
          <a:xfrm>
            <a:off x="5285742" y="2511432"/>
            <a:ext cx="1584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BAB901-01D9-4D01-937E-8C260C93F0A9}"/>
              </a:ext>
            </a:extLst>
          </p:cNvPr>
          <p:cNvSpPr/>
          <p:nvPr/>
        </p:nvSpPr>
        <p:spPr>
          <a:xfrm>
            <a:off x="7284720" y="2511432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F15FBA-2F10-4009-9289-B761381921E9}"/>
              </a:ext>
            </a:extLst>
          </p:cNvPr>
          <p:cNvCxnSpPr/>
          <p:nvPr/>
        </p:nvCxnSpPr>
        <p:spPr>
          <a:xfrm>
            <a:off x="4652010" y="2711487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3B65D-22D8-473F-B67C-DF130E7854F9}"/>
              </a:ext>
            </a:extLst>
          </p:cNvPr>
          <p:cNvCxnSpPr/>
          <p:nvPr/>
        </p:nvCxnSpPr>
        <p:spPr>
          <a:xfrm>
            <a:off x="6837680" y="2710254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8B990-3F5B-4ED2-BC37-96F6EE6AA3B9}"/>
              </a:ext>
            </a:extLst>
          </p:cNvPr>
          <p:cNvSpPr txBox="1"/>
          <p:nvPr/>
        </p:nvSpPr>
        <p:spPr>
          <a:xfrm>
            <a:off x="4451032" y="2387088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title</a:t>
            </a:r>
          </a:p>
          <a:p>
            <a:pPr algn="ctr"/>
            <a:r>
              <a:rPr lang="en-US" altLang="zh-CN" dirty="0"/>
              <a:t>year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ED5DF7-94E4-442B-BDF3-13A4E5C3BCAC}"/>
              </a:ext>
            </a:extLst>
          </p:cNvPr>
          <p:cNvSpPr txBox="1"/>
          <p:nvPr/>
        </p:nvSpPr>
        <p:spPr>
          <a:xfrm>
            <a:off x="6636702" y="2387088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5BA8D7EB-E123-4509-BEA9-665F5D99A34A}"/>
              </a:ext>
            </a:extLst>
          </p:cNvPr>
          <p:cNvGraphicFramePr>
            <a:graphicFrameLocks noGrp="1"/>
          </p:cNvGraphicFramePr>
          <p:nvPr/>
        </p:nvGraphicFramePr>
        <p:xfrm>
          <a:off x="746760" y="3233474"/>
          <a:ext cx="48158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2664379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492295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7046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40294"/>
                  </a:ext>
                </a:extLst>
              </a:tr>
            </a:tbl>
          </a:graphicData>
        </a:graphic>
      </p:graphicFrame>
      <p:graphicFrame>
        <p:nvGraphicFramePr>
          <p:cNvPr id="32" name="表格 12">
            <a:extLst>
              <a:ext uri="{FF2B5EF4-FFF2-40B4-BE49-F238E27FC236}">
                <a16:creationId xmlns:a16="http://schemas.microsoft.com/office/drawing/2014/main" id="{B1C9B536-B1A4-4B08-83F7-3EDBB7465B5F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3229472"/>
          <a:ext cx="481584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26643792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49229579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127046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ROLE_year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27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2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540294"/>
                  </a:ext>
                </a:extLst>
              </a:tr>
            </a:tbl>
          </a:graphicData>
        </a:graphic>
      </p:graphicFrame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8BE97C16-6F90-4A4E-AF2C-1EFCD1CC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24"/>
              </p:ext>
            </p:extLst>
          </p:nvPr>
        </p:nvGraphicFramePr>
        <p:xfrm>
          <a:off x="2245359" y="4561833"/>
          <a:ext cx="8128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46103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042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5934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74833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70376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5134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1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2008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45098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599C3DA8-3246-4252-856B-A6AF39B85634}"/>
              </a:ext>
            </a:extLst>
          </p:cNvPr>
          <p:cNvSpPr/>
          <p:nvPr/>
        </p:nvSpPr>
        <p:spPr>
          <a:xfrm>
            <a:off x="2245358" y="4920770"/>
            <a:ext cx="8128001" cy="40723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0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Difficulty of ASM in CA1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21A4E-5861-48F0-B1B6-680EFB263C7B}"/>
              </a:ext>
            </a:extLst>
          </p:cNvPr>
          <p:cNvSpPr/>
          <p:nvPr/>
        </p:nvSpPr>
        <p:spPr>
          <a:xfrm>
            <a:off x="1747520" y="1500555"/>
            <a:ext cx="912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List all actors who never played in a movie suitable for small children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1B2C1D-141A-4FDA-9A33-FFFC8DEC22FA}"/>
              </a:ext>
            </a:extLst>
          </p:cNvPr>
          <p:cNvSpPr/>
          <p:nvPr/>
        </p:nvSpPr>
        <p:spPr>
          <a:xfrm>
            <a:off x="2051050" y="2521719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RESTRICTION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4355D0-9ACF-4610-A660-3887B8A5222D}"/>
              </a:ext>
            </a:extLst>
          </p:cNvPr>
          <p:cNvSpPr/>
          <p:nvPr/>
        </p:nvSpPr>
        <p:spPr>
          <a:xfrm>
            <a:off x="5285742" y="2511432"/>
            <a:ext cx="1584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BAB901-01D9-4D01-937E-8C260C93F0A9}"/>
              </a:ext>
            </a:extLst>
          </p:cNvPr>
          <p:cNvSpPr/>
          <p:nvPr/>
        </p:nvSpPr>
        <p:spPr>
          <a:xfrm>
            <a:off x="7284720" y="2511432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F15FBA-2F10-4009-9289-B761381921E9}"/>
              </a:ext>
            </a:extLst>
          </p:cNvPr>
          <p:cNvCxnSpPr/>
          <p:nvPr/>
        </p:nvCxnSpPr>
        <p:spPr>
          <a:xfrm>
            <a:off x="4652010" y="2711487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3B65D-22D8-473F-B67C-DF130E7854F9}"/>
              </a:ext>
            </a:extLst>
          </p:cNvPr>
          <p:cNvCxnSpPr/>
          <p:nvPr/>
        </p:nvCxnSpPr>
        <p:spPr>
          <a:xfrm>
            <a:off x="6837680" y="2710254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8B990-3F5B-4ED2-BC37-96F6EE6AA3B9}"/>
              </a:ext>
            </a:extLst>
          </p:cNvPr>
          <p:cNvSpPr txBox="1"/>
          <p:nvPr/>
        </p:nvSpPr>
        <p:spPr>
          <a:xfrm>
            <a:off x="4451032" y="2387088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title</a:t>
            </a:r>
          </a:p>
          <a:p>
            <a:pPr algn="ctr"/>
            <a:r>
              <a:rPr lang="en-US" altLang="zh-CN" dirty="0"/>
              <a:t>year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ED5DF7-94E4-442B-BDF3-13A4E5C3BCAC}"/>
              </a:ext>
            </a:extLst>
          </p:cNvPr>
          <p:cNvSpPr txBox="1"/>
          <p:nvPr/>
        </p:nvSpPr>
        <p:spPr>
          <a:xfrm>
            <a:off x="6636702" y="2387088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8BE97C16-6F90-4A4E-AF2C-1EFCD1CC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50320"/>
              </p:ext>
            </p:extLst>
          </p:nvPr>
        </p:nvGraphicFramePr>
        <p:xfrm>
          <a:off x="2245359" y="3504545"/>
          <a:ext cx="8128002" cy="74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46103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042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5934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74833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70376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5134926"/>
                    </a:ext>
                  </a:extLst>
                </a:gridCol>
              </a:tblGrid>
              <a:tr h="293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14226"/>
                  </a:ext>
                </a:extLst>
              </a:tr>
              <a:tr h="374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4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75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Difficulty of ASM in CA1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21A4E-5861-48F0-B1B6-680EFB263C7B}"/>
              </a:ext>
            </a:extLst>
          </p:cNvPr>
          <p:cNvSpPr/>
          <p:nvPr/>
        </p:nvSpPr>
        <p:spPr>
          <a:xfrm>
            <a:off x="1747520" y="1500555"/>
            <a:ext cx="9123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List all actors who never played in a movie suitable for small children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1B2C1D-141A-4FDA-9A33-FFFC8DEC22FA}"/>
              </a:ext>
            </a:extLst>
          </p:cNvPr>
          <p:cNvSpPr/>
          <p:nvPr/>
        </p:nvSpPr>
        <p:spPr>
          <a:xfrm>
            <a:off x="2051050" y="2521719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RESTRICTION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4355D0-9ACF-4610-A660-3887B8A5222D}"/>
              </a:ext>
            </a:extLst>
          </p:cNvPr>
          <p:cNvSpPr/>
          <p:nvPr/>
        </p:nvSpPr>
        <p:spPr>
          <a:xfrm>
            <a:off x="5285742" y="2511432"/>
            <a:ext cx="1584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BAB901-01D9-4D01-937E-8C260C93F0A9}"/>
              </a:ext>
            </a:extLst>
          </p:cNvPr>
          <p:cNvSpPr/>
          <p:nvPr/>
        </p:nvSpPr>
        <p:spPr>
          <a:xfrm>
            <a:off x="7284720" y="2511432"/>
            <a:ext cx="2600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PERSON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F15FBA-2F10-4009-9289-B761381921E9}"/>
              </a:ext>
            </a:extLst>
          </p:cNvPr>
          <p:cNvCxnSpPr/>
          <p:nvPr/>
        </p:nvCxnSpPr>
        <p:spPr>
          <a:xfrm>
            <a:off x="4652010" y="2711487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F3B65D-22D8-473F-B67C-DF130E7854F9}"/>
              </a:ext>
            </a:extLst>
          </p:cNvPr>
          <p:cNvCxnSpPr/>
          <p:nvPr/>
        </p:nvCxnSpPr>
        <p:spPr>
          <a:xfrm>
            <a:off x="6837680" y="2710254"/>
            <a:ext cx="644525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8B990-3F5B-4ED2-BC37-96F6EE6AA3B9}"/>
              </a:ext>
            </a:extLst>
          </p:cNvPr>
          <p:cNvSpPr txBox="1"/>
          <p:nvPr/>
        </p:nvSpPr>
        <p:spPr>
          <a:xfrm>
            <a:off x="4451032" y="2387088"/>
            <a:ext cx="104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title</a:t>
            </a:r>
          </a:p>
          <a:p>
            <a:pPr algn="ctr"/>
            <a:r>
              <a:rPr lang="en-US" altLang="zh-CN" dirty="0"/>
              <a:t>year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9ED5DF7-94E4-442B-BDF3-13A4E5C3BCAC}"/>
              </a:ext>
            </a:extLst>
          </p:cNvPr>
          <p:cNvSpPr txBox="1"/>
          <p:nvPr/>
        </p:nvSpPr>
        <p:spPr>
          <a:xfrm>
            <a:off x="6636702" y="2387088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graphicFrame>
        <p:nvGraphicFramePr>
          <p:cNvPr id="34" name="表格 34">
            <a:extLst>
              <a:ext uri="{FF2B5EF4-FFF2-40B4-BE49-F238E27FC236}">
                <a16:creationId xmlns:a16="http://schemas.microsoft.com/office/drawing/2014/main" id="{8BE97C16-6F90-4A4E-AF2C-1EFCD1CCB09F}"/>
              </a:ext>
            </a:extLst>
          </p:cNvPr>
          <p:cNvGraphicFramePr>
            <a:graphicFrameLocks noGrp="1"/>
          </p:cNvGraphicFramePr>
          <p:nvPr/>
        </p:nvGraphicFramePr>
        <p:xfrm>
          <a:off x="2245359" y="3504545"/>
          <a:ext cx="8128002" cy="740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461031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0421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259348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74833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770376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65134926"/>
                    </a:ext>
                  </a:extLst>
                </a:gridCol>
              </a:tblGrid>
              <a:tr h="293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RES_year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ROLE_year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14226"/>
                  </a:ext>
                </a:extLst>
              </a:tr>
              <a:tr h="374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54434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59F83C01-0E3C-4EA9-A533-625EAECE2AA2}"/>
              </a:ext>
            </a:extLst>
          </p:cNvPr>
          <p:cNvSpPr/>
          <p:nvPr/>
        </p:nvSpPr>
        <p:spPr>
          <a:xfrm>
            <a:off x="5252720" y="4953032"/>
            <a:ext cx="1584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.id?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1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Innovation: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21A4E-5861-48F0-B1B6-680EFB263C7B}"/>
              </a:ext>
            </a:extLst>
          </p:cNvPr>
          <p:cNvSpPr/>
          <p:nvPr/>
        </p:nvSpPr>
        <p:spPr>
          <a:xfrm>
            <a:off x="1935480" y="2459503"/>
            <a:ext cx="8321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/>
              <a:t> 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 reconstruct the ENV Stack! 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88689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Innovation: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D21A4E-5861-48F0-B1B6-680EFB263C7B}"/>
              </a:ext>
            </a:extLst>
          </p:cNvPr>
          <p:cNvSpPr/>
          <p:nvPr/>
        </p:nvSpPr>
        <p:spPr>
          <a:xfrm>
            <a:off x="1935480" y="1542639"/>
            <a:ext cx="83210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/>
              <a:t> </a:t>
            </a:r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We reconstruct the ENV Stack! 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86A39D-5372-4575-BDB2-ECB9DFBA97DC}"/>
              </a:ext>
            </a:extLst>
          </p:cNvPr>
          <p:cNvSpPr/>
          <p:nvPr/>
        </p:nvSpPr>
        <p:spPr>
          <a:xfrm>
            <a:off x="2621280" y="4144770"/>
            <a:ext cx="69494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It is now used for storing the schema information for the temp table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488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538392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RESTRICTION)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B92A3-6A93-4339-9428-318853375A5E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95AEE4-D029-45CB-A5CB-1195D4C1F9DD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FBF93F-0760-4EDF-AB98-5992F03C9F0D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19477772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175" y="390525"/>
            <a:ext cx="10661650" cy="5469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5175" y="401955"/>
            <a:ext cx="3169920" cy="54692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888855" y="4333875"/>
            <a:ext cx="1537970" cy="1537970"/>
            <a:chOff x="15573" y="6825"/>
            <a:chExt cx="2422" cy="2422"/>
          </a:xfrm>
        </p:grpSpPr>
        <p:sp>
          <p:nvSpPr>
            <p:cNvPr id="6" name="直角三角形 5"/>
            <p:cNvSpPr/>
            <p:nvPr/>
          </p:nvSpPr>
          <p:spPr>
            <a:xfrm flipH="1">
              <a:off x="15573" y="6825"/>
              <a:ext cx="2422" cy="2422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017" y="7268"/>
              <a:ext cx="1978" cy="19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flipH="1">
              <a:off x="16439" y="7690"/>
              <a:ext cx="1556" cy="1556"/>
            </a:xfrm>
            <a:prstGeom prst="rtTriangl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918335" y="1787749"/>
            <a:ext cx="18878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918335" y="1482949"/>
            <a:ext cx="182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 THREE</a:t>
            </a:r>
          </a:p>
        </p:txBody>
      </p:sp>
      <p:sp>
        <p:nvSpPr>
          <p:cNvPr id="11" name="矩形 10"/>
          <p:cNvSpPr/>
          <p:nvPr/>
        </p:nvSpPr>
        <p:spPr>
          <a:xfrm>
            <a:off x="4643755" y="1815054"/>
            <a:ext cx="744220" cy="1193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556125" y="2206849"/>
            <a:ext cx="436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Stack-based Query Engine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66595" y="3312384"/>
            <a:ext cx="16675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56125" y="3052057"/>
            <a:ext cx="561467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Briefly Introduction of the Implementation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705465" y="611505"/>
            <a:ext cx="480695" cy="207010"/>
            <a:chOff x="16859" y="963"/>
            <a:chExt cx="757" cy="326"/>
          </a:xfrm>
        </p:grpSpPr>
        <p:sp>
          <p:nvSpPr>
            <p:cNvPr id="8" name="椭圆 7"/>
            <p:cNvSpPr/>
            <p:nvPr/>
          </p:nvSpPr>
          <p:spPr>
            <a:xfrm>
              <a:off x="17290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59" y="963"/>
              <a:ext cx="326" cy="3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D2830EB-F035-4AA6-BCB9-FAF050F5DA87}"/>
              </a:ext>
            </a:extLst>
          </p:cNvPr>
          <p:cNvSpPr txBox="1"/>
          <p:nvPr/>
        </p:nvSpPr>
        <p:spPr>
          <a:xfrm>
            <a:off x="4556125" y="3596763"/>
            <a:ext cx="561467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Reconstruction of the ENV Stack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5997DD-1E34-4EBC-AEBB-D6735BB1C8B9}"/>
              </a:ext>
            </a:extLst>
          </p:cNvPr>
          <p:cNvSpPr txBox="1"/>
          <p:nvPr/>
        </p:nvSpPr>
        <p:spPr>
          <a:xfrm>
            <a:off x="4556125" y="4162487"/>
            <a:ext cx="5614670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Assignment Function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6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538392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RESTRICTION)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946DE8-5253-4931-80C5-D5F20C792901}"/>
              </a:ext>
            </a:extLst>
          </p:cNvPr>
          <p:cNvSpPr/>
          <p:nvPr/>
        </p:nvSpPr>
        <p:spPr>
          <a:xfrm>
            <a:off x="3155598" y="5389851"/>
            <a:ext cx="39036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0B92A3-6A93-4339-9428-318853375A5E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841CA31-B518-44CA-93DA-058EA8857334}"/>
              </a:ext>
            </a:extLst>
          </p:cNvPr>
          <p:cNvSpPr/>
          <p:nvPr/>
        </p:nvSpPr>
        <p:spPr>
          <a:xfrm>
            <a:off x="5555987" y="1538392"/>
            <a:ext cx="1007373" cy="41232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95AEE4-D029-45CB-A5CB-1195D4C1F9DD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FBF93F-0760-4EDF-AB98-5992F03C9F0D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F8D47B2-D755-4B99-AB4A-13A277F14422}"/>
              </a:ext>
            </a:extLst>
          </p:cNvPr>
          <p:cNvSpPr txBox="1"/>
          <p:nvPr/>
        </p:nvSpPr>
        <p:spPr>
          <a:xfrm>
            <a:off x="8257015" y="4558854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(“A”,”1999”,200)</a:t>
            </a:r>
          </a:p>
          <a:p>
            <a:pPr algn="ctr"/>
            <a:r>
              <a:rPr lang="en-US" altLang="zh-CN" dirty="0"/>
              <a:t>(“B”,”2000”,160)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(“C”,”1988”,100)</a:t>
            </a:r>
          </a:p>
        </p:txBody>
      </p:sp>
    </p:spTree>
    <p:extLst>
      <p:ext uri="{BB962C8B-B14F-4D97-AF65-F5344CB8AC3E}">
        <p14:creationId xmlns:p14="http://schemas.microsoft.com/office/powerpoint/2010/main" val="205519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538392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RESTRICTION)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946DE8-5253-4931-80C5-D5F20C792901}"/>
              </a:ext>
            </a:extLst>
          </p:cNvPr>
          <p:cNvSpPr/>
          <p:nvPr/>
        </p:nvSpPr>
        <p:spPr>
          <a:xfrm>
            <a:off x="3155598" y="5389851"/>
            <a:ext cx="39036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CA759F-BCBF-455A-8BC8-8EBC24FBB5C1}"/>
              </a:ext>
            </a:extLst>
          </p:cNvPr>
          <p:cNvSpPr/>
          <p:nvPr/>
        </p:nvSpPr>
        <p:spPr>
          <a:xfrm>
            <a:off x="2806144" y="4927542"/>
            <a:ext cx="460254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{“RES_title”:0,”RES_year”:1,”description”:2}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FCCC54-B720-40BA-A460-03A12B9A90DC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319BB2-FFC0-4901-AC6C-80E027AB8A5B}"/>
              </a:ext>
            </a:extLst>
          </p:cNvPr>
          <p:cNvSpPr/>
          <p:nvPr/>
        </p:nvSpPr>
        <p:spPr>
          <a:xfrm>
            <a:off x="7252707" y="1538392"/>
            <a:ext cx="1891293" cy="41232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C1AD8B-FF20-4F7D-AED5-76266CD9BB21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8B6CFCA-2F59-4BA3-AB46-27F303733E36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8618770-4EE6-4255-82E3-11FD41B45F67}"/>
              </a:ext>
            </a:extLst>
          </p:cNvPr>
          <p:cNvSpPr txBox="1"/>
          <p:nvPr/>
        </p:nvSpPr>
        <p:spPr>
          <a:xfrm>
            <a:off x="8257015" y="4558854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(“A”,”1999”,200)</a:t>
            </a:r>
          </a:p>
          <a:p>
            <a:pPr algn="ctr"/>
            <a:r>
              <a:rPr lang="en-US" altLang="zh-CN" dirty="0"/>
              <a:t>(“B”,”2000”,160)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(“C”,”1988”,100)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0424920-6BAD-43B6-BD74-F8CD27D2B059}"/>
              </a:ext>
            </a:extLst>
          </p:cNvPr>
          <p:cNvSpPr txBox="1"/>
          <p:nvPr/>
        </p:nvSpPr>
        <p:spPr>
          <a:xfrm>
            <a:off x="8257015" y="3229278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(“A”,”1999”,”R18”)</a:t>
            </a:r>
          </a:p>
          <a:p>
            <a:pPr algn="ctr"/>
            <a:r>
              <a:rPr lang="en-US" altLang="zh-CN" dirty="0"/>
              <a:t>(“B”,”2000”,”R”)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(“C”,”1988”,”PG-13”)</a:t>
            </a:r>
          </a:p>
        </p:txBody>
      </p:sp>
    </p:spTree>
    <p:extLst>
      <p:ext uri="{BB962C8B-B14F-4D97-AF65-F5344CB8AC3E}">
        <p14:creationId xmlns:p14="http://schemas.microsoft.com/office/powerpoint/2010/main" val="233155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538392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RESTRICTION)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946DE8-5253-4931-80C5-D5F20C792901}"/>
              </a:ext>
            </a:extLst>
          </p:cNvPr>
          <p:cNvSpPr/>
          <p:nvPr/>
        </p:nvSpPr>
        <p:spPr>
          <a:xfrm>
            <a:off x="3217655" y="3406274"/>
            <a:ext cx="836479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{“M_title”:0,”M_year”:1,”runtime”:2, “RES_title”:3,”RES_year”:4,”description”:5}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FCCC54-B720-40BA-A460-03A12B9A90DC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319BB2-FFC0-4901-AC6C-80E027AB8A5B}"/>
              </a:ext>
            </a:extLst>
          </p:cNvPr>
          <p:cNvSpPr/>
          <p:nvPr/>
        </p:nvSpPr>
        <p:spPr>
          <a:xfrm>
            <a:off x="5555987" y="1538392"/>
            <a:ext cx="3588013" cy="41232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14429-1DEA-4A1F-B785-4218BBAEB16B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D565E3-4C6E-4BCA-BC9E-19AA04809A08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9EC318-0E55-4647-AF3C-0D25A6F44140}"/>
              </a:ext>
            </a:extLst>
          </p:cNvPr>
          <p:cNvSpPr txBox="1"/>
          <p:nvPr/>
        </p:nvSpPr>
        <p:spPr>
          <a:xfrm>
            <a:off x="7568187" y="4756110"/>
            <a:ext cx="4161495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(“A”,”1999”,200,“A”,”1999”,”R18”)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(“C”,”1988”,100,“B”,”2000”,”R”)</a:t>
            </a:r>
          </a:p>
        </p:txBody>
      </p:sp>
    </p:spTree>
    <p:extLst>
      <p:ext uri="{BB962C8B-B14F-4D97-AF65-F5344CB8AC3E}">
        <p14:creationId xmlns:p14="http://schemas.microsoft.com/office/powerpoint/2010/main" val="220296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538392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RESTRICTION)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A946DE8-5253-4931-80C5-D5F20C792901}"/>
              </a:ext>
            </a:extLst>
          </p:cNvPr>
          <p:cNvSpPr/>
          <p:nvPr/>
        </p:nvSpPr>
        <p:spPr>
          <a:xfrm>
            <a:off x="3217655" y="3406274"/>
            <a:ext cx="836479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{“M_title”:0,”M_year”:1,”runtime”:2, “RES_title”:3,”RES_year”:4,”description”:5}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FCCC54-B720-40BA-A460-03A12B9A90DC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319BB2-FFC0-4901-AC6C-80E027AB8A5B}"/>
              </a:ext>
            </a:extLst>
          </p:cNvPr>
          <p:cNvSpPr/>
          <p:nvPr/>
        </p:nvSpPr>
        <p:spPr>
          <a:xfrm>
            <a:off x="5555987" y="1538392"/>
            <a:ext cx="3588013" cy="41232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E972CDE-2611-4B1F-BC44-59127724C1B3}"/>
              </a:ext>
            </a:extLst>
          </p:cNvPr>
          <p:cNvCxnSpPr/>
          <p:nvPr/>
        </p:nvCxnSpPr>
        <p:spPr>
          <a:xfrm flipH="1">
            <a:off x="5107414" y="4023360"/>
            <a:ext cx="1323866" cy="165608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EC14429-1DEA-4A1F-B785-4218BBAEB16B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D565E3-4C6E-4BCA-BC9E-19AA04809A08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9EC318-0E55-4647-AF3C-0D25A6F44140}"/>
              </a:ext>
            </a:extLst>
          </p:cNvPr>
          <p:cNvSpPr txBox="1"/>
          <p:nvPr/>
        </p:nvSpPr>
        <p:spPr>
          <a:xfrm>
            <a:off x="7568187" y="4756110"/>
            <a:ext cx="4161495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(“A”,”1999”,200,“A”,”1999”,”R18”)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(“C”,”1988”,100,“B”,”2000”,”R”)</a:t>
            </a:r>
          </a:p>
        </p:txBody>
      </p:sp>
    </p:spTree>
    <p:extLst>
      <p:ext uri="{BB962C8B-B14F-4D97-AF65-F5344CB8AC3E}">
        <p14:creationId xmlns:p14="http://schemas.microsoft.com/office/powerpoint/2010/main" val="405133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246535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(Query))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FCCC54-B720-40BA-A460-03A12B9A90DC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14429-1DEA-4A1F-B785-4218BBAEB16B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D565E3-4C6E-4BCA-BC9E-19AA04809A08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B713AC-9D92-42E6-ACFA-D07478691843}"/>
              </a:ext>
            </a:extLst>
          </p:cNvPr>
          <p:cNvSpPr/>
          <p:nvPr/>
        </p:nvSpPr>
        <p:spPr>
          <a:xfrm>
            <a:off x="5462853" y="2541538"/>
            <a:ext cx="387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(A cross B) where (xxx)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4BA32E-F8C1-43AD-9C88-AD369CA6FAFF}"/>
              </a:ext>
            </a:extLst>
          </p:cNvPr>
          <p:cNvSpPr/>
          <p:nvPr/>
        </p:nvSpPr>
        <p:spPr>
          <a:xfrm>
            <a:off x="3155598" y="5389851"/>
            <a:ext cx="39036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E5D81B-68AC-4814-87A5-EA2EE263E687}"/>
              </a:ext>
            </a:extLst>
          </p:cNvPr>
          <p:cNvSpPr txBox="1"/>
          <p:nvPr/>
        </p:nvSpPr>
        <p:spPr>
          <a:xfrm>
            <a:off x="8257015" y="4558854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(“A”,”1999”,200)</a:t>
            </a:r>
          </a:p>
          <a:p>
            <a:pPr algn="ctr"/>
            <a:r>
              <a:rPr lang="en-US" altLang="zh-CN" dirty="0"/>
              <a:t>(“B”,”2000”,160)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(“C”,”1988”,100)</a:t>
            </a:r>
          </a:p>
        </p:txBody>
      </p:sp>
    </p:spTree>
    <p:extLst>
      <p:ext uri="{BB962C8B-B14F-4D97-AF65-F5344CB8AC3E}">
        <p14:creationId xmlns:p14="http://schemas.microsoft.com/office/powerpoint/2010/main" val="248838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246535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(Query))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FCCC54-B720-40BA-A460-03A12B9A90DC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14429-1DEA-4A1F-B785-4218BBAEB16B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D565E3-4C6E-4BCA-BC9E-19AA04809A08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B713AC-9D92-42E6-ACFA-D07478691843}"/>
              </a:ext>
            </a:extLst>
          </p:cNvPr>
          <p:cNvSpPr/>
          <p:nvPr/>
        </p:nvSpPr>
        <p:spPr>
          <a:xfrm>
            <a:off x="5462853" y="2541538"/>
            <a:ext cx="387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(A cross B) where (xxx)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4BA32E-F8C1-43AD-9C88-AD369CA6FAFF}"/>
              </a:ext>
            </a:extLst>
          </p:cNvPr>
          <p:cNvSpPr/>
          <p:nvPr/>
        </p:nvSpPr>
        <p:spPr>
          <a:xfrm>
            <a:off x="3155598" y="5389851"/>
            <a:ext cx="39036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E5D81B-68AC-4814-87A5-EA2EE263E687}"/>
              </a:ext>
            </a:extLst>
          </p:cNvPr>
          <p:cNvSpPr txBox="1"/>
          <p:nvPr/>
        </p:nvSpPr>
        <p:spPr>
          <a:xfrm>
            <a:off x="8257015" y="4558854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(“A”,”1999”,200)</a:t>
            </a:r>
          </a:p>
          <a:p>
            <a:pPr algn="ctr"/>
            <a:r>
              <a:rPr lang="en-US" altLang="zh-CN" dirty="0"/>
              <a:t>(“B”,”2000”,160)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B3360E-00F6-42CC-B798-F35602B03301}"/>
              </a:ext>
            </a:extLst>
          </p:cNvPr>
          <p:cNvSpPr/>
          <p:nvPr/>
        </p:nvSpPr>
        <p:spPr>
          <a:xfrm>
            <a:off x="4844363" y="4927542"/>
            <a:ext cx="52610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{…}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3C06D5-5131-4123-8FC4-BED7D0B86124}"/>
              </a:ext>
            </a:extLst>
          </p:cNvPr>
          <p:cNvSpPr txBox="1"/>
          <p:nvPr/>
        </p:nvSpPr>
        <p:spPr>
          <a:xfrm>
            <a:off x="8257015" y="4095248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783D15E-9EBA-4E3C-B078-DBD890920FC0}"/>
              </a:ext>
            </a:extLst>
          </p:cNvPr>
          <p:cNvSpPr/>
          <p:nvPr/>
        </p:nvSpPr>
        <p:spPr>
          <a:xfrm>
            <a:off x="6509495" y="2553484"/>
            <a:ext cx="487680" cy="3454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70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246535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(Query))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FCCC54-B720-40BA-A460-03A12B9A90DC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14429-1DEA-4A1F-B785-4218BBAEB16B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D565E3-4C6E-4BCA-BC9E-19AA04809A08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B713AC-9D92-42E6-ACFA-D07478691843}"/>
              </a:ext>
            </a:extLst>
          </p:cNvPr>
          <p:cNvSpPr/>
          <p:nvPr/>
        </p:nvSpPr>
        <p:spPr>
          <a:xfrm>
            <a:off x="5462853" y="2541538"/>
            <a:ext cx="387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(A cross B) where (xxx)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4BA32E-F8C1-43AD-9C88-AD369CA6FAFF}"/>
              </a:ext>
            </a:extLst>
          </p:cNvPr>
          <p:cNvSpPr/>
          <p:nvPr/>
        </p:nvSpPr>
        <p:spPr>
          <a:xfrm>
            <a:off x="3155598" y="5389851"/>
            <a:ext cx="39036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E5D81B-68AC-4814-87A5-EA2EE263E687}"/>
              </a:ext>
            </a:extLst>
          </p:cNvPr>
          <p:cNvSpPr txBox="1"/>
          <p:nvPr/>
        </p:nvSpPr>
        <p:spPr>
          <a:xfrm>
            <a:off x="8257015" y="4558854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(“A”,”1999”,200)</a:t>
            </a:r>
          </a:p>
          <a:p>
            <a:pPr algn="ctr"/>
            <a:r>
              <a:rPr lang="en-US" altLang="zh-CN" dirty="0"/>
              <a:t>(“B”,”2000”,160)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B3360E-00F6-42CC-B798-F35602B03301}"/>
              </a:ext>
            </a:extLst>
          </p:cNvPr>
          <p:cNvSpPr/>
          <p:nvPr/>
        </p:nvSpPr>
        <p:spPr>
          <a:xfrm>
            <a:off x="4844363" y="4927542"/>
            <a:ext cx="52610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{…}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01C106-EF3C-4624-8C77-4BF3258B7B2F}"/>
              </a:ext>
            </a:extLst>
          </p:cNvPr>
          <p:cNvSpPr/>
          <p:nvPr/>
        </p:nvSpPr>
        <p:spPr>
          <a:xfrm>
            <a:off x="4844361" y="4482275"/>
            <a:ext cx="52610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{…}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3C06D5-5131-4123-8FC4-BED7D0B86124}"/>
              </a:ext>
            </a:extLst>
          </p:cNvPr>
          <p:cNvSpPr txBox="1"/>
          <p:nvPr/>
        </p:nvSpPr>
        <p:spPr>
          <a:xfrm>
            <a:off x="8257015" y="4095248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CA5C15-5A80-4269-B5AC-40B10986B7BC}"/>
              </a:ext>
            </a:extLst>
          </p:cNvPr>
          <p:cNvSpPr txBox="1"/>
          <p:nvPr/>
        </p:nvSpPr>
        <p:spPr>
          <a:xfrm>
            <a:off x="8257015" y="3631642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EDB029-E2D7-48FF-A9EC-57D820B468C4}"/>
              </a:ext>
            </a:extLst>
          </p:cNvPr>
          <p:cNvSpPr/>
          <p:nvPr/>
        </p:nvSpPr>
        <p:spPr>
          <a:xfrm>
            <a:off x="7378175" y="2553484"/>
            <a:ext cx="487680" cy="3454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9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798386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Reconstruction of the ENV Stack</a:t>
            </a: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3116508-5AC5-4CF3-8C64-35F298F688C0}"/>
              </a:ext>
            </a:extLst>
          </p:cNvPr>
          <p:cNvSpPr txBox="1"/>
          <p:nvPr/>
        </p:nvSpPr>
        <p:spPr>
          <a:xfrm>
            <a:off x="1262691" y="4331509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0B78C23-5399-4192-AE4E-504291B4AA48}"/>
              </a:ext>
            </a:extLst>
          </p:cNvPr>
          <p:cNvGrpSpPr/>
          <p:nvPr/>
        </p:nvGrpSpPr>
        <p:grpSpPr>
          <a:xfrm>
            <a:off x="1188338" y="2726204"/>
            <a:ext cx="1440180" cy="1440180"/>
            <a:chOff x="9244330" y="2099945"/>
            <a:chExt cx="1440180" cy="144018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DB172D1-866A-48F1-A4DE-C6D5CE142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" name="图片 15" descr="图片包含 游戏机, 画&#10;&#10;描述已自动生成">
              <a:extLst>
                <a:ext uri="{FF2B5EF4-FFF2-40B4-BE49-F238E27FC236}">
                  <a16:creationId xmlns:a16="http://schemas.microsoft.com/office/drawing/2014/main" id="{7C76D189-62DB-4AF1-88A6-2D3BF5EE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2C907E4-9B61-423C-8FC8-8D2D5EEE1AAA}"/>
              </a:ext>
            </a:extLst>
          </p:cNvPr>
          <p:cNvSpPr/>
          <p:nvPr/>
        </p:nvSpPr>
        <p:spPr>
          <a:xfrm>
            <a:off x="3217655" y="1246535"/>
            <a:ext cx="83210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(MOVIE cross (Query))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where </a:t>
            </a:r>
          </a:p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self.M_title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 == 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self.RES_title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2390B19-8F90-465E-8C3E-8D31229D95AC}"/>
              </a:ext>
            </a:extLst>
          </p:cNvPr>
          <p:cNvSpPr/>
          <p:nvPr/>
        </p:nvSpPr>
        <p:spPr>
          <a:xfrm>
            <a:off x="321765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FCCC54-B720-40BA-A460-03A12B9A90DC}"/>
              </a:ext>
            </a:extLst>
          </p:cNvPr>
          <p:cNvSpPr/>
          <p:nvPr/>
        </p:nvSpPr>
        <p:spPr>
          <a:xfrm>
            <a:off x="4658842" y="616177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ENV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EC14429-1DEA-4A1F-B785-4218BBAEB16B}"/>
              </a:ext>
            </a:extLst>
          </p:cNvPr>
          <p:cNvSpPr/>
          <p:nvPr/>
        </p:nvSpPr>
        <p:spPr>
          <a:xfrm>
            <a:off x="7759175" y="585216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D565E3-4C6E-4BCA-BC9E-19AA04809A08}"/>
              </a:ext>
            </a:extLst>
          </p:cNvPr>
          <p:cNvSpPr/>
          <p:nvPr/>
        </p:nvSpPr>
        <p:spPr>
          <a:xfrm>
            <a:off x="9319293" y="6155994"/>
            <a:ext cx="897145" cy="40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B713AC-9D92-42E6-ACFA-D07478691843}"/>
              </a:ext>
            </a:extLst>
          </p:cNvPr>
          <p:cNvSpPr/>
          <p:nvPr/>
        </p:nvSpPr>
        <p:spPr>
          <a:xfrm>
            <a:off x="5462853" y="2541538"/>
            <a:ext cx="387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Query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(A cross B) where (xxx)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64BA32E-F8C1-43AD-9C88-AD369CA6FAFF}"/>
              </a:ext>
            </a:extLst>
          </p:cNvPr>
          <p:cNvSpPr/>
          <p:nvPr/>
        </p:nvSpPr>
        <p:spPr>
          <a:xfrm>
            <a:off x="3155598" y="5389851"/>
            <a:ext cx="390363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{“M_title”:0,”M_year”:1,”runtime”:2}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EE5D81B-68AC-4814-87A5-EA2EE263E687}"/>
              </a:ext>
            </a:extLst>
          </p:cNvPr>
          <p:cNvSpPr txBox="1"/>
          <p:nvPr/>
        </p:nvSpPr>
        <p:spPr>
          <a:xfrm>
            <a:off x="8257015" y="4558854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(“A”,”1999”,200)</a:t>
            </a:r>
          </a:p>
          <a:p>
            <a:pPr algn="ctr"/>
            <a:r>
              <a:rPr lang="en-US" altLang="zh-CN" dirty="0"/>
              <a:t>(“B”,”2000”,160)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(“C”,”1988”,100)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B3360E-00F6-42CC-B798-F35602B03301}"/>
              </a:ext>
            </a:extLst>
          </p:cNvPr>
          <p:cNvSpPr/>
          <p:nvPr/>
        </p:nvSpPr>
        <p:spPr>
          <a:xfrm>
            <a:off x="4844363" y="4927542"/>
            <a:ext cx="52610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{…}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3C06D5-5131-4123-8FC4-BED7D0B86124}"/>
              </a:ext>
            </a:extLst>
          </p:cNvPr>
          <p:cNvSpPr txBox="1"/>
          <p:nvPr/>
        </p:nvSpPr>
        <p:spPr>
          <a:xfrm>
            <a:off x="8257015" y="4095248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6EDB029-E2D7-48FF-A9EC-57D820B468C4}"/>
              </a:ext>
            </a:extLst>
          </p:cNvPr>
          <p:cNvSpPr/>
          <p:nvPr/>
        </p:nvSpPr>
        <p:spPr>
          <a:xfrm>
            <a:off x="6502400" y="2553484"/>
            <a:ext cx="1363455" cy="34544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53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Another Difficulty 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4407696" y="1721484"/>
            <a:ext cx="337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where (Query)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71D71-2901-478F-BD81-135FE85431A5}"/>
              </a:ext>
            </a:extLst>
          </p:cNvPr>
          <p:cNvSpPr txBox="1"/>
          <p:nvPr/>
        </p:nvSpPr>
        <p:spPr>
          <a:xfrm>
            <a:off x="1623856" y="3740982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(“0001”,”xxx”,”xxx”,1998)</a:t>
            </a:r>
          </a:p>
          <a:p>
            <a:pPr algn="ctr"/>
            <a:r>
              <a:rPr lang="en-US" altLang="zh-CN" dirty="0"/>
              <a:t>(“0002”,”xxx”,”xxx”,1997)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(“0200”,”xxx”,”xxx”,1999)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22CD208-6F45-459E-8158-F989C9E9B2F5}"/>
              </a:ext>
            </a:extLst>
          </p:cNvPr>
          <p:cNvCxnSpPr>
            <a:cxnSpLocks/>
          </p:cNvCxnSpPr>
          <p:nvPr/>
        </p:nvCxnSpPr>
        <p:spPr>
          <a:xfrm flipV="1">
            <a:off x="4558987" y="2208877"/>
            <a:ext cx="2573333" cy="1671972"/>
          </a:xfrm>
          <a:prstGeom prst="curvedConnector3">
            <a:avLst>
              <a:gd name="adj1" fmla="val 110407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7591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Another Difficulty 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4407696" y="1721484"/>
            <a:ext cx="337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where (Query)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71D71-2901-478F-BD81-135FE85431A5}"/>
              </a:ext>
            </a:extLst>
          </p:cNvPr>
          <p:cNvSpPr txBox="1"/>
          <p:nvPr/>
        </p:nvSpPr>
        <p:spPr>
          <a:xfrm>
            <a:off x="1623856" y="3740982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(“0001”,”xxx”,”xxx”,1998)</a:t>
            </a:r>
          </a:p>
          <a:p>
            <a:pPr algn="ctr"/>
            <a:r>
              <a:rPr lang="en-US" altLang="zh-CN" dirty="0"/>
              <a:t>(“0002”,”xxx”,”xxx”,1997)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(“0200”,”xxx”,”xxx”,1999)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22CD208-6F45-459E-8158-F989C9E9B2F5}"/>
              </a:ext>
            </a:extLst>
          </p:cNvPr>
          <p:cNvCxnSpPr>
            <a:cxnSpLocks/>
          </p:cNvCxnSpPr>
          <p:nvPr/>
        </p:nvCxnSpPr>
        <p:spPr>
          <a:xfrm flipV="1">
            <a:off x="4561840" y="2208877"/>
            <a:ext cx="2570480" cy="1997363"/>
          </a:xfrm>
          <a:prstGeom prst="curvedConnector3">
            <a:avLst>
              <a:gd name="adj1" fmla="val 111265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8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>
          <a:xfrm>
            <a:off x="1507490" y="2099945"/>
            <a:ext cx="1440180" cy="144018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40"/>
          <p:cNvSpPr txBox="1"/>
          <p:nvPr/>
        </p:nvSpPr>
        <p:spPr>
          <a:xfrm>
            <a:off x="1648832" y="3710279"/>
            <a:ext cx="114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953135" y="4219575"/>
            <a:ext cx="2549525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Analyze the query string.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Provide nested command lists for the Executor.</a:t>
            </a:r>
          </a:p>
        </p:txBody>
      </p:sp>
      <p:sp>
        <p:nvSpPr>
          <p:cNvPr id="29" name="TextBox 40"/>
          <p:cNvSpPr txBox="1"/>
          <p:nvPr/>
        </p:nvSpPr>
        <p:spPr>
          <a:xfrm>
            <a:off x="5330566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TextBox 16"/>
          <p:cNvSpPr txBox="1"/>
          <p:nvPr/>
        </p:nvSpPr>
        <p:spPr>
          <a:xfrm>
            <a:off x="4330700" y="4219575"/>
            <a:ext cx="3495040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Execute the nested command lists provided by the parser. Call the corresponding function. Supported by the 2 Stack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317751" y="3705250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2" name="TextBox 16"/>
          <p:cNvSpPr txBox="1"/>
          <p:nvPr/>
        </p:nvSpPr>
        <p:spPr>
          <a:xfrm>
            <a:off x="8653780" y="4219575"/>
            <a:ext cx="2618105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Consists of RES&amp;ENV stack.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Support the Executor.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5375910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椭圆 36"/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54" name="Freeform 11"/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5" name="Freeform 12"/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6" name="Freeform 13"/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1" name="直接连接符 60"/>
          <p:cNvCxnSpPr/>
          <p:nvPr/>
        </p:nvCxnSpPr>
        <p:spPr>
          <a:xfrm>
            <a:off x="3446389" y="2883429"/>
            <a:ext cx="1440000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310227" y="2911060"/>
            <a:ext cx="1440000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 descr="聊天">
            <a:extLst>
              <a:ext uri="{FF2B5EF4-FFF2-40B4-BE49-F238E27FC236}">
                <a16:creationId xmlns:a16="http://schemas.microsoft.com/office/drawing/2014/main" id="{DE952764-2DD9-43AE-8BB4-2B2F540E7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9083" y="2399347"/>
            <a:ext cx="914400" cy="914400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F93B0F1-DE23-4D80-AA05-9AA5E0C65903}"/>
              </a:ext>
            </a:extLst>
          </p:cNvPr>
          <p:cNvGrpSpPr/>
          <p:nvPr/>
        </p:nvGrpSpPr>
        <p:grpSpPr>
          <a:xfrm>
            <a:off x="9244330" y="2099945"/>
            <a:ext cx="1440180" cy="1440180"/>
            <a:chOff x="9244330" y="2099945"/>
            <a:chExt cx="1440180" cy="1440180"/>
          </a:xfrm>
        </p:grpSpPr>
        <p:sp>
          <p:nvSpPr>
            <p:cNvPr id="39" name="椭圆 38"/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5" name="图片 24" descr="图片包含 游戏机, 画&#10;&#10;描述已自动生成">
              <a:extLst>
                <a:ext uri="{FF2B5EF4-FFF2-40B4-BE49-F238E27FC236}">
                  <a16:creationId xmlns:a16="http://schemas.microsoft.com/office/drawing/2014/main" id="{64161FB4-D5ED-4E75-9FEE-8E511E8BC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Another Difficulty 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4407696" y="1721484"/>
            <a:ext cx="337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where (Query)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71D71-2901-478F-BD81-135FE85431A5}"/>
              </a:ext>
            </a:extLst>
          </p:cNvPr>
          <p:cNvSpPr txBox="1"/>
          <p:nvPr/>
        </p:nvSpPr>
        <p:spPr>
          <a:xfrm>
            <a:off x="1623856" y="3740982"/>
            <a:ext cx="2783840" cy="120032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(“0001”,”xxx”,”xxx”,1998)</a:t>
            </a:r>
          </a:p>
          <a:p>
            <a:pPr algn="ctr"/>
            <a:r>
              <a:rPr lang="en-US" altLang="zh-CN" dirty="0"/>
              <a:t>(“0002”,”xxx”,”xxx”,1997)</a:t>
            </a:r>
          </a:p>
          <a:p>
            <a:pPr algn="ctr"/>
            <a:r>
              <a:rPr lang="en-US" altLang="zh-CN" dirty="0"/>
              <a:t>…</a:t>
            </a:r>
          </a:p>
          <a:p>
            <a:pPr algn="ctr"/>
            <a:r>
              <a:rPr lang="en-US" altLang="zh-CN" dirty="0"/>
              <a:t>(“0200”,”xxx”,”xxx”,1999)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22CD208-6F45-459E-8158-F989C9E9B2F5}"/>
              </a:ext>
            </a:extLst>
          </p:cNvPr>
          <p:cNvCxnSpPr>
            <a:cxnSpLocks/>
          </p:cNvCxnSpPr>
          <p:nvPr/>
        </p:nvCxnSpPr>
        <p:spPr>
          <a:xfrm flipV="1">
            <a:off x="4551680" y="2208877"/>
            <a:ext cx="2580640" cy="2527530"/>
          </a:xfrm>
          <a:prstGeom prst="curvedConnector3">
            <a:avLst>
              <a:gd name="adj1" fmla="val 110236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6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Another Difficulty 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2752488" y="2138044"/>
            <a:ext cx="66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where (... A where (... B where (…)))?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38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Another Difficulty 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2752488" y="2138044"/>
            <a:ext cx="66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where (... A where (... B where (…)))?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4A64B921-2F5F-4801-AD03-07D4131038A2}"/>
              </a:ext>
            </a:extLst>
          </p:cNvPr>
          <p:cNvSpPr txBox="1"/>
          <p:nvPr/>
        </p:nvSpPr>
        <p:spPr>
          <a:xfrm>
            <a:off x="2251160" y="3059440"/>
            <a:ext cx="262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PERSON: 200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30A15E33-72D7-456A-BB84-21A374625B6E}"/>
              </a:ext>
            </a:extLst>
          </p:cNvPr>
          <p:cNvSpPr txBox="1"/>
          <p:nvPr/>
        </p:nvSpPr>
        <p:spPr>
          <a:xfrm>
            <a:off x="2251160" y="3524145"/>
            <a:ext cx="262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 300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F4C22837-6315-4C59-B6C9-F41F0DB9D17B}"/>
              </a:ext>
            </a:extLst>
          </p:cNvPr>
          <p:cNvSpPr txBox="1"/>
          <p:nvPr/>
        </p:nvSpPr>
        <p:spPr>
          <a:xfrm>
            <a:off x="2251160" y="3988851"/>
            <a:ext cx="262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B: 100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327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Another Difficulty 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2752488" y="2138044"/>
            <a:ext cx="668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where (... A where (... B where (…)))?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4A64B921-2F5F-4801-AD03-07D4131038A2}"/>
              </a:ext>
            </a:extLst>
          </p:cNvPr>
          <p:cNvSpPr txBox="1"/>
          <p:nvPr/>
        </p:nvSpPr>
        <p:spPr>
          <a:xfrm>
            <a:off x="2251160" y="3059440"/>
            <a:ext cx="262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PERSON: 200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30A15E33-72D7-456A-BB84-21A374625B6E}"/>
              </a:ext>
            </a:extLst>
          </p:cNvPr>
          <p:cNvSpPr txBox="1"/>
          <p:nvPr/>
        </p:nvSpPr>
        <p:spPr>
          <a:xfrm>
            <a:off x="2251160" y="3524145"/>
            <a:ext cx="262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A: 300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F4C22837-6315-4C59-B6C9-F41F0DB9D17B}"/>
              </a:ext>
            </a:extLst>
          </p:cNvPr>
          <p:cNvSpPr txBox="1"/>
          <p:nvPr/>
        </p:nvSpPr>
        <p:spPr>
          <a:xfrm>
            <a:off x="2251160" y="3988851"/>
            <a:ext cx="2629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B: 100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DFEAB0BC-3673-401C-8AF4-D195BD4C1DB6}"/>
              </a:ext>
            </a:extLst>
          </p:cNvPr>
          <p:cNvSpPr txBox="1"/>
          <p:nvPr/>
        </p:nvSpPr>
        <p:spPr>
          <a:xfrm>
            <a:off x="5790878" y="3108647"/>
            <a:ext cx="41499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200x300x100 = 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6000000!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1526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Innovation: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2752488" y="2459503"/>
            <a:ext cx="66870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Assignment Function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89066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Assignment Function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9C6B985A-63C8-4DE3-885E-0E374F21AC1B}"/>
              </a:ext>
            </a:extLst>
          </p:cNvPr>
          <p:cNvSpPr txBox="1"/>
          <p:nvPr/>
        </p:nvSpPr>
        <p:spPr>
          <a:xfrm>
            <a:off x="3165788" y="2038947"/>
            <a:ext cx="610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PERSON where (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self.year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==“1999”)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TextBox 40">
            <a:extLst>
              <a:ext uri="{FF2B5EF4-FFF2-40B4-BE49-F238E27FC236}">
                <a16:creationId xmlns:a16="http://schemas.microsoft.com/office/drawing/2014/main" id="{7C0D1AA8-290A-4AFF-B786-9928A891FE35}"/>
              </a:ext>
            </a:extLst>
          </p:cNvPr>
          <p:cNvSpPr txBox="1"/>
          <p:nvPr/>
        </p:nvSpPr>
        <p:spPr>
          <a:xfrm>
            <a:off x="3045820" y="2501880"/>
            <a:ext cx="610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STAFF where ( self.id in (A.id))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B41A3C60-C6BF-41D5-B3F2-F2B990ED8E08}"/>
              </a:ext>
            </a:extLst>
          </p:cNvPr>
          <p:cNvSpPr txBox="1"/>
          <p:nvPr/>
        </p:nvSpPr>
        <p:spPr>
          <a:xfrm>
            <a:off x="3045820" y="3887669"/>
            <a:ext cx="610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Variable ={}</a:t>
            </a:r>
          </a:p>
          <a:p>
            <a:pPr algn="ctr"/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Varschema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={}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85487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Assignment Function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9C6B985A-63C8-4DE3-885E-0E374F21AC1B}"/>
              </a:ext>
            </a:extLst>
          </p:cNvPr>
          <p:cNvSpPr txBox="1"/>
          <p:nvPr/>
        </p:nvSpPr>
        <p:spPr>
          <a:xfrm>
            <a:off x="3165788" y="2038947"/>
            <a:ext cx="610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PERSON where (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self.year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==“1999”)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TextBox 40">
            <a:extLst>
              <a:ext uri="{FF2B5EF4-FFF2-40B4-BE49-F238E27FC236}">
                <a16:creationId xmlns:a16="http://schemas.microsoft.com/office/drawing/2014/main" id="{7C0D1AA8-290A-4AFF-B786-9928A891FE35}"/>
              </a:ext>
            </a:extLst>
          </p:cNvPr>
          <p:cNvSpPr txBox="1"/>
          <p:nvPr/>
        </p:nvSpPr>
        <p:spPr>
          <a:xfrm>
            <a:off x="3045820" y="2501880"/>
            <a:ext cx="610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STAFF where ( self.id in (A.id))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2" name="TextBox 40">
            <a:extLst>
              <a:ext uri="{FF2B5EF4-FFF2-40B4-BE49-F238E27FC236}">
                <a16:creationId xmlns:a16="http://schemas.microsoft.com/office/drawing/2014/main" id="{B41A3C60-C6BF-41D5-B3F2-F2B990ED8E08}"/>
              </a:ext>
            </a:extLst>
          </p:cNvPr>
          <p:cNvSpPr txBox="1"/>
          <p:nvPr/>
        </p:nvSpPr>
        <p:spPr>
          <a:xfrm>
            <a:off x="3045820" y="3887669"/>
            <a:ext cx="610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Variable = {“PERSON”:[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xxx,xxx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,…]}</a:t>
            </a:r>
          </a:p>
          <a:p>
            <a:pPr algn="ctr"/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Varschema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 = {“PERSON”:{xxx:0,xxx:1,…}}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180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Assignment Function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1" name="TextBox 40">
            <a:extLst>
              <a:ext uri="{FF2B5EF4-FFF2-40B4-BE49-F238E27FC236}">
                <a16:creationId xmlns:a16="http://schemas.microsoft.com/office/drawing/2014/main" id="{7C0D1AA8-290A-4AFF-B786-9928A891FE35}"/>
              </a:ext>
            </a:extLst>
          </p:cNvPr>
          <p:cNvSpPr txBox="1"/>
          <p:nvPr/>
        </p:nvSpPr>
        <p:spPr>
          <a:xfrm>
            <a:off x="1824440" y="2160636"/>
            <a:ext cx="33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Save a lot of time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5CA57D-F164-489D-8C04-5F9BC4561498}"/>
              </a:ext>
            </a:extLst>
          </p:cNvPr>
          <p:cNvSpPr/>
          <p:nvPr/>
        </p:nvSpPr>
        <p:spPr>
          <a:xfrm>
            <a:off x="5227012" y="2176025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200x300x100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11964F-CB4A-4C03-B276-65AA95BF2F25}"/>
              </a:ext>
            </a:extLst>
          </p:cNvPr>
          <p:cNvSpPr/>
          <p:nvPr/>
        </p:nvSpPr>
        <p:spPr>
          <a:xfrm>
            <a:off x="8335972" y="2191414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200+300+100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50C79A-5804-4532-9552-10CE13EA0D39}"/>
              </a:ext>
            </a:extLst>
          </p:cNvPr>
          <p:cNvCxnSpPr/>
          <p:nvPr/>
        </p:nvCxnSpPr>
        <p:spPr>
          <a:xfrm>
            <a:off x="7091680" y="2360691"/>
            <a:ext cx="11176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0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Assignment Function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9C6B985A-63C8-4DE3-885E-0E374F21AC1B}"/>
              </a:ext>
            </a:extLst>
          </p:cNvPr>
          <p:cNvSpPr txBox="1"/>
          <p:nvPr/>
        </p:nvSpPr>
        <p:spPr>
          <a:xfrm>
            <a:off x="1824440" y="2135077"/>
            <a:ext cx="2168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Clearer Query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TextBox 40">
            <a:extLst>
              <a:ext uri="{FF2B5EF4-FFF2-40B4-BE49-F238E27FC236}">
                <a16:creationId xmlns:a16="http://schemas.microsoft.com/office/drawing/2014/main" id="{7C0D1AA8-290A-4AFF-B786-9928A891FE35}"/>
              </a:ext>
            </a:extLst>
          </p:cNvPr>
          <p:cNvSpPr txBox="1"/>
          <p:nvPr/>
        </p:nvSpPr>
        <p:spPr>
          <a:xfrm>
            <a:off x="1824440" y="1498280"/>
            <a:ext cx="33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Save a lot of time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5CA57D-F164-489D-8C04-5F9BC4561498}"/>
              </a:ext>
            </a:extLst>
          </p:cNvPr>
          <p:cNvSpPr/>
          <p:nvPr/>
        </p:nvSpPr>
        <p:spPr>
          <a:xfrm>
            <a:off x="5227012" y="1513669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200x300x100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11964F-CB4A-4C03-B276-65AA95BF2F25}"/>
              </a:ext>
            </a:extLst>
          </p:cNvPr>
          <p:cNvSpPr/>
          <p:nvPr/>
        </p:nvSpPr>
        <p:spPr>
          <a:xfrm>
            <a:off x="8335972" y="1529058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200+300+100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50C79A-5804-4532-9552-10CE13EA0D39}"/>
              </a:ext>
            </a:extLst>
          </p:cNvPr>
          <p:cNvCxnSpPr/>
          <p:nvPr/>
        </p:nvCxnSpPr>
        <p:spPr>
          <a:xfrm>
            <a:off x="7091680" y="1698335"/>
            <a:ext cx="11176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0A3BC8E-A21C-4822-BD19-EB0B88F4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40" y="2691551"/>
            <a:ext cx="9883997" cy="11964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C2F405-5FEF-4598-9B40-9D581DF3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377" y="4359055"/>
            <a:ext cx="9045724" cy="118120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85644B-E347-4E8A-8F74-27CE96F4DCD7}"/>
              </a:ext>
            </a:extLst>
          </p:cNvPr>
          <p:cNvCxnSpPr>
            <a:cxnSpLocks/>
          </p:cNvCxnSpPr>
          <p:nvPr/>
        </p:nvCxnSpPr>
        <p:spPr>
          <a:xfrm>
            <a:off x="6329680" y="4005070"/>
            <a:ext cx="0" cy="2824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38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5860423" cy="3289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Assignment Function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9C6B985A-63C8-4DE3-885E-0E374F21AC1B}"/>
              </a:ext>
            </a:extLst>
          </p:cNvPr>
          <p:cNvSpPr txBox="1"/>
          <p:nvPr/>
        </p:nvSpPr>
        <p:spPr>
          <a:xfrm>
            <a:off x="1824440" y="2135077"/>
            <a:ext cx="2168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Clearer Query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1" name="TextBox 40">
            <a:extLst>
              <a:ext uri="{FF2B5EF4-FFF2-40B4-BE49-F238E27FC236}">
                <a16:creationId xmlns:a16="http://schemas.microsoft.com/office/drawing/2014/main" id="{7C0D1AA8-290A-4AFF-B786-9928A891FE35}"/>
              </a:ext>
            </a:extLst>
          </p:cNvPr>
          <p:cNvSpPr txBox="1"/>
          <p:nvPr/>
        </p:nvSpPr>
        <p:spPr>
          <a:xfrm>
            <a:off x="1824440" y="1498280"/>
            <a:ext cx="3336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Save a lot of time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3" name="TextBox 40">
            <a:extLst>
              <a:ext uri="{FF2B5EF4-FFF2-40B4-BE49-F238E27FC236}">
                <a16:creationId xmlns:a16="http://schemas.microsoft.com/office/drawing/2014/main" id="{949D8516-0AB8-47CF-9E8A-A192921AF5E9}"/>
              </a:ext>
            </a:extLst>
          </p:cNvPr>
          <p:cNvSpPr txBox="1"/>
          <p:nvPr/>
        </p:nvSpPr>
        <p:spPr>
          <a:xfrm>
            <a:off x="1824440" y="5890012"/>
            <a:ext cx="3053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+mn-ea"/>
              </a:rPr>
              <a:t>Increase Flexibility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45CA57D-F164-489D-8C04-5F9BC4561498}"/>
              </a:ext>
            </a:extLst>
          </p:cNvPr>
          <p:cNvSpPr/>
          <p:nvPr/>
        </p:nvSpPr>
        <p:spPr>
          <a:xfrm>
            <a:off x="5227012" y="1513669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200x300x100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11964F-CB4A-4C03-B276-65AA95BF2F25}"/>
              </a:ext>
            </a:extLst>
          </p:cNvPr>
          <p:cNvSpPr/>
          <p:nvPr/>
        </p:nvSpPr>
        <p:spPr>
          <a:xfrm>
            <a:off x="8335972" y="1529058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200+300+100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50C79A-5804-4532-9552-10CE13EA0D39}"/>
              </a:ext>
            </a:extLst>
          </p:cNvPr>
          <p:cNvCxnSpPr/>
          <p:nvPr/>
        </p:nvCxnSpPr>
        <p:spPr>
          <a:xfrm>
            <a:off x="7091680" y="1698335"/>
            <a:ext cx="11176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0A3BC8E-A21C-4822-BD19-EB0B88F4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40" y="2691551"/>
            <a:ext cx="9883997" cy="11964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C2F405-5FEF-4598-9B40-9D581DF3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377" y="4359055"/>
            <a:ext cx="9045724" cy="118120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85644B-E347-4E8A-8F74-27CE96F4DCD7}"/>
              </a:ext>
            </a:extLst>
          </p:cNvPr>
          <p:cNvCxnSpPr>
            <a:cxnSpLocks/>
          </p:cNvCxnSpPr>
          <p:nvPr/>
        </p:nvCxnSpPr>
        <p:spPr>
          <a:xfrm>
            <a:off x="6329680" y="4005070"/>
            <a:ext cx="0" cy="28245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95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>
          <a:xfrm>
            <a:off x="1507490" y="2099945"/>
            <a:ext cx="1440180" cy="144018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40"/>
          <p:cNvSpPr txBox="1"/>
          <p:nvPr/>
        </p:nvSpPr>
        <p:spPr>
          <a:xfrm>
            <a:off x="1648832" y="3710279"/>
            <a:ext cx="114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953135" y="4219575"/>
            <a:ext cx="2549525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Analyze the query string.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Provide nested command lists for the Executor.</a:t>
            </a:r>
          </a:p>
        </p:txBody>
      </p:sp>
      <p:pic>
        <p:nvPicPr>
          <p:cNvPr id="23" name="图形 22" descr="聊天">
            <a:extLst>
              <a:ext uri="{FF2B5EF4-FFF2-40B4-BE49-F238E27FC236}">
                <a16:creationId xmlns:a16="http://schemas.microsoft.com/office/drawing/2014/main" id="{DE952764-2DD9-43AE-8BB4-2B2F540E7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9083" y="2399347"/>
            <a:ext cx="914400" cy="914400"/>
          </a:xfrm>
          <a:prstGeom prst="rect">
            <a:avLst/>
          </a:prstGeom>
        </p:spPr>
      </p:pic>
      <p:sp>
        <p:nvSpPr>
          <p:cNvPr id="28" name="TextBox 40">
            <a:extLst>
              <a:ext uri="{FF2B5EF4-FFF2-40B4-BE49-F238E27FC236}">
                <a16:creationId xmlns:a16="http://schemas.microsoft.com/office/drawing/2014/main" id="{DBC827E3-9F93-4C8E-BE2A-7FCC82C637B8}"/>
              </a:ext>
            </a:extLst>
          </p:cNvPr>
          <p:cNvSpPr txBox="1"/>
          <p:nvPr/>
        </p:nvSpPr>
        <p:spPr>
          <a:xfrm>
            <a:off x="3624262" y="1471394"/>
            <a:ext cx="769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PERSON where (self.id in ((STAFF where 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 30)).id)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551558A-CCD5-4BDF-8963-E9F61E76C239}"/>
              </a:ext>
            </a:extLst>
          </p:cNvPr>
          <p:cNvSpPr/>
          <p:nvPr/>
        </p:nvSpPr>
        <p:spPr>
          <a:xfrm>
            <a:off x="7186612" y="2284094"/>
            <a:ext cx="568960" cy="1029653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059838" y="3524885"/>
            <a:ext cx="537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['PERSON',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'where',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['self.id’,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'in’,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[['STAFF’,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'where’,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['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'&lt;', '30’]],'.id']]]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402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40">
            <a:extLst>
              <a:ext uri="{FF2B5EF4-FFF2-40B4-BE49-F238E27FC236}">
                <a16:creationId xmlns:a16="http://schemas.microsoft.com/office/drawing/2014/main" id="{6DB979AE-56A2-43FB-99CD-4889A4B2F048}"/>
              </a:ext>
            </a:extLst>
          </p:cNvPr>
          <p:cNvSpPr txBox="1"/>
          <p:nvPr/>
        </p:nvSpPr>
        <p:spPr>
          <a:xfrm>
            <a:off x="1772484" y="2459503"/>
            <a:ext cx="86470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Our Stack Machine is HIGHLY FLEXIBLE !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752994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2" name="椭圆 1"/>
          <p:cNvSpPr>
            <a:spLocks noChangeAspect="1"/>
          </p:cNvSpPr>
          <p:nvPr/>
        </p:nvSpPr>
        <p:spPr>
          <a:xfrm>
            <a:off x="-2372097" y="2099945"/>
            <a:ext cx="1440180" cy="1440180"/>
          </a:xfrm>
          <a:prstGeom prst="ellips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40"/>
          <p:cNvSpPr txBox="1"/>
          <p:nvPr/>
        </p:nvSpPr>
        <p:spPr>
          <a:xfrm>
            <a:off x="-2230755" y="3710279"/>
            <a:ext cx="1149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Parser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-2926452" y="4219575"/>
            <a:ext cx="2549525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Analyze the query string.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 charset="0"/>
                <a:ea typeface="微软雅黑" panose="020B0503020204020204" charset="-122"/>
                <a:cs typeface="+mn-ea"/>
                <a:sym typeface="+mn-lt"/>
              </a:rPr>
              <a:t>Provide nested command lists for the Executor.</a:t>
            </a:r>
          </a:p>
        </p:txBody>
      </p:sp>
      <p:pic>
        <p:nvPicPr>
          <p:cNvPr id="23" name="图形 22" descr="聊天">
            <a:extLst>
              <a:ext uri="{FF2B5EF4-FFF2-40B4-BE49-F238E27FC236}">
                <a16:creationId xmlns:a16="http://schemas.microsoft.com/office/drawing/2014/main" id="{DE952764-2DD9-43AE-8BB4-2B2F540E7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130504" y="2399347"/>
            <a:ext cx="914400" cy="914400"/>
          </a:xfrm>
          <a:prstGeom prst="rect">
            <a:avLst/>
          </a:prstGeom>
        </p:spPr>
      </p:pic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059838" y="1128909"/>
            <a:ext cx="537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['PERSON',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'where',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['self.id’,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'in’,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[['STAFF’,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'where’,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['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'&lt;', '30’]],'.id']]]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1EE92463-2A66-443D-9A6A-874A61CE0BFF}"/>
              </a:ext>
            </a:extLst>
          </p:cNvPr>
          <p:cNvSpPr txBox="1"/>
          <p:nvPr/>
        </p:nvSpPr>
        <p:spPr>
          <a:xfrm>
            <a:off x="984001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7E0C57A6-2306-4075-8894-BCE3DB76277C}"/>
              </a:ext>
            </a:extLst>
          </p:cNvPr>
          <p:cNvSpPr txBox="1"/>
          <p:nvPr/>
        </p:nvSpPr>
        <p:spPr>
          <a:xfrm>
            <a:off x="2623056" y="4590466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2568BD-9906-4F93-B7D0-F65104C07E09}"/>
              </a:ext>
            </a:extLst>
          </p:cNvPr>
          <p:cNvGrpSpPr/>
          <p:nvPr/>
        </p:nvGrpSpPr>
        <p:grpSpPr>
          <a:xfrm>
            <a:off x="1029345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F6847E-4E3E-4519-A420-380DD539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D99D6-73F6-46F3-BAEA-562E7B77F90C}"/>
                </a:ext>
              </a:extLst>
            </p:cNvPr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B6CB790F-5FB4-4F5F-900F-2DC0E24A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964320CD-AFA2-404C-98DE-366CF4C32066}"/>
                  </a:ext>
                </a:extLst>
              </p:cNvPr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AD92A287-69A7-44F6-8EAE-F4778C7E66B7}"/>
                  </a:ext>
                </a:extLst>
              </p:cNvPr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6DD710-1304-4C94-9B2B-0BA58485C2AA}"/>
              </a:ext>
            </a:extLst>
          </p:cNvPr>
          <p:cNvGrpSpPr/>
          <p:nvPr/>
        </p:nvGrpSpPr>
        <p:grpSpPr>
          <a:xfrm>
            <a:off x="2549635" y="2985161"/>
            <a:ext cx="1440180" cy="1440180"/>
            <a:chOff x="9244330" y="2099945"/>
            <a:chExt cx="1440180" cy="144018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D696FB-E3B2-463F-AF56-4A82213A7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图片 26" descr="图片包含 游戏机, 画&#10;&#10;描述已自动生成">
              <a:extLst>
                <a:ext uri="{FF2B5EF4-FFF2-40B4-BE49-F238E27FC236}">
                  <a16:creationId xmlns:a16="http://schemas.microsoft.com/office/drawing/2014/main" id="{050CFEE3-EA0F-407B-A1E2-D1BEBFA7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1D8F22-A749-40FB-B068-E977FB2FB7F9}"/>
              </a:ext>
            </a:extLst>
          </p:cNvPr>
          <p:cNvSpPr/>
          <p:nvPr/>
        </p:nvSpPr>
        <p:spPr>
          <a:xfrm>
            <a:off x="6096000" y="597408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6A6185-52E0-4DB7-A2FD-1076BCC7C0CB}"/>
              </a:ext>
            </a:extLst>
          </p:cNvPr>
          <p:cNvSpPr txBox="1"/>
          <p:nvPr/>
        </p:nvSpPr>
        <p:spPr>
          <a:xfrm>
            <a:off x="6593840" y="5529119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52704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059838" y="1128909"/>
            <a:ext cx="537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['PERSON',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'where',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['self.id’,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'in’,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[['STAFF’,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'where’,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['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'&lt;', '30’]],'.id']]]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1EE92463-2A66-443D-9A6A-874A61CE0BFF}"/>
              </a:ext>
            </a:extLst>
          </p:cNvPr>
          <p:cNvSpPr txBox="1"/>
          <p:nvPr/>
        </p:nvSpPr>
        <p:spPr>
          <a:xfrm>
            <a:off x="984001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7E0C57A6-2306-4075-8894-BCE3DB76277C}"/>
              </a:ext>
            </a:extLst>
          </p:cNvPr>
          <p:cNvSpPr txBox="1"/>
          <p:nvPr/>
        </p:nvSpPr>
        <p:spPr>
          <a:xfrm>
            <a:off x="2623056" y="4590466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2568BD-9906-4F93-B7D0-F65104C07E09}"/>
              </a:ext>
            </a:extLst>
          </p:cNvPr>
          <p:cNvGrpSpPr/>
          <p:nvPr/>
        </p:nvGrpSpPr>
        <p:grpSpPr>
          <a:xfrm>
            <a:off x="1029345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F6847E-4E3E-4519-A420-380DD539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D99D6-73F6-46F3-BAEA-562E7B77F90C}"/>
                </a:ext>
              </a:extLst>
            </p:cNvPr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B6CB790F-5FB4-4F5F-900F-2DC0E24A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964320CD-AFA2-404C-98DE-366CF4C32066}"/>
                  </a:ext>
                </a:extLst>
              </p:cNvPr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AD92A287-69A7-44F6-8EAE-F4778C7E66B7}"/>
                  </a:ext>
                </a:extLst>
              </p:cNvPr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6DD710-1304-4C94-9B2B-0BA58485C2AA}"/>
              </a:ext>
            </a:extLst>
          </p:cNvPr>
          <p:cNvGrpSpPr/>
          <p:nvPr/>
        </p:nvGrpSpPr>
        <p:grpSpPr>
          <a:xfrm>
            <a:off x="2549635" y="2985161"/>
            <a:ext cx="1440180" cy="1440180"/>
            <a:chOff x="9244330" y="2099945"/>
            <a:chExt cx="1440180" cy="144018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D696FB-E3B2-463F-AF56-4A82213A7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图片 26" descr="图片包含 游戏机, 画&#10;&#10;描述已自动生成">
              <a:extLst>
                <a:ext uri="{FF2B5EF4-FFF2-40B4-BE49-F238E27FC236}">
                  <a16:creationId xmlns:a16="http://schemas.microsoft.com/office/drawing/2014/main" id="{050CFEE3-EA0F-407B-A1E2-D1BEBFA7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1D8F22-A749-40FB-B068-E977FB2FB7F9}"/>
              </a:ext>
            </a:extLst>
          </p:cNvPr>
          <p:cNvSpPr/>
          <p:nvPr/>
        </p:nvSpPr>
        <p:spPr>
          <a:xfrm>
            <a:off x="6096000" y="597408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E5EB64-4100-4457-B04A-891CA457BF62}"/>
              </a:ext>
            </a:extLst>
          </p:cNvPr>
          <p:cNvSpPr txBox="1"/>
          <p:nvPr/>
        </p:nvSpPr>
        <p:spPr>
          <a:xfrm>
            <a:off x="6593840" y="5529119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83961E-0AD9-4653-8E35-1042E485EA71}"/>
              </a:ext>
            </a:extLst>
          </p:cNvPr>
          <p:cNvSpPr/>
          <p:nvPr/>
        </p:nvSpPr>
        <p:spPr>
          <a:xfrm>
            <a:off x="5201920" y="1757680"/>
            <a:ext cx="1209040" cy="39052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25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059838" y="1128909"/>
            <a:ext cx="537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['PERSON',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'where',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['self.id’,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'in’,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[['STAFF’,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'where’,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['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'&lt;', '30’]],'.id']]]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1EE92463-2A66-443D-9A6A-874A61CE0BFF}"/>
              </a:ext>
            </a:extLst>
          </p:cNvPr>
          <p:cNvSpPr txBox="1"/>
          <p:nvPr/>
        </p:nvSpPr>
        <p:spPr>
          <a:xfrm>
            <a:off x="984001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7E0C57A6-2306-4075-8894-BCE3DB76277C}"/>
              </a:ext>
            </a:extLst>
          </p:cNvPr>
          <p:cNvSpPr txBox="1"/>
          <p:nvPr/>
        </p:nvSpPr>
        <p:spPr>
          <a:xfrm>
            <a:off x="2623056" y="4590466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2568BD-9906-4F93-B7D0-F65104C07E09}"/>
              </a:ext>
            </a:extLst>
          </p:cNvPr>
          <p:cNvGrpSpPr/>
          <p:nvPr/>
        </p:nvGrpSpPr>
        <p:grpSpPr>
          <a:xfrm>
            <a:off x="1029345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F6847E-4E3E-4519-A420-380DD539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D99D6-73F6-46F3-BAEA-562E7B77F90C}"/>
                </a:ext>
              </a:extLst>
            </p:cNvPr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B6CB790F-5FB4-4F5F-900F-2DC0E24A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964320CD-AFA2-404C-98DE-366CF4C32066}"/>
                  </a:ext>
                </a:extLst>
              </p:cNvPr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AD92A287-69A7-44F6-8EAE-F4778C7E66B7}"/>
                  </a:ext>
                </a:extLst>
              </p:cNvPr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6DD710-1304-4C94-9B2B-0BA58485C2AA}"/>
              </a:ext>
            </a:extLst>
          </p:cNvPr>
          <p:cNvGrpSpPr/>
          <p:nvPr/>
        </p:nvGrpSpPr>
        <p:grpSpPr>
          <a:xfrm>
            <a:off x="2549635" y="2985161"/>
            <a:ext cx="1440180" cy="1440180"/>
            <a:chOff x="9244330" y="2099945"/>
            <a:chExt cx="1440180" cy="144018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D696FB-E3B2-463F-AF56-4A82213A7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图片 26" descr="图片包含 游戏机, 画&#10;&#10;描述已自动生成">
              <a:extLst>
                <a:ext uri="{FF2B5EF4-FFF2-40B4-BE49-F238E27FC236}">
                  <a16:creationId xmlns:a16="http://schemas.microsoft.com/office/drawing/2014/main" id="{050CFEE3-EA0F-407B-A1E2-D1BEBFA7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1D8F22-A749-40FB-B068-E977FB2FB7F9}"/>
              </a:ext>
            </a:extLst>
          </p:cNvPr>
          <p:cNvSpPr/>
          <p:nvPr/>
        </p:nvSpPr>
        <p:spPr>
          <a:xfrm>
            <a:off x="6096000" y="597408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E5EB64-4100-4457-B04A-891CA457BF62}"/>
              </a:ext>
            </a:extLst>
          </p:cNvPr>
          <p:cNvSpPr txBox="1"/>
          <p:nvPr/>
        </p:nvSpPr>
        <p:spPr>
          <a:xfrm>
            <a:off x="6593840" y="5529119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1B23BA-FAA7-4EC6-AAE4-3237B42DFFFF}"/>
              </a:ext>
            </a:extLst>
          </p:cNvPr>
          <p:cNvSpPr txBox="1"/>
          <p:nvPr/>
        </p:nvSpPr>
        <p:spPr>
          <a:xfrm>
            <a:off x="6593840" y="5052131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0001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83961E-0AD9-4653-8E35-1042E485EA71}"/>
              </a:ext>
            </a:extLst>
          </p:cNvPr>
          <p:cNvSpPr/>
          <p:nvPr/>
        </p:nvSpPr>
        <p:spPr>
          <a:xfrm>
            <a:off x="5201920" y="1757680"/>
            <a:ext cx="1209040" cy="390525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51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059838" y="1128909"/>
            <a:ext cx="537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['PERSON',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'where',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['self.id’,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'in’,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[['STAFF’,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'where’,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['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'&lt;', '30’]],'.id']]]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1EE92463-2A66-443D-9A6A-874A61CE0BFF}"/>
              </a:ext>
            </a:extLst>
          </p:cNvPr>
          <p:cNvSpPr txBox="1"/>
          <p:nvPr/>
        </p:nvSpPr>
        <p:spPr>
          <a:xfrm>
            <a:off x="984001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7E0C57A6-2306-4075-8894-BCE3DB76277C}"/>
              </a:ext>
            </a:extLst>
          </p:cNvPr>
          <p:cNvSpPr txBox="1"/>
          <p:nvPr/>
        </p:nvSpPr>
        <p:spPr>
          <a:xfrm>
            <a:off x="2623056" y="4590466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2568BD-9906-4F93-B7D0-F65104C07E09}"/>
              </a:ext>
            </a:extLst>
          </p:cNvPr>
          <p:cNvGrpSpPr/>
          <p:nvPr/>
        </p:nvGrpSpPr>
        <p:grpSpPr>
          <a:xfrm>
            <a:off x="1029345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F6847E-4E3E-4519-A420-380DD539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D99D6-73F6-46F3-BAEA-562E7B77F90C}"/>
                </a:ext>
              </a:extLst>
            </p:cNvPr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B6CB790F-5FB4-4F5F-900F-2DC0E24A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964320CD-AFA2-404C-98DE-366CF4C32066}"/>
                  </a:ext>
                </a:extLst>
              </p:cNvPr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AD92A287-69A7-44F6-8EAE-F4778C7E66B7}"/>
                  </a:ext>
                </a:extLst>
              </p:cNvPr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6DD710-1304-4C94-9B2B-0BA58485C2AA}"/>
              </a:ext>
            </a:extLst>
          </p:cNvPr>
          <p:cNvGrpSpPr/>
          <p:nvPr/>
        </p:nvGrpSpPr>
        <p:grpSpPr>
          <a:xfrm>
            <a:off x="2549635" y="2985161"/>
            <a:ext cx="1440180" cy="1440180"/>
            <a:chOff x="9244330" y="2099945"/>
            <a:chExt cx="1440180" cy="144018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D696FB-E3B2-463F-AF56-4A82213A7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图片 26" descr="图片包含 游戏机, 画&#10;&#10;描述已自动生成">
              <a:extLst>
                <a:ext uri="{FF2B5EF4-FFF2-40B4-BE49-F238E27FC236}">
                  <a16:creationId xmlns:a16="http://schemas.microsoft.com/office/drawing/2014/main" id="{050CFEE3-EA0F-407B-A1E2-D1BEBFA7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1D8F22-A749-40FB-B068-E977FB2FB7F9}"/>
              </a:ext>
            </a:extLst>
          </p:cNvPr>
          <p:cNvSpPr/>
          <p:nvPr/>
        </p:nvSpPr>
        <p:spPr>
          <a:xfrm>
            <a:off x="6096000" y="597408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E5EB64-4100-4457-B04A-891CA457BF62}"/>
              </a:ext>
            </a:extLst>
          </p:cNvPr>
          <p:cNvSpPr txBox="1"/>
          <p:nvPr/>
        </p:nvSpPr>
        <p:spPr>
          <a:xfrm>
            <a:off x="6593840" y="5529119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1B23BA-FAA7-4EC6-AAE4-3237B42DFFFF}"/>
              </a:ext>
            </a:extLst>
          </p:cNvPr>
          <p:cNvSpPr txBox="1"/>
          <p:nvPr/>
        </p:nvSpPr>
        <p:spPr>
          <a:xfrm>
            <a:off x="6593840" y="5052131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0001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83961E-0AD9-4653-8E35-1042E485EA71}"/>
              </a:ext>
            </a:extLst>
          </p:cNvPr>
          <p:cNvSpPr/>
          <p:nvPr/>
        </p:nvSpPr>
        <p:spPr>
          <a:xfrm>
            <a:off x="5491480" y="2349182"/>
            <a:ext cx="3779520" cy="107981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8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485" y="218122"/>
            <a:ext cx="11797030" cy="64217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82295" y="536575"/>
            <a:ext cx="328930" cy="328930"/>
            <a:chOff x="8464" y="2877"/>
            <a:chExt cx="2411" cy="2411"/>
          </a:xfrm>
        </p:grpSpPr>
        <p:sp>
          <p:nvSpPr>
            <p:cNvPr id="3" name="椭圆 2"/>
            <p:cNvSpPr/>
            <p:nvPr/>
          </p:nvSpPr>
          <p:spPr>
            <a:xfrm>
              <a:off x="8464" y="2877"/>
              <a:ext cx="2411" cy="241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948" y="3360"/>
              <a:ext cx="1443" cy="144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圆角矩形 6"/>
          <p:cNvSpPr/>
          <p:nvPr/>
        </p:nvSpPr>
        <p:spPr>
          <a:xfrm>
            <a:off x="977257" y="550571"/>
            <a:ext cx="4134485" cy="24876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anose="02000503000000020004"/>
                <a:ea typeface="微软雅黑" panose="020B0503020204020204" charset="-122"/>
              </a:rPr>
              <a:t>Overall View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ora" panose="02000503000000020004"/>
              <a:ea typeface="微软雅黑" panose="020B0503020204020204" charset="-122"/>
            </a:endParaRP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4B5F9C3C-94FD-4DEF-8CFD-26FE9C465081}"/>
              </a:ext>
            </a:extLst>
          </p:cNvPr>
          <p:cNvSpPr txBox="1"/>
          <p:nvPr/>
        </p:nvSpPr>
        <p:spPr>
          <a:xfrm>
            <a:off x="5059838" y="1128909"/>
            <a:ext cx="5377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['PERSON',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'where',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['self.id’,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'in’,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[['STAFF’,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'where’, </a:t>
            </a: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['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self.age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', '&lt;', '30’]],'.id']]]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+mn-ea"/>
            </a:endParaRPr>
          </a:p>
        </p:txBody>
      </p:sp>
      <p:sp>
        <p:nvSpPr>
          <p:cNvPr id="15" name="TextBox 40">
            <a:extLst>
              <a:ext uri="{FF2B5EF4-FFF2-40B4-BE49-F238E27FC236}">
                <a16:creationId xmlns:a16="http://schemas.microsoft.com/office/drawing/2014/main" id="{1EE92463-2A66-443D-9A6A-874A61CE0BFF}"/>
              </a:ext>
            </a:extLst>
          </p:cNvPr>
          <p:cNvSpPr txBox="1"/>
          <p:nvPr/>
        </p:nvSpPr>
        <p:spPr>
          <a:xfrm>
            <a:off x="984001" y="3705251"/>
            <a:ext cx="1530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Executor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TextBox 40">
            <a:extLst>
              <a:ext uri="{FF2B5EF4-FFF2-40B4-BE49-F238E27FC236}">
                <a16:creationId xmlns:a16="http://schemas.microsoft.com/office/drawing/2014/main" id="{7E0C57A6-2306-4075-8894-BCE3DB76277C}"/>
              </a:ext>
            </a:extLst>
          </p:cNvPr>
          <p:cNvSpPr txBox="1"/>
          <p:nvPr/>
        </p:nvSpPr>
        <p:spPr>
          <a:xfrm>
            <a:off x="2623056" y="4590466"/>
            <a:ext cx="129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Stack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12568BD-9906-4F93-B7D0-F65104C07E09}"/>
              </a:ext>
            </a:extLst>
          </p:cNvPr>
          <p:cNvGrpSpPr/>
          <p:nvPr/>
        </p:nvGrpSpPr>
        <p:grpSpPr>
          <a:xfrm>
            <a:off x="1029345" y="2148205"/>
            <a:ext cx="1440180" cy="1440180"/>
            <a:chOff x="8466" y="3119"/>
            <a:chExt cx="2268" cy="226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F6847E-4E3E-4519-A420-380DD5391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66" y="3119"/>
              <a:ext cx="2268" cy="2268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93D99D6-73F6-46F3-BAEA-562E7B77F90C}"/>
                </a:ext>
              </a:extLst>
            </p:cNvPr>
            <p:cNvGrpSpPr/>
            <p:nvPr/>
          </p:nvGrpSpPr>
          <p:grpSpPr>
            <a:xfrm>
              <a:off x="8938" y="3743"/>
              <a:ext cx="1115" cy="1048"/>
              <a:chOff x="3525837" y="1011238"/>
              <a:chExt cx="1455738" cy="1368425"/>
            </a:xfrm>
            <a:grpFill/>
          </p:grpSpPr>
          <p:sp>
            <p:nvSpPr>
              <p:cNvPr id="20" name="Freeform 11">
                <a:extLst>
                  <a:ext uri="{FF2B5EF4-FFF2-40B4-BE49-F238E27FC236}">
                    <a16:creationId xmlns:a16="http://schemas.microsoft.com/office/drawing/2014/main" id="{B6CB790F-5FB4-4F5F-900F-2DC0E24A91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25837" y="1011238"/>
                <a:ext cx="1455738" cy="1368425"/>
              </a:xfrm>
              <a:custGeom>
                <a:avLst/>
                <a:gdLst>
                  <a:gd name="T0" fmla="*/ 2941 w 2988"/>
                  <a:gd name="T1" fmla="*/ 20 h 2787"/>
                  <a:gd name="T2" fmla="*/ 2842 w 2988"/>
                  <a:gd name="T3" fmla="*/ 18 h 2787"/>
                  <a:gd name="T4" fmla="*/ 49 w 2988"/>
                  <a:gd name="T5" fmla="*/ 1707 h 2787"/>
                  <a:gd name="T6" fmla="*/ 5 w 2988"/>
                  <a:gd name="T7" fmla="*/ 1799 h 2787"/>
                  <a:gd name="T8" fmla="*/ 70 w 2988"/>
                  <a:gd name="T9" fmla="*/ 1877 h 2787"/>
                  <a:gd name="T10" fmla="*/ 944 w 2988"/>
                  <a:gd name="T11" fmla="*/ 2144 h 2787"/>
                  <a:gd name="T12" fmla="*/ 1058 w 2988"/>
                  <a:gd name="T13" fmla="*/ 2712 h 2787"/>
                  <a:gd name="T14" fmla="*/ 1120 w 2988"/>
                  <a:gd name="T15" fmla="*/ 2782 h 2787"/>
                  <a:gd name="T16" fmla="*/ 1150 w 2988"/>
                  <a:gd name="T17" fmla="*/ 2787 h 2787"/>
                  <a:gd name="T18" fmla="*/ 1212 w 2988"/>
                  <a:gd name="T19" fmla="*/ 2764 h 2787"/>
                  <a:gd name="T20" fmla="*/ 1664 w 2988"/>
                  <a:gd name="T21" fmla="*/ 2364 h 2787"/>
                  <a:gd name="T22" fmla="*/ 2592 w 2988"/>
                  <a:gd name="T23" fmla="*/ 2648 h 2787"/>
                  <a:gd name="T24" fmla="*/ 2620 w 2988"/>
                  <a:gd name="T25" fmla="*/ 2652 h 2787"/>
                  <a:gd name="T26" fmla="*/ 2671 w 2988"/>
                  <a:gd name="T27" fmla="*/ 2636 h 2787"/>
                  <a:gd name="T28" fmla="*/ 2713 w 2988"/>
                  <a:gd name="T29" fmla="*/ 2568 h 2787"/>
                  <a:gd name="T30" fmla="*/ 2984 w 2988"/>
                  <a:gd name="T31" fmla="*/ 109 h 2787"/>
                  <a:gd name="T32" fmla="*/ 2941 w 2988"/>
                  <a:gd name="T33" fmla="*/ 20 h 2787"/>
                  <a:gd name="T34" fmla="*/ 1210 w 2988"/>
                  <a:gd name="T35" fmla="*/ 2516 h 2787"/>
                  <a:gd name="T36" fmla="*/ 1147 w 2988"/>
                  <a:gd name="T37" fmla="*/ 2206 h 2787"/>
                  <a:gd name="T38" fmla="*/ 1454 w 2988"/>
                  <a:gd name="T39" fmla="*/ 2300 h 2787"/>
                  <a:gd name="T40" fmla="*/ 1210 w 2988"/>
                  <a:gd name="T41" fmla="*/ 2516 h 2787"/>
                  <a:gd name="T42" fmla="*/ 2539 w 2988"/>
                  <a:gd name="T43" fmla="*/ 2436 h 2787"/>
                  <a:gd name="T44" fmla="*/ 1377 w 2988"/>
                  <a:gd name="T45" fmla="*/ 2080 h 2787"/>
                  <a:gd name="T46" fmla="*/ 2318 w 2988"/>
                  <a:gd name="T47" fmla="*/ 976 h 2787"/>
                  <a:gd name="T48" fmla="*/ 2312 w 2988"/>
                  <a:gd name="T49" fmla="*/ 910 h 2787"/>
                  <a:gd name="T50" fmla="*/ 2246 w 2988"/>
                  <a:gd name="T51" fmla="*/ 915 h 2787"/>
                  <a:gd name="T52" fmla="*/ 1279 w 2988"/>
                  <a:gd name="T53" fmla="*/ 2050 h 2787"/>
                  <a:gd name="T54" fmla="*/ 325 w 2988"/>
                  <a:gd name="T55" fmla="*/ 1759 h 2787"/>
                  <a:gd name="T56" fmla="*/ 2777 w 2988"/>
                  <a:gd name="T57" fmla="*/ 277 h 2787"/>
                  <a:gd name="T58" fmla="*/ 2539 w 2988"/>
                  <a:gd name="T59" fmla="*/ 2436 h 2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88" h="2787">
                    <a:moveTo>
                      <a:pt x="2941" y="20"/>
                    </a:moveTo>
                    <a:cubicBezTo>
                      <a:pt x="2911" y="1"/>
                      <a:pt x="2873" y="0"/>
                      <a:pt x="2842" y="18"/>
                    </a:cubicBezTo>
                    <a:cubicBezTo>
                      <a:pt x="49" y="1707"/>
                      <a:pt x="49" y="1707"/>
                      <a:pt x="49" y="1707"/>
                    </a:cubicBezTo>
                    <a:cubicBezTo>
                      <a:pt x="18" y="1726"/>
                      <a:pt x="0" y="1762"/>
                      <a:pt x="5" y="1799"/>
                    </a:cubicBezTo>
                    <a:cubicBezTo>
                      <a:pt x="9" y="1835"/>
                      <a:pt x="35" y="1866"/>
                      <a:pt x="70" y="1877"/>
                    </a:cubicBezTo>
                    <a:cubicBezTo>
                      <a:pt x="944" y="2144"/>
                      <a:pt x="944" y="2144"/>
                      <a:pt x="944" y="2144"/>
                    </a:cubicBezTo>
                    <a:cubicBezTo>
                      <a:pt x="1058" y="2712"/>
                      <a:pt x="1058" y="2712"/>
                      <a:pt x="1058" y="2712"/>
                    </a:cubicBezTo>
                    <a:cubicBezTo>
                      <a:pt x="1065" y="2745"/>
                      <a:pt x="1089" y="2772"/>
                      <a:pt x="1120" y="2782"/>
                    </a:cubicBezTo>
                    <a:cubicBezTo>
                      <a:pt x="1130" y="2786"/>
                      <a:pt x="1140" y="2787"/>
                      <a:pt x="1150" y="2787"/>
                    </a:cubicBezTo>
                    <a:cubicBezTo>
                      <a:pt x="1173" y="2787"/>
                      <a:pt x="1195" y="2779"/>
                      <a:pt x="1212" y="2764"/>
                    </a:cubicBezTo>
                    <a:cubicBezTo>
                      <a:pt x="1664" y="2364"/>
                      <a:pt x="1664" y="2364"/>
                      <a:pt x="1664" y="2364"/>
                    </a:cubicBezTo>
                    <a:cubicBezTo>
                      <a:pt x="2592" y="2648"/>
                      <a:pt x="2592" y="2648"/>
                      <a:pt x="2592" y="2648"/>
                    </a:cubicBezTo>
                    <a:cubicBezTo>
                      <a:pt x="2601" y="2651"/>
                      <a:pt x="2610" y="2652"/>
                      <a:pt x="2620" y="2652"/>
                    </a:cubicBezTo>
                    <a:cubicBezTo>
                      <a:pt x="2638" y="2652"/>
                      <a:pt x="2656" y="2647"/>
                      <a:pt x="2671" y="2636"/>
                    </a:cubicBezTo>
                    <a:cubicBezTo>
                      <a:pt x="2694" y="2621"/>
                      <a:pt x="2710" y="2596"/>
                      <a:pt x="2713" y="2568"/>
                    </a:cubicBezTo>
                    <a:cubicBezTo>
                      <a:pt x="2984" y="109"/>
                      <a:pt x="2984" y="109"/>
                      <a:pt x="2984" y="109"/>
                    </a:cubicBezTo>
                    <a:cubicBezTo>
                      <a:pt x="2988" y="73"/>
                      <a:pt x="2971" y="39"/>
                      <a:pt x="2941" y="20"/>
                    </a:cubicBezTo>
                    <a:close/>
                    <a:moveTo>
                      <a:pt x="1210" y="2516"/>
                    </a:moveTo>
                    <a:cubicBezTo>
                      <a:pt x="1147" y="2206"/>
                      <a:pt x="1147" y="2206"/>
                      <a:pt x="1147" y="2206"/>
                    </a:cubicBezTo>
                    <a:cubicBezTo>
                      <a:pt x="1454" y="2300"/>
                      <a:pt x="1454" y="2300"/>
                      <a:pt x="1454" y="2300"/>
                    </a:cubicBezTo>
                    <a:cubicBezTo>
                      <a:pt x="1210" y="2516"/>
                      <a:pt x="1210" y="2516"/>
                      <a:pt x="1210" y="2516"/>
                    </a:cubicBezTo>
                    <a:close/>
                    <a:moveTo>
                      <a:pt x="2539" y="2436"/>
                    </a:moveTo>
                    <a:cubicBezTo>
                      <a:pt x="1377" y="2080"/>
                      <a:pt x="1377" y="2080"/>
                      <a:pt x="1377" y="2080"/>
                    </a:cubicBezTo>
                    <a:cubicBezTo>
                      <a:pt x="2318" y="976"/>
                      <a:pt x="2318" y="976"/>
                      <a:pt x="2318" y="976"/>
                    </a:cubicBezTo>
                    <a:cubicBezTo>
                      <a:pt x="2334" y="957"/>
                      <a:pt x="2332" y="927"/>
                      <a:pt x="2312" y="910"/>
                    </a:cubicBezTo>
                    <a:cubicBezTo>
                      <a:pt x="2293" y="893"/>
                      <a:pt x="2263" y="896"/>
                      <a:pt x="2246" y="915"/>
                    </a:cubicBezTo>
                    <a:cubicBezTo>
                      <a:pt x="1279" y="2050"/>
                      <a:pt x="1279" y="2050"/>
                      <a:pt x="1279" y="2050"/>
                    </a:cubicBezTo>
                    <a:cubicBezTo>
                      <a:pt x="325" y="1759"/>
                      <a:pt x="325" y="1759"/>
                      <a:pt x="325" y="1759"/>
                    </a:cubicBezTo>
                    <a:cubicBezTo>
                      <a:pt x="2777" y="277"/>
                      <a:pt x="2777" y="277"/>
                      <a:pt x="2777" y="277"/>
                    </a:cubicBezTo>
                    <a:cubicBezTo>
                      <a:pt x="2539" y="2436"/>
                      <a:pt x="2539" y="2436"/>
                      <a:pt x="2539" y="24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Freeform 12">
                <a:extLst>
                  <a:ext uri="{FF2B5EF4-FFF2-40B4-BE49-F238E27FC236}">
                    <a16:creationId xmlns:a16="http://schemas.microsoft.com/office/drawing/2014/main" id="{964320CD-AFA2-404C-98DE-366CF4C32066}"/>
                  </a:ext>
                </a:extLst>
              </p:cNvPr>
              <p:cNvSpPr/>
              <p:nvPr/>
            </p:nvSpPr>
            <p:spPr bwMode="auto">
              <a:xfrm>
                <a:off x="4700588" y="1724026"/>
                <a:ext cx="52388" cy="80963"/>
              </a:xfrm>
              <a:custGeom>
                <a:avLst/>
                <a:gdLst>
                  <a:gd name="T0" fmla="*/ 44 w 108"/>
                  <a:gd name="T1" fmla="*/ 166 h 167"/>
                  <a:gd name="T2" fmla="*/ 50 w 108"/>
                  <a:gd name="T3" fmla="*/ 167 h 167"/>
                  <a:gd name="T4" fmla="*/ 96 w 108"/>
                  <a:gd name="T5" fmla="*/ 126 h 167"/>
                  <a:gd name="T6" fmla="*/ 105 w 108"/>
                  <a:gd name="T7" fmla="*/ 56 h 167"/>
                  <a:gd name="T8" fmla="*/ 64 w 108"/>
                  <a:gd name="T9" fmla="*/ 3 h 167"/>
                  <a:gd name="T10" fmla="*/ 12 w 108"/>
                  <a:gd name="T11" fmla="*/ 44 h 167"/>
                  <a:gd name="T12" fmla="*/ 3 w 108"/>
                  <a:gd name="T13" fmla="*/ 114 h 167"/>
                  <a:gd name="T14" fmla="*/ 44 w 108"/>
                  <a:gd name="T15" fmla="*/ 166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167">
                    <a:moveTo>
                      <a:pt x="44" y="166"/>
                    </a:moveTo>
                    <a:cubicBezTo>
                      <a:pt x="46" y="167"/>
                      <a:pt x="48" y="167"/>
                      <a:pt x="50" y="167"/>
                    </a:cubicBezTo>
                    <a:cubicBezTo>
                      <a:pt x="73" y="167"/>
                      <a:pt x="93" y="150"/>
                      <a:pt x="96" y="126"/>
                    </a:cubicBezTo>
                    <a:cubicBezTo>
                      <a:pt x="105" y="56"/>
                      <a:pt x="105" y="56"/>
                      <a:pt x="105" y="56"/>
                    </a:cubicBezTo>
                    <a:cubicBezTo>
                      <a:pt x="108" y="30"/>
                      <a:pt x="90" y="7"/>
                      <a:pt x="64" y="3"/>
                    </a:cubicBezTo>
                    <a:cubicBezTo>
                      <a:pt x="39" y="0"/>
                      <a:pt x="15" y="18"/>
                      <a:pt x="12" y="44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0" y="140"/>
                      <a:pt x="18" y="163"/>
                      <a:pt x="44" y="1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13">
                <a:extLst>
                  <a:ext uri="{FF2B5EF4-FFF2-40B4-BE49-F238E27FC236}">
                    <a16:creationId xmlns:a16="http://schemas.microsoft.com/office/drawing/2014/main" id="{AD92A287-69A7-44F6-8EAE-F4778C7E66B7}"/>
                  </a:ext>
                </a:extLst>
              </p:cNvPr>
              <p:cNvSpPr/>
              <p:nvPr/>
            </p:nvSpPr>
            <p:spPr bwMode="auto">
              <a:xfrm>
                <a:off x="4670425" y="1849438"/>
                <a:ext cx="69850" cy="201613"/>
              </a:xfrm>
              <a:custGeom>
                <a:avLst/>
                <a:gdLst>
                  <a:gd name="T0" fmla="*/ 43 w 145"/>
                  <a:gd name="T1" fmla="*/ 410 h 410"/>
                  <a:gd name="T2" fmla="*/ 50 w 145"/>
                  <a:gd name="T3" fmla="*/ 410 h 410"/>
                  <a:gd name="T4" fmla="*/ 96 w 145"/>
                  <a:gd name="T5" fmla="*/ 370 h 410"/>
                  <a:gd name="T6" fmla="*/ 141 w 145"/>
                  <a:gd name="T7" fmla="*/ 57 h 410"/>
                  <a:gd name="T8" fmla="*/ 102 w 145"/>
                  <a:gd name="T9" fmla="*/ 4 h 410"/>
                  <a:gd name="T10" fmla="*/ 49 w 145"/>
                  <a:gd name="T11" fmla="*/ 44 h 410"/>
                  <a:gd name="T12" fmla="*/ 4 w 145"/>
                  <a:gd name="T13" fmla="*/ 357 h 410"/>
                  <a:gd name="T14" fmla="*/ 43 w 145"/>
                  <a:gd name="T15" fmla="*/ 410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5" h="410">
                    <a:moveTo>
                      <a:pt x="43" y="410"/>
                    </a:moveTo>
                    <a:cubicBezTo>
                      <a:pt x="46" y="410"/>
                      <a:pt x="48" y="410"/>
                      <a:pt x="50" y="410"/>
                    </a:cubicBezTo>
                    <a:cubicBezTo>
                      <a:pt x="73" y="410"/>
                      <a:pt x="93" y="394"/>
                      <a:pt x="96" y="370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45" y="31"/>
                      <a:pt x="127" y="8"/>
                      <a:pt x="102" y="4"/>
                    </a:cubicBezTo>
                    <a:cubicBezTo>
                      <a:pt x="76" y="0"/>
                      <a:pt x="52" y="18"/>
                      <a:pt x="49" y="44"/>
                    </a:cubicBezTo>
                    <a:cubicBezTo>
                      <a:pt x="4" y="357"/>
                      <a:pt x="4" y="357"/>
                      <a:pt x="4" y="357"/>
                    </a:cubicBezTo>
                    <a:cubicBezTo>
                      <a:pt x="0" y="383"/>
                      <a:pt x="18" y="406"/>
                      <a:pt x="4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F6DD710-1304-4C94-9B2B-0BA58485C2AA}"/>
              </a:ext>
            </a:extLst>
          </p:cNvPr>
          <p:cNvGrpSpPr/>
          <p:nvPr/>
        </p:nvGrpSpPr>
        <p:grpSpPr>
          <a:xfrm>
            <a:off x="2549635" y="2985161"/>
            <a:ext cx="1440180" cy="1440180"/>
            <a:chOff x="9244330" y="2099945"/>
            <a:chExt cx="1440180" cy="1440180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ED696FB-E3B2-463F-AF56-4A82213A7D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4330" y="2099945"/>
              <a:ext cx="1440180" cy="1440180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" name="图片 26" descr="图片包含 游戏机, 画&#10;&#10;描述已自动生成">
              <a:extLst>
                <a:ext uri="{FF2B5EF4-FFF2-40B4-BE49-F238E27FC236}">
                  <a16:creationId xmlns:a16="http://schemas.microsoft.com/office/drawing/2014/main" id="{050CFEE3-EA0F-407B-A1E2-D1BEBFA73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7636" y="2356847"/>
              <a:ext cx="652257" cy="846337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F1D8F22-A749-40FB-B068-E977FB2FB7F9}"/>
              </a:ext>
            </a:extLst>
          </p:cNvPr>
          <p:cNvSpPr/>
          <p:nvPr/>
        </p:nvSpPr>
        <p:spPr>
          <a:xfrm>
            <a:off x="6096000" y="5974080"/>
            <a:ext cx="3779520" cy="2336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E5EB64-4100-4457-B04A-891CA457BF62}"/>
              </a:ext>
            </a:extLst>
          </p:cNvPr>
          <p:cNvSpPr txBox="1"/>
          <p:nvPr/>
        </p:nvSpPr>
        <p:spPr>
          <a:xfrm>
            <a:off x="6593840" y="5529119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1B23BA-FAA7-4EC6-AAE4-3237B42DFFFF}"/>
              </a:ext>
            </a:extLst>
          </p:cNvPr>
          <p:cNvSpPr txBox="1"/>
          <p:nvPr/>
        </p:nvSpPr>
        <p:spPr>
          <a:xfrm>
            <a:off x="6593840" y="5052131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0001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9F11F-1C28-49B4-9BD0-2F6A0F8C5FCE}"/>
              </a:ext>
            </a:extLst>
          </p:cNvPr>
          <p:cNvSpPr txBox="1"/>
          <p:nvPr/>
        </p:nvSpPr>
        <p:spPr>
          <a:xfrm>
            <a:off x="6593840" y="4575143"/>
            <a:ext cx="278384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0001, 0002, 0003, …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18A8BE-1C4A-456C-95A6-8A1E9676CFCE}"/>
              </a:ext>
            </a:extLst>
          </p:cNvPr>
          <p:cNvSpPr/>
          <p:nvPr/>
        </p:nvSpPr>
        <p:spPr>
          <a:xfrm>
            <a:off x="5491480" y="2349182"/>
            <a:ext cx="3779520" cy="107981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2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1852</Words>
  <Application>Microsoft Office PowerPoint</Application>
  <PresentationFormat>宽屏</PresentationFormat>
  <Paragraphs>519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Lora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子牧 管</dc:creator>
  <cp:lastModifiedBy>子牧 管</cp:lastModifiedBy>
  <cp:revision>42</cp:revision>
  <dcterms:created xsi:type="dcterms:W3CDTF">2020-05-21T14:56:08Z</dcterms:created>
  <dcterms:modified xsi:type="dcterms:W3CDTF">2020-05-21T18:55:16Z</dcterms:modified>
</cp:coreProperties>
</file>