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916915" y="494792"/>
            <a:ext cx="9170970" cy="5397800"/>
          </a:xfrm>
          <a:prstGeom prst="rect">
            <a:avLst/>
          </a:prstGeom>
        </p:spPr>
      </p:pic>
      <p:sp>
        <p:nvSpPr>
          <p:cNvPr id="120" name="Continuous integration…"/>
          <p:cNvSpPr txBox="1"/>
          <p:nvPr>
            <p:ph type="title"/>
          </p:nvPr>
        </p:nvSpPr>
        <p:spPr>
          <a:xfrm>
            <a:off x="787399" y="6039939"/>
            <a:ext cx="11430001" cy="1662946"/>
          </a:xfrm>
          <a:prstGeom prst="rect">
            <a:avLst/>
          </a:prstGeom>
        </p:spPr>
        <p:txBody>
          <a:bodyPr/>
          <a:lstStyle/>
          <a:p>
            <a:pPr defTabSz="403097">
              <a:defRPr sz="5382">
                <a:effectLst>
                  <a:outerShdw sx="100000" sy="100000" kx="0" ky="0" algn="b" rotWithShape="0" blurRad="43815" dist="8763" dir="5400000">
                    <a:srgbClr val="000000">
                      <a:alpha val="30000"/>
                    </a:srgbClr>
                  </a:outerShdw>
                </a:effectLst>
              </a:defRPr>
            </a:pPr>
            <a:r>
              <a:t>Continuous integration </a:t>
            </a:r>
          </a:p>
          <a:p>
            <a:pPr defTabSz="403097">
              <a:defRPr sz="5382">
                <a:effectLst>
                  <a:outerShdw sx="100000" sy="100000" kx="0" ky="0" algn="b" rotWithShape="0" blurRad="43815" dist="8763" dir="5400000">
                    <a:srgbClr val="000000">
                      <a:alpha val="30000"/>
                    </a:srgbClr>
                  </a:outerShdw>
                </a:effectLst>
              </a:defRPr>
            </a:pPr>
            <a:r>
              <a:t>and continuous deployment</a:t>
            </a:r>
          </a:p>
        </p:txBody>
      </p:sp>
      <p:sp>
        <p:nvSpPr>
          <p:cNvPr id="121" name="With Travis"/>
          <p:cNvSpPr txBox="1"/>
          <p:nvPr>
            <p:ph type="body" sz="quarter" idx="1"/>
          </p:nvPr>
        </p:nvSpPr>
        <p:spPr>
          <a:xfrm>
            <a:off x="787400" y="7761592"/>
            <a:ext cx="11430000" cy="808769"/>
          </a:xfrm>
          <a:prstGeom prst="rect">
            <a:avLst/>
          </a:prstGeom>
        </p:spPr>
        <p:txBody>
          <a:bodyPr/>
          <a:lstStyle/>
          <a:p>
            <a:pPr/>
            <a:r>
              <a:t>With Travis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5-22 at 6.00.38 PM.png" descr="Screen Shot 2018-05-22 at 6.00.38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429598" y="7190098"/>
            <a:ext cx="3684755" cy="1269700"/>
          </a:xfrm>
          <a:prstGeom prst="rect">
            <a:avLst/>
          </a:prstGeom>
          <a:effectLst/>
        </p:spPr>
      </p:pic>
      <p:sp>
        <p:nvSpPr>
          <p:cNvPr id="148" name="Add an icon to your repo:…"/>
          <p:cNvSpPr txBox="1"/>
          <p:nvPr>
            <p:ph type="body" idx="4294967295"/>
          </p:nvPr>
        </p:nvSpPr>
        <p:spPr>
          <a:xfrm>
            <a:off x="1175751" y="1675758"/>
            <a:ext cx="11298307" cy="571500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2800"/>
              </a:spcBef>
              <a:buBlip>
                <a:blip r:embed="rId3"/>
              </a:buBlip>
              <a:defRPr sz="3000"/>
            </a:pPr>
            <a:r>
              <a:t>Add an icon to your repo:</a:t>
            </a:r>
          </a:p>
          <a:p>
            <a:pPr lvl="1" marL="685800" indent="-342900">
              <a:spcBef>
                <a:spcPts val="2800"/>
              </a:spcBef>
              <a:buBlip>
                <a:blip r:embed="rId3"/>
              </a:buBlip>
              <a:defRPr sz="3000"/>
            </a:pPr>
            <a:r>
              <a:rPr>
                <a:solidFill>
                  <a:srgbClr val="444444"/>
                </a:solidFill>
              </a:rPr>
              <a:t>[![Build Status](https:</a:t>
            </a:r>
            <a:r>
              <a:t>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reponame.svg</a:t>
            </a:r>
            <a:r>
              <a:t>?branch=master)](https://travis-ci.org/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 practice </a:t>
            </a:r>
          </a:p>
          <a:p>
            <a:pPr/>
            <a:r>
              <a:t>with Travis</a:t>
            </a:r>
          </a:p>
        </p:txBody>
      </p:sp>
      <p:sp>
        <p:nvSpPr>
          <p:cNvPr id="151" name="——-Continuous Deploy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——-</a:t>
            </a:r>
            <a:r>
              <a:rPr b="1"/>
              <a:t>Continuous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CI/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CI/CD?</a:t>
            </a:r>
          </a:p>
        </p:txBody>
      </p:sp>
      <p:sp>
        <p:nvSpPr>
          <p:cNvPr id="124" name="Continuous Integration is the practice of integrating code into a shared repository and building/testing each change automatically, as early as possible - usually several times a 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2204" indent="-362204" defTabSz="537463">
              <a:spcBef>
                <a:spcPts val="3300"/>
              </a:spcBef>
              <a:buBlip>
                <a:blip r:embed="rId2"/>
              </a:buBlip>
              <a:defRPr sz="3312"/>
            </a:pPr>
            <a:r>
              <a:rPr b="1"/>
              <a:t>Continuous Integration</a:t>
            </a:r>
            <a:r>
              <a:t> is the practice of integrating code into a shared repository and building/testing each change automatically, as early as possible - usually several times a day.</a:t>
            </a:r>
          </a:p>
          <a:p>
            <a:pPr marL="362204" indent="-362204" defTabSz="537463">
              <a:spcBef>
                <a:spcPts val="3300"/>
              </a:spcBef>
              <a:buBlip>
                <a:blip r:embed="rId2"/>
              </a:buBlip>
              <a:defRPr sz="3312"/>
            </a:pPr>
            <a:r>
              <a:rPr b="1"/>
              <a:t>Continuous Delivery</a:t>
            </a:r>
            <a:r>
              <a:t> adds that the software can be released to production at any time, often by automatically pushing changes to a staging system.</a:t>
            </a:r>
          </a:p>
          <a:p>
            <a:pPr marL="362204" indent="-362204" defTabSz="537463">
              <a:spcBef>
                <a:spcPts val="3300"/>
              </a:spcBef>
              <a:buBlip>
                <a:blip r:embed="rId2"/>
              </a:buBlip>
              <a:defRPr sz="3312"/>
            </a:pPr>
            <a:r>
              <a:rPr b="1"/>
              <a:t>Continuous Deployment</a:t>
            </a:r>
            <a:r>
              <a:t> goes further and pushes changes to production automatically.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t CI/CD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 CI/CD tools</a:t>
            </a:r>
          </a:p>
        </p:txBody>
      </p:sp>
      <p:sp>
        <p:nvSpPr>
          <p:cNvPr id="127" name="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1500"/>
          <a:lstStyle/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Jenkins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ElectricFlow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Octopus Deploy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DeployBot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TeamCity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CircleCI</a:t>
            </a: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endParaRPr b="1"/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</a:p>
          <a:p>
            <a:pPr marL="307085" indent="-307085" defTabSz="455675">
              <a:spcBef>
                <a:spcPts val="2800"/>
              </a:spcBef>
              <a:buBlip>
                <a:blip r:embed="rId2"/>
              </a:buBlip>
              <a:defRPr sz="2807"/>
            </a:pPr>
            <a:r>
              <a:rPr b="1"/>
              <a:t>Source: &lt;&lt;21 Automated Deployment Tools You Should Know&gt;&gt; from DevOps Zone-Opinion  Mar. 15,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 practice </a:t>
            </a:r>
          </a:p>
          <a:p>
            <a:pPr/>
            <a:r>
              <a:t>with Travis</a:t>
            </a:r>
          </a:p>
        </p:txBody>
      </p:sp>
      <p:sp>
        <p:nvSpPr>
          <p:cNvPr id="130" name="——-Continuous Integr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——-</a:t>
            </a:r>
            <a:r>
              <a:rPr b="1"/>
              <a:t>Continuous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241314" y="2019299"/>
            <a:ext cx="5356144" cy="5715002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738331" y="201930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3"/>
              </a:buBlip>
            </a:pPr>
            <a:r>
              <a:t>GitHub login</a:t>
            </a:r>
          </a:p>
          <a:p>
            <a:pPr lvl="1">
              <a:buBlip>
                <a:blip r:embed="rId3"/>
              </a:buBlip>
            </a:pPr>
            <a:r>
              <a:rPr>
                <a:solidFill>
                  <a:srgbClr val="666666"/>
                </a:solidFill>
              </a:rPr>
              <a:t>Project </a:t>
            </a:r>
            <a:r>
              <a:t>hosted as a repository</a:t>
            </a:r>
            <a:r>
              <a:rPr>
                <a:solidFill>
                  <a:srgbClr val="666666"/>
                </a:solidFill>
              </a:rPr>
              <a:t> on GitHub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3"/>
              </a:buBlip>
            </a:pPr>
            <a:r>
              <a:rPr>
                <a:solidFill>
                  <a:srgbClr val="666666"/>
                </a:solidFill>
              </a:rPr>
              <a:t>Working code in your project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3"/>
              </a:buBlip>
            </a:pPr>
            <a:r>
              <a:rPr>
                <a:solidFill>
                  <a:srgbClr val="666666"/>
                </a:solidFill>
              </a:rPr>
              <a:t>Working build or test 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8-05-22 at 5.50.26 PM.png" descr="Screen Shot 2018-05-22 at 5.50.26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49697" y="2077763"/>
            <a:ext cx="4976006" cy="5842001"/>
          </a:xfrm>
          <a:prstGeom prst="rect">
            <a:avLst/>
          </a:prstGeom>
        </p:spPr>
      </p:pic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87399" y="2019299"/>
            <a:ext cx="5486401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Enable the repository you want to build</a:t>
            </a:r>
          </a:p>
          <a:p>
            <a:pPr>
              <a:buBlip>
                <a:blip r:embed="rId3"/>
              </a:buBlip>
            </a:pPr>
            <a:r>
              <a:t>Add a .travis.yml file to your repository to tell Travis CI what to do. </a:t>
            </a:r>
          </a:p>
          <a:p>
            <a:pPr>
              <a:buBlip>
                <a:blip r:embed="rId3"/>
              </a:buBlip>
            </a:pPr>
            <a:r>
              <a:t>Add the .travis.yml file to git, commit and push, to trigger a Travis CI build</a:t>
            </a:r>
          </a:p>
          <a:p>
            <a:pPr>
              <a:buBlip>
                <a:blip r:embed="rId3"/>
              </a:buBlip>
            </a:pPr>
            <a:r>
              <a:t>Make some changes to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5-22 at 5.57.12 PM.png" descr="Screen Shot 2018-05-22 at 5.57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80587"/>
            <a:ext cx="13004801" cy="55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curity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Issues </a:t>
            </a:r>
          </a:p>
        </p:txBody>
      </p:sp>
      <p:sp>
        <p:nvSpPr>
          <p:cNvPr id="141" name="Github_token 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Github_token configuration</a:t>
            </a:r>
          </a:p>
          <a:p>
            <a:pPr lvl="1">
              <a:buBlip>
                <a:blip r:embed="rId2"/>
              </a:buBlip>
            </a:pPr>
            <a:r>
              <a:t>Github settings &gt; developer settings &gt; personal access tokens &gt; generate new token</a:t>
            </a:r>
          </a:p>
          <a:p>
            <a:pPr lvl="1">
              <a:buBlip>
                <a:blip r:embed="rId2"/>
              </a:buBlip>
            </a:pPr>
            <a:r>
              <a:t>TravisCI settings &gt; environmental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996" y="526987"/>
            <a:ext cx="12136808" cy="869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