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2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74" r:id="rId20"/>
    <p:sldId id="276" r:id="rId21"/>
    <p:sldId id="277" r:id="rId22"/>
    <p:sldId id="269" r:id="rId23"/>
    <p:sldId id="275" r:id="rId24"/>
    <p:sldId id="270" r:id="rId25"/>
    <p:sldId id="281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4.jpe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image" Target="../media/image4.jpe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7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2634615" y="906780"/>
            <a:ext cx="7691755" cy="4698365"/>
          </a:xfrm>
          <a:prstGeom prst="rect">
            <a:avLst/>
          </a:prstGeom>
        </p:spPr>
      </p:pic>
      <p:sp>
        <p:nvSpPr>
          <p:cNvPr id="120" name="Continuous integration…"/>
          <p:cNvSpPr txBox="1"/>
          <p:nvPr>
            <p:ph type="title"/>
          </p:nvPr>
        </p:nvSpPr>
        <p:spPr>
          <a:xfrm>
            <a:off x="787399" y="5824674"/>
            <a:ext cx="11430001" cy="1662946"/>
          </a:xfrm>
          <a:prstGeom prst="rect">
            <a:avLst/>
          </a:prstGeom>
        </p:spPr>
        <p:txBody>
          <a:bodyPr/>
          <a:lstStyle/>
          <a:p>
            <a:pPr defTabSz="402590">
              <a:defRPr sz="5380">
                <a:effectLst>
                  <a:outerShdw blurRad="43815" dist="8763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Continuous integration </a:t>
            </a:r>
          </a:p>
          <a:p>
            <a:pPr defTabSz="402590">
              <a:defRPr sz="5380">
                <a:effectLst>
                  <a:outerShdw blurRad="43815" dist="8763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and continuous deployment</a:t>
            </a:r>
          </a:p>
        </p:txBody>
      </p:sp>
      <p:sp>
        <p:nvSpPr>
          <p:cNvPr id="121" name="With Travis"/>
          <p:cNvSpPr txBox="1"/>
          <p:nvPr>
            <p:ph type="body" sz="quarter" idx="1"/>
          </p:nvPr>
        </p:nvSpPr>
        <p:spPr>
          <a:xfrm>
            <a:off x="787400" y="7474572"/>
            <a:ext cx="11430000" cy="808769"/>
          </a:xfrm>
          <a:prstGeom prst="rect">
            <a:avLst/>
          </a:prstGeom>
        </p:spPr>
        <p:txBody>
          <a:bodyPr/>
          <a:lstStyle/>
          <a:p>
            <a:r>
              <a:t>With Travis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32470" y="8283575"/>
            <a:ext cx="388493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李翌珺、宋逸凡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5-22 at 6.00.38 PM.png" descr="Screen Shot 2018-05-22 at 6.00.38 PM.png"/>
          <p:cNvPicPr/>
          <p:nvPr>
            <p:ph type="pic" idx="14"/>
          </p:nvPr>
        </p:nvPicPr>
        <p:blipFill>
          <a:blip r:embed="rId1"/>
          <a:stretch>
            <a:fillRect/>
          </a:stretch>
        </p:blipFill>
        <p:spPr>
          <a:xfrm>
            <a:off x="8429598" y="7190098"/>
            <a:ext cx="3684755" cy="1269700"/>
          </a:xfrm>
          <a:prstGeom prst="rect">
            <a:avLst/>
          </a:prstGeom>
          <a:effectLst/>
        </p:spPr>
      </p:pic>
      <p:sp>
        <p:nvSpPr>
          <p:cNvPr id="148" name="Add an icon to your repo:…"/>
          <p:cNvSpPr txBox="1"/>
          <p:nvPr>
            <p:ph type="body" idx="4294967295"/>
          </p:nvPr>
        </p:nvSpPr>
        <p:spPr>
          <a:xfrm>
            <a:off x="1175751" y="1675758"/>
            <a:ext cx="11298307" cy="571500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2800"/>
              </a:spcBef>
              <a:buBlip>
                <a:blip r:embed="rId2"/>
              </a:buBlip>
              <a:defRPr sz="3000"/>
            </a:pPr>
            <a:r>
              <a:t>Add an icon to your repo:</a:t>
            </a:r>
          </a:p>
          <a:p>
            <a:pPr marL="685800" lvl="1" indent="-342900">
              <a:spcBef>
                <a:spcPts val="2800"/>
              </a:spcBef>
              <a:buBlip>
                <a:blip r:embed="rId2"/>
              </a:buBlip>
              <a:defRPr sz="3000"/>
            </a:pPr>
            <a:r>
              <a:rPr>
                <a:solidFill>
                  <a:srgbClr val="444444"/>
                </a:solidFill>
              </a:rPr>
              <a:t>[![Build Status](https:</a:t>
            </a:r>
            <a:r>
              <a:t>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reponame.svg</a:t>
            </a:r>
            <a:r>
              <a:t>?branch=master)](https://travis-ci.org/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Hands-on practice </a:t>
            </a:r>
          </a:p>
          <a:p>
            <a:r>
              <a:t>with Travis</a:t>
            </a:r>
          </a:p>
        </p:txBody>
      </p:sp>
      <p:sp>
        <p:nvSpPr>
          <p:cNvPr id="151" name="——-Continuous Deploy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——-</a:t>
            </a:r>
            <a:r>
              <a:rPr b="1"/>
              <a:t>Continuous Deployment</a:t>
            </a:r>
            <a:endParaRPr b="1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177530" y="133477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356" y="57531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Sign in at Travis CI with GitHub</a:t>
            </a:r>
            <a:endParaRPr lang="en-US"/>
          </a:p>
          <a:p>
            <a:pPr marL="342900" lvl="1" indent="0">
              <a:buNone/>
            </a:pPr>
            <a:endParaRPr lang="en-US">
              <a:solidFill>
                <a:srgbClr val="666666"/>
              </a:solidFill>
            </a:endParaRPr>
          </a:p>
        </p:txBody>
      </p:sp>
      <p:pic>
        <p:nvPicPr>
          <p:cNvPr id="2" name="图片 1" descr="TC2X{MEK`()UFC%R@[~L)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70" y="5177790"/>
            <a:ext cx="10058400" cy="377507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 rot="19080000">
            <a:off x="10854690" y="4552950"/>
            <a:ext cx="1368425" cy="647700"/>
          </a:xfrm>
          <a:prstGeom prst="lef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356" y="-213995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Open the trigger of the project.</a:t>
            </a:r>
            <a:endParaRPr lang="en-US"/>
          </a:p>
          <a:p>
            <a:pPr marL="342900" lvl="1" indent="0">
              <a:buNone/>
            </a:pPr>
            <a:endParaRPr lang="en-US">
              <a:solidFill>
                <a:srgbClr val="666666"/>
              </a:solidFill>
            </a:endParaRPr>
          </a:p>
        </p:txBody>
      </p:sp>
      <p:pic>
        <p:nvPicPr>
          <p:cNvPr id="6" name="图片 5" descr="]P5M[GVLLM{8P@SR{P_IG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490720"/>
            <a:ext cx="10059035" cy="4304030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 rot="20220000">
            <a:off x="9869805" y="6282690"/>
            <a:ext cx="1584325" cy="720090"/>
          </a:xfrm>
          <a:prstGeom prst="lef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530" y="-213995"/>
            <a:ext cx="608838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Get the Personal access tokens git and add it to travis repo's Environment Variables</a:t>
            </a:r>
            <a:endParaRPr lang="en-US"/>
          </a:p>
        </p:txBody>
      </p:sp>
      <p:pic>
        <p:nvPicPr>
          <p:cNvPr id="2" name="图片 1" descr="QWMVP7LW~_$Q037TG18[4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4233545"/>
            <a:ext cx="9590405" cy="3504565"/>
          </a:xfrm>
          <a:prstGeom prst="rect">
            <a:avLst/>
          </a:prstGeom>
        </p:spPr>
      </p:pic>
      <p:pic>
        <p:nvPicPr>
          <p:cNvPr id="3" name="图片 2" descr="7QD49$XN[FX0~GY_$VQ8PX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5" y="7738110"/>
            <a:ext cx="9466580" cy="1695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530" y="-213995"/>
            <a:ext cx="608838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Get the GitHub Pages Site of the project </a:t>
            </a:r>
            <a:endParaRPr lang="en-US"/>
          </a:p>
        </p:txBody>
      </p:sp>
      <p:pic>
        <p:nvPicPr>
          <p:cNvPr id="4" name="图片 3" descr="(TJ3R{BPSU84XVGIVRAU9H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35" y="4497070"/>
            <a:ext cx="8075930" cy="4323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1002664" y="1588769"/>
            <a:ext cx="5486401" cy="5715001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buNone/>
            </a:pPr>
          </a:p>
          <a:p>
            <a:pPr>
              <a:buBlip>
                <a:blip r:embed="rId1"/>
              </a:buBlip>
            </a:pPr>
            <a:r>
              <a:t>Add a .travis.yml file to your repository to tell Travis what to do. </a:t>
            </a:r>
          </a:p>
          <a:p>
            <a:pPr>
              <a:buBlip>
                <a:blip r:embed="rId1"/>
              </a:buBlip>
            </a:pPr>
            <a:r>
              <a:rPr lang="en-US"/>
              <a:t>Notice: github_token variable need to be assigned with your github's </a:t>
            </a:r>
            <a:r>
              <a:rPr lang="en-US">
                <a:sym typeface="+mn-ea"/>
              </a:rPr>
              <a:t>Personal access token.</a:t>
            </a:r>
            <a:endParaRPr lang="en-US">
              <a:sym typeface="+mn-ea"/>
            </a:endParaRP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4" name="图片 3" descr="~D%PMUNVLJR{1K(GZ_ATY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10" y="2394585"/>
            <a:ext cx="4716145" cy="4362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15644" y="1588769"/>
            <a:ext cx="5486401" cy="5715001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</a:p>
          <a:p>
            <a:pPr>
              <a:buBlip>
                <a:blip r:embed="rId1"/>
              </a:buBlip>
            </a:pPr>
            <a:r>
              <a:rPr lang="en-US"/>
              <a:t>Make some change to package.json file: </a:t>
            </a:r>
            <a:endParaRPr lang="en-US"/>
          </a:p>
          <a:p>
            <a:pPr marL="0" indent="0">
              <a:buNone/>
            </a:pPr>
            <a:r>
              <a:rPr lang="en-US"/>
              <a:t>	Add homapage variable with your repo's github pages.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Add predeploy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deploy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devDependcies variables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>
              <a:buBlip>
                <a:blip r:embed="rId1"/>
              </a:buBlip>
            </a:pPr>
            <a:r>
              <a:rPr lang="en-US"/>
              <a:t>Add</a:t>
            </a:r>
            <a:r>
              <a:t> the file to git, commit and push, to trigger a Travis CI</a:t>
            </a:r>
            <a:r>
              <a:rPr lang="en-US"/>
              <a:t>&amp;CD</a:t>
            </a:r>
            <a:r>
              <a:t> build</a:t>
            </a: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3" name="图片 2" descr="43~V[RGV6EDL~JE1Y$63T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5" y="2193925"/>
            <a:ext cx="6397625" cy="5603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52R}[FQL[~[4E~{K~ZL5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0" y="349250"/>
            <a:ext cx="5118735" cy="3456305"/>
          </a:xfrm>
          <a:prstGeom prst="rect">
            <a:avLst/>
          </a:prstGeom>
        </p:spPr>
      </p:pic>
      <p:pic>
        <p:nvPicPr>
          <p:cNvPr id="3" name="图片 2" descr="PYA%AX7BYQ1)S]E4}U9B]D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3733800"/>
            <a:ext cx="9828530" cy="2818765"/>
          </a:xfrm>
          <a:prstGeom prst="rect">
            <a:avLst/>
          </a:prstGeom>
        </p:spPr>
      </p:pic>
      <p:pic>
        <p:nvPicPr>
          <p:cNvPr id="5" name="图片 4" descr="@J6U_}U))Z%8}`K{{[(RQ}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60" y="6436360"/>
            <a:ext cx="9895205" cy="3015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7610" y="1000443"/>
            <a:ext cx="522986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After Travis CI finish build, we can view our project at the github pages: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787400" y="3695065"/>
            <a:ext cx="11430000" cy="1270000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CI/C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CI/CD?</a:t>
            </a:r>
          </a:p>
        </p:txBody>
      </p:sp>
      <p:sp>
        <p:nvSpPr>
          <p:cNvPr id="124" name="Continuous Integration is the practice of integrating code into a shared repository and building/testing each change automatically, as early as possible - usually several times a d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Integration</a:t>
            </a:r>
            <a:r>
              <a:t> is the practice of integrating code into a shared repository and building/testing each change automatically, as early as possible - usually several times a day.</a:t>
            </a:r>
          </a:p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Delivery</a:t>
            </a:r>
            <a:r>
              <a:t> adds that the software can be released to production at any time, often by automatically pushing changes to a staging system.</a:t>
            </a:r>
          </a:p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Deployment</a:t>
            </a:r>
            <a:r>
              <a:t> goes further and pushes changes to production automatically.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t CI/CD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Hot CI/CD tools</a:t>
            </a:r>
          </a:p>
        </p:txBody>
      </p:sp>
      <p:sp>
        <p:nvSpPr>
          <p:cNvPr id="127" name="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1500"/>
          <a:lstStyle/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Jenkins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ElectricFlow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Octopus Deploy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DeployBot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TeamCity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CircleCI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Source: &lt;&lt;21 Automated Deployment Tools You Should Know&gt;&gt; from DevOps Zone-Opinion  Mar. 15, 17</a:t>
            </a:r>
            <a:endParaRPr b="1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Hands-on practice </a:t>
            </a:r>
          </a:p>
          <a:p>
            <a:r>
              <a:t>with Travis</a:t>
            </a:r>
          </a:p>
        </p:txBody>
      </p:sp>
      <p:sp>
        <p:nvSpPr>
          <p:cNvPr id="130" name="——-Continuous Integr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——-</a:t>
            </a:r>
            <a:r>
              <a:rPr b="1"/>
              <a:t>Continuous Integration</a:t>
            </a:r>
            <a:endParaRPr b="1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7241314" y="2019299"/>
            <a:ext cx="5356144" cy="5715002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738331" y="201930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t>GitHub login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Project </a:t>
            </a:r>
            <a:r>
              <a:t>hosted as a repository</a:t>
            </a:r>
            <a:r>
              <a:rPr>
                <a:solidFill>
                  <a:srgbClr val="666666"/>
                </a:solidFill>
              </a:rPr>
              <a:t> on GitHub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Working code in your project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Working build or test script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87399" y="2019299"/>
            <a:ext cx="5486401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Enable the repository you want to build</a:t>
            </a:r>
          </a:p>
          <a:p>
            <a:pPr>
              <a:buBlip>
                <a:blip r:embed="rId1"/>
              </a:buBlip>
            </a:pPr>
            <a:r>
              <a:t>Add a .travis.yml file to your repository to tell Travis CI what to do. </a:t>
            </a:r>
          </a:p>
          <a:p>
            <a:pPr>
              <a:buBlip>
                <a:blip r:embed="rId1"/>
              </a:buBlip>
            </a:pPr>
            <a:r>
              <a:t>Add the .travis.yml file to git, commit and push, to trigger a Travis CI build</a:t>
            </a:r>
          </a:p>
          <a:p>
            <a:pPr>
              <a:buBlip>
                <a:blip r:embed="rId1"/>
              </a:buBlip>
            </a:pPr>
            <a:r>
              <a:t>Make some changes to code</a:t>
            </a: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3" name="图片 2" descr=")[E4O`V89W{VF[TV]1@JEG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771140"/>
            <a:ext cx="4862830" cy="3307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8-05-22 at 5.57.12 PM.png" descr="Screen Shot 2018-05-22 at 5.57.12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2080587"/>
            <a:ext cx="13004801" cy="55924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curity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 Issues </a:t>
            </a:r>
          </a:p>
        </p:txBody>
      </p:sp>
      <p:sp>
        <p:nvSpPr>
          <p:cNvPr id="141" name="Github_token config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Github_token configuration</a:t>
            </a:r>
          </a:p>
          <a:p>
            <a:pPr lvl="1">
              <a:buBlip>
                <a:blip r:embed="rId1"/>
              </a:buBlip>
            </a:pPr>
            <a:r>
              <a:t>Github settings &gt; developer settings &gt; personal access tokens &gt; generate new token</a:t>
            </a:r>
          </a:p>
          <a:p>
            <a:pPr lvl="1">
              <a:buBlip>
                <a:blip r:embed="rId1"/>
              </a:buBlip>
            </a:pPr>
            <a:r>
              <a:t>TravisCI settings &gt; environmental variables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6" y="526987"/>
            <a:ext cx="12136808" cy="86996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8"/>
              <a:lumOff val="-38952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7"/>
              <a:lumOff val="-38951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6"/>
              <a:lumOff val="-38950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6"/>
              <a:lumOff val="-38950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5"/>
              <a:lumOff val="-38949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4"/>
              <a:lumOff val="-38948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8"/>
              <a:lumOff val="-38952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2099</Words>
  <Application>WPS 演示</Application>
  <PresentationFormat/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Hoefler Text</vt:lpstr>
      <vt:lpstr>Baskerville</vt:lpstr>
      <vt:lpstr>Helvetica Neue</vt:lpstr>
      <vt:lpstr>Segoe Print</vt:lpstr>
      <vt:lpstr>微软雅黑</vt:lpstr>
      <vt:lpstr>Arial Unicode MS</vt:lpstr>
      <vt:lpstr>Baskerville</vt:lpstr>
      <vt:lpstr>Harmony</vt:lpstr>
      <vt:lpstr>1_Harmony</vt:lpstr>
      <vt:lpstr>2_Harmony</vt:lpstr>
      <vt:lpstr>3_Harmony</vt:lpstr>
      <vt:lpstr>4_Harmony</vt:lpstr>
      <vt:lpstr>5_Harmony</vt:lpstr>
      <vt:lpstr>and continuous deployment</vt:lpstr>
      <vt:lpstr>What is CI/CD?</vt:lpstr>
      <vt:lpstr>Hot CI/CD tools</vt:lpstr>
      <vt:lpstr>with Travis</vt:lpstr>
      <vt:lpstr>PowerPoint 演示文稿</vt:lpstr>
      <vt:lpstr>PowerPoint 演示文稿</vt:lpstr>
      <vt:lpstr>PowerPoint 演示文稿</vt:lpstr>
      <vt:lpstr>Security Issues </vt:lpstr>
      <vt:lpstr>PowerPoint 演示文稿</vt:lpstr>
      <vt:lpstr>PowerPoint 演示文稿</vt:lpstr>
      <vt:lpstr>with Travis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and continuous deployment</dc:title>
  <dc:creator/>
  <cp:lastModifiedBy>友人A</cp:lastModifiedBy>
  <cp:revision>3</cp:revision>
  <dcterms:created xsi:type="dcterms:W3CDTF">2018-05-22T11:05:00Z</dcterms:created>
  <dcterms:modified xsi:type="dcterms:W3CDTF">2018-05-22T11:14:43Z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