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xls" ContentType="application/vnd.ms-exce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61" r:id="rId2"/>
    <p:sldId id="262" r:id="rId3"/>
    <p:sldId id="263" r:id="rId4"/>
    <p:sldId id="266" r:id="rId5"/>
    <p:sldId id="268" r:id="rId6"/>
    <p:sldId id="270" r:id="rId7"/>
    <p:sldId id="271" r:id="rId8"/>
    <p:sldId id="272" r:id="rId9"/>
    <p:sldId id="273" r:id="rId10"/>
    <p:sldId id="277" r:id="rId11"/>
    <p:sldId id="278" r:id="rId12"/>
    <p:sldId id="279" r:id="rId13"/>
    <p:sldId id="280" r:id="rId14"/>
    <p:sldId id="274" r:id="rId15"/>
    <p:sldId id="284" r:id="rId16"/>
    <p:sldId id="286" r:id="rId17"/>
    <p:sldId id="285" r:id="rId18"/>
    <p:sldId id="298" r:id="rId19"/>
    <p:sldId id="299" r:id="rId20"/>
    <p:sldId id="304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43" autoAdjust="0"/>
    <p:restoredTop sz="90929"/>
  </p:normalViewPr>
  <p:slideViewPr>
    <p:cSldViewPr>
      <p:cViewPr varScale="1">
        <p:scale>
          <a:sx n="116" d="100"/>
          <a:sy n="116" d="100"/>
        </p:scale>
        <p:origin x="-149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8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819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6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7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198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199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0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206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207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DAF3169-CF59-4F1E-B074-1DB354A2FB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74A218-1A6C-4B42-A823-92128D7569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8F217-E90B-418D-9958-9F90937EF1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CA6064D-28A5-4A76-9A20-2FDB4D4890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88F1-21F3-48E8-B3A3-6A9C99C6BD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EE40EE-FD67-426C-9DCE-99914CA563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68D54F-EB56-462A-8740-FBB342EE99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B29C7-66A1-42EB-B917-0652CCD30F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4E3275-4465-47E9-99FF-AD9194A93A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01CB61-3E6E-4270-899D-2511A051F4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A712B-4482-4E59-8E4A-6F34B27F42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1F4C65-2759-4EE9-9049-ACA4D9F46F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91C87FB-5786-4052-BDB0-3F7770E581B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Excel_97-2003_Worksheet2.xls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Classical Data Representation	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basic unit in classical data is a binary digit, called a bit, that can take on the value 0 or 1.</a:t>
            </a:r>
          </a:p>
          <a:p>
            <a:pPr>
              <a:lnSpc>
                <a:spcPct val="90000"/>
              </a:lnSpc>
            </a:pPr>
            <a:r>
              <a:rPr lang="en-US"/>
              <a:t>In classical computing, we represent a datum by a string of bits.</a:t>
            </a:r>
          </a:p>
          <a:p>
            <a:pPr>
              <a:lnSpc>
                <a:spcPct val="90000"/>
              </a:lnSpc>
            </a:pPr>
            <a:r>
              <a:rPr lang="en-US"/>
              <a:t>The letter ‘A’ may be written 0100 0001</a:t>
            </a:r>
          </a:p>
          <a:p>
            <a:pPr>
              <a:lnSpc>
                <a:spcPct val="90000"/>
              </a:lnSpc>
            </a:pPr>
            <a:r>
              <a:rPr lang="en-US"/>
              <a:t>The number 137 can be written      1000 1001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Qubits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Any useful classical computer has more than one bit.  Likewise, a Quantum Computer will probably consist of multiple qubits.</a:t>
            </a:r>
          </a:p>
          <a:p>
            <a:r>
              <a:rPr lang="en-US" sz="2800"/>
              <a:t>A system of </a:t>
            </a:r>
            <a:r>
              <a:rPr lang="en-US" sz="2800" i="1"/>
              <a:t>n</a:t>
            </a:r>
            <a:r>
              <a:rPr lang="en-US" sz="2800"/>
              <a:t> Qubits is called a Quantum Register of length </a:t>
            </a:r>
            <a:r>
              <a:rPr lang="en-US" sz="2800" i="1"/>
              <a:t>n</a:t>
            </a:r>
            <a:r>
              <a:rPr lang="en-US" sz="2800"/>
              <a:t>.</a:t>
            </a:r>
          </a:p>
          <a:p>
            <a:r>
              <a:rPr lang="en-US" sz="2800"/>
              <a:t>To represent that Qubit 1 has value </a:t>
            </a:r>
            <a:r>
              <a:rPr lang="en-US" sz="2800" i="1"/>
              <a:t>b</a:t>
            </a:r>
            <a:r>
              <a:rPr lang="en-US" sz="2800" baseline="-25000"/>
              <a:t>1</a:t>
            </a:r>
            <a:r>
              <a:rPr lang="en-US" sz="2800"/>
              <a:t>, Qubit 2 has value </a:t>
            </a:r>
            <a:r>
              <a:rPr lang="en-US" sz="2800" i="1"/>
              <a:t>b</a:t>
            </a:r>
            <a:r>
              <a:rPr lang="en-US" sz="2800" baseline="-25000"/>
              <a:t>2</a:t>
            </a:r>
            <a:r>
              <a:rPr lang="en-US" sz="2800"/>
              <a:t>, etc., we will use the notation: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3886200" y="5715000"/>
          <a:ext cx="2057400" cy="508000"/>
        </p:xfrm>
        <a:graphic>
          <a:graphicData uri="http://schemas.openxmlformats.org/presentationml/2006/ole">
            <p:oleObj spid="_x0000_s28676" name="Equation" r:id="rId3" imgW="1028520" imgH="25380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Qubits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</a:t>
            </a:r>
            <a:r>
              <a:rPr lang="en-US" i="1"/>
              <a:t>n</a:t>
            </a:r>
            <a:r>
              <a:rPr lang="en-US"/>
              <a:t> Qubits, the vector representing the state is a </a:t>
            </a:r>
            <a:r>
              <a:rPr lang="en-US" i="1"/>
              <a:t>2n</a:t>
            </a:r>
            <a:r>
              <a:rPr lang="en-US"/>
              <a:t> column vector.</a:t>
            </a:r>
          </a:p>
          <a:p>
            <a:r>
              <a:rPr lang="en-US"/>
              <a:t>The operations are then </a:t>
            </a:r>
            <a:r>
              <a:rPr lang="en-US" i="1"/>
              <a:t>2n</a:t>
            </a:r>
            <a:r>
              <a:rPr lang="en-US"/>
              <a:t> x </a:t>
            </a:r>
            <a:r>
              <a:rPr lang="en-US" i="1"/>
              <a:t>2n</a:t>
            </a:r>
            <a:r>
              <a:rPr lang="en-US"/>
              <a:t> matrices.</a:t>
            </a:r>
          </a:p>
          <a:p>
            <a:r>
              <a:rPr lang="en-US"/>
              <a:t>For </a:t>
            </a:r>
            <a:r>
              <a:rPr lang="en-US" i="1"/>
              <a:t>n</a:t>
            </a:r>
            <a:r>
              <a:rPr lang="en-US"/>
              <a:t> = 2, we use the representations</a:t>
            </a: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1600200" y="4724400"/>
          <a:ext cx="6553200" cy="1684338"/>
        </p:xfrm>
        <a:graphic>
          <a:graphicData uri="http://schemas.openxmlformats.org/presentationml/2006/ole">
            <p:oleObj spid="_x0000_s29701" name="Equation" r:id="rId3" imgW="3555720" imgH="914400" progId="Equation.3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CNOT Gate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important Quantum Gate for </a:t>
            </a:r>
            <a:r>
              <a:rPr lang="en-US" i="1"/>
              <a:t>n</a:t>
            </a:r>
            <a:r>
              <a:rPr lang="en-US"/>
              <a:t> = 2 is the conditional not gate.</a:t>
            </a:r>
          </a:p>
          <a:p>
            <a:r>
              <a:rPr lang="en-US"/>
              <a:t>The conditional not gate flips the second bit if and only if the first bit is on.</a:t>
            </a:r>
          </a:p>
        </p:txBody>
      </p:sp>
      <p:graphicFrame>
        <p:nvGraphicFramePr>
          <p:cNvPr id="30762" name="Object 42"/>
          <p:cNvGraphicFramePr>
            <a:graphicFrameLocks noChangeAspect="1"/>
          </p:cNvGraphicFramePr>
          <p:nvPr/>
        </p:nvGraphicFramePr>
        <p:xfrm>
          <a:off x="5257800" y="4876800"/>
          <a:ext cx="3505200" cy="1404938"/>
        </p:xfrm>
        <a:graphic>
          <a:graphicData uri="http://schemas.openxmlformats.org/presentationml/2006/ole">
            <p:oleObj spid="_x0000_s30762" name="Worksheet" r:id="rId3" imgW="2448306" imgH="981456" progId="Excel.Sheet.8">
              <p:embed/>
            </p:oleObj>
          </a:graphicData>
        </a:graphic>
      </p:graphicFrame>
      <p:graphicFrame>
        <p:nvGraphicFramePr>
          <p:cNvPr id="30763" name="Object 43"/>
          <p:cNvGraphicFramePr>
            <a:graphicFrameLocks noChangeAspect="1"/>
          </p:cNvGraphicFramePr>
          <p:nvPr/>
        </p:nvGraphicFramePr>
        <p:xfrm>
          <a:off x="2362200" y="4572000"/>
          <a:ext cx="2133600" cy="2133600"/>
        </p:xfrm>
        <a:graphic>
          <a:graphicData uri="http://schemas.openxmlformats.org/presentationml/2006/ole">
            <p:oleObj spid="_x0000_s30763" name="Equation" r:id="rId4" imgW="914400" imgH="91440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Reversibility and No-Cloning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 Quantum Computing, we use unitary operations (</a:t>
            </a:r>
            <a:r>
              <a:rPr lang="en-US" i="1" dirty="0"/>
              <a:t>U</a:t>
            </a:r>
            <a:r>
              <a:rPr lang="en-US" dirty="0"/>
              <a:t>*</a:t>
            </a:r>
            <a:r>
              <a:rPr lang="en-US" i="1" dirty="0"/>
              <a:t>U</a:t>
            </a:r>
            <a:r>
              <a:rPr lang="en-US" dirty="0"/>
              <a:t> = 1).</a:t>
            </a:r>
          </a:p>
          <a:p>
            <a:pPr>
              <a:lnSpc>
                <a:spcPct val="90000"/>
              </a:lnSpc>
            </a:pPr>
            <a:r>
              <a:rPr lang="en-US" dirty="0"/>
              <a:t>This ensures that all of the operations that we perform are </a:t>
            </a:r>
            <a:r>
              <a:rPr lang="en-US" dirty="0" smtClean="0"/>
              <a:t>reversible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Entanglement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Quantum Mechanics, it sometimes occurs that a measurement of one particle will effect the state of another particle, even though classically there is no direct interaction.  (This is a controversial interpretation).</a:t>
            </a:r>
          </a:p>
          <a:p>
            <a:r>
              <a:rPr lang="en-US"/>
              <a:t>When this happens, the state of the two particles is said to be entangled.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Universal Gate Sets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It would be convenient if there was a small set of operations from which all other operations could be produced.</a:t>
            </a:r>
          </a:p>
          <a:p>
            <a:r>
              <a:rPr lang="en-US" sz="2800"/>
              <a:t>That is, a set of operators {U</a:t>
            </a:r>
            <a:r>
              <a:rPr lang="en-US" sz="2800" baseline="-25000"/>
              <a:t>1</a:t>
            </a:r>
            <a:r>
              <a:rPr lang="en-US" sz="2800"/>
              <a:t>,…,U</a:t>
            </a:r>
            <a:r>
              <a:rPr lang="en-US" sz="2800" baseline="-25000"/>
              <a:t>n</a:t>
            </a:r>
            <a:r>
              <a:rPr lang="en-US" sz="2800"/>
              <a:t>} such that any other operator W could be written W = U</a:t>
            </a:r>
            <a:r>
              <a:rPr lang="en-US" sz="2800" baseline="-25000"/>
              <a:t>i</a:t>
            </a:r>
            <a:r>
              <a:rPr lang="en-US" sz="2800"/>
              <a:t>U</a:t>
            </a:r>
            <a:r>
              <a:rPr lang="en-US" sz="2800" baseline="-25000"/>
              <a:t>j</a:t>
            </a:r>
            <a:r>
              <a:rPr lang="en-US" sz="2800"/>
              <a:t>…U</a:t>
            </a:r>
            <a:r>
              <a:rPr lang="en-US" sz="2800" baseline="-25000"/>
              <a:t>k</a:t>
            </a:r>
            <a:r>
              <a:rPr lang="en-US" sz="2800"/>
              <a:t>.</a:t>
            </a:r>
          </a:p>
          <a:p>
            <a:r>
              <a:rPr lang="en-US" sz="2800"/>
              <a:t>Such a set of operators in the context of computation is called a universal gate set.</a:t>
            </a:r>
          </a:p>
        </p:txBody>
      </p:sp>
      <p:graphicFrame>
        <p:nvGraphicFramePr>
          <p:cNvPr id="71680" name="Object 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71680" name="Equation" r:id="rId3" imgW="11412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Classical NAND Gate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One universal set for Classical Computation consists of only the NAND gate which returns 0 only if the two inputs are 1.</a:t>
            </a:r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5486400" y="3886200"/>
          <a:ext cx="2590800" cy="1382713"/>
        </p:xfrm>
        <a:graphic>
          <a:graphicData uri="http://schemas.openxmlformats.org/presentationml/2006/ole">
            <p:oleObj spid="_x0000_s40965" name="Worksheet" r:id="rId3" imgW="1838706" imgH="981456" progId="Excel.Sheet.8">
              <p:embed/>
            </p:oleObj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1600200" y="4953000"/>
          <a:ext cx="6400800" cy="1381125"/>
        </p:xfrm>
        <a:graphic>
          <a:graphicData uri="http://schemas.openxmlformats.org/presentationml/2006/ole">
            <p:oleObj spid="_x0000_s40966" name="Equation" r:id="rId4" imgW="3060360" imgH="660240" progId="Equation.3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Universal Gate Set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 are a few universal sets in Quantum Computing.</a:t>
            </a:r>
          </a:p>
          <a:p>
            <a:r>
              <a:rPr lang="en-US"/>
              <a:t>Two convenient sets:</a:t>
            </a:r>
          </a:p>
          <a:p>
            <a:pPr lvl="1">
              <a:buFontTx/>
              <a:buChar char="•"/>
            </a:pPr>
            <a:r>
              <a:rPr lang="en-US" sz="2000"/>
              <a:t>CNOT and single Qubit Gates</a:t>
            </a:r>
          </a:p>
          <a:p>
            <a:pPr lvl="1">
              <a:buFontTx/>
              <a:buChar char="•"/>
            </a:pPr>
            <a:r>
              <a:rPr lang="en-US" sz="2000"/>
              <a:t>CNOT, Hadamard-Walsh, and Phase Flips</a:t>
            </a:r>
            <a:endParaRPr lang="en-US"/>
          </a:p>
          <a:p>
            <a:r>
              <a:rPr lang="en-US"/>
              <a:t>Having such a set could greatly simplify implementation and design of Quantum Algorithms.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 Implementation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Any physical implementation of a quantum computer must have the following properties to be practical(DiVincenzo)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400"/>
              <a:t>The number of Qubits can be increased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400"/>
              <a:t>Qubits can be arbitrarily initialized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400"/>
              <a:t>A Universal Gate Set must exist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400"/>
              <a:t>Qubits can be easily read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400"/>
              <a:t>Decoherence time is relatively small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Decoherence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As the number of Qubits increases, the influence of external environment perturbs the system.</a:t>
            </a:r>
          </a:p>
          <a:p>
            <a:pPr>
              <a:lnSpc>
                <a:spcPct val="90000"/>
              </a:lnSpc>
            </a:pPr>
            <a:r>
              <a:rPr lang="en-US"/>
              <a:t>This causes the states in the computer to change in a way that is completely unintended and is unpredictable, rendering the computer useless.</a:t>
            </a:r>
          </a:p>
          <a:p>
            <a:pPr>
              <a:lnSpc>
                <a:spcPct val="90000"/>
              </a:lnSpc>
            </a:pPr>
            <a:r>
              <a:rPr lang="en-US"/>
              <a:t>This is called decoherence.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Classical Operations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All operations in classical computing are based on logic gates.</a:t>
            </a:r>
          </a:p>
          <a:p>
            <a:r>
              <a:rPr lang="en-US" sz="2800"/>
              <a:t>For example, the logical AND gate takes in two bits and returns 1 if and only if both inputs are 1.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5183188" y="1976438"/>
          <a:ext cx="2590800" cy="1382712"/>
        </p:xfrm>
        <a:graphic>
          <a:graphicData uri="http://schemas.openxmlformats.org/presentationml/2006/ole">
            <p:oleObj spid="_x0000_s13316" name="Worksheet" r:id="rId3" imgW="1838706" imgH="981456" progId="Excel.Sheet.8">
              <p:embed/>
            </p:oleObj>
          </a:graphicData>
        </a:graphic>
      </p:graphicFrame>
      <p:graphicFrame>
        <p:nvGraphicFramePr>
          <p:cNvPr id="13345" name="Object 33"/>
          <p:cNvGraphicFramePr>
            <a:graphicFrameLocks noChangeAspect="1"/>
          </p:cNvGraphicFramePr>
          <p:nvPr/>
        </p:nvGraphicFramePr>
        <p:xfrm>
          <a:off x="5183188" y="3502025"/>
          <a:ext cx="2590800" cy="1382713"/>
        </p:xfrm>
        <a:graphic>
          <a:graphicData uri="http://schemas.openxmlformats.org/presentationml/2006/ole">
            <p:oleObj spid="_x0000_s13345" name="Worksheet" r:id="rId4" imgW="1838706" imgH="981456" progId="Excel.Sheet.8">
              <p:embed/>
            </p:oleObj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Prospects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Currently, research in Quantum Computing is more based on proof-of-principle rather than research into practical applications.</a:t>
            </a:r>
          </a:p>
          <a:p>
            <a:r>
              <a:rPr lang="en-US"/>
              <a:t>The infancy of the science is a significant inhibitor.  In the future, decoherence may be a serious issue.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Classical Algorithm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define a Classical Algorithm to be any sequence of such classical operations (usually to do something useful).</a:t>
            </a:r>
          </a:p>
          <a:p>
            <a:r>
              <a:rPr lang="en-US"/>
              <a:t>A classical computer is any device that can implement a classical algorithm.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Qubits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1200"/>
            <a:ext cx="3846513" cy="4114800"/>
          </a:xfrm>
        </p:spPr>
        <p:txBody>
          <a:bodyPr/>
          <a:lstStyle/>
          <a:p>
            <a:r>
              <a:rPr lang="en-US" sz="2800"/>
              <a:t>A Quantum Bit (Qubit) is a two-level quantum system.</a:t>
            </a:r>
          </a:p>
          <a:p>
            <a:r>
              <a:rPr lang="en-US" sz="2800"/>
              <a:t>We can label the states |0&gt; and |1&gt;.</a:t>
            </a:r>
          </a:p>
          <a:p>
            <a:r>
              <a:rPr lang="en-US" sz="2800"/>
              <a:t>In principle, this could be any two-level system.</a:t>
            </a: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5562600" y="3048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5486400" y="4800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7680325" y="2700338"/>
            <a:ext cx="688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|1&gt;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7696200" y="4495800"/>
            <a:ext cx="688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|0&gt;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Qubits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Unlike a classical bit, which is definitely in either state, the state of a Qubit is in general a mix of |0&gt; and |1&gt;.                                                           </a:t>
            </a:r>
          </a:p>
          <a:p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r>
              <a:rPr lang="en-US"/>
              <a:t>We assume a normalized state: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2819400" y="3733800"/>
          <a:ext cx="2819400" cy="663575"/>
        </p:xfrm>
        <a:graphic>
          <a:graphicData uri="http://schemas.openxmlformats.org/presentationml/2006/ole">
            <p:oleObj spid="_x0000_s19460" name="Equation" r:id="rId3" imgW="1079280" imgH="253800" progId="Equation.3">
              <p:embed/>
            </p:oleObj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3124200" y="5410200"/>
          <a:ext cx="2514600" cy="838200"/>
        </p:xfrm>
        <a:graphic>
          <a:graphicData uri="http://schemas.openxmlformats.org/presentationml/2006/ole">
            <p:oleObj spid="_x0000_s19461" name="Equation" r:id="rId4" imgW="838080" imgH="27936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Qubits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convenience, we will use the matrix representation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2819400" y="3429000"/>
          <a:ext cx="3962400" cy="1273175"/>
        </p:xfrm>
        <a:graphic>
          <a:graphicData uri="http://schemas.openxmlformats.org/presentationml/2006/ole">
            <p:oleObj spid="_x0000_s21508" name="Equation" r:id="rId3" imgW="142236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Gate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Quantum Logic Gate is an operation that we perform on one or more Qubits that yields another set of Qubits.</a:t>
            </a:r>
          </a:p>
          <a:p>
            <a:r>
              <a:rPr lang="en-US"/>
              <a:t>We can represent them as linear operators in the Hilbert space of the system.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NOT Gate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 in classical computing, the NOT gate returns a 0 if the input is 1 and a 1 if the input is 0.</a:t>
            </a:r>
          </a:p>
          <a:p>
            <a:r>
              <a:rPr lang="en-US"/>
              <a:t>The matrix representation is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3657600" y="4267200"/>
          <a:ext cx="1371600" cy="1300163"/>
        </p:xfrm>
        <a:graphic>
          <a:graphicData uri="http://schemas.openxmlformats.org/presentationml/2006/ole">
            <p:oleObj spid="_x0000_s23556" name="Equation" r:id="rId3" imgW="48240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Quantum Gates	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Other gates include the Hadamard-Walsh matrix: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And Phase Flip operation: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3505200" y="3124200"/>
          <a:ext cx="2133600" cy="1260475"/>
        </p:xfrm>
        <a:graphic>
          <a:graphicData uri="http://schemas.openxmlformats.org/presentationml/2006/ole">
            <p:oleObj spid="_x0000_s24580" name="Equation" r:id="rId3" imgW="774360" imgH="457200" progId="Equation.3">
              <p:embed/>
            </p:oleObj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3886200" y="5410200"/>
          <a:ext cx="1609725" cy="1260475"/>
        </p:xfrm>
        <a:graphic>
          <a:graphicData uri="http://schemas.openxmlformats.org/presentationml/2006/ole">
            <p:oleObj spid="_x0000_s24581" name="Equation" r:id="rId4" imgW="583920" imgH="45720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788</Words>
  <Application>Microsoft PowerPoint</Application>
  <PresentationFormat>On-screen Show (4:3)</PresentationFormat>
  <Paragraphs>79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Times New Roman</vt:lpstr>
      <vt:lpstr>Tahoma</vt:lpstr>
      <vt:lpstr>Wingdings</vt:lpstr>
      <vt:lpstr>Blends</vt:lpstr>
      <vt:lpstr>Microsoft Excel Worksheet</vt:lpstr>
      <vt:lpstr>Microsoft Equation 3.0</vt:lpstr>
      <vt:lpstr>Classical Data Representation </vt:lpstr>
      <vt:lpstr>Classical Operations</vt:lpstr>
      <vt:lpstr>Classical Algorithm</vt:lpstr>
      <vt:lpstr>Qubits</vt:lpstr>
      <vt:lpstr>Qubits</vt:lpstr>
      <vt:lpstr>Qubits</vt:lpstr>
      <vt:lpstr>Quantum Gate</vt:lpstr>
      <vt:lpstr>Quantum NOT Gate</vt:lpstr>
      <vt:lpstr>Other Quantum Gates </vt:lpstr>
      <vt:lpstr>Multiple Qubits</vt:lpstr>
      <vt:lpstr>Multiple Qubits</vt:lpstr>
      <vt:lpstr>Quantum CNOT Gate</vt:lpstr>
      <vt:lpstr>Reversibility and No-Cloning</vt:lpstr>
      <vt:lpstr>Entanglement</vt:lpstr>
      <vt:lpstr>Universal Gate Sets</vt:lpstr>
      <vt:lpstr>Classical NAND Gate</vt:lpstr>
      <vt:lpstr>Quantum Universal Gate Set</vt:lpstr>
      <vt:lpstr>Physical Implementation</vt:lpstr>
      <vt:lpstr>Decoherence</vt:lpstr>
      <vt:lpstr>Future Prospects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McGuirk</dc:creator>
  <cp:lastModifiedBy>tbhanson</cp:lastModifiedBy>
  <cp:revision>43</cp:revision>
  <dcterms:created xsi:type="dcterms:W3CDTF">2005-04-21T00:04:44Z</dcterms:created>
  <dcterms:modified xsi:type="dcterms:W3CDTF">2019-04-09T18:17:34Z</dcterms:modified>
</cp:coreProperties>
</file>