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9E909-97DE-4E37-BDD1-812BF34D5C9C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1AC4D-78B5-4CAA-BA7E-AC0C5CD55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47C2-AF8E-48C6-A468-A55670D434C4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4FE8-5E19-4EB9-931C-219807BB3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9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AAB30-B8FF-4DEE-83FB-A0474BF21AAC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DE52-A9D0-4769-91F2-6F592D9BB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634CF-8440-4E51-A70C-747264E81C33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8DDF-5F02-490C-BB2C-5007D3A26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79526-1CAF-4C56-94D5-198237777C2D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5F35C-1BCA-4359-BB64-739556F339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DAAFF-1364-40E4-AD4E-FD4B83AB448A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66C83-A09B-4174-8397-324F38FE3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6B77-6340-46AA-BD3D-82DA234A37BA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D55D-7FE8-44E0-BDF7-DD564F0F1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7707-02DE-4C9A-8FC2-D2141A4293C1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BBC3B-A09D-4735-AD13-981D0B239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0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91AB9-1083-4C5B-AE06-E3C90B08A73D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D6D8-D6C0-4B4F-A46C-8DBE71EB0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014C4-992C-4E25-9303-88F9E6B28EDC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2C74-5FD6-40E8-8F79-7FAFD8F83C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9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4475C-4B6E-46AB-A288-F52F388FF955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0A9EA-90FE-4595-8F01-EA2D380CF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41377-4666-4798-9638-1459EB134579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CD153C-6243-4DB4-BA60-026DA085D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9600"/>
              <a:t>6-b1</a:t>
            </a:r>
            <a:endParaRPr lang="zh-CN" altLang="en-US" sz="960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76225" y="0"/>
            <a:ext cx="9048750" cy="836613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新宋体" pitchFamily="49" charset="-122"/>
                <a:ea typeface="新宋体" pitchFamily="49" charset="-122"/>
              </a:rPr>
              <a:t>         等价：</a:t>
            </a: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cout &lt;&lt; ((*(*(pp=pp+1)=*(pp=pp+1)-1))+4);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051050" y="3284538"/>
            <a:ext cx="5257800" cy="12239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187450" y="404813"/>
            <a:ext cx="576263" cy="38877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0" y="0"/>
            <a:ext cx="1187450" cy="166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1238" y="-26988"/>
            <a:ext cx="681037" cy="3683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1004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 等价：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</a:rPr>
              <a:t>cout &lt;&lt; ((*(*(pp=pp+1)=*(pp=pp+1)-1))+4);</a:t>
            </a:r>
            <a:endParaRPr lang="zh-CN" altLang="en-US" sz="2400" b="1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052513"/>
          <a:ext cx="871379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J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…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825" y="1844675"/>
          <a:ext cx="542608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2636838"/>
          <a:ext cx="216058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825" y="3429000"/>
          <a:ext cx="489744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5963" y="2924175"/>
            <a:ext cx="3097212" cy="1201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个字符串常量位于内存的静态存储区，只能读取，不能写入。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04025" y="4754563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2625" y="5799138"/>
            <a:ext cx="5113338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  </a:t>
            </a: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25" idx="1"/>
          </p:cNvCxnSpPr>
          <p:nvPr/>
        </p:nvCxnSpPr>
        <p:spPr>
          <a:xfrm flipH="1" flipV="1">
            <a:off x="2700338" y="1700213"/>
            <a:ext cx="4967287" cy="30527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101013" y="4926013"/>
            <a:ext cx="1042987" cy="19319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504" y="4510373"/>
            <a:ext cx="633670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输出：</a:t>
            </a:r>
            <a:r>
              <a:rPr lang="en-US" altLang="zh-CN" sz="2400" b="1" dirty="0"/>
              <a:t>\32learn\32C++\32language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（为了表述清晰，把“空格”写成</a:t>
            </a:r>
            <a:r>
              <a:rPr lang="en-US" altLang="zh-CN" sz="2400" b="1" dirty="0"/>
              <a:t>\32</a:t>
            </a:r>
            <a:r>
              <a:rPr lang="zh-CN" altLang="en-US" sz="2400" b="1" dirty="0"/>
              <a:t>，下同）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67625" y="4567238"/>
            <a:ext cx="681038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1004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76225" y="0"/>
            <a:ext cx="9048750" cy="83661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(*pp[-2]+3);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76225" y="0"/>
            <a:ext cx="9048750" cy="836613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</a:rPr>
              <a:t>cout &lt;&lt; ((*(*(pp-2)))+3);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8075" y="2849563"/>
            <a:ext cx="679450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2000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2051050" y="3035300"/>
            <a:ext cx="5407025" cy="681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0" y="0"/>
            <a:ext cx="1116013" cy="1300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08050" y="1565275"/>
            <a:ext cx="1295400" cy="2303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1238" y="1116013"/>
            <a:ext cx="681037" cy="3683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1042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((*(*(pp-2)))+3);</a:t>
            </a:r>
            <a:endParaRPr lang="zh-CN" altLang="en-US" sz="3200" b="1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052513"/>
          <a:ext cx="871379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J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…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825" y="1844675"/>
          <a:ext cx="542608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2636838"/>
          <a:ext cx="216058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825" y="3429000"/>
          <a:ext cx="489744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5963" y="2924175"/>
            <a:ext cx="3097212" cy="1201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个字符串常量位于内存的静态存储区，只能读取，不能写入。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04025" y="4754563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2625" y="5799138"/>
            <a:ext cx="5113338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  </a:t>
            </a: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15" idx="1"/>
          </p:cNvCxnSpPr>
          <p:nvPr/>
        </p:nvCxnSpPr>
        <p:spPr>
          <a:xfrm flipH="1" flipV="1">
            <a:off x="2268538" y="4125913"/>
            <a:ext cx="5430837" cy="1765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3"/>
          </p:cNvCxnSpPr>
          <p:nvPr/>
        </p:nvCxnSpPr>
        <p:spPr>
          <a:xfrm flipH="1" flipV="1">
            <a:off x="8378825" y="5891213"/>
            <a:ext cx="765175" cy="9667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65725" y="4741205"/>
            <a:ext cx="1800200" cy="4616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输出：</a:t>
            </a:r>
            <a:r>
              <a:rPr lang="en-US" altLang="zh-CN" sz="2400" b="1" dirty="0"/>
              <a:t>very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99375" y="5707063"/>
            <a:ext cx="679450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1042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900113" y="71438"/>
            <a:ext cx="9048750" cy="836612"/>
          </a:xfrm>
        </p:spPr>
        <p:txBody>
          <a:bodyPr/>
          <a:lstStyle/>
          <a:p>
            <a:pPr eaLnBrk="1" hangingPunct="1"/>
            <a:r>
              <a:rPr lang="fr-FR" altLang="zh-CN" sz="3600" b="1">
                <a:latin typeface="新宋体" pitchFamily="49" charset="-122"/>
                <a:ea typeface="新宋体" pitchFamily="49" charset="-122"/>
              </a:rPr>
              <a:t>cout &lt;&lt; (pp[-1][-1]+2);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00113" y="71438"/>
            <a:ext cx="9048750" cy="836612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fr-FR" altLang="zh-CN" sz="2400" b="1">
                <a:latin typeface="新宋体" pitchFamily="49" charset="-122"/>
                <a:ea typeface="新宋体" pitchFamily="49" charset="-122"/>
              </a:rPr>
              <a:t>cout &lt;&lt; ((*((*(pp-1))-1)))+2);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8075" y="2843213"/>
            <a:ext cx="679450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2204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051050" y="3001963"/>
            <a:ext cx="5545138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2988" y="3779838"/>
            <a:ext cx="679450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2004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52513" y="765175"/>
            <a:ext cx="998537" cy="3303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2988" y="404813"/>
            <a:ext cx="679450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1027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29" name="直接箭头连接符 28"/>
          <p:cNvCxnSpPr>
            <a:stCxn id="28" idx="1"/>
          </p:cNvCxnSpPr>
          <p:nvPr/>
        </p:nvCxnSpPr>
        <p:spPr>
          <a:xfrm flipH="1" flipV="1">
            <a:off x="0" y="0"/>
            <a:ext cx="1042988" cy="5889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fr-FR" altLang="zh-CN" sz="3200" b="1">
                <a:latin typeface="新宋体" pitchFamily="49" charset="-122"/>
                <a:ea typeface="新宋体" pitchFamily="49" charset="-122"/>
              </a:rPr>
              <a:t>cout &lt;&lt; ((*((*(pp-1))-1)))+2);</a:t>
            </a:r>
            <a:endParaRPr lang="zh-CN" altLang="en-US" sz="3200" b="1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052513"/>
          <a:ext cx="871379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J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…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825" y="1844675"/>
          <a:ext cx="542608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2636838"/>
          <a:ext cx="216058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825" y="3429000"/>
          <a:ext cx="489744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5963" y="2924175"/>
            <a:ext cx="3097212" cy="1201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个字符串常量位于内存的静态存储区，只能读取，不能写入。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04025" y="4754563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2625" y="5799138"/>
            <a:ext cx="5113338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  </a:t>
            </a: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15" idx="1"/>
          </p:cNvCxnSpPr>
          <p:nvPr/>
        </p:nvCxnSpPr>
        <p:spPr>
          <a:xfrm flipH="1" flipV="1">
            <a:off x="1619250" y="2492375"/>
            <a:ext cx="6080125" cy="2663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3"/>
          </p:cNvCxnSpPr>
          <p:nvPr/>
        </p:nvCxnSpPr>
        <p:spPr>
          <a:xfrm flipH="1" flipV="1">
            <a:off x="8378825" y="5156200"/>
            <a:ext cx="765175" cy="1701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65725" y="4741205"/>
            <a:ext cx="2386195" cy="4616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输出：</a:t>
            </a:r>
            <a:r>
              <a:rPr lang="en-US" altLang="zh-CN" sz="2400" b="1" dirty="0"/>
              <a:t>\32well!!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99375" y="4972050"/>
            <a:ext cx="679450" cy="3698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1027</a:t>
            </a:r>
            <a:endParaRPr lang="zh-CN" altLang="en-US" b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46088" y="20605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综上，输出为：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347864"/>
            <a:ext cx="8640960" cy="76944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/>
              <a:t>You learn C++ language very well!!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sz="3200" b="1"/>
              <a:t>源程序代码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0" y="765175"/>
            <a:ext cx="9144000" cy="59769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#include &lt;iostream&gt;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using namespace std;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z="2000" b="1">
              <a:latin typeface="新宋体" pitchFamily="49" charset="-122"/>
              <a:ea typeface="新宋体" pitchFamily="49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int main()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</a:t>
            </a:r>
            <a:r>
              <a:rPr lang="en-US" altLang="zh-CN" sz="1800" b="1">
                <a:latin typeface="新宋体" pitchFamily="49" charset="-122"/>
                <a:ea typeface="新宋体" pitchFamily="49" charset="-122"/>
              </a:rPr>
              <a:t>char *c[]={"John learn C++ language","Be well!","You","Not very"};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char **p[]={c+3, c+2, c+1, c};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char ***pp=p;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cout &lt;&lt; (**++pp);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cout &lt;&lt; (*--*++pp+4);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cout &lt;&lt; (*pp[-2]+3);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cout &lt;&lt; (pp[-1][-1]+2);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cout &lt;&lt; endl;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	return 0;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000" b="1">
                <a:latin typeface="新宋体" pitchFamily="49" charset="-122"/>
                <a:ea typeface="新宋体" pitchFamily="49" charset="-122"/>
              </a:rPr>
              <a:t>}</a:t>
            </a:r>
            <a:endParaRPr lang="zh-CN" altLang="en-US" sz="2000" b="1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z="3200" b="1"/>
              <a:t>图例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7563" y="2276475"/>
          <a:ext cx="4968875" cy="25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内存单元的值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内存单元的值（指针变量）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变量名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内存地址号码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内存单元的值（在本次操作中被修改）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内存单元的值（临时调整参与运算，原值不变）</a:t>
                      </a:r>
                    </a:p>
                  </a:txBody>
                  <a:tcPr marL="91446" marR="9144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2268538" y="5046663"/>
            <a:ext cx="1511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268538" y="5260975"/>
            <a:ext cx="151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12"/>
          <p:cNvSpPr txBox="1">
            <a:spLocks noChangeArrowheads="1"/>
          </p:cNvSpPr>
          <p:nvPr/>
        </p:nvSpPr>
        <p:spPr bwMode="auto">
          <a:xfrm>
            <a:off x="3924300" y="4964113"/>
            <a:ext cx="330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指向（指针运算符*操作方向）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 b="1"/>
              <a:t>内存分析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052513"/>
          <a:ext cx="871379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J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…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825" y="1844675"/>
          <a:ext cx="542608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2636838"/>
          <a:ext cx="216058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825" y="3429000"/>
          <a:ext cx="489744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5963" y="2924175"/>
            <a:ext cx="3097212" cy="1201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个字符串常量位于内存的静态存储区，只能读取，不能写入。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04025" y="4754563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2625" y="5799138"/>
            <a:ext cx="5113338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  </a:t>
            </a: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  </a:t>
            </a:r>
            <a:r>
              <a:rPr lang="zh-CN" altLang="en-US" dirty="0"/>
              <a:t>值：</a:t>
            </a:r>
            <a:r>
              <a:rPr lang="en-US" altLang="zh-CN" dirty="0"/>
              <a:t>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684213" y="1700213"/>
            <a:ext cx="6767512" cy="3168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684213" y="4125913"/>
            <a:ext cx="6767512" cy="18240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684213" y="3284538"/>
            <a:ext cx="6767512" cy="2305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684213" y="2420938"/>
            <a:ext cx="6767512" cy="28082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 b="1"/>
              <a:t>内存分析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2000</a:t>
            </a:r>
            <a:r>
              <a:rPr lang="zh-CN" altLang="en-US" dirty="0"/>
              <a:t>（从此内存空间开始的</a:t>
            </a:r>
            <a:r>
              <a:rPr lang="en-US" altLang="zh-CN" dirty="0"/>
              <a:t>4</a:t>
            </a:r>
            <a:r>
              <a:rPr lang="zh-CN" altLang="en-US" dirty="0"/>
              <a:t>个字节被分配给用户使用）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7557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2200</a:t>
            </a:r>
            <a:r>
              <a:rPr lang="zh-CN" altLang="en-US" dirty="0"/>
              <a:t>（从此内存空间开始的</a:t>
            </a:r>
            <a:r>
              <a:rPr lang="en-US" altLang="zh-CN" dirty="0"/>
              <a:t>4</a:t>
            </a:r>
            <a:r>
              <a:rPr lang="zh-CN" altLang="en-US" dirty="0"/>
              <a:t>个字节被分配给用户使用）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754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754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4779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2200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051050" y="333375"/>
            <a:ext cx="1512888" cy="100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2051050" y="3716338"/>
            <a:ext cx="1512888" cy="1008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51050" y="3141663"/>
            <a:ext cx="5257800" cy="5032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(**++pp);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2000</a:t>
            </a:r>
            <a:r>
              <a:rPr lang="zh-CN" altLang="en-US" dirty="0"/>
              <a:t>（从此内存空间开始的</a:t>
            </a:r>
            <a:r>
              <a:rPr lang="en-US" altLang="zh-CN" dirty="0"/>
              <a:t>4</a:t>
            </a:r>
            <a:r>
              <a:rPr lang="zh-CN" altLang="en-US" dirty="0"/>
              <a:t>个字节被分配给用户使用）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7557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2200</a:t>
            </a:r>
            <a:r>
              <a:rPr lang="zh-CN" altLang="en-US" dirty="0"/>
              <a:t>（从此内存空间开始的</a:t>
            </a:r>
            <a:r>
              <a:rPr lang="en-US" altLang="zh-CN" dirty="0"/>
              <a:t>4</a:t>
            </a:r>
            <a:r>
              <a:rPr lang="zh-CN" altLang="en-US" dirty="0"/>
              <a:t>个字节被分配给用户使用）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754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754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4779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值：</a:t>
            </a:r>
            <a:r>
              <a:rPr lang="en-US" altLang="zh-CN" dirty="0"/>
              <a:t>2200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新宋体" pitchFamily="49" charset="-122"/>
                <a:ea typeface="新宋体" pitchFamily="49" charset="-122"/>
              </a:rPr>
              <a:t>          </a:t>
            </a:r>
            <a:r>
              <a:rPr lang="zh-CN" altLang="en-US" sz="32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(*(*(pp=pp+1)));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051050" y="3255963"/>
            <a:ext cx="5302250" cy="882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23950" y="1125538"/>
            <a:ext cx="927100" cy="29003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0" y="0"/>
            <a:ext cx="755650" cy="11255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新宋体" pitchFamily="49" charset="-122"/>
                <a:ea typeface="新宋体" pitchFamily="49" charset="-122"/>
              </a:rPr>
              <a:t>等价：</a:t>
            </a:r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(*(*(pp=pp+1));</a:t>
            </a:r>
            <a:endParaRPr lang="zh-CN" altLang="en-US" sz="3200" b="1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052513"/>
          <a:ext cx="871379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J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h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1006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…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1019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825" y="1844675"/>
          <a:ext cx="542608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!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1029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2636838"/>
          <a:ext cx="216058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u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5" marR="9145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0825" y="3429000"/>
          <a:ext cx="489744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o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\0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1039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1047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  <a:cs typeface="+mn-cs"/>
                      </a:endParaRPr>
                    </a:p>
                  </a:txBody>
                  <a:tcPr marL="91457" marR="9145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5963" y="2924175"/>
            <a:ext cx="3097212" cy="1201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个字符串常量位于内存的静态存储区，只能读取，不能写入。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04025" y="4754563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2625" y="5799138"/>
            <a:ext cx="5113338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  </a:t>
            </a: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39750" y="3284538"/>
            <a:ext cx="6911975" cy="2376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712200" y="5786438"/>
            <a:ext cx="360363" cy="936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2907" y="4695040"/>
            <a:ext cx="1728192" cy="4616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输出：</a:t>
            </a:r>
            <a:r>
              <a:rPr lang="en-US" altLang="zh-CN" sz="2400" b="1" dirty="0"/>
              <a:t>You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新宋体" pitchFamily="49" charset="-122"/>
                <a:ea typeface="新宋体" pitchFamily="49" charset="-122"/>
              </a:rPr>
              <a:t>cout &lt;&lt; (*--*++pp+4);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950" y="14605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1039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22588" y="1196975"/>
          <a:ext cx="2016126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2100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6238" y="1581150"/>
            <a:ext cx="3195637" cy="9239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3825" y="3530600"/>
          <a:ext cx="201612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p[0]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p[1]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p[2]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p[3]</a:t>
                      </a:r>
                      <a:endParaRPr lang="zh-CN" altLang="en-US" sz="1800" b="0" i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16238" y="4602163"/>
          <a:ext cx="201612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2300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16238" y="4986338"/>
            <a:ext cx="331152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107950" y="162877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" y="5013325"/>
            <a:ext cx="2735263" cy="14779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</a:t>
            </a:r>
            <a:r>
              <a:rPr lang="en-US" altLang="zh-CN" dirty="0"/>
              <a:t>char</a:t>
            </a:r>
            <a:r>
              <a:rPr lang="zh-CN" altLang="en-US" dirty="0"/>
              <a:t>型指针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（实际上不存在，只是一种理解方式）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88125" y="3027363"/>
          <a:ext cx="2016126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pp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2204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新宋体" pitchFamily="49" charset="-122"/>
                          <a:ea typeface="新宋体" pitchFamily="49" charset="-122"/>
                        </a:rPr>
                        <a:t>2400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新宋体" pitchFamily="49" charset="-122"/>
                        <a:ea typeface="新宋体" pitchFamily="49" charset="-122"/>
                      </a:endParaRPr>
                    </a:p>
                  </a:txBody>
                  <a:tcPr marL="91435" marR="91435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96063" y="3398838"/>
            <a:ext cx="2403475" cy="12001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指针变量</a:t>
            </a:r>
            <a:r>
              <a:rPr lang="en-US" altLang="zh-CN" dirty="0" err="1"/>
              <a:t>pp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级）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基类型：指向‘指向</a:t>
            </a:r>
            <a:r>
              <a:rPr lang="en-US" altLang="zh-CN" dirty="0"/>
              <a:t>char</a:t>
            </a:r>
            <a:r>
              <a:rPr lang="zh-CN" altLang="en-US" dirty="0"/>
              <a:t>型指针’的指针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基类型占空间：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3722</Words>
  <Application>Microsoft Office PowerPoint</Application>
  <PresentationFormat>On-screen Show (4:3)</PresentationFormat>
  <Paragraphs>978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新宋体</vt:lpstr>
      <vt:lpstr>Arial</vt:lpstr>
      <vt:lpstr>Calibri</vt:lpstr>
      <vt:lpstr>Office 主题​​</vt:lpstr>
      <vt:lpstr>6-b1</vt:lpstr>
      <vt:lpstr>源程序代码</vt:lpstr>
      <vt:lpstr>图例</vt:lpstr>
      <vt:lpstr>内存分析</vt:lpstr>
      <vt:lpstr>内存分析</vt:lpstr>
      <vt:lpstr>cout &lt;&lt; (**++pp);</vt:lpstr>
      <vt:lpstr>          等价：cout &lt;&lt; (*(*(pp=pp+1)));</vt:lpstr>
      <vt:lpstr>等价：cout &lt;&lt; (*(*(pp=pp+1));</vt:lpstr>
      <vt:lpstr>cout &lt;&lt; (*--*++pp+4);</vt:lpstr>
      <vt:lpstr>         等价：cout &lt;&lt; ((*(*(pp=pp+1)=*(pp=pp+1)-1))+4);</vt:lpstr>
      <vt:lpstr> 等价：cout &lt;&lt; ((*(*(pp=pp+1)=*(pp=pp+1)-1))+4);</vt:lpstr>
      <vt:lpstr>cout &lt;&lt; (*pp[-2]+3);</vt:lpstr>
      <vt:lpstr>等价：cout &lt;&lt; ((*(*(pp-2)))+3);</vt:lpstr>
      <vt:lpstr>等价：cout &lt;&lt; ((*(*(pp-2)))+3);</vt:lpstr>
      <vt:lpstr>cout &lt;&lt; (pp[-1][-1]+2);</vt:lpstr>
      <vt:lpstr>等价：cout &lt;&lt; ((*((*(pp-1))-1)))+2);</vt:lpstr>
      <vt:lpstr>等价：cout &lt;&lt; ((*((*(pp-1))-1)))+2);</vt:lpstr>
      <vt:lpstr>综上，输出为：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ZXB</dc:creator>
  <cp:lastModifiedBy>Zhicheng Zhang</cp:lastModifiedBy>
  <cp:revision>28</cp:revision>
  <dcterms:created xsi:type="dcterms:W3CDTF">2013-04-28T18:34:37Z</dcterms:created>
  <dcterms:modified xsi:type="dcterms:W3CDTF">2020-05-05T04:17:04Z</dcterms:modified>
</cp:coreProperties>
</file>