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73" r:id="rId8"/>
    <p:sldId id="27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00298" y="22199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游标简介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2844" y="500042"/>
            <a:ext cx="83920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游标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Cursor</a:t>
            </a:r>
            <a:r>
              <a:rPr lang="zh-CN" altLang="en-US" sz="1600" dirty="0" smtClean="0"/>
              <a:t>）是处理数据的一种方法，为了查看或者处理结果集中的数据，游标提供了</a:t>
            </a:r>
            <a:r>
              <a:rPr lang="zh-CN" altLang="en-US" sz="1600" dirty="0" smtClean="0"/>
              <a:t>在</a:t>
            </a:r>
            <a:endParaRPr lang="en-US" altLang="zh-CN" sz="1600" dirty="0" smtClean="0"/>
          </a:p>
          <a:p>
            <a:r>
              <a:rPr lang="zh-CN" altLang="en-US" sz="1600" dirty="0" smtClean="0"/>
              <a:t>结果</a:t>
            </a:r>
            <a:r>
              <a:rPr lang="zh-CN" altLang="en-US" sz="1600" dirty="0" smtClean="0"/>
              <a:t>集中一次以行或者多行前进或向后浏览数据的能力。我们可以把游标当作一个指针，</a:t>
            </a:r>
            <a:r>
              <a:rPr lang="zh-CN" altLang="en-US" sz="1600" dirty="0" smtClean="0"/>
              <a:t>它</a:t>
            </a:r>
            <a:endParaRPr lang="en-US" altLang="zh-CN" sz="1600" dirty="0" smtClean="0"/>
          </a:p>
          <a:p>
            <a:r>
              <a:rPr lang="zh-CN" altLang="en-US" sz="1600" dirty="0" smtClean="0"/>
              <a:t>可以</a:t>
            </a:r>
            <a:r>
              <a:rPr lang="zh-CN" altLang="en-US" sz="1600" dirty="0" smtClean="0"/>
              <a:t>指定结果中的任何位置，然后允许用户对指定位置的数据进行处理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游标的</a:t>
            </a:r>
            <a:r>
              <a:rPr lang="zh-CN" altLang="en-US" sz="1600" dirty="0" smtClean="0"/>
              <a:t>组成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只</a:t>
            </a:r>
            <a:r>
              <a:rPr lang="zh-CN" altLang="en-US" sz="1600" dirty="0" smtClean="0"/>
              <a:t>进游标和滚动游标，仅仅是在声明游标时加了</a:t>
            </a:r>
            <a:r>
              <a:rPr lang="en-US" altLang="zh-CN" sz="1600" dirty="0" smtClean="0"/>
              <a:t>scroll </a:t>
            </a:r>
            <a:r>
              <a:rPr lang="zh-CN" altLang="en-US" sz="1600" dirty="0" smtClean="0"/>
              <a:t>关键词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  </a:t>
            </a:r>
            <a:r>
              <a:rPr lang="zh-CN" altLang="en-US" sz="1600" dirty="0" smtClean="0"/>
              <a:t>游标包含两个部分：一个是游标结果集、一个是游标位置。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游标结果集：定义该游标得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语句返回的行的集合。游标位置：指向这个结果集</a:t>
            </a:r>
            <a:r>
              <a:rPr lang="zh-CN" altLang="en-US" sz="1600" dirty="0" smtClean="0"/>
              <a:t>某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一行</a:t>
            </a:r>
            <a:r>
              <a:rPr lang="zh-CN" altLang="en-US" sz="1600" dirty="0" smtClean="0"/>
              <a:t>的当前指针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游标的分类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游标共有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类：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服务器游标、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游标和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客户端游标。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其中前两种游标都是运行在服务器上的，所以又叫做服务器游标。</a:t>
            </a:r>
          </a:p>
          <a:p>
            <a:endParaRPr lang="zh-CN" alt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5720" y="117693"/>
            <a:ext cx="86709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服务器</a:t>
            </a:r>
            <a:r>
              <a:rPr lang="zh-CN" altLang="en-US" sz="1600" b="1" dirty="0" smtClean="0"/>
              <a:t>游标</a:t>
            </a:r>
            <a:endParaRPr lang="en-US" altLang="zh-CN" sz="1600" b="1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API</a:t>
            </a:r>
            <a:r>
              <a:rPr lang="zh-CN" altLang="en-US" sz="1600" dirty="0" smtClean="0"/>
              <a:t>服务器游标主要应用在服务上，当客户端的应用程序调用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游标函数时，服务器会对</a:t>
            </a:r>
            <a:r>
              <a:rPr lang="en-US" altLang="zh-CN" sz="1600" dirty="0" smtClean="0"/>
              <a:t>API</a:t>
            </a:r>
          </a:p>
          <a:p>
            <a:r>
              <a:rPr lang="zh-CN" altLang="en-US" sz="1600" dirty="0" smtClean="0"/>
              <a:t>函数</a:t>
            </a:r>
            <a:r>
              <a:rPr lang="zh-CN" altLang="en-US" sz="1600" dirty="0" smtClean="0"/>
              <a:t>进行处理。使用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函数和方法可以实现如下功能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（１）打开一个连接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r>
              <a:rPr lang="zh-CN" altLang="en-US" sz="1600" dirty="0" smtClean="0"/>
              <a:t>      （２）设置定义游标特征的特性或属性，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自动将游标影射到每个结果集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r>
              <a:rPr lang="zh-CN" altLang="en-US" sz="1600" dirty="0" smtClean="0"/>
              <a:t>      （３）执行一个或多个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语句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r>
              <a:rPr lang="zh-CN" altLang="en-US" sz="1600" dirty="0" smtClean="0"/>
              <a:t>      （４）使用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函数或方法提取结果集中的行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 API</a:t>
            </a:r>
            <a:r>
              <a:rPr lang="zh-CN" altLang="en-US" sz="1600" dirty="0" smtClean="0"/>
              <a:t>服务器游标包含以下四种：静态游标、动态游标、只进游标、键集驱动游标（</a:t>
            </a:r>
            <a:r>
              <a:rPr lang="en-US" altLang="zh-CN" sz="1600" dirty="0" smtClean="0"/>
              <a:t>Primary key</a:t>
            </a:r>
            <a:r>
              <a:rPr lang="zh-CN" altLang="en-US" sz="1600" dirty="0" smtClean="0"/>
              <a:t>）</a:t>
            </a:r>
            <a:endParaRPr lang="zh-CN" altLang="en-US" sz="1600" dirty="0" smtClean="0"/>
          </a:p>
          <a:p>
            <a:r>
              <a:rPr lang="zh-CN" altLang="en-US" sz="1600" dirty="0" smtClean="0"/>
              <a:t>  </a:t>
            </a:r>
            <a:r>
              <a:rPr lang="zh-CN" altLang="en-US" sz="1600" dirty="0" smtClean="0"/>
              <a:t>静态</a:t>
            </a:r>
            <a:r>
              <a:rPr lang="zh-CN" altLang="en-US" sz="1600" dirty="0" smtClean="0"/>
              <a:t>游标的完整结果集将打开游标时建立的结果集存储在临时表中，（静态游标始终是</a:t>
            </a:r>
            <a:r>
              <a:rPr lang="zh-CN" altLang="en-US" sz="1600" dirty="0" smtClean="0"/>
              <a:t>只</a:t>
            </a:r>
            <a:endParaRPr lang="en-US" altLang="zh-CN" sz="1600" dirty="0" smtClean="0"/>
          </a:p>
          <a:p>
            <a:r>
              <a:rPr lang="zh-CN" altLang="en-US" sz="1600" dirty="0" smtClean="0"/>
              <a:t>读</a:t>
            </a:r>
            <a:r>
              <a:rPr lang="zh-CN" altLang="en-US" sz="1600" dirty="0" smtClean="0"/>
              <a:t>的）。静态游标具有以下特点：总是按照打开游标时的原样显示结果集；不反映数据库中</a:t>
            </a:r>
            <a:r>
              <a:rPr lang="zh-CN" altLang="en-US" sz="1600" dirty="0" smtClean="0"/>
              <a:t>作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 smtClean="0"/>
              <a:t>任何修改，也不反映对结果集行的列值所作的更改；不显示打开游标后在数据库中新插入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zh-CN" altLang="en-US" sz="1600" dirty="0" smtClean="0"/>
              <a:t>行</a:t>
            </a:r>
            <a:r>
              <a:rPr lang="zh-CN" altLang="en-US" sz="1600" dirty="0" smtClean="0"/>
              <a:t>；组成结果集的行被其他用户更新，新的数据值不会显示在静态游标中；但是静态游标会</a:t>
            </a:r>
            <a:r>
              <a:rPr lang="zh-CN" altLang="en-US" sz="1600" dirty="0" smtClean="0"/>
              <a:t>显</a:t>
            </a:r>
            <a:endParaRPr lang="en-US" altLang="zh-CN" sz="1600" dirty="0" smtClean="0"/>
          </a:p>
          <a:p>
            <a:r>
              <a:rPr lang="zh-CN" altLang="en-US" sz="1600" dirty="0" smtClean="0"/>
              <a:t>示</a:t>
            </a:r>
            <a:r>
              <a:rPr lang="zh-CN" altLang="en-US" sz="1600" dirty="0" smtClean="0"/>
              <a:t>打开游标以后从数据库中删除的行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动态游标与静态游标相反，当滚动游标时动态游标反映结果集中的所有更改。结果集中的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r>
              <a:rPr lang="zh-CN" altLang="en-US" sz="1600" dirty="0" smtClean="0"/>
              <a:t>数据</a:t>
            </a:r>
            <a:r>
              <a:rPr lang="zh-CN" altLang="en-US" sz="1600" dirty="0" smtClean="0"/>
              <a:t>值、顺序和成员每次提取时都会改变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只进游标不支持滚动，它只支持游标从头到尾顺序提取数据行。注意：只进游标也反映对</a:t>
            </a:r>
            <a:r>
              <a:rPr lang="zh-CN" altLang="en-US" sz="1600" dirty="0" smtClean="0"/>
              <a:t>结</a:t>
            </a:r>
            <a:endParaRPr lang="en-US" altLang="zh-CN" sz="1600" dirty="0" smtClean="0"/>
          </a:p>
          <a:p>
            <a:r>
              <a:rPr lang="zh-CN" altLang="en-US" sz="1600" dirty="0" smtClean="0"/>
              <a:t>果</a:t>
            </a:r>
            <a:r>
              <a:rPr lang="zh-CN" altLang="en-US" sz="1600" dirty="0" smtClean="0"/>
              <a:t>集所做的所有更改。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键集驱动游标同时具有静态游标和动态游标的特点。当打开游标时，该游标中的成员以及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 smtClean="0"/>
              <a:t>顺序是固定的，键集在游标打开时也会存储到临时工作表中，对非键集列的数据值的更改</a:t>
            </a:r>
            <a:r>
              <a:rPr lang="zh-CN" altLang="en-US" sz="1600" dirty="0" smtClean="0"/>
              <a:t>在</a:t>
            </a:r>
            <a:endParaRPr lang="en-US" altLang="zh-CN" sz="1600" dirty="0" smtClean="0"/>
          </a:p>
          <a:p>
            <a:r>
              <a:rPr lang="zh-CN" altLang="en-US" sz="1600" dirty="0" smtClean="0"/>
              <a:t>用户</a:t>
            </a:r>
            <a:r>
              <a:rPr lang="zh-CN" altLang="en-US" sz="1600" dirty="0" smtClean="0"/>
              <a:t>游标滚动的时候可以看见，在游标打开以后对数据库中插入的行是不可见的，除非关闭</a:t>
            </a:r>
            <a:r>
              <a:rPr lang="zh-CN" altLang="en-US" sz="1600" dirty="0" smtClean="0"/>
              <a:t>重</a:t>
            </a:r>
            <a:endParaRPr lang="en-US" altLang="zh-CN" sz="1600" dirty="0" smtClean="0"/>
          </a:p>
          <a:p>
            <a:r>
              <a:rPr lang="zh-CN" altLang="en-US" sz="1600" dirty="0" smtClean="0"/>
              <a:t>新</a:t>
            </a:r>
            <a:r>
              <a:rPr lang="zh-CN" altLang="en-US" sz="1600" dirty="0" smtClean="0"/>
              <a:t>打开游标。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91548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 </a:t>
            </a:r>
            <a:r>
              <a:rPr lang="en-US" altLang="zh-CN" sz="1600" b="1" dirty="0" smtClean="0"/>
              <a:t>Transaction-SQL</a:t>
            </a:r>
            <a:r>
              <a:rPr lang="zh-CN" altLang="en-US" sz="1600" b="1" dirty="0" smtClean="0"/>
              <a:t>游标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该游标是基于</a:t>
            </a:r>
            <a:r>
              <a:rPr lang="en-US" altLang="zh-CN" sz="1600" dirty="0" smtClean="0"/>
              <a:t>Declare Cursor </a:t>
            </a:r>
            <a:r>
              <a:rPr lang="zh-CN" altLang="en-US" sz="1600" dirty="0" smtClean="0"/>
              <a:t>语法，主要用于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脚本、存储过程以及触发器中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      Transaction-SQL</a:t>
            </a:r>
            <a:r>
              <a:rPr lang="zh-CN" altLang="en-US" sz="1600" dirty="0" smtClean="0"/>
              <a:t>游标在服务器处理由客户端发送到服务器的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语句。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在存储过程或触发器中使用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游标的过程为：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（１）声明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变量包含游标返回的数据。为每个结果集列声明一个变量</a:t>
            </a:r>
            <a:r>
              <a:rPr lang="zh-CN" altLang="en-US" sz="1600" dirty="0" smtClean="0"/>
              <a:t>。声明</a:t>
            </a:r>
            <a:endParaRPr lang="en-US" altLang="zh-CN" sz="1600" dirty="0" smtClean="0"/>
          </a:p>
          <a:p>
            <a:r>
              <a:rPr lang="zh-CN" altLang="en-US" sz="1600" dirty="0" smtClean="0"/>
              <a:t>    足够</a:t>
            </a:r>
            <a:r>
              <a:rPr lang="zh-CN" altLang="en-US" sz="1600" dirty="0" smtClean="0"/>
              <a:t>大的变量来保存列返回的值，并声明变量的类型为可从数据类型隐式转换得到的数据类型。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（２）使用</a:t>
            </a:r>
            <a:r>
              <a:rPr lang="en-US" altLang="zh-CN" sz="1600" dirty="0" smtClean="0"/>
              <a:t>Declare Cursor</a:t>
            </a:r>
            <a:r>
              <a:rPr lang="zh-CN" altLang="en-US" sz="1600" dirty="0" smtClean="0"/>
              <a:t>语句将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游标与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语句相关联。还可以</a:t>
            </a:r>
            <a:r>
              <a:rPr lang="zh-CN" altLang="en-US" sz="1600" dirty="0" smtClean="0"/>
              <a:t>利用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  Declare </a:t>
            </a:r>
            <a:r>
              <a:rPr lang="en-US" altLang="zh-CN" sz="1600" dirty="0" smtClean="0"/>
              <a:t>Cursor</a:t>
            </a:r>
            <a:r>
              <a:rPr lang="zh-CN" altLang="en-US" sz="1600" dirty="0" smtClean="0"/>
              <a:t>定义游标的只读、只进等特性。　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（３）使用</a:t>
            </a:r>
            <a:r>
              <a:rPr lang="en-US" altLang="zh-CN" sz="1600" dirty="0" smtClean="0"/>
              <a:t>Open</a:t>
            </a:r>
            <a:r>
              <a:rPr lang="zh-CN" altLang="en-US" sz="1600" dirty="0" smtClean="0"/>
              <a:t>语句执行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语句填充游标。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（４）使用</a:t>
            </a:r>
            <a:r>
              <a:rPr lang="en-US" altLang="zh-CN" sz="1600" dirty="0" smtClean="0"/>
              <a:t>Fetch Into</a:t>
            </a:r>
            <a:r>
              <a:rPr lang="zh-CN" altLang="en-US" sz="1600" dirty="0" smtClean="0"/>
              <a:t>语句提取单个行，并将每列中得数据移至指定的变量中。注意：</a:t>
            </a:r>
            <a:r>
              <a:rPr lang="zh-CN" altLang="en-US" sz="1600" dirty="0" smtClean="0"/>
              <a:t>其他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Transaction-SQL</a:t>
            </a:r>
            <a:r>
              <a:rPr lang="zh-CN" altLang="en-US" sz="1600" dirty="0" smtClean="0"/>
              <a:t>语句可以引用那些变量来访问提取的数据值。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游标不支持提取行块。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（５）使用</a:t>
            </a:r>
            <a:r>
              <a:rPr lang="en-US" altLang="zh-CN" sz="1600" dirty="0" smtClean="0"/>
              <a:t>Close</a:t>
            </a:r>
            <a:r>
              <a:rPr lang="zh-CN" altLang="en-US" sz="1600" dirty="0" smtClean="0"/>
              <a:t>语句结束游标的使用。注意：关闭游标以后，该游标还是存在，可以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    Open</a:t>
            </a:r>
            <a:r>
              <a:rPr lang="zh-CN" altLang="en-US" sz="1600" dirty="0" smtClean="0"/>
              <a:t>命令打开继续使用，只有调用</a:t>
            </a:r>
            <a:r>
              <a:rPr lang="en-US" altLang="zh-CN" sz="1600" dirty="0" err="1" smtClean="0"/>
              <a:t>Deallocate</a:t>
            </a:r>
            <a:r>
              <a:rPr lang="zh-CN" altLang="en-US" sz="1600" dirty="0" smtClean="0"/>
              <a:t>语句才会完全释放。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2844" y="117693"/>
            <a:ext cx="908133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客户端游标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该游标将使用默认结果集把整个结果集高速缓存在客户端上，所有的游标操作都在</a:t>
            </a:r>
            <a:r>
              <a:rPr lang="zh-CN" altLang="en-US" sz="1600" dirty="0" smtClean="0"/>
              <a:t>客户端</a:t>
            </a:r>
            <a:endParaRPr lang="en-US" altLang="zh-CN" sz="1600" dirty="0" smtClean="0"/>
          </a:p>
          <a:p>
            <a:r>
              <a:rPr lang="zh-CN" altLang="en-US" sz="1600" dirty="0" smtClean="0"/>
              <a:t>      的</a:t>
            </a:r>
            <a:r>
              <a:rPr lang="zh-CN" altLang="en-US" sz="1600" dirty="0" smtClean="0"/>
              <a:t>高速缓存中进行。注意：客户端游标只支持只进和静态游标。不支持其他游标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</a:t>
            </a:r>
            <a:r>
              <a:rPr lang="zh-CN" altLang="en-US" sz="1600" dirty="0" smtClean="0"/>
              <a:t>游标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生命周期</a:t>
            </a:r>
            <a:endParaRPr lang="zh-CN" altLang="en-US" sz="1600" dirty="0" smtClean="0"/>
          </a:p>
          <a:p>
            <a:r>
              <a:rPr lang="zh-CN" altLang="en-US" sz="1600" dirty="0" smtClean="0"/>
              <a:t>      游标的生命周期包含有五个阶段：声明游标、打开游标、读取游标数据、关闭游标、释放游标。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声明游标是为游标指定获取数据时所使用的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语句，声明游标并不会检索任何数据，它</a:t>
            </a:r>
            <a:r>
              <a:rPr lang="zh-CN" altLang="en-US" sz="1600" dirty="0" smtClean="0"/>
              <a:t>只是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为</a:t>
            </a:r>
            <a:r>
              <a:rPr lang="zh-CN" altLang="en-US" sz="1600" dirty="0" smtClean="0"/>
              <a:t>游标指明了相应的</a:t>
            </a:r>
            <a:r>
              <a:rPr lang="en-US" altLang="zh-CN" sz="1600" dirty="0" smtClean="0"/>
              <a:t>Select </a:t>
            </a:r>
            <a:r>
              <a:rPr lang="zh-CN" altLang="en-US" sz="1600" dirty="0" smtClean="0"/>
              <a:t>语句。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Declare </a:t>
            </a:r>
            <a:r>
              <a:rPr lang="zh-CN" altLang="en-US" sz="1600" dirty="0" smtClean="0"/>
              <a:t>游标名称 </a:t>
            </a:r>
            <a:r>
              <a:rPr lang="en-US" altLang="zh-CN" sz="1600" dirty="0" smtClean="0"/>
              <a:t>Cursor </a:t>
            </a:r>
            <a:r>
              <a:rPr lang="zh-CN" altLang="en-US" sz="1600" dirty="0" smtClean="0"/>
              <a:t>参数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      声明游标的</a:t>
            </a:r>
            <a:r>
              <a:rPr lang="zh-CN" altLang="en-US" sz="1600" dirty="0" smtClean="0"/>
              <a:t>参数</a:t>
            </a:r>
            <a:endParaRPr lang="zh-CN" altLang="en-US" sz="1600" dirty="0" smtClean="0"/>
          </a:p>
          <a:p>
            <a:r>
              <a:rPr lang="zh-CN" altLang="en-US" sz="1600" dirty="0" smtClean="0"/>
              <a:t>    </a:t>
            </a:r>
            <a:r>
              <a:rPr lang="zh-CN" altLang="en-US" sz="1600" dirty="0" smtClean="0"/>
              <a:t>（</a:t>
            </a:r>
            <a:r>
              <a:rPr lang="zh-CN" altLang="en-US" sz="1600" dirty="0" smtClean="0"/>
              <a:t>１）</a:t>
            </a:r>
            <a:r>
              <a:rPr lang="en-US" altLang="zh-CN" sz="1600" dirty="0" smtClean="0"/>
              <a:t>Local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Global:Local</a:t>
            </a:r>
            <a:r>
              <a:rPr lang="zh-CN" altLang="en-US" sz="1600" dirty="0" smtClean="0"/>
              <a:t>表示游标的作用于仅仅限于其所在的存储过程、触发器以及批</a:t>
            </a:r>
            <a:r>
              <a:rPr lang="zh-CN" altLang="en-US" sz="1600" dirty="0" smtClean="0"/>
              <a:t>处 理中、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执行</a:t>
            </a:r>
            <a:r>
              <a:rPr lang="zh-CN" altLang="en-US" sz="1600" dirty="0" smtClean="0"/>
              <a:t>完毕以后游标自动释放。</a:t>
            </a:r>
            <a:r>
              <a:rPr lang="en-US" altLang="zh-CN" sz="1600" dirty="0" smtClean="0"/>
              <a:t>Global</a:t>
            </a:r>
            <a:r>
              <a:rPr lang="zh-CN" altLang="en-US" sz="1600" dirty="0" smtClean="0"/>
              <a:t>表示的是该游标作用域是整个会话层。由连接执行的</a:t>
            </a:r>
            <a:r>
              <a:rPr lang="zh-CN" altLang="en-US" sz="1600" dirty="0" smtClean="0"/>
              <a:t>任何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存储</a:t>
            </a:r>
            <a:r>
              <a:rPr lang="zh-CN" altLang="en-US" sz="1600" dirty="0" smtClean="0"/>
              <a:t>过程、批处理等都可以引用该游标名称，仅在断开连接时隐性释放。</a:t>
            </a:r>
          </a:p>
          <a:p>
            <a:r>
              <a:rPr lang="zh-CN" altLang="en-US" sz="1600" dirty="0" smtClean="0"/>
              <a:t>   </a:t>
            </a:r>
            <a:r>
              <a:rPr lang="zh-CN" altLang="en-US" sz="1600" dirty="0" smtClean="0"/>
              <a:t> （</a:t>
            </a:r>
            <a:r>
              <a:rPr lang="zh-CN" altLang="en-US" sz="1600" dirty="0" smtClean="0"/>
              <a:t>２）</a:t>
            </a:r>
            <a:r>
              <a:rPr lang="en-US" altLang="zh-CN" sz="1600" dirty="0" err="1" smtClean="0"/>
              <a:t>Forward_only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Scroll:</a:t>
            </a:r>
            <a:r>
              <a:rPr lang="zh-CN" altLang="en-US" sz="1600" dirty="0" smtClean="0"/>
              <a:t>前者表示为只进游标，后者表示为可以随意定位。默认为前者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r>
              <a:rPr lang="zh-CN" altLang="en-US" sz="1600" dirty="0" smtClean="0"/>
              <a:t>    </a:t>
            </a:r>
            <a:r>
              <a:rPr lang="zh-CN" altLang="en-US" sz="1600" dirty="0" smtClean="0"/>
              <a:t>（</a:t>
            </a:r>
            <a:r>
              <a:rPr lang="zh-CN" altLang="en-US" sz="1600" dirty="0" smtClean="0"/>
              <a:t>３）</a:t>
            </a:r>
            <a:r>
              <a:rPr lang="en-US" altLang="zh-CN" sz="1600" dirty="0" smtClean="0"/>
              <a:t>Static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Keyset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Dynamic: </a:t>
            </a:r>
            <a:r>
              <a:rPr lang="zh-CN" altLang="en-US" sz="1600" dirty="0" smtClean="0"/>
              <a:t>第一个表示定义一个游标，其数据存放到一个临时表内，对</a:t>
            </a:r>
            <a:r>
              <a:rPr lang="zh-CN" altLang="en-US" sz="1600" dirty="0" smtClean="0"/>
              <a:t>游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标</a:t>
            </a:r>
            <a:r>
              <a:rPr lang="zh-CN" altLang="en-US" sz="1600" dirty="0" smtClean="0"/>
              <a:t>的所有请求都从临时表中应答，因此，对该游标进行提取操作时返回的数据不反映对</a:t>
            </a:r>
            <a:r>
              <a:rPr lang="zh-CN" altLang="en-US" sz="1600" dirty="0" smtClean="0"/>
              <a:t>基表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所</a:t>
            </a:r>
            <a:r>
              <a:rPr lang="zh-CN" altLang="en-US" sz="1600" dirty="0" smtClean="0"/>
              <a:t>作的修改，并且该游标不允许修改。</a:t>
            </a:r>
            <a:r>
              <a:rPr lang="en-US" altLang="zh-CN" sz="1600" dirty="0" smtClean="0"/>
              <a:t>Keyset</a:t>
            </a:r>
            <a:r>
              <a:rPr lang="zh-CN" altLang="en-US" sz="1600" dirty="0" smtClean="0"/>
              <a:t>表示的是，当游标打开时，键集驱动游标中行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身份</a:t>
            </a:r>
            <a:r>
              <a:rPr lang="zh-CN" altLang="en-US" sz="1600" dirty="0" smtClean="0"/>
              <a:t>与顺序是固定的，并把其放到临时表中。</a:t>
            </a:r>
            <a:r>
              <a:rPr lang="en-US" altLang="zh-CN" sz="1600" dirty="0" smtClean="0"/>
              <a:t>Dynamic</a:t>
            </a:r>
            <a:r>
              <a:rPr lang="zh-CN" altLang="en-US" sz="1600" dirty="0" smtClean="0"/>
              <a:t>表示的是滚动游标时，动态游标反映</a:t>
            </a:r>
            <a:r>
              <a:rPr lang="zh-CN" altLang="en-US" sz="1600" dirty="0" smtClean="0"/>
              <a:t>对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结果</a:t>
            </a:r>
            <a:r>
              <a:rPr lang="zh-CN" altLang="en-US" sz="1600" dirty="0" smtClean="0"/>
              <a:t>集内所有数据的更改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r>
              <a:rPr lang="zh-CN" altLang="en-US" sz="1600" dirty="0" smtClean="0"/>
              <a:t>   </a:t>
            </a:r>
            <a:r>
              <a:rPr lang="zh-CN" altLang="en-US" sz="1600" dirty="0" smtClean="0"/>
              <a:t>（</a:t>
            </a:r>
            <a:r>
              <a:rPr lang="zh-CN" altLang="en-US" sz="1600" dirty="0" smtClean="0"/>
              <a:t>４）</a:t>
            </a:r>
            <a:r>
              <a:rPr lang="en-US" altLang="zh-CN" sz="1600" dirty="0" err="1" smtClean="0"/>
              <a:t>Read_only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Scroll_Locks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Optimistic</a:t>
            </a:r>
            <a:r>
              <a:rPr lang="zh-CN" altLang="en-US" sz="1600" dirty="0" smtClean="0"/>
              <a:t>：第一个表示的是只读游标，第二个表示的是在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zh-CN" altLang="en-US" sz="1600" dirty="0" smtClean="0"/>
              <a:t>     的</a:t>
            </a:r>
            <a:r>
              <a:rPr lang="zh-CN" altLang="en-US" sz="1600" dirty="0" smtClean="0"/>
              <a:t>游标结果集数据上放置锁，当行读取到游标中然后对它们进行修改时，数据库将锁定这些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r>
              <a:rPr lang="zh-CN" altLang="en-US" sz="1600" dirty="0" smtClean="0"/>
              <a:t> </a:t>
            </a:r>
            <a:r>
              <a:rPr lang="zh-CN" altLang="en-US" sz="1600" dirty="0" smtClean="0"/>
              <a:t>    以</a:t>
            </a:r>
            <a:r>
              <a:rPr lang="zh-CN" altLang="en-US" sz="1600" dirty="0" smtClean="0"/>
              <a:t>保证数据的一致性。</a:t>
            </a:r>
            <a:r>
              <a:rPr lang="en-US" altLang="zh-CN" sz="1600" dirty="0" smtClean="0"/>
              <a:t>Optimistic</a:t>
            </a:r>
            <a:r>
              <a:rPr lang="zh-CN" altLang="en-US" sz="1600" dirty="0" smtClean="0"/>
              <a:t>的含义是游标将数据读取以后，如果这些数据被更新了，则</a:t>
            </a:r>
            <a:r>
              <a:rPr lang="zh-CN" altLang="en-US" sz="1600" dirty="0" smtClean="0"/>
              <a:t>通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过</a:t>
            </a:r>
            <a:r>
              <a:rPr lang="zh-CN" altLang="en-US" sz="1600" dirty="0" smtClean="0"/>
              <a:t>游标定位进行的更新与删除操作将不会成功。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2844" y="357166"/>
            <a:ext cx="881844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打开游标使用</a:t>
            </a:r>
            <a:r>
              <a:rPr lang="en-US" altLang="zh-CN" sz="1600" dirty="0" smtClean="0"/>
              <a:t>Open</a:t>
            </a:r>
            <a:r>
              <a:rPr lang="zh-CN" altLang="en-US" sz="1600" dirty="0" smtClean="0"/>
              <a:t>语句用于打开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服务器游标，执行</a:t>
            </a:r>
            <a:r>
              <a:rPr lang="en-US" altLang="zh-CN" sz="1600" dirty="0" smtClean="0"/>
              <a:t>Open</a:t>
            </a:r>
            <a:r>
              <a:rPr lang="zh-CN" altLang="en-US" sz="1600" dirty="0" smtClean="0"/>
              <a:t>语句的过程中就是</a:t>
            </a:r>
            <a:r>
              <a:rPr lang="zh-CN" altLang="en-US" sz="1600" dirty="0" smtClean="0"/>
              <a:t>按照</a:t>
            </a:r>
            <a:endParaRPr lang="en-US" altLang="zh-CN" sz="1600" dirty="0" smtClean="0"/>
          </a:p>
          <a:p>
            <a:r>
              <a:rPr lang="en-US" altLang="zh-CN" sz="1600" dirty="0" smtClean="0"/>
              <a:t>Select</a:t>
            </a:r>
            <a:r>
              <a:rPr lang="zh-CN" altLang="en-US" sz="1600" dirty="0" smtClean="0"/>
              <a:t>语句进行填充数据，打开游标以后游标位置在第一行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打开</a:t>
            </a:r>
            <a:r>
              <a:rPr lang="zh-CN" altLang="en-US" sz="1600" dirty="0" smtClean="0"/>
              <a:t>游标</a:t>
            </a:r>
          </a:p>
          <a:p>
            <a:r>
              <a:rPr lang="zh-CN" altLang="en-US" sz="1600" dirty="0" smtClean="0"/>
              <a:t>            </a:t>
            </a:r>
            <a:r>
              <a:rPr lang="zh-CN" altLang="en-US" sz="1600" dirty="0" smtClean="0"/>
              <a:t>全局游标：</a:t>
            </a:r>
            <a:r>
              <a:rPr lang="en-US" altLang="zh-CN" sz="1600" dirty="0" smtClean="0"/>
              <a:t>Open Global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游标名称</a:t>
            </a:r>
            <a:r>
              <a:rPr lang="en-US" altLang="zh-CN" sz="1600" dirty="0" smtClean="0"/>
              <a:t>            </a:t>
            </a:r>
            <a:r>
              <a:rPr lang="zh-CN" altLang="en-US" sz="1600" dirty="0" smtClean="0"/>
              <a:t>局部</a:t>
            </a:r>
            <a:r>
              <a:rPr lang="zh-CN" altLang="en-US" sz="1600" dirty="0" smtClean="0"/>
              <a:t>游标</a:t>
            </a:r>
            <a:r>
              <a:rPr lang="en-US" altLang="zh-CN" sz="1600" dirty="0" smtClean="0"/>
              <a:t>: </a:t>
            </a:r>
            <a:r>
              <a:rPr lang="en-US" altLang="zh-CN" sz="1600" dirty="0" smtClean="0"/>
              <a:t>Open </a:t>
            </a:r>
            <a:r>
              <a:rPr lang="zh-CN" altLang="en-US" sz="1600" dirty="0" smtClean="0"/>
              <a:t>游标名称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读取游标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在</a:t>
            </a:r>
            <a:r>
              <a:rPr lang="zh-CN" altLang="en-US" sz="1600" dirty="0" smtClean="0"/>
              <a:t>打开游标以后，使用</a:t>
            </a:r>
            <a:r>
              <a:rPr lang="en-US" altLang="zh-CN" sz="1600" dirty="0" smtClean="0"/>
              <a:t>Fetch</a:t>
            </a:r>
            <a:r>
              <a:rPr lang="zh-CN" altLang="en-US" sz="1600" dirty="0" smtClean="0"/>
              <a:t>语句从</a:t>
            </a:r>
            <a:r>
              <a:rPr lang="en-US" altLang="zh-CN" sz="1600" dirty="0" smtClean="0"/>
              <a:t>Transaction-SQL</a:t>
            </a:r>
            <a:r>
              <a:rPr lang="zh-CN" altLang="en-US" sz="1600" dirty="0" smtClean="0"/>
              <a:t>服务器游标中检索特定的一行</a:t>
            </a:r>
            <a:r>
              <a:rPr lang="zh-CN" altLang="en-US" sz="1600" dirty="0" smtClean="0"/>
              <a:t>。用</a:t>
            </a:r>
            <a:r>
              <a:rPr lang="en-US" altLang="zh-CN" sz="1600" dirty="0" smtClean="0"/>
              <a:t>Fetch</a:t>
            </a:r>
            <a:r>
              <a:rPr lang="zh-CN" altLang="en-US" sz="1600" dirty="0" smtClean="0"/>
              <a:t>操作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可以</a:t>
            </a:r>
            <a:r>
              <a:rPr lang="zh-CN" altLang="en-US" sz="1600" dirty="0" smtClean="0"/>
              <a:t>使游标移动到下一个记录，并将游标返回的每个列得数据分别赋值给声明的本地变量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Fetch [Next | Prior | First | Last | </a:t>
            </a:r>
            <a:r>
              <a:rPr lang="en-US" altLang="zh-CN" sz="1600" dirty="0" smtClean="0"/>
              <a:t>Absolute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n | Relative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]  </a:t>
            </a:r>
            <a:r>
              <a:rPr lang="en-US" altLang="zh-CN" sz="1600" dirty="0" smtClean="0"/>
              <a:t>From </a:t>
            </a:r>
            <a:r>
              <a:rPr lang="zh-CN" altLang="en-US" sz="1600" dirty="0" smtClean="0"/>
              <a:t>游标名称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Into </a:t>
            </a:r>
            <a:r>
              <a:rPr lang="zh-CN" altLang="en-US" sz="1600" dirty="0" smtClean="0"/>
              <a:t>变量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Next</a:t>
            </a:r>
            <a:r>
              <a:rPr lang="zh-CN" altLang="en-US" sz="1600" dirty="0" smtClean="0"/>
              <a:t>表示返回结果集中当前行的下一行记录，如果第一次读取则返回第一行。默认的</a:t>
            </a:r>
            <a:r>
              <a:rPr lang="zh-CN" altLang="en-US" sz="1600" dirty="0" smtClean="0"/>
              <a:t>读取选项</a:t>
            </a:r>
            <a:endParaRPr lang="en-US" altLang="zh-CN" sz="1600" dirty="0" smtClean="0"/>
          </a:p>
          <a:p>
            <a:r>
              <a:rPr lang="zh-CN" altLang="en-US" sz="1600" dirty="0" smtClean="0"/>
              <a:t>为</a:t>
            </a:r>
            <a:r>
              <a:rPr lang="en-US" altLang="zh-CN" sz="1600" dirty="0" smtClean="0"/>
              <a:t>Next</a:t>
            </a:r>
          </a:p>
          <a:p>
            <a:r>
              <a:rPr lang="en-US" altLang="zh-CN" sz="1600" b="1" dirty="0" smtClean="0"/>
              <a:t>Prior</a:t>
            </a:r>
            <a:r>
              <a:rPr lang="zh-CN" altLang="en-US" sz="1600" dirty="0" smtClean="0"/>
              <a:t>表示返回结果集中当前行的前一行记录，如果第一次读取则没有行返回，并且把游标置于</a:t>
            </a:r>
            <a:r>
              <a:rPr lang="zh-CN" altLang="en-US" sz="1600" dirty="0" smtClean="0"/>
              <a:t>第</a:t>
            </a:r>
            <a:endParaRPr lang="en-US" altLang="zh-CN" sz="1600" dirty="0" smtClean="0"/>
          </a:p>
          <a:p>
            <a:r>
              <a:rPr lang="zh-CN" altLang="en-US" sz="1600" dirty="0" smtClean="0"/>
              <a:t>一行</a:t>
            </a:r>
            <a:r>
              <a:rPr lang="zh-CN" altLang="en-US" sz="1600" dirty="0" smtClean="0"/>
              <a:t>之前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r>
              <a:rPr lang="en-US" altLang="zh-CN" sz="1600" b="1" dirty="0" smtClean="0"/>
              <a:t>First</a:t>
            </a:r>
            <a:r>
              <a:rPr lang="zh-CN" altLang="en-US" sz="1600" dirty="0" smtClean="0"/>
              <a:t>表示返回结果集中的第一行，并且将其作为当前行。</a:t>
            </a:r>
          </a:p>
          <a:p>
            <a:r>
              <a:rPr lang="en-US" altLang="zh-CN" sz="1600" b="1" dirty="0" smtClean="0"/>
              <a:t>Last</a:t>
            </a:r>
            <a:r>
              <a:rPr lang="zh-CN" altLang="en-US" sz="1600" dirty="0" smtClean="0"/>
              <a:t>表示返回结果集中的最后一行，并且将其作为当前行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Absolute</a:t>
            </a:r>
            <a:r>
              <a:rPr lang="zh-CN" altLang="en-US" sz="1600" dirty="0" smtClean="0"/>
              <a:t>　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　如果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为正数，则返回从游标头开始的第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行，并且返回行变成新的当前行。</a:t>
            </a:r>
            <a:r>
              <a:rPr lang="zh-CN" altLang="en-US" sz="1600" dirty="0" smtClean="0"/>
              <a:t>如果</a:t>
            </a:r>
            <a:endParaRPr lang="en-US" altLang="zh-CN" sz="1600" dirty="0" smtClean="0"/>
          </a:p>
          <a:p>
            <a:r>
              <a:rPr lang="en-US" altLang="zh-CN" sz="1600" dirty="0" smtClean="0"/>
              <a:t>n</a:t>
            </a:r>
            <a:r>
              <a:rPr lang="zh-CN" altLang="en-US" sz="1600" dirty="0" smtClean="0"/>
              <a:t>为负，则返回从游标末尾开始的第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行，并且返回行为新的当前行，如果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，则返回当前行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Relative</a:t>
            </a:r>
            <a:r>
              <a:rPr lang="zh-CN" altLang="en-US" sz="1600" dirty="0" smtClean="0"/>
              <a:t>　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　如果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为正数，则返回从当前行开始的第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行，如果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为负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则返回从当前行之前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zh-CN" altLang="en-US" sz="1600" dirty="0" smtClean="0"/>
              <a:t>第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行，如果为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，则返回当前行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2844" y="357166"/>
            <a:ext cx="8821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关闭游标调用的是</a:t>
            </a:r>
            <a:r>
              <a:rPr lang="en-US" altLang="zh-CN" sz="1600" dirty="0" smtClean="0"/>
              <a:t>Close</a:t>
            </a:r>
            <a:r>
              <a:rPr lang="zh-CN" altLang="en-US" sz="1600" dirty="0" smtClean="0"/>
              <a:t>语句，方式如下：</a:t>
            </a:r>
            <a:r>
              <a:rPr lang="en-US" altLang="zh-CN" sz="1600" dirty="0" smtClean="0"/>
              <a:t>Close Global </a:t>
            </a:r>
            <a:r>
              <a:rPr lang="en-US" altLang="zh-CN" sz="1600" dirty="0" err="1" smtClean="0"/>
              <a:t>MyCursor</a:t>
            </a:r>
            <a:r>
              <a:rPr lang="en-US" altLang="zh-CN" sz="1600" dirty="0" smtClean="0"/>
              <a:t>               Close </a:t>
            </a:r>
            <a:r>
              <a:rPr lang="en-US" altLang="zh-CN" sz="1600" dirty="0" err="1" smtClean="0"/>
              <a:t>MyCursor</a:t>
            </a:r>
            <a:endParaRPr lang="en-US" altLang="zh-CN" sz="1600" dirty="0" smtClean="0"/>
          </a:p>
          <a:p>
            <a:r>
              <a:rPr lang="zh-CN" altLang="en-US" sz="1600" dirty="0" smtClean="0"/>
              <a:t>释放游标调用的是</a:t>
            </a:r>
            <a:r>
              <a:rPr lang="en-US" altLang="zh-CN" sz="1600" dirty="0" err="1" smtClean="0"/>
              <a:t>Deallocate</a:t>
            </a:r>
            <a:r>
              <a:rPr lang="zh-CN" altLang="en-US" sz="1600" dirty="0" smtClean="0"/>
              <a:t>语句，方法如下：</a:t>
            </a:r>
            <a:r>
              <a:rPr lang="en-US" altLang="zh-CN" sz="1600" dirty="0" err="1" smtClean="0"/>
              <a:t>Deallocate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Glboal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MyCursor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Deallocate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MyCursor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Select @@CURSOR_ROWS </a:t>
            </a:r>
            <a:r>
              <a:rPr lang="zh-CN" altLang="en-US" sz="1600" dirty="0" smtClean="0"/>
              <a:t>可以得到当前游标中存在的数据行数。注意：此变量为一个连接上的</a:t>
            </a:r>
            <a:r>
              <a:rPr lang="zh-CN" altLang="en-US" sz="1600" dirty="0" smtClean="0"/>
              <a:t>全</a:t>
            </a:r>
            <a:endParaRPr lang="en-US" altLang="zh-CN" sz="1600" dirty="0" smtClean="0"/>
          </a:p>
          <a:p>
            <a:r>
              <a:rPr lang="zh-CN" altLang="en-US" sz="1600" dirty="0" smtClean="0"/>
              <a:t>局</a:t>
            </a:r>
            <a:r>
              <a:rPr lang="zh-CN" altLang="en-US" sz="1600" dirty="0" smtClean="0"/>
              <a:t>变量，因此只对应最后一次打开的游标。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ui\desktop\2304512669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714744" y="2357430"/>
            <a:ext cx="161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/>
              <a:t>end</a:t>
            </a:r>
            <a:endParaRPr lang="zh-CN" alt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1454</Words>
  <PresentationFormat>全屏显示(4:3)</PresentationFormat>
  <Paragraphs>122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Hui</dc:creator>
  <cp:lastModifiedBy>Hui</cp:lastModifiedBy>
  <cp:revision>26</cp:revision>
  <dcterms:created xsi:type="dcterms:W3CDTF">2012-11-16T00:50:41Z</dcterms:created>
  <dcterms:modified xsi:type="dcterms:W3CDTF">2012-11-16T06:05:24Z</dcterms:modified>
</cp:coreProperties>
</file>