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37703-1238-4F56-AE15-7ED0B4FA7FC0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538D8-AEF1-40B8-9404-B0F1B36C1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99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安装、命令行及开发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4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3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3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3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3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3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563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176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各种数据类型及操作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37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3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3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安装部署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1764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3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37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37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37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37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3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37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37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37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3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37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37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37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37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37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37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37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37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37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5634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Jedis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176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37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初始化连接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37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37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37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37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37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37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37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37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37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3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安装部署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37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37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37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373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56342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3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3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3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3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3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 cmpd="sng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80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4063" y="1133475"/>
            <a:ext cx="7772400" cy="2266950"/>
          </a:xfrm>
        </p:spPr>
        <p:txBody>
          <a:bodyPr anchor="ctr" anchorCtr="1"/>
          <a:lstStyle>
            <a:lvl1pPr algn="ctr">
              <a:defRPr sz="4100" i="1"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0863" y="4221163"/>
            <a:ext cx="5410200" cy="115252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noProof="0" smtClean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021388"/>
            <a:ext cx="31115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58" name="Picture 10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555875" y="836613"/>
            <a:ext cx="5761038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zh-CN" sz="3300" b="1">
                <a:solidFill>
                  <a:srgbClr val="FF0000"/>
                </a:solidFill>
                <a:latin typeface="Arial Black"/>
                <a:ea typeface="隶书" pitchFamily="49" charset="-122"/>
              </a:rPr>
              <a:t>—</a:t>
            </a:r>
            <a:r>
              <a:rPr lang="zh-CN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高级软件人才实作培训专家</a:t>
            </a:r>
            <a:r>
              <a:rPr lang="zh-CN" altLang="zh-CN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!</a:t>
            </a: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50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237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928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895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1124744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916832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11153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课堂练习标题</a:t>
            </a:r>
            <a:endParaRPr lang="zh-CN" altLang="en-US" dirty="0"/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609764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33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58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67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45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6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60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25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76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9" descr="LOGO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55875" y="333375"/>
            <a:ext cx="5761038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zh-CN" sz="3300" b="1">
                <a:solidFill>
                  <a:srgbClr val="FF0000"/>
                </a:solidFill>
                <a:latin typeface="Arial Black"/>
                <a:ea typeface="隶书" pitchFamily="49" charset="-122"/>
              </a:rPr>
              <a:t>—</a:t>
            </a:r>
            <a:r>
              <a:rPr lang="zh-CN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高级软件人才实作培训专家</a:t>
            </a:r>
            <a:r>
              <a:rPr lang="zh-CN" altLang="zh-CN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3403731" y="3016903"/>
            <a:ext cx="3688549" cy="36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安装部署</a:t>
            </a:r>
          </a:p>
        </p:txBody>
      </p:sp>
      <p:sp>
        <p:nvSpPr>
          <p:cNvPr id="105" name="圆角矩形 104"/>
          <p:cNvSpPr/>
          <p:nvPr/>
        </p:nvSpPr>
        <p:spPr>
          <a:xfrm>
            <a:off x="1630501" y="2584895"/>
            <a:ext cx="1717362" cy="504016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安装部署</a:t>
            </a:r>
          </a:p>
        </p:txBody>
      </p:sp>
      <p:sp>
        <p:nvSpPr>
          <p:cNvPr id="120" name="圆角矩形 119"/>
          <p:cNvSpPr/>
          <p:nvPr/>
        </p:nvSpPr>
        <p:spPr>
          <a:xfrm>
            <a:off x="3403731" y="2584895"/>
            <a:ext cx="3688549" cy="36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88" name="标题 1"/>
          <p:cNvSpPr txBox="1">
            <a:spLocks/>
          </p:cNvSpPr>
          <p:nvPr/>
        </p:nvSpPr>
        <p:spPr>
          <a:xfrm>
            <a:off x="229880" y="1160984"/>
            <a:ext cx="4104456" cy="6478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2400" b="1" dirty="0" err="1" smtClean="0"/>
              <a:t>Redis</a:t>
            </a:r>
            <a:r>
              <a:rPr lang="zh-CN" altLang="en-US" sz="2400" b="1" dirty="0" smtClean="0"/>
              <a:t>安装、命令行及开发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3419872" y="3465144"/>
            <a:ext cx="3688549" cy="36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各种数据类型及操作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1619672" y="3448991"/>
            <a:ext cx="1717362" cy="504016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3419872" y="3881039"/>
            <a:ext cx="3688549" cy="36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发布订阅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3419872" y="4313087"/>
            <a:ext cx="3688549" cy="36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初始化连接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3419872" y="4745135"/>
            <a:ext cx="3688549" cy="36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3419872" y="5177183"/>
            <a:ext cx="3688549" cy="36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管道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1619672" y="4313087"/>
            <a:ext cx="1717362" cy="504016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Jedis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186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安装部署（续五）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539552" y="1988840"/>
            <a:ext cx="8064896" cy="3877985"/>
          </a:xfrm>
        </p:spPr>
        <p:txBody>
          <a:bodyPr/>
          <a:lstStyle/>
          <a:p>
            <a:r>
              <a:rPr lang="zh-CN" altLang="en-US" sz="2000" dirty="0" smtClean="0"/>
              <a:t>常规配置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当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服务设置了密码保护时，</a:t>
            </a:r>
            <a:r>
              <a:rPr lang="en-US" altLang="zh-CN" sz="1800" dirty="0" err="1" smtClean="0"/>
              <a:t>slav</a:t>
            </a:r>
            <a:r>
              <a:rPr lang="zh-CN" altLang="en-US" sz="1800" dirty="0" smtClean="0"/>
              <a:t>服务连接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的密码</a:t>
            </a:r>
          </a:p>
          <a:p>
            <a:pPr lvl="2"/>
            <a:r>
              <a:rPr lang="en-US" altLang="zh-CN" sz="1600" dirty="0" err="1" smtClean="0">
                <a:solidFill>
                  <a:srgbClr val="FF0000"/>
                </a:solidFill>
              </a:rPr>
              <a:t>masterauth</a:t>
            </a:r>
            <a:r>
              <a:rPr lang="en-US" altLang="zh-CN" sz="1600" dirty="0" smtClean="0">
                <a:solidFill>
                  <a:srgbClr val="FF0000"/>
                </a:solidFill>
              </a:rPr>
              <a:t> &lt;master-password&gt;</a:t>
            </a:r>
          </a:p>
          <a:p>
            <a:pPr lvl="1"/>
            <a:r>
              <a:rPr lang="zh-CN" altLang="en-US" sz="1800" dirty="0" smtClean="0"/>
              <a:t>设置</a:t>
            </a:r>
            <a:r>
              <a:rPr lang="en-US" altLang="zh-CN" sz="1800" dirty="0" err="1" smtClean="0"/>
              <a:t>Redis</a:t>
            </a:r>
            <a:r>
              <a:rPr lang="zh-CN" altLang="en-US" sz="1800" dirty="0" smtClean="0"/>
              <a:t>连接密码，如果配置了连接密码，客户端在连接</a:t>
            </a:r>
            <a:r>
              <a:rPr lang="en-US" altLang="zh-CN" sz="1800" dirty="0" err="1" smtClean="0"/>
              <a:t>Redis</a:t>
            </a:r>
            <a:r>
              <a:rPr lang="zh-CN" altLang="en-US" sz="1800" dirty="0" smtClean="0"/>
              <a:t>时需要通过</a:t>
            </a:r>
            <a:r>
              <a:rPr lang="en-US" altLang="zh-CN" sz="1800" dirty="0" smtClean="0"/>
              <a:t>AUTH &lt;password&gt;</a:t>
            </a:r>
            <a:r>
              <a:rPr lang="zh-CN" altLang="en-US" sz="1800" dirty="0" smtClean="0"/>
              <a:t>命令提供密码，默认关闭</a:t>
            </a:r>
          </a:p>
          <a:p>
            <a:pPr lvl="2"/>
            <a:r>
              <a:rPr lang="en-US" altLang="zh-CN" sz="1600" dirty="0" err="1" smtClean="0">
                <a:solidFill>
                  <a:srgbClr val="FF0000"/>
                </a:solidFill>
              </a:rPr>
              <a:t>requirepass</a:t>
            </a:r>
            <a:r>
              <a:rPr lang="en-US" altLang="zh-CN" sz="1600" dirty="0" smtClean="0">
                <a:solidFill>
                  <a:srgbClr val="FF0000"/>
                </a:solidFill>
              </a:rPr>
              <a:t>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foobared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800" dirty="0" smtClean="0"/>
              <a:t>设置同一时间最大客户端连接数，默认无限制，</a:t>
            </a:r>
            <a:r>
              <a:rPr lang="en-US" altLang="zh-CN" sz="1800" dirty="0" err="1" smtClean="0"/>
              <a:t>Redis</a:t>
            </a:r>
            <a:r>
              <a:rPr lang="zh-CN" altLang="en-US" sz="1800" dirty="0" smtClean="0"/>
              <a:t>可以同时打开的客户端连接数为</a:t>
            </a:r>
            <a:r>
              <a:rPr lang="en-US" altLang="zh-CN" sz="1800" dirty="0" err="1" smtClean="0"/>
              <a:t>Redis</a:t>
            </a:r>
            <a:r>
              <a:rPr lang="zh-CN" altLang="en-US" sz="1800" dirty="0" smtClean="0"/>
              <a:t>进程可以打开的最大文件描述符数，如果设置 </a:t>
            </a:r>
            <a:r>
              <a:rPr lang="en-US" altLang="zh-CN" sz="1800" dirty="0" err="1" smtClean="0"/>
              <a:t>maxclients</a:t>
            </a:r>
            <a:r>
              <a:rPr lang="en-US" altLang="zh-CN" sz="1800" dirty="0" smtClean="0"/>
              <a:t> 0</a:t>
            </a:r>
            <a:r>
              <a:rPr lang="zh-CN" altLang="en-US" sz="1800" dirty="0" smtClean="0"/>
              <a:t>，表示不作限制。当客户端连接数到达限制时，</a:t>
            </a:r>
            <a:r>
              <a:rPr lang="en-US" altLang="zh-CN" sz="1800" dirty="0" err="1" smtClean="0"/>
              <a:t>Redis</a:t>
            </a:r>
            <a:r>
              <a:rPr lang="zh-CN" altLang="en-US" sz="1800" dirty="0" smtClean="0"/>
              <a:t>会关闭新的连接并向客户端返回</a:t>
            </a:r>
            <a:r>
              <a:rPr lang="en-US" altLang="zh-CN" sz="1800" dirty="0" smtClean="0"/>
              <a:t>max number of clients reached</a:t>
            </a:r>
            <a:r>
              <a:rPr lang="zh-CN" altLang="en-US" sz="1800" dirty="0" smtClean="0"/>
              <a:t>错误信息</a:t>
            </a:r>
          </a:p>
          <a:p>
            <a:pPr lvl="2"/>
            <a:r>
              <a:rPr lang="en-US" altLang="zh-CN" sz="1600" err="1" smtClean="0">
                <a:solidFill>
                  <a:srgbClr val="FF0000"/>
                </a:solidFill>
              </a:rPr>
              <a:t>maxclients</a:t>
            </a:r>
            <a:r>
              <a:rPr lang="en-US" altLang="zh-CN" sz="1600" smtClean="0">
                <a:solidFill>
                  <a:srgbClr val="FF0000"/>
                </a:solidFill>
              </a:rPr>
              <a:t> 20000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07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安装部署（续六）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539552" y="1916832"/>
            <a:ext cx="8064896" cy="4752070"/>
          </a:xfrm>
        </p:spPr>
        <p:txBody>
          <a:bodyPr/>
          <a:lstStyle/>
          <a:p>
            <a:r>
              <a:rPr lang="zh-CN" altLang="en-US" sz="2000" dirty="0" smtClean="0"/>
              <a:t>常规配置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指定</a:t>
            </a:r>
            <a:r>
              <a:rPr lang="en-US" altLang="zh-CN" sz="1800" dirty="0" err="1" smtClean="0"/>
              <a:t>Redis</a:t>
            </a:r>
            <a:r>
              <a:rPr lang="zh-CN" altLang="en-US" sz="1800" dirty="0" smtClean="0"/>
              <a:t>最大内存限制，</a:t>
            </a:r>
            <a:r>
              <a:rPr lang="en-US" altLang="zh-CN" sz="1800" dirty="0" err="1" smtClean="0"/>
              <a:t>Redis</a:t>
            </a:r>
            <a:r>
              <a:rPr lang="zh-CN" altLang="en-US" sz="1800" dirty="0" smtClean="0"/>
              <a:t>在启动时会把数据加载到内存中，达到最大内存后，</a:t>
            </a:r>
            <a:r>
              <a:rPr lang="en-US" altLang="zh-CN" sz="1800" dirty="0" err="1" smtClean="0"/>
              <a:t>Redis</a:t>
            </a:r>
            <a:r>
              <a:rPr lang="zh-CN" altLang="en-US" sz="1800" dirty="0" smtClean="0"/>
              <a:t>会先尝试清除已到期或即将到期的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，当此方法处理 后，仍然到达最大内存设置，将无法再进行写入操作，但仍然可以进行读取操作。</a:t>
            </a:r>
            <a:r>
              <a:rPr lang="en-US" altLang="zh-CN" sz="1800" dirty="0" err="1" smtClean="0"/>
              <a:t>Redis</a:t>
            </a:r>
            <a:r>
              <a:rPr lang="zh-CN" altLang="en-US" sz="1800" dirty="0" smtClean="0"/>
              <a:t>新的</a:t>
            </a:r>
            <a:r>
              <a:rPr lang="en-US" altLang="zh-CN" sz="1800" dirty="0" err="1" smtClean="0"/>
              <a:t>vm</a:t>
            </a:r>
            <a:r>
              <a:rPr lang="zh-CN" altLang="en-US" sz="1800" dirty="0" smtClean="0"/>
              <a:t>机制，会把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存放内存，</a:t>
            </a:r>
            <a:r>
              <a:rPr lang="en-US" altLang="zh-CN" sz="1800" dirty="0" smtClean="0"/>
              <a:t>Value</a:t>
            </a:r>
            <a:r>
              <a:rPr lang="zh-CN" altLang="en-US" sz="1800" dirty="0" smtClean="0"/>
              <a:t>会存放在</a:t>
            </a:r>
            <a:r>
              <a:rPr lang="en-US" altLang="zh-CN" sz="1800" dirty="0" smtClean="0"/>
              <a:t>swap</a:t>
            </a:r>
            <a:r>
              <a:rPr lang="zh-CN" altLang="en-US" sz="1800" dirty="0" smtClean="0"/>
              <a:t>区</a:t>
            </a:r>
          </a:p>
          <a:p>
            <a:pPr lvl="2"/>
            <a:r>
              <a:rPr lang="en-US" altLang="zh-CN" sz="1600" dirty="0" err="1" smtClean="0">
                <a:solidFill>
                  <a:srgbClr val="FF0000"/>
                </a:solidFill>
              </a:rPr>
              <a:t>maxmemory</a:t>
            </a:r>
            <a:r>
              <a:rPr lang="en-US" altLang="zh-CN" sz="1600" dirty="0" smtClean="0">
                <a:solidFill>
                  <a:srgbClr val="FF0000"/>
                </a:solidFill>
              </a:rPr>
              <a:t> &lt;bytes&gt;</a:t>
            </a:r>
          </a:p>
          <a:p>
            <a:pPr lvl="1"/>
            <a:r>
              <a:rPr lang="zh-CN" altLang="en-US" sz="2000" dirty="0" smtClean="0"/>
              <a:t>指定更新日志文件名，默认为</a:t>
            </a:r>
            <a:r>
              <a:rPr lang="en-US" altLang="zh-CN" sz="2000" dirty="0" smtClean="0"/>
              <a:t>appendonly.aof</a:t>
            </a:r>
          </a:p>
          <a:p>
            <a:pPr lvl="2"/>
            <a:r>
              <a:rPr lang="en-US" altLang="zh-CN" sz="1600" dirty="0" err="1" smtClean="0">
                <a:solidFill>
                  <a:srgbClr val="FF0000"/>
                </a:solidFill>
              </a:rPr>
              <a:t>appendfilename</a:t>
            </a:r>
            <a:r>
              <a:rPr lang="en-US" altLang="zh-CN" sz="1600" dirty="0" smtClean="0">
                <a:solidFill>
                  <a:srgbClr val="FF0000"/>
                </a:solidFill>
              </a:rPr>
              <a:t> appendonly.aof</a:t>
            </a:r>
          </a:p>
          <a:p>
            <a:pPr lvl="1"/>
            <a:r>
              <a:rPr lang="zh-CN" altLang="en-US" sz="2000" dirty="0" smtClean="0"/>
              <a:t>指定更新日志条件，共有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个可选值： </a:t>
            </a:r>
            <a:endParaRPr lang="en-US" altLang="zh-CN" sz="2000" dirty="0" smtClean="0"/>
          </a:p>
          <a:p>
            <a:pPr lvl="2"/>
            <a:r>
              <a:rPr lang="en-US" altLang="zh-CN" sz="1600" dirty="0" smtClean="0">
                <a:solidFill>
                  <a:srgbClr val="FF0000"/>
                </a:solidFill>
              </a:rPr>
              <a:t>no</a:t>
            </a:r>
            <a:r>
              <a:rPr lang="zh-CN" altLang="en-US" sz="1600" dirty="0" smtClean="0">
                <a:solidFill>
                  <a:srgbClr val="FF0000"/>
                </a:solidFill>
              </a:rPr>
              <a:t>：表示等操作系统进行数据缓存同步到磁盘（快） </a:t>
            </a:r>
            <a:br>
              <a:rPr lang="zh-CN" altLang="en-US" sz="1600" dirty="0" smtClean="0">
                <a:solidFill>
                  <a:srgbClr val="FF0000"/>
                </a:solidFill>
              </a:rPr>
            </a:br>
            <a:r>
              <a:rPr lang="en-US" altLang="zh-CN" sz="1600" dirty="0" smtClean="0">
                <a:solidFill>
                  <a:srgbClr val="FF0000"/>
                </a:solidFill>
              </a:rPr>
              <a:t>always</a:t>
            </a:r>
            <a:r>
              <a:rPr lang="zh-CN" altLang="en-US" sz="1600" dirty="0" smtClean="0">
                <a:solidFill>
                  <a:srgbClr val="FF0000"/>
                </a:solidFill>
              </a:rPr>
              <a:t>：表示每次更新操作后手动调用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fsync</a:t>
            </a:r>
            <a:r>
              <a:rPr lang="en-US" altLang="zh-CN" sz="1600" dirty="0" smtClean="0">
                <a:solidFill>
                  <a:srgbClr val="FF0000"/>
                </a:solidFill>
              </a:rPr>
              <a:t>()</a:t>
            </a:r>
            <a:r>
              <a:rPr lang="zh-CN" altLang="en-US" sz="1600" dirty="0" smtClean="0">
                <a:solidFill>
                  <a:srgbClr val="FF0000"/>
                </a:solidFill>
              </a:rPr>
              <a:t>将数据写到磁盘（慢，安全） </a:t>
            </a:r>
            <a:br>
              <a:rPr lang="zh-CN" altLang="en-US" sz="1600" dirty="0" smtClean="0">
                <a:solidFill>
                  <a:srgbClr val="FF0000"/>
                </a:solidFill>
              </a:rPr>
            </a:br>
            <a:r>
              <a:rPr lang="en-US" altLang="zh-CN" sz="1600" dirty="0" err="1" smtClean="0">
                <a:solidFill>
                  <a:srgbClr val="FF0000"/>
                </a:solidFill>
              </a:rPr>
              <a:t>everysec</a:t>
            </a:r>
            <a:r>
              <a:rPr lang="zh-CN" altLang="en-US" sz="1600" dirty="0" smtClean="0">
                <a:solidFill>
                  <a:srgbClr val="FF0000"/>
                </a:solidFill>
              </a:rPr>
              <a:t>：表示每秒同步一次（折衷，默认值）</a:t>
            </a:r>
          </a:p>
          <a:p>
            <a:pPr lvl="2"/>
            <a:r>
              <a:rPr lang="en-US" altLang="zh-CN" sz="1600" dirty="0" err="1" smtClean="0">
                <a:solidFill>
                  <a:srgbClr val="FF0000"/>
                </a:solidFill>
              </a:rPr>
              <a:t>appendfsync</a:t>
            </a:r>
            <a:r>
              <a:rPr lang="en-US" altLang="zh-CN" sz="1600" dirty="0" smtClean="0">
                <a:solidFill>
                  <a:srgbClr val="FF0000"/>
                </a:solidFill>
              </a:rPr>
              <a:t>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everysec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13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安装部署（续七）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539552" y="1916832"/>
            <a:ext cx="8064896" cy="4739759"/>
          </a:xfrm>
        </p:spPr>
        <p:txBody>
          <a:bodyPr/>
          <a:lstStyle/>
          <a:p>
            <a:r>
              <a:rPr lang="zh-CN" altLang="en-US" sz="2000" dirty="0" smtClean="0"/>
              <a:t>常规配置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指定是否启用虚拟内存机制，默认值为</a:t>
            </a:r>
            <a:r>
              <a:rPr lang="en-US" altLang="zh-CN" sz="2000" dirty="0" smtClean="0"/>
              <a:t>no</a:t>
            </a:r>
            <a:r>
              <a:rPr lang="zh-CN" altLang="en-US" sz="2000" dirty="0" smtClean="0"/>
              <a:t>，简单的介绍一下，</a:t>
            </a:r>
            <a:r>
              <a:rPr lang="en-US" altLang="zh-CN" sz="2000" dirty="0" smtClean="0"/>
              <a:t>VM</a:t>
            </a:r>
            <a:r>
              <a:rPr lang="zh-CN" altLang="en-US" sz="2000" dirty="0" smtClean="0"/>
              <a:t>机制将数据分页存放，由</a:t>
            </a:r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将访问量较少的页即冷数据</a:t>
            </a:r>
            <a:r>
              <a:rPr lang="en-US" altLang="zh-CN" sz="2000" dirty="0" smtClean="0"/>
              <a:t>swap</a:t>
            </a:r>
            <a:r>
              <a:rPr lang="zh-CN" altLang="en-US" sz="2000" dirty="0" smtClean="0"/>
              <a:t>到磁盘上，访问多的页面由磁盘自动换出到内存中</a:t>
            </a:r>
          </a:p>
          <a:p>
            <a:pPr lvl="2"/>
            <a:r>
              <a:rPr lang="en-US" altLang="zh-CN" sz="1600" dirty="0" err="1" smtClean="0">
                <a:solidFill>
                  <a:srgbClr val="FF0000"/>
                </a:solidFill>
              </a:rPr>
              <a:t>vm</a:t>
            </a:r>
            <a:r>
              <a:rPr lang="en-US" altLang="zh-CN" sz="1600" dirty="0" smtClean="0">
                <a:solidFill>
                  <a:srgbClr val="FF0000"/>
                </a:solidFill>
              </a:rPr>
              <a:t>-enabled no</a:t>
            </a:r>
          </a:p>
          <a:p>
            <a:pPr lvl="1"/>
            <a:r>
              <a:rPr lang="zh-CN" altLang="en-US" sz="2000" dirty="0" smtClean="0"/>
              <a:t>虚拟内存文件路径，默认值为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tmp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redis.swap</a:t>
            </a:r>
            <a:r>
              <a:rPr lang="zh-CN" altLang="en-US" sz="2000" dirty="0" smtClean="0"/>
              <a:t>，不可多个</a:t>
            </a:r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实例共享</a:t>
            </a:r>
          </a:p>
          <a:p>
            <a:pPr lvl="2"/>
            <a:r>
              <a:rPr lang="en-US" altLang="zh-CN" sz="1600" dirty="0" err="1" smtClean="0">
                <a:solidFill>
                  <a:srgbClr val="FF0000"/>
                </a:solidFill>
              </a:rPr>
              <a:t>vm</a:t>
            </a:r>
            <a:r>
              <a:rPr lang="en-US" altLang="zh-CN" sz="1600" dirty="0" smtClean="0">
                <a:solidFill>
                  <a:srgbClr val="FF0000"/>
                </a:solidFill>
              </a:rPr>
              <a:t>-swap-file /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tmp</a:t>
            </a:r>
            <a:r>
              <a:rPr lang="en-US" altLang="zh-CN" sz="1600" dirty="0" smtClean="0">
                <a:solidFill>
                  <a:srgbClr val="FF0000"/>
                </a:solidFill>
              </a:rPr>
              <a:t>/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redis.swap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800" dirty="0" smtClean="0"/>
              <a:t>将所有大于</a:t>
            </a:r>
            <a:r>
              <a:rPr lang="en-US" altLang="zh-CN" sz="1800" dirty="0" err="1" smtClean="0"/>
              <a:t>vm</a:t>
            </a:r>
            <a:r>
              <a:rPr lang="en-US" altLang="zh-CN" sz="1800" dirty="0" smtClean="0"/>
              <a:t>-max-memory</a:t>
            </a:r>
            <a:r>
              <a:rPr lang="zh-CN" altLang="en-US" sz="1800" dirty="0" smtClean="0"/>
              <a:t>的数据存入虚拟内存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无论</a:t>
            </a:r>
            <a:r>
              <a:rPr lang="en-US" altLang="zh-CN" sz="1800" dirty="0" err="1" smtClean="0"/>
              <a:t>vm</a:t>
            </a:r>
            <a:r>
              <a:rPr lang="en-US" altLang="zh-CN" sz="1800" dirty="0" smtClean="0"/>
              <a:t>-max-memory</a:t>
            </a:r>
            <a:r>
              <a:rPr lang="zh-CN" altLang="en-US" sz="1800" dirty="0" smtClean="0"/>
              <a:t>设置多小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所有索引数据都是内存存储的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Redis</a:t>
            </a:r>
            <a:r>
              <a:rPr lang="zh-CN" altLang="en-US" sz="1800" dirty="0" smtClean="0"/>
              <a:t>的索引数据 就是</a:t>
            </a:r>
            <a:r>
              <a:rPr lang="en-US" altLang="zh-CN" sz="1800" dirty="0" smtClean="0"/>
              <a:t>keys),</a:t>
            </a:r>
            <a:r>
              <a:rPr lang="zh-CN" altLang="en-US" sz="1800" dirty="0" smtClean="0"/>
              <a:t>也就是说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当</a:t>
            </a:r>
            <a:r>
              <a:rPr lang="en-US" altLang="zh-CN" sz="1800" dirty="0" err="1" smtClean="0"/>
              <a:t>vm</a:t>
            </a:r>
            <a:r>
              <a:rPr lang="en-US" altLang="zh-CN" sz="1800" dirty="0" smtClean="0"/>
              <a:t>-max-memory</a:t>
            </a:r>
            <a:r>
              <a:rPr lang="zh-CN" altLang="en-US" sz="1800" dirty="0" smtClean="0"/>
              <a:t>设置为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的时候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其实是所有</a:t>
            </a:r>
            <a:r>
              <a:rPr lang="en-US" altLang="zh-CN" sz="1800" dirty="0" smtClean="0"/>
              <a:t>value</a:t>
            </a:r>
            <a:r>
              <a:rPr lang="zh-CN" altLang="en-US" sz="1800" dirty="0" smtClean="0"/>
              <a:t>都存在于磁盘。默认值为</a:t>
            </a:r>
            <a:r>
              <a:rPr lang="en-US" altLang="zh-CN" sz="1800" dirty="0" smtClean="0"/>
              <a:t>0</a:t>
            </a:r>
          </a:p>
          <a:p>
            <a:pPr lvl="2"/>
            <a:r>
              <a:rPr lang="en-US" altLang="zh-CN" sz="1600" dirty="0" smtClean="0"/>
              <a:t>    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vm</a:t>
            </a:r>
            <a:r>
              <a:rPr lang="en-US" altLang="zh-CN" sz="1600" dirty="0" smtClean="0">
                <a:solidFill>
                  <a:srgbClr val="FF0000"/>
                </a:solidFill>
              </a:rPr>
              <a:t>-max-memory 0</a:t>
            </a:r>
          </a:p>
        </p:txBody>
      </p:sp>
    </p:spTree>
    <p:extLst>
      <p:ext uri="{BB962C8B-B14F-4D97-AF65-F5344CB8AC3E}">
        <p14:creationId xmlns:p14="http://schemas.microsoft.com/office/powerpoint/2010/main" val="30882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安装部署（续八）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755576" y="1988840"/>
            <a:ext cx="8064896" cy="4204228"/>
          </a:xfrm>
        </p:spPr>
        <p:txBody>
          <a:bodyPr/>
          <a:lstStyle/>
          <a:p>
            <a:r>
              <a:rPr lang="zh-CN" altLang="en-US" sz="1800" dirty="0" smtClean="0"/>
              <a:t>常规配置</a:t>
            </a:r>
            <a:endParaRPr lang="en-US" altLang="zh-CN" sz="1800" dirty="0" smtClean="0"/>
          </a:p>
          <a:p>
            <a:pPr lvl="1"/>
            <a:r>
              <a:rPr lang="en-US" altLang="zh-CN" sz="1600" dirty="0" err="1" smtClean="0"/>
              <a:t>Redis</a:t>
            </a:r>
            <a:r>
              <a:rPr lang="en-US" altLang="zh-CN" sz="1600" dirty="0" smtClean="0"/>
              <a:t> swap</a:t>
            </a:r>
            <a:r>
              <a:rPr lang="zh-CN" altLang="en-US" sz="1600" dirty="0" smtClean="0"/>
              <a:t>文件分成了很多的</a:t>
            </a:r>
            <a:r>
              <a:rPr lang="en-US" altLang="zh-CN" sz="1600" dirty="0" smtClean="0"/>
              <a:t>page</a:t>
            </a:r>
            <a:r>
              <a:rPr lang="zh-CN" altLang="en-US" sz="1600" dirty="0" smtClean="0"/>
              <a:t>，一个对象可以保存在多个</a:t>
            </a:r>
            <a:r>
              <a:rPr lang="en-US" altLang="zh-CN" sz="1600" dirty="0" smtClean="0"/>
              <a:t>page</a:t>
            </a:r>
            <a:r>
              <a:rPr lang="zh-CN" altLang="en-US" sz="1600" dirty="0" smtClean="0"/>
              <a:t>上面，但一个</a:t>
            </a:r>
            <a:r>
              <a:rPr lang="en-US" altLang="zh-CN" sz="1600" dirty="0" smtClean="0"/>
              <a:t>page</a:t>
            </a:r>
            <a:r>
              <a:rPr lang="zh-CN" altLang="en-US" sz="1600" dirty="0" smtClean="0"/>
              <a:t>上不能被多个对象共享，</a:t>
            </a:r>
            <a:r>
              <a:rPr lang="en-US" altLang="zh-CN" sz="1600" dirty="0" err="1" smtClean="0"/>
              <a:t>vm</a:t>
            </a:r>
            <a:r>
              <a:rPr lang="en-US" altLang="zh-CN" sz="1600" dirty="0" smtClean="0"/>
              <a:t>-page-size</a:t>
            </a:r>
            <a:r>
              <a:rPr lang="zh-CN" altLang="en-US" sz="1600" dirty="0" smtClean="0"/>
              <a:t>是要根据存储的 数据大小来设定的，作者建议如果存储很多小对象，</a:t>
            </a:r>
            <a:r>
              <a:rPr lang="en-US" altLang="zh-CN" sz="1600" dirty="0" smtClean="0"/>
              <a:t>page</a:t>
            </a:r>
            <a:r>
              <a:rPr lang="zh-CN" altLang="en-US" sz="1600" dirty="0" smtClean="0"/>
              <a:t>大小最好设置为</a:t>
            </a:r>
            <a:r>
              <a:rPr lang="en-US" altLang="zh-CN" sz="1600" dirty="0" smtClean="0"/>
              <a:t>32</a:t>
            </a:r>
            <a:r>
              <a:rPr lang="zh-CN" altLang="en-US" sz="1600" dirty="0" smtClean="0"/>
              <a:t>或者</a:t>
            </a:r>
            <a:r>
              <a:rPr lang="en-US" altLang="zh-CN" sz="1600" dirty="0" smtClean="0"/>
              <a:t>64bytes</a:t>
            </a:r>
            <a:r>
              <a:rPr lang="zh-CN" altLang="en-US" sz="1600" dirty="0" smtClean="0"/>
              <a:t>；如果存储很大大对象，则可以使用更大的</a:t>
            </a:r>
            <a:r>
              <a:rPr lang="en-US" altLang="zh-CN" sz="1600" dirty="0" smtClean="0"/>
              <a:t>page</a:t>
            </a:r>
            <a:r>
              <a:rPr lang="zh-CN" altLang="en-US" sz="1600" dirty="0" smtClean="0"/>
              <a:t>，如果不 确定，就使用默认值</a:t>
            </a:r>
          </a:p>
          <a:p>
            <a:pPr lvl="2"/>
            <a:r>
              <a:rPr lang="zh-CN" altLang="en-US" sz="1400" dirty="0" smtClean="0">
                <a:solidFill>
                  <a:schemeClr val="tx1"/>
                </a:solidFill>
              </a:rPr>
              <a:t> 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vm</a:t>
            </a:r>
            <a:r>
              <a:rPr lang="en-US" altLang="zh-CN" sz="1400" dirty="0" smtClean="0">
                <a:solidFill>
                  <a:schemeClr val="tx1"/>
                </a:solidFill>
              </a:rPr>
              <a:t>-page-size 32</a:t>
            </a:r>
          </a:p>
          <a:p>
            <a:pPr lvl="1"/>
            <a:r>
              <a:rPr lang="zh-CN" altLang="en-US" sz="1800" dirty="0" smtClean="0"/>
              <a:t>设置</a:t>
            </a:r>
            <a:r>
              <a:rPr lang="en-US" altLang="zh-CN" sz="1800" dirty="0" smtClean="0"/>
              <a:t>swap</a:t>
            </a:r>
            <a:r>
              <a:rPr lang="zh-CN" altLang="en-US" sz="1800" dirty="0" smtClean="0"/>
              <a:t>文件中的</a:t>
            </a:r>
            <a:r>
              <a:rPr lang="en-US" altLang="zh-CN" sz="1800" dirty="0" smtClean="0"/>
              <a:t>page</a:t>
            </a:r>
            <a:r>
              <a:rPr lang="zh-CN" altLang="en-US" sz="1800" dirty="0" smtClean="0"/>
              <a:t>数量，由于页表（一种表示页面空闲或使用的</a:t>
            </a:r>
            <a:r>
              <a:rPr lang="en-US" altLang="zh-CN" sz="1800" dirty="0" smtClean="0"/>
              <a:t>bitmap</a:t>
            </a:r>
            <a:r>
              <a:rPr lang="zh-CN" altLang="en-US" sz="1800" dirty="0" smtClean="0"/>
              <a:t>）是在放在内存中的，在磁盘上每</a:t>
            </a:r>
            <a:r>
              <a:rPr lang="en-US" altLang="zh-CN" sz="1800" dirty="0" smtClean="0"/>
              <a:t>8</a:t>
            </a:r>
            <a:r>
              <a:rPr lang="zh-CN" altLang="en-US" sz="1800" dirty="0" smtClean="0"/>
              <a:t>个</a:t>
            </a:r>
            <a:r>
              <a:rPr lang="en-US" altLang="zh-CN" sz="1800" dirty="0" smtClean="0"/>
              <a:t>pages</a:t>
            </a:r>
            <a:r>
              <a:rPr lang="zh-CN" altLang="en-US" sz="1800" dirty="0" smtClean="0"/>
              <a:t>将消耗</a:t>
            </a:r>
            <a:r>
              <a:rPr lang="en-US" altLang="zh-CN" sz="1800" dirty="0" smtClean="0"/>
              <a:t>1byte</a:t>
            </a:r>
            <a:r>
              <a:rPr lang="zh-CN" altLang="en-US" sz="1800" dirty="0" smtClean="0"/>
              <a:t>的内存。</a:t>
            </a:r>
          </a:p>
          <a:p>
            <a:pPr lvl="2"/>
            <a:r>
              <a:rPr lang="en-US" altLang="zh-CN" sz="1400" dirty="0" err="1" smtClean="0">
                <a:solidFill>
                  <a:schemeClr val="tx1"/>
                </a:solidFill>
              </a:rPr>
              <a:t>vm</a:t>
            </a:r>
            <a:r>
              <a:rPr lang="en-US" altLang="zh-CN" sz="1400" dirty="0" smtClean="0">
                <a:solidFill>
                  <a:schemeClr val="tx1"/>
                </a:solidFill>
              </a:rPr>
              <a:t>-pages 134217728</a:t>
            </a:r>
          </a:p>
          <a:p>
            <a:pPr lvl="1"/>
            <a:r>
              <a:rPr lang="zh-CN" altLang="en-US" sz="1800" dirty="0" smtClean="0"/>
              <a:t>设置访问</a:t>
            </a:r>
            <a:r>
              <a:rPr lang="en-US" altLang="zh-CN" sz="1800" dirty="0" smtClean="0"/>
              <a:t>swap</a:t>
            </a:r>
            <a:r>
              <a:rPr lang="zh-CN" altLang="en-US" sz="1800" dirty="0" smtClean="0"/>
              <a:t>文件的线程数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最好不要超过机器的核数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如果设置为</a:t>
            </a:r>
            <a:r>
              <a:rPr lang="en-US" altLang="zh-CN" sz="1800" dirty="0" smtClean="0"/>
              <a:t>0,</a:t>
            </a:r>
            <a:r>
              <a:rPr lang="zh-CN" altLang="en-US" sz="1800" dirty="0" smtClean="0"/>
              <a:t>那么所有对</a:t>
            </a:r>
            <a:r>
              <a:rPr lang="en-US" altLang="zh-CN" sz="1800" dirty="0" smtClean="0"/>
              <a:t>swap</a:t>
            </a:r>
            <a:r>
              <a:rPr lang="zh-CN" altLang="en-US" sz="1800" dirty="0" smtClean="0"/>
              <a:t>文件的操作都是串行的，可能会造成比较长时间的延迟。默认值为</a:t>
            </a:r>
            <a:r>
              <a:rPr lang="en-US" altLang="zh-CN" sz="1800" dirty="0" smtClean="0"/>
              <a:t>4</a:t>
            </a:r>
          </a:p>
          <a:p>
            <a:pPr lvl="2"/>
            <a:r>
              <a:rPr lang="en-US" altLang="zh-CN" sz="1400" dirty="0" smtClean="0">
                <a:solidFill>
                  <a:schemeClr val="tx1"/>
                </a:solidFill>
              </a:rPr>
              <a:t> 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vm</a:t>
            </a:r>
            <a:r>
              <a:rPr lang="en-US" altLang="zh-CN" sz="1400" dirty="0" smtClean="0">
                <a:solidFill>
                  <a:schemeClr val="tx1"/>
                </a:solidFill>
              </a:rPr>
              <a:t>-max-threads 4</a:t>
            </a:r>
          </a:p>
        </p:txBody>
      </p:sp>
    </p:spTree>
    <p:extLst>
      <p:ext uri="{BB962C8B-B14F-4D97-AF65-F5344CB8AC3E}">
        <p14:creationId xmlns:p14="http://schemas.microsoft.com/office/powerpoint/2010/main" val="362879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安装部署（续九）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67544" y="1988841"/>
            <a:ext cx="8064896" cy="4392488"/>
          </a:xfrm>
        </p:spPr>
        <p:txBody>
          <a:bodyPr/>
          <a:lstStyle/>
          <a:p>
            <a:r>
              <a:rPr lang="zh-CN" altLang="en-US" sz="1800" dirty="0" smtClean="0"/>
              <a:t>常规配置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设置在向客户端应答时，是否把较小的包合并为一个包发送，默认为开启</a:t>
            </a:r>
          </a:p>
          <a:p>
            <a:pPr lvl="2"/>
            <a:r>
              <a:rPr lang="en-US" altLang="zh-CN" sz="1400" dirty="0" err="1" smtClean="0">
                <a:solidFill>
                  <a:schemeClr val="tx1"/>
                </a:solidFill>
              </a:rPr>
              <a:t>glueoutputbuf</a:t>
            </a:r>
            <a:r>
              <a:rPr lang="en-US" altLang="zh-CN" sz="1400" dirty="0" smtClean="0">
                <a:solidFill>
                  <a:schemeClr val="tx1"/>
                </a:solidFill>
              </a:rPr>
              <a:t> yes</a:t>
            </a:r>
          </a:p>
          <a:p>
            <a:pPr lvl="1"/>
            <a:r>
              <a:rPr lang="zh-CN" altLang="en-US" sz="1800" dirty="0" smtClean="0"/>
              <a:t>指定在超过一定的数量或者最大的元素超过某一临界值时，采用一种特殊的哈希算法</a:t>
            </a:r>
          </a:p>
          <a:p>
            <a:pPr lvl="2"/>
            <a:r>
              <a:rPr lang="zh-CN" altLang="en-US" sz="1400" dirty="0" smtClean="0">
                <a:solidFill>
                  <a:schemeClr val="tx1"/>
                </a:solidFill>
              </a:rPr>
              <a:t> </a:t>
            </a:r>
            <a:r>
              <a:rPr lang="en-US" altLang="zh-CN" sz="1400" dirty="0" smtClean="0">
                <a:solidFill>
                  <a:schemeClr val="tx1"/>
                </a:solidFill>
              </a:rPr>
              <a:t>hash-max-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zipmap</a:t>
            </a:r>
            <a:r>
              <a:rPr lang="en-US" altLang="zh-CN" sz="1400" dirty="0" smtClean="0">
                <a:solidFill>
                  <a:schemeClr val="tx1"/>
                </a:solidFill>
              </a:rPr>
              <a:t>-entries 64</a:t>
            </a:r>
          </a:p>
          <a:p>
            <a:pPr lvl="2"/>
            <a:r>
              <a:rPr lang="en-US" altLang="zh-CN" sz="1400" dirty="0" smtClean="0">
                <a:solidFill>
                  <a:schemeClr val="tx1"/>
                </a:solidFill>
              </a:rPr>
              <a:t>  hash-max-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zipmap</a:t>
            </a:r>
            <a:r>
              <a:rPr lang="en-US" altLang="zh-CN" sz="1400" dirty="0" smtClean="0">
                <a:solidFill>
                  <a:schemeClr val="tx1"/>
                </a:solidFill>
              </a:rPr>
              <a:t>-value 512</a:t>
            </a:r>
          </a:p>
          <a:p>
            <a:pPr lvl="1"/>
            <a:r>
              <a:rPr lang="zh-CN" altLang="en-US" sz="1800" dirty="0" smtClean="0"/>
              <a:t>指定是否激活重置哈希，默认为开启</a:t>
            </a:r>
          </a:p>
          <a:p>
            <a:pPr lvl="2"/>
            <a:r>
              <a:rPr lang="en-US" altLang="zh-CN" sz="1400" dirty="0" err="1" smtClean="0">
                <a:solidFill>
                  <a:schemeClr val="tx1"/>
                </a:solidFill>
              </a:rPr>
              <a:t>activerehashing</a:t>
            </a:r>
            <a:r>
              <a:rPr lang="en-US" altLang="zh-CN" sz="1400" dirty="0" smtClean="0">
                <a:solidFill>
                  <a:schemeClr val="tx1"/>
                </a:solidFill>
              </a:rPr>
              <a:t> yes</a:t>
            </a:r>
          </a:p>
          <a:p>
            <a:pPr lvl="1"/>
            <a:r>
              <a:rPr lang="zh-CN" altLang="en-US" sz="1800" dirty="0" smtClean="0"/>
              <a:t>指定包含其它的配置文件，可以在同一主机上多个</a:t>
            </a:r>
            <a:r>
              <a:rPr lang="en-US" altLang="zh-CN" sz="1800" dirty="0" err="1" smtClean="0"/>
              <a:t>Redis</a:t>
            </a:r>
            <a:r>
              <a:rPr lang="zh-CN" altLang="en-US" sz="1800" dirty="0" smtClean="0"/>
              <a:t>实例之间使用同一份配置文件，而同时各个实例又拥有自己的特定配置文件</a:t>
            </a:r>
          </a:p>
          <a:p>
            <a:pPr lvl="2"/>
            <a:r>
              <a:rPr lang="en-US" altLang="zh-CN" sz="1400" dirty="0" smtClean="0">
                <a:solidFill>
                  <a:schemeClr val="tx1"/>
                </a:solidFill>
              </a:rPr>
              <a:t>include /path/to/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local.conf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84250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9447" y="888898"/>
            <a:ext cx="5643602" cy="523878"/>
          </a:xfrm>
        </p:spPr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安装练习</a:t>
            </a:r>
          </a:p>
        </p:txBody>
      </p:sp>
      <p:sp>
        <p:nvSpPr>
          <p:cNvPr id="28" name="矩形 27"/>
          <p:cNvSpPr/>
          <p:nvPr/>
        </p:nvSpPr>
        <p:spPr>
          <a:xfrm>
            <a:off x="667334" y="2113034"/>
            <a:ext cx="7993684" cy="254418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第一、安装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第二、配置复制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831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276828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各种数据类型及操作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395536" y="1844824"/>
            <a:ext cx="8064896" cy="3896451"/>
          </a:xfrm>
        </p:spPr>
        <p:txBody>
          <a:bodyPr/>
          <a:lstStyle/>
          <a:p>
            <a:r>
              <a:rPr lang="en-US" altLang="zh-CN" dirty="0" smtClean="0"/>
              <a:t>Key</a:t>
            </a:r>
          </a:p>
          <a:p>
            <a:pPr lvl="1"/>
            <a:r>
              <a:rPr lang="zh-CN" altLang="en-US" dirty="0" smtClean="0"/>
              <a:t>非二进制安全的字符类型（ </a:t>
            </a:r>
            <a:r>
              <a:rPr lang="en-US" altLang="zh-CN" dirty="0" smtClean="0"/>
              <a:t>not binary-safe strings 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Value</a:t>
            </a:r>
          </a:p>
          <a:p>
            <a:pPr lvl="1"/>
            <a:r>
              <a:rPr lang="en-US" altLang="zh-CN" dirty="0" smtClean="0"/>
              <a:t>String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List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Set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Sorted set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Hash</a:t>
            </a:r>
          </a:p>
        </p:txBody>
      </p:sp>
    </p:spTree>
    <p:extLst>
      <p:ext uri="{BB962C8B-B14F-4D97-AF65-F5344CB8AC3E}">
        <p14:creationId xmlns:p14="http://schemas.microsoft.com/office/powerpoint/2010/main" val="163272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dirty="0" err="1" smtClean="0"/>
              <a:t>Redis</a:t>
            </a:r>
            <a:r>
              <a:rPr lang="zh-CN" altLang="en-US" dirty="0" smtClean="0"/>
              <a:t>各种数据类型及操作（续一）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539552" y="1916832"/>
            <a:ext cx="8064896" cy="4462760"/>
          </a:xfrm>
        </p:spPr>
        <p:txBody>
          <a:bodyPr/>
          <a:lstStyle/>
          <a:p>
            <a:r>
              <a:rPr lang="en-US" altLang="zh-CN" dirty="0" smtClean="0"/>
              <a:t>Key</a:t>
            </a:r>
          </a:p>
          <a:p>
            <a:pPr lvl="1"/>
            <a:r>
              <a:rPr lang="en-US" altLang="zh-CN" dirty="0" err="1" smtClean="0"/>
              <a:t>redis</a:t>
            </a:r>
            <a:r>
              <a:rPr lang="zh-CN" altLang="en-US" dirty="0" smtClean="0"/>
              <a:t>本质上一个</a:t>
            </a:r>
            <a:r>
              <a:rPr lang="en-US" altLang="zh-CN" dirty="0" smtClean="0"/>
              <a:t>key-value </a:t>
            </a:r>
            <a:r>
              <a:rPr lang="zh-CN" altLang="en-US" dirty="0" smtClean="0"/>
              <a:t>数据库，首先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也是字符串类型，由于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binary safe</a:t>
            </a:r>
            <a:r>
              <a:rPr lang="zh-CN" altLang="en-US" dirty="0" smtClean="0"/>
              <a:t>的字符串，所以像“</a:t>
            </a:r>
            <a:r>
              <a:rPr lang="en-US" altLang="zh-CN" dirty="0" smtClean="0"/>
              <a:t>my key”</a:t>
            </a:r>
            <a:r>
              <a:rPr lang="zh-CN" altLang="en-US" dirty="0" smtClean="0"/>
              <a:t>和“</a:t>
            </a:r>
            <a:r>
              <a:rPr lang="en-US" altLang="zh-CN" dirty="0" err="1" smtClean="0"/>
              <a:t>mykey</a:t>
            </a:r>
            <a:r>
              <a:rPr lang="en-US" altLang="zh-CN" dirty="0" smtClean="0"/>
              <a:t>\n”</a:t>
            </a:r>
            <a:r>
              <a:rPr lang="zh-CN" altLang="en-US" dirty="0" smtClean="0"/>
              <a:t>这样包含空格和换行的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是不允许的。</a:t>
            </a:r>
          </a:p>
          <a:p>
            <a:pPr lvl="1"/>
            <a:r>
              <a:rPr lang="zh-CN" altLang="en-US" dirty="0" smtClean="0"/>
              <a:t>在使用的时候可以自己定义一个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的格式。例如 </a:t>
            </a:r>
            <a:r>
              <a:rPr lang="en-US" altLang="zh-CN" dirty="0" smtClean="0"/>
              <a:t>object-</a:t>
            </a:r>
            <a:r>
              <a:rPr lang="en-US" altLang="zh-CN" dirty="0" err="1" smtClean="0"/>
              <a:t>type:id:field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Key</a:t>
            </a:r>
            <a:r>
              <a:rPr lang="zh-CN" altLang="en-US" dirty="0" smtClean="0"/>
              <a:t>不要太长。占内存，查询慢。</a:t>
            </a:r>
          </a:p>
          <a:p>
            <a:pPr lvl="1"/>
            <a:r>
              <a:rPr lang="en-US" altLang="zh-CN" dirty="0" smtClean="0"/>
              <a:t>Key</a:t>
            </a:r>
            <a:r>
              <a:rPr lang="zh-CN" altLang="en-US" dirty="0" smtClean="0"/>
              <a:t>不要太短。</a:t>
            </a:r>
            <a:r>
              <a:rPr lang="en-US" altLang="zh-CN" dirty="0" smtClean="0"/>
              <a:t>u:1000:pwd   </a:t>
            </a:r>
            <a:r>
              <a:rPr lang="zh-CN" altLang="en-US" dirty="0" smtClean="0"/>
              <a:t>不如   </a:t>
            </a:r>
            <a:r>
              <a:rPr lang="en-US" altLang="zh-CN" dirty="0" smtClean="0"/>
              <a:t>user:1000:password  </a:t>
            </a:r>
            <a:r>
              <a:rPr lang="zh-CN" altLang="en-US" dirty="0" smtClean="0"/>
              <a:t>可读性好</a:t>
            </a:r>
          </a:p>
        </p:txBody>
      </p:sp>
    </p:spTree>
    <p:extLst>
      <p:ext uri="{BB962C8B-B14F-4D97-AF65-F5344CB8AC3E}">
        <p14:creationId xmlns:p14="http://schemas.microsoft.com/office/powerpoint/2010/main" val="256880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dirty="0" err="1" smtClean="0"/>
              <a:t>Redis</a:t>
            </a:r>
            <a:r>
              <a:rPr lang="zh-CN" altLang="en-US" dirty="0" smtClean="0"/>
              <a:t>各种数据类型及操作（续二）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611560" y="1988840"/>
            <a:ext cx="8064896" cy="4056495"/>
          </a:xfrm>
        </p:spPr>
        <p:txBody>
          <a:bodyPr/>
          <a:lstStyle/>
          <a:p>
            <a:r>
              <a:rPr lang="en-US" altLang="zh-CN" dirty="0" smtClean="0"/>
              <a:t>Key</a:t>
            </a:r>
            <a:r>
              <a:rPr lang="zh-CN" altLang="en-US" dirty="0" smtClean="0"/>
              <a:t>相关命令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exits key </a:t>
            </a:r>
            <a:r>
              <a:rPr lang="zh-CN" altLang="en-US" dirty="0" smtClean="0"/>
              <a:t>测试指定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是否存在，返回</a:t>
            </a:r>
            <a:r>
              <a:rPr lang="en-US" altLang="zh-CN" dirty="0" smtClean="0"/>
              <a:t>1</a:t>
            </a:r>
            <a:r>
              <a:rPr lang="zh-CN" altLang="en-US" dirty="0" smtClean="0"/>
              <a:t>表示存在，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不存在</a:t>
            </a:r>
          </a:p>
          <a:p>
            <a:pPr lvl="1"/>
            <a:r>
              <a:rPr lang="en-US" altLang="zh-CN" dirty="0" smtClean="0"/>
              <a:t>del key1 key2 ....</a:t>
            </a:r>
            <a:r>
              <a:rPr lang="en-US" altLang="zh-CN" dirty="0" err="1" smtClean="0"/>
              <a:t>keyN</a:t>
            </a:r>
            <a:r>
              <a:rPr lang="en-US" altLang="zh-CN" dirty="0" smtClean="0"/>
              <a:t>  </a:t>
            </a:r>
            <a:r>
              <a:rPr lang="zh-CN" altLang="en-US" dirty="0" smtClean="0"/>
              <a:t>删除给定</a:t>
            </a:r>
            <a:r>
              <a:rPr lang="en-US" altLang="zh-CN" dirty="0" smtClean="0"/>
              <a:t>key,</a:t>
            </a:r>
            <a:r>
              <a:rPr lang="zh-CN" altLang="en-US" dirty="0" smtClean="0"/>
              <a:t>返回删除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的数目，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表示给定</a:t>
            </a:r>
            <a:r>
              <a:rPr lang="en-US" altLang="zh-CN" dirty="0" smtClean="0"/>
              <a:t>key</a:t>
            </a:r>
            <a:r>
              <a:rPr lang="zh-CN" altLang="en-US" dirty="0" smtClean="0"/>
              <a:t>都不存在</a:t>
            </a:r>
          </a:p>
          <a:p>
            <a:pPr lvl="1"/>
            <a:r>
              <a:rPr lang="en-US" altLang="zh-CN" dirty="0" smtClean="0"/>
              <a:t>type key</a:t>
            </a:r>
            <a:r>
              <a:rPr lang="zh-CN" altLang="en-US" dirty="0" smtClean="0"/>
              <a:t>返回给定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类型。返回 </a:t>
            </a:r>
            <a:r>
              <a:rPr lang="en-US" altLang="zh-CN" dirty="0" smtClean="0"/>
              <a:t>none </a:t>
            </a:r>
            <a:r>
              <a:rPr lang="zh-CN" altLang="en-US" dirty="0" smtClean="0"/>
              <a:t>表示不存在，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有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字符类型，</a:t>
            </a:r>
            <a:r>
              <a:rPr lang="en-US" altLang="zh-CN" dirty="0" smtClean="0"/>
              <a:t>list </a:t>
            </a:r>
            <a:r>
              <a:rPr lang="zh-CN" altLang="en-US" dirty="0" smtClean="0"/>
              <a:t>链表类型 </a:t>
            </a:r>
            <a:r>
              <a:rPr lang="en-US" altLang="zh-CN" dirty="0" smtClean="0"/>
              <a:t>set </a:t>
            </a:r>
            <a:r>
              <a:rPr lang="zh-CN" altLang="en-US" dirty="0" smtClean="0"/>
              <a:t>无序集合类型等</a:t>
            </a:r>
            <a:r>
              <a:rPr lang="en-US" altLang="zh-CN" dirty="0" smtClean="0"/>
              <a:t>...</a:t>
            </a:r>
          </a:p>
          <a:p>
            <a:pPr lvl="1"/>
            <a:r>
              <a:rPr lang="en-US" altLang="zh-CN" dirty="0" smtClean="0"/>
              <a:t>keys pattern </a:t>
            </a:r>
            <a:r>
              <a:rPr lang="zh-CN" altLang="en-US" dirty="0" smtClean="0"/>
              <a:t>返回匹配指定模式的所有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（支持*，？，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 ]</a:t>
            </a:r>
            <a:r>
              <a:rPr lang="zh-CN" altLang="en-US" dirty="0" smtClean="0"/>
              <a:t>的方式）</a:t>
            </a:r>
          </a:p>
        </p:txBody>
      </p:sp>
    </p:spTree>
    <p:extLst>
      <p:ext uri="{BB962C8B-B14F-4D97-AF65-F5344CB8AC3E}">
        <p14:creationId xmlns:p14="http://schemas.microsoft.com/office/powerpoint/2010/main" val="163137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安装部署</a:t>
            </a:r>
          </a:p>
        </p:txBody>
      </p:sp>
    </p:spTree>
    <p:extLst>
      <p:ext uri="{BB962C8B-B14F-4D97-AF65-F5344CB8AC3E}">
        <p14:creationId xmlns:p14="http://schemas.microsoft.com/office/powerpoint/2010/main" val="88877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dirty="0" err="1" smtClean="0"/>
              <a:t>Redis</a:t>
            </a:r>
            <a:r>
              <a:rPr lang="zh-CN" altLang="en-US" dirty="0" smtClean="0"/>
              <a:t>各种数据类型及操作（续三）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395536" y="1916832"/>
            <a:ext cx="8064896" cy="4715393"/>
          </a:xfrm>
        </p:spPr>
        <p:txBody>
          <a:bodyPr/>
          <a:lstStyle/>
          <a:p>
            <a:r>
              <a:rPr lang="en-US" altLang="zh-CN" sz="1800" dirty="0" smtClean="0"/>
              <a:t>Key</a:t>
            </a:r>
            <a:r>
              <a:rPr lang="zh-CN" altLang="en-US" sz="1800" dirty="0" smtClean="0"/>
              <a:t>相关命令（续一）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random key </a:t>
            </a:r>
            <a:r>
              <a:rPr lang="zh-CN" altLang="en-US" sz="1800" dirty="0" smtClean="0"/>
              <a:t>返回从当前数据库中随机选择的一个</a:t>
            </a:r>
            <a:r>
              <a:rPr lang="en-US" altLang="zh-CN" sz="1800" dirty="0" smtClean="0"/>
              <a:t>key,</a:t>
            </a:r>
            <a:r>
              <a:rPr lang="zh-CN" altLang="en-US" sz="1800" dirty="0" smtClean="0"/>
              <a:t>如果当前数据库是空的，返回空串 </a:t>
            </a:r>
          </a:p>
          <a:p>
            <a:pPr lvl="1"/>
            <a:r>
              <a:rPr lang="en-US" altLang="zh-CN" sz="1800" dirty="0" smtClean="0"/>
              <a:t>rename </a:t>
            </a:r>
            <a:r>
              <a:rPr lang="en-US" altLang="zh-CN" sz="1800" dirty="0" err="1" smtClean="0"/>
              <a:t>oldkey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newkey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原子的重命名一个</a:t>
            </a:r>
            <a:r>
              <a:rPr lang="en-US" altLang="zh-CN" sz="1800" dirty="0" smtClean="0"/>
              <a:t>key,</a:t>
            </a:r>
            <a:r>
              <a:rPr lang="zh-CN" altLang="en-US" sz="1800" dirty="0" smtClean="0"/>
              <a:t>如果</a:t>
            </a:r>
            <a:r>
              <a:rPr lang="en-US" altLang="zh-CN" sz="1800" dirty="0" err="1" smtClean="0"/>
              <a:t>newkey</a:t>
            </a:r>
            <a:r>
              <a:rPr lang="zh-CN" altLang="en-US" sz="1800" dirty="0" smtClean="0"/>
              <a:t>存在，将会被覆盖，返回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表示成功，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失败。失败可能是</a:t>
            </a:r>
            <a:r>
              <a:rPr lang="en-US" altLang="zh-CN" sz="1800" dirty="0" err="1" smtClean="0"/>
              <a:t>oldkey</a:t>
            </a:r>
            <a:r>
              <a:rPr lang="zh-CN" altLang="en-US" sz="1800" dirty="0" smtClean="0"/>
              <a:t>不存在或者和</a:t>
            </a:r>
            <a:r>
              <a:rPr lang="en-US" altLang="zh-CN" sz="1800" dirty="0" err="1" smtClean="0"/>
              <a:t>newkey</a:t>
            </a:r>
            <a:r>
              <a:rPr lang="zh-CN" altLang="en-US" sz="1800" dirty="0" smtClean="0"/>
              <a:t>相同</a:t>
            </a:r>
          </a:p>
          <a:p>
            <a:pPr lvl="1"/>
            <a:r>
              <a:rPr lang="en-US" altLang="zh-CN" sz="1800" dirty="0" err="1" smtClean="0"/>
              <a:t>renamenx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oldkey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newkey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同上，但是如果</a:t>
            </a:r>
            <a:r>
              <a:rPr lang="en-US" altLang="zh-CN" sz="1800" dirty="0" err="1" smtClean="0"/>
              <a:t>newkey</a:t>
            </a:r>
            <a:r>
              <a:rPr lang="zh-CN" altLang="en-US" sz="1800" dirty="0" smtClean="0"/>
              <a:t>存在返回失败</a:t>
            </a:r>
          </a:p>
          <a:p>
            <a:pPr lvl="1"/>
            <a:r>
              <a:rPr lang="en-US" altLang="zh-CN" sz="1800" dirty="0" err="1" smtClean="0"/>
              <a:t>dbsize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返回当前数据库的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数量</a:t>
            </a:r>
          </a:p>
          <a:p>
            <a:pPr lvl="1"/>
            <a:r>
              <a:rPr lang="en-US" altLang="zh-CN" sz="1800" dirty="0" smtClean="0"/>
              <a:t>expire key seconds </a:t>
            </a:r>
            <a:r>
              <a:rPr lang="zh-CN" altLang="en-US" sz="1800" dirty="0" smtClean="0"/>
              <a:t>为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指定过期时间，单位是秒。返回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成功，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表示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已经设置过过期时间或者不存在</a:t>
            </a:r>
          </a:p>
          <a:p>
            <a:pPr lvl="1"/>
            <a:r>
              <a:rPr lang="en-US" altLang="zh-CN" sz="1800" dirty="0" err="1" smtClean="0"/>
              <a:t>ttl</a:t>
            </a:r>
            <a:r>
              <a:rPr lang="en-US" altLang="zh-CN" sz="1800" dirty="0" smtClean="0"/>
              <a:t> key </a:t>
            </a:r>
            <a:r>
              <a:rPr lang="zh-CN" altLang="en-US" sz="1800" dirty="0" smtClean="0"/>
              <a:t>返回设置了过期时间的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的剩余过期秒数， </a:t>
            </a:r>
            <a:r>
              <a:rPr lang="en-US" altLang="zh-CN" sz="1800" dirty="0" smtClean="0"/>
              <a:t>-1</a:t>
            </a:r>
            <a:r>
              <a:rPr lang="zh-CN" altLang="en-US" sz="1800" dirty="0" smtClean="0"/>
              <a:t>表示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不存在或者没有设置过过期时间</a:t>
            </a:r>
            <a:br>
              <a:rPr lang="zh-CN" altLang="en-US" sz="1800" dirty="0" smtClean="0"/>
            </a:br>
            <a:endParaRPr lang="zh-CN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1275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dirty="0" err="1" smtClean="0"/>
              <a:t>Redis</a:t>
            </a:r>
            <a:r>
              <a:rPr lang="zh-CN" altLang="en-US" dirty="0" smtClean="0"/>
              <a:t>各种数据类型及操作（续四）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539552" y="1916832"/>
            <a:ext cx="8064896" cy="4056495"/>
          </a:xfrm>
        </p:spPr>
        <p:txBody>
          <a:bodyPr/>
          <a:lstStyle/>
          <a:p>
            <a:r>
              <a:rPr lang="en-US" altLang="zh-CN" dirty="0" smtClean="0"/>
              <a:t>Key</a:t>
            </a:r>
            <a:r>
              <a:rPr lang="zh-CN" altLang="en-US" dirty="0" smtClean="0"/>
              <a:t>相关命令（续三）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select db-index </a:t>
            </a:r>
            <a:r>
              <a:rPr lang="zh-CN" altLang="en-US" dirty="0" smtClean="0"/>
              <a:t>通过索引选择数据库，默认连接的数据库所有是</a:t>
            </a:r>
            <a:r>
              <a:rPr lang="en-US" altLang="zh-CN" dirty="0" smtClean="0"/>
              <a:t>0,</a:t>
            </a:r>
            <a:r>
              <a:rPr lang="zh-CN" altLang="en-US" dirty="0" smtClean="0"/>
              <a:t>默认数据库数是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个。返回</a:t>
            </a:r>
            <a:r>
              <a:rPr lang="en-US" altLang="zh-CN" dirty="0" smtClean="0"/>
              <a:t>1</a:t>
            </a:r>
            <a:r>
              <a:rPr lang="zh-CN" altLang="en-US" dirty="0" smtClean="0"/>
              <a:t>表示成功，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失败</a:t>
            </a:r>
          </a:p>
          <a:p>
            <a:pPr lvl="1"/>
            <a:r>
              <a:rPr lang="en-US" altLang="zh-CN" dirty="0" smtClean="0"/>
              <a:t>move key db-index 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从当前数据库移动到指定数据库。返回</a:t>
            </a:r>
            <a:r>
              <a:rPr lang="en-US" altLang="zh-CN" dirty="0" smtClean="0"/>
              <a:t>1</a:t>
            </a:r>
            <a:r>
              <a:rPr lang="zh-CN" altLang="en-US" dirty="0" smtClean="0"/>
              <a:t>成功。</a:t>
            </a:r>
            <a:r>
              <a:rPr lang="en-US" altLang="zh-CN" dirty="0" smtClean="0"/>
              <a:t>0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不存在，或者已经在指定数据库中</a:t>
            </a:r>
          </a:p>
          <a:p>
            <a:pPr lvl="1"/>
            <a:r>
              <a:rPr lang="en-US" altLang="zh-CN" dirty="0" err="1" smtClean="0"/>
              <a:t>flushdb</a:t>
            </a:r>
            <a:r>
              <a:rPr lang="en-US" altLang="zh-CN" dirty="0" smtClean="0"/>
              <a:t> </a:t>
            </a:r>
            <a:r>
              <a:rPr lang="zh-CN" altLang="en-US" dirty="0" smtClean="0"/>
              <a:t>删除当前数据库中所有</a:t>
            </a:r>
            <a:r>
              <a:rPr lang="en-US" altLang="zh-CN" dirty="0" smtClean="0"/>
              <a:t>key,</a:t>
            </a:r>
            <a:r>
              <a:rPr lang="zh-CN" altLang="en-US" dirty="0" smtClean="0"/>
              <a:t>此方法不会失败。慎用</a:t>
            </a:r>
          </a:p>
          <a:p>
            <a:pPr lvl="1"/>
            <a:r>
              <a:rPr lang="en-US" altLang="zh-CN" dirty="0" err="1" smtClean="0"/>
              <a:t>flushall</a:t>
            </a:r>
            <a:r>
              <a:rPr lang="en-US" altLang="zh-CN" dirty="0" smtClean="0"/>
              <a:t> </a:t>
            </a:r>
            <a:r>
              <a:rPr lang="zh-CN" altLang="en-US" dirty="0" smtClean="0"/>
              <a:t>删除所有数据库中的所有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，此方法不会失败。更加慎用</a:t>
            </a:r>
            <a:br>
              <a:rPr lang="zh-CN" altLang="en-US" dirty="0" smtClean="0"/>
            </a:b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555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dirty="0" err="1" smtClean="0"/>
              <a:t>Redis</a:t>
            </a:r>
            <a:r>
              <a:rPr lang="zh-CN" altLang="en-US" dirty="0" smtClean="0"/>
              <a:t>各种数据类型及操作（续五）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539552" y="1916832"/>
            <a:ext cx="8064896" cy="4056495"/>
          </a:xfrm>
        </p:spPr>
        <p:txBody>
          <a:bodyPr/>
          <a:lstStyle/>
          <a:p>
            <a:r>
              <a:rPr lang="en-US" altLang="zh-CN" b="1" dirty="0" smtClean="0">
                <a:latin typeface="华文细黑" pitchFamily="2" charset="-122"/>
                <a:ea typeface="华文细黑" pitchFamily="2" charset="-122"/>
              </a:rPr>
              <a:t>String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string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最基本的类型，而且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类型是二进制安全的。</a:t>
            </a:r>
          </a:p>
          <a:p>
            <a:pPr lvl="1"/>
            <a:r>
              <a:rPr lang="en-US" altLang="zh-CN" dirty="0" err="1" smtClean="0"/>
              <a:t>redis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可以包含任何数据。包括</a:t>
            </a:r>
            <a:r>
              <a:rPr lang="en-US" altLang="zh-CN" dirty="0" smtClean="0"/>
              <a:t>jpg</a:t>
            </a:r>
            <a:r>
              <a:rPr lang="zh-CN" altLang="en-US" dirty="0" smtClean="0"/>
              <a:t>图片或者序列化的对象。</a:t>
            </a:r>
          </a:p>
          <a:p>
            <a:pPr lvl="1"/>
            <a:r>
              <a:rPr lang="zh-CN" altLang="en-US" dirty="0" smtClean="0"/>
              <a:t>最大上限是</a:t>
            </a:r>
            <a:r>
              <a:rPr lang="en-US" altLang="zh-CN" dirty="0" smtClean="0"/>
              <a:t>1G</a:t>
            </a:r>
            <a:r>
              <a:rPr lang="zh-CN" altLang="en-US" dirty="0" smtClean="0"/>
              <a:t>字节。 </a:t>
            </a:r>
          </a:p>
          <a:p>
            <a:pPr lvl="1"/>
            <a:r>
              <a:rPr lang="zh-CN" altLang="en-US" dirty="0" smtClean="0"/>
              <a:t>如果只用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类型，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就可以被看作加上持久化特性的</a:t>
            </a:r>
            <a:r>
              <a:rPr lang="en-US" altLang="zh-CN" dirty="0" err="1" smtClean="0"/>
              <a:t>memcached</a:t>
            </a:r>
            <a:r>
              <a:rPr lang="en-US" altLang="zh-CN" dirty="0" smtClean="0"/>
              <a:t> 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595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dirty="0" err="1" smtClean="0"/>
              <a:t>Redis</a:t>
            </a:r>
            <a:r>
              <a:rPr lang="zh-CN" altLang="en-US" dirty="0" smtClean="0"/>
              <a:t>各种数据类型及操作（续六）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611560" y="1921264"/>
            <a:ext cx="8064896" cy="4936736"/>
          </a:xfrm>
        </p:spPr>
        <p:txBody>
          <a:bodyPr/>
          <a:lstStyle/>
          <a:p>
            <a:r>
              <a:rPr lang="en-US" altLang="zh-CN" b="1" dirty="0" smtClean="0">
                <a:latin typeface="华文细黑" pitchFamily="2" charset="-122"/>
                <a:ea typeface="华文细黑" pitchFamily="2" charset="-122"/>
              </a:rPr>
              <a:t>String</a:t>
            </a:r>
            <a:r>
              <a:rPr lang="zh-CN" altLang="en-US" dirty="0" smtClean="0"/>
              <a:t>相关命令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set key value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对应的值为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类型的</a:t>
            </a:r>
            <a:r>
              <a:rPr lang="en-US" altLang="zh-CN" dirty="0" smtClean="0"/>
              <a:t>value,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1</a:t>
            </a:r>
            <a:r>
              <a:rPr lang="zh-CN" altLang="en-US" dirty="0" smtClean="0"/>
              <a:t>表示成功，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失败</a:t>
            </a:r>
          </a:p>
          <a:p>
            <a:pPr lvl="1"/>
            <a:r>
              <a:rPr lang="en-US" altLang="zh-CN" dirty="0" err="1" smtClean="0"/>
              <a:t>setnx</a:t>
            </a:r>
            <a:r>
              <a:rPr lang="en-US" altLang="zh-CN" dirty="0" smtClean="0"/>
              <a:t> key value</a:t>
            </a:r>
            <a:r>
              <a:rPr lang="zh-CN" altLang="en-US" dirty="0" smtClean="0"/>
              <a:t>同上，如果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已经存在，返回</a:t>
            </a:r>
            <a:r>
              <a:rPr lang="en-US" altLang="zh-CN" dirty="0" smtClean="0"/>
              <a:t>0 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nx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not exist</a:t>
            </a:r>
            <a:r>
              <a:rPr lang="zh-CN" altLang="en-US" dirty="0" smtClean="0"/>
              <a:t>的意思</a:t>
            </a:r>
          </a:p>
          <a:p>
            <a:pPr lvl="1"/>
            <a:r>
              <a:rPr lang="en-US" altLang="zh-CN" dirty="0" smtClean="0"/>
              <a:t>get key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不存在返回</a:t>
            </a:r>
            <a:r>
              <a:rPr lang="en-US" altLang="zh-CN" dirty="0" smtClean="0"/>
              <a:t>nil</a:t>
            </a:r>
          </a:p>
          <a:p>
            <a:pPr lvl="1"/>
            <a:r>
              <a:rPr lang="en-US" altLang="zh-CN" dirty="0" err="1" smtClean="0"/>
              <a:t>getset</a:t>
            </a:r>
            <a:r>
              <a:rPr lang="en-US" altLang="zh-CN" dirty="0" smtClean="0"/>
              <a:t> key value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的值，并返回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的旧值。如果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不存在返回</a:t>
            </a:r>
            <a:r>
              <a:rPr lang="en-US" altLang="zh-CN" dirty="0" smtClean="0"/>
              <a:t>nil</a:t>
            </a:r>
          </a:p>
          <a:p>
            <a:pPr lvl="1"/>
            <a:r>
              <a:rPr lang="en-US" altLang="zh-CN" dirty="0" err="1" smtClean="0"/>
              <a:t>mget</a:t>
            </a:r>
            <a:r>
              <a:rPr lang="en-US" altLang="zh-CN" dirty="0" smtClean="0"/>
              <a:t> key1 key2 ... </a:t>
            </a:r>
            <a:r>
              <a:rPr lang="en-US" altLang="zh-CN" dirty="0" err="1" smtClean="0"/>
              <a:t>keyN</a:t>
            </a:r>
            <a:r>
              <a:rPr lang="en-US" altLang="zh-CN" dirty="0" smtClean="0"/>
              <a:t> </a:t>
            </a:r>
            <a:r>
              <a:rPr lang="zh-CN" altLang="en-US" dirty="0" smtClean="0"/>
              <a:t>一次获取多个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的值，如果对应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不存在，则对应返回</a:t>
            </a:r>
            <a:r>
              <a:rPr lang="en-US" altLang="zh-CN" dirty="0" smtClean="0"/>
              <a:t>nil</a:t>
            </a:r>
            <a:r>
              <a:rPr lang="zh-CN" altLang="en-US" dirty="0" smtClean="0"/>
              <a:t>。</a:t>
            </a:r>
            <a:br>
              <a:rPr lang="zh-CN" altLang="en-US" dirty="0" smtClean="0"/>
            </a:b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402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dirty="0" err="1" smtClean="0"/>
              <a:t>Redis</a:t>
            </a:r>
            <a:r>
              <a:rPr lang="zh-CN" altLang="en-US" dirty="0" smtClean="0"/>
              <a:t>各种数据类型及操作（续七）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67544" y="1916832"/>
            <a:ext cx="8424935" cy="4450449"/>
          </a:xfrm>
        </p:spPr>
        <p:txBody>
          <a:bodyPr/>
          <a:lstStyle/>
          <a:p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String</a:t>
            </a:r>
            <a:r>
              <a:rPr lang="zh-CN" altLang="en-US" sz="2000" dirty="0" smtClean="0"/>
              <a:t>相关命令（续一）</a:t>
            </a:r>
            <a:endParaRPr lang="en-US" altLang="zh-CN" sz="2000" dirty="0" smtClean="0"/>
          </a:p>
          <a:p>
            <a:pPr lvl="1"/>
            <a:r>
              <a:rPr lang="en-US" altLang="zh-CN" sz="1800" dirty="0" err="1" smtClean="0"/>
              <a:t>mset</a:t>
            </a:r>
            <a:r>
              <a:rPr lang="en-US" altLang="zh-CN" sz="1800" dirty="0" smtClean="0"/>
              <a:t> key1 value1 ... </a:t>
            </a:r>
            <a:r>
              <a:rPr lang="en-US" altLang="zh-CN" sz="1800" dirty="0" err="1" smtClean="0"/>
              <a:t>keyN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valueN</a:t>
            </a:r>
            <a:r>
              <a:rPr lang="zh-CN" altLang="en-US" sz="1800" dirty="0" smtClean="0"/>
              <a:t>一次设置多个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的值，成功返回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表示所有的值都设置了，失败返回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表示没有任何值被设置</a:t>
            </a:r>
          </a:p>
          <a:p>
            <a:pPr lvl="1"/>
            <a:r>
              <a:rPr lang="en-US" altLang="zh-CN" sz="1800" dirty="0" err="1" smtClean="0"/>
              <a:t>msetnx</a:t>
            </a:r>
            <a:r>
              <a:rPr lang="en-US" altLang="zh-CN" sz="1800" dirty="0" smtClean="0"/>
              <a:t> key1 value1 ... </a:t>
            </a:r>
            <a:r>
              <a:rPr lang="en-US" altLang="zh-CN" sz="1800" dirty="0" err="1" smtClean="0"/>
              <a:t>keyN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valueN</a:t>
            </a:r>
            <a:r>
              <a:rPr lang="zh-CN" altLang="en-US" sz="1800" dirty="0" smtClean="0"/>
              <a:t>同上，但是不会覆盖已经存在的</a:t>
            </a:r>
            <a:r>
              <a:rPr lang="en-US" altLang="zh-CN" sz="1800" dirty="0" smtClean="0"/>
              <a:t>key</a:t>
            </a:r>
          </a:p>
          <a:p>
            <a:pPr lvl="1"/>
            <a:r>
              <a:rPr lang="en-US" altLang="zh-CN" sz="1800" dirty="0" err="1" smtClean="0"/>
              <a:t>incr</a:t>
            </a:r>
            <a:r>
              <a:rPr lang="en-US" altLang="zh-CN" sz="1800" dirty="0" smtClean="0"/>
              <a:t> key</a:t>
            </a:r>
            <a:r>
              <a:rPr lang="zh-CN" altLang="en-US" sz="1800" dirty="0" smtClean="0"/>
              <a:t>对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的值做加加操作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并返回新的值。注意</a:t>
            </a:r>
            <a:r>
              <a:rPr lang="en-US" altLang="zh-CN" sz="1800" dirty="0" err="1" smtClean="0"/>
              <a:t>incr</a:t>
            </a:r>
            <a:r>
              <a:rPr lang="zh-CN" altLang="en-US" sz="1800" dirty="0" smtClean="0"/>
              <a:t>一个不是</a:t>
            </a:r>
            <a:r>
              <a:rPr lang="en-US" altLang="zh-CN" sz="1800" dirty="0" err="1" smtClean="0"/>
              <a:t>int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value</a:t>
            </a:r>
            <a:r>
              <a:rPr lang="zh-CN" altLang="en-US" sz="1800" dirty="0" smtClean="0"/>
              <a:t>会返回错误，</a:t>
            </a:r>
            <a:r>
              <a:rPr lang="en-US" altLang="zh-CN" sz="1800" dirty="0" err="1" smtClean="0"/>
              <a:t>incr</a:t>
            </a:r>
            <a:r>
              <a:rPr lang="zh-CN" altLang="en-US" sz="1800" dirty="0" smtClean="0"/>
              <a:t>一个不存在的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，则设置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为</a:t>
            </a:r>
            <a:r>
              <a:rPr lang="en-US" altLang="zh-CN" sz="1800" dirty="0" smtClean="0"/>
              <a:t>1</a:t>
            </a:r>
          </a:p>
          <a:p>
            <a:pPr lvl="1"/>
            <a:r>
              <a:rPr lang="en-US" altLang="zh-CN" sz="1800" dirty="0" err="1" smtClean="0"/>
              <a:t>decr</a:t>
            </a:r>
            <a:r>
              <a:rPr lang="en-US" altLang="zh-CN" sz="1800" dirty="0" smtClean="0"/>
              <a:t> key</a:t>
            </a:r>
            <a:r>
              <a:rPr lang="zh-CN" altLang="en-US" sz="1800" dirty="0" smtClean="0"/>
              <a:t>同上，但是做的是减减操作，</a:t>
            </a:r>
            <a:r>
              <a:rPr lang="en-US" altLang="zh-CN" sz="1800" dirty="0" err="1" smtClean="0"/>
              <a:t>decr</a:t>
            </a:r>
            <a:r>
              <a:rPr lang="zh-CN" altLang="en-US" sz="1800" dirty="0" smtClean="0"/>
              <a:t>一个不存在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，则设置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为</a:t>
            </a:r>
            <a:r>
              <a:rPr lang="en-US" altLang="zh-CN" sz="1800" dirty="0" smtClean="0"/>
              <a:t>-1</a:t>
            </a:r>
          </a:p>
          <a:p>
            <a:pPr lvl="1"/>
            <a:r>
              <a:rPr lang="en-US" altLang="zh-CN" sz="1800" dirty="0" err="1" smtClean="0"/>
              <a:t>incrby</a:t>
            </a:r>
            <a:r>
              <a:rPr lang="en-US" altLang="zh-CN" sz="1800" dirty="0" smtClean="0"/>
              <a:t> key integer</a:t>
            </a:r>
            <a:r>
              <a:rPr lang="zh-CN" altLang="en-US" sz="1800" dirty="0" smtClean="0"/>
              <a:t>同</a:t>
            </a:r>
            <a:r>
              <a:rPr lang="en-US" altLang="zh-CN" sz="1800" dirty="0" err="1" smtClean="0"/>
              <a:t>incr</a:t>
            </a:r>
            <a:r>
              <a:rPr lang="zh-CN" altLang="en-US" sz="1800" dirty="0" smtClean="0"/>
              <a:t>，加指定值 ，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不存在时候会设置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，并认为原来的</a:t>
            </a:r>
            <a:r>
              <a:rPr lang="en-US" altLang="zh-CN" sz="1800" dirty="0" smtClean="0"/>
              <a:t>value</a:t>
            </a:r>
            <a:r>
              <a:rPr lang="zh-CN" altLang="en-US" sz="1800" dirty="0" smtClean="0"/>
              <a:t>是 </a:t>
            </a:r>
            <a:r>
              <a:rPr lang="en-US" altLang="zh-CN" sz="1800" dirty="0" smtClean="0"/>
              <a:t>0</a:t>
            </a:r>
          </a:p>
          <a:p>
            <a:pPr lvl="1"/>
            <a:r>
              <a:rPr lang="en-US" altLang="zh-CN" sz="1800" dirty="0" err="1" smtClean="0"/>
              <a:t>decrby</a:t>
            </a:r>
            <a:r>
              <a:rPr lang="en-US" altLang="zh-CN" sz="1800" dirty="0" smtClean="0"/>
              <a:t> key integer </a:t>
            </a:r>
            <a:r>
              <a:rPr lang="zh-CN" altLang="en-US" sz="1800" dirty="0" smtClean="0"/>
              <a:t>同</a:t>
            </a:r>
            <a:r>
              <a:rPr lang="en-US" altLang="zh-CN" sz="1800" dirty="0" err="1" smtClean="0"/>
              <a:t>decr</a:t>
            </a:r>
            <a:r>
              <a:rPr lang="zh-CN" altLang="en-US" sz="1800" dirty="0" smtClean="0"/>
              <a:t>，减指定值。</a:t>
            </a:r>
            <a:r>
              <a:rPr lang="en-US" altLang="zh-CN" sz="1800" dirty="0" err="1" smtClean="0"/>
              <a:t>decrby</a:t>
            </a:r>
            <a:r>
              <a:rPr lang="zh-CN" altLang="en-US" sz="1800" dirty="0" smtClean="0"/>
              <a:t>完全是为了可读性，我们完全可以通过</a:t>
            </a:r>
            <a:r>
              <a:rPr lang="en-US" altLang="zh-CN" sz="1800" dirty="0" err="1" smtClean="0"/>
              <a:t>incrby</a:t>
            </a:r>
            <a:r>
              <a:rPr lang="zh-CN" altLang="en-US" sz="1800" dirty="0" smtClean="0"/>
              <a:t>一个负值来实现同样效果，反之一样。 </a:t>
            </a:r>
            <a:br>
              <a:rPr lang="zh-CN" altLang="en-US" sz="1800" dirty="0" smtClean="0"/>
            </a:br>
            <a:endParaRPr lang="zh-CN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71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dirty="0" err="1" smtClean="0"/>
              <a:t>Redis</a:t>
            </a:r>
            <a:r>
              <a:rPr lang="zh-CN" altLang="en-US" dirty="0" smtClean="0"/>
              <a:t>各种数据类型及操作（续八）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395536" y="1916832"/>
            <a:ext cx="8424935" cy="2505301"/>
          </a:xfrm>
        </p:spPr>
        <p:txBody>
          <a:bodyPr/>
          <a:lstStyle/>
          <a:p>
            <a:r>
              <a:rPr lang="en-US" altLang="zh-CN" b="1" dirty="0" smtClean="0">
                <a:latin typeface="华文细黑" pitchFamily="2" charset="-122"/>
                <a:ea typeface="华文细黑" pitchFamily="2" charset="-122"/>
              </a:rPr>
              <a:t>String</a:t>
            </a:r>
            <a:r>
              <a:rPr lang="zh-CN" altLang="en-US" dirty="0" smtClean="0"/>
              <a:t>相关命令（续二）</a:t>
            </a:r>
            <a:endParaRPr lang="en-US" altLang="zh-CN" dirty="0" smtClean="0"/>
          </a:p>
          <a:p>
            <a:pPr lvl="1"/>
            <a:r>
              <a:rPr lang="en-US" altLang="zh-CN" sz="2000" dirty="0" smtClean="0"/>
              <a:t>append key value</a:t>
            </a:r>
            <a:r>
              <a:rPr lang="zh-CN" altLang="en-US" sz="2000" dirty="0" smtClean="0"/>
              <a:t>给指定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的字符串值追加</a:t>
            </a:r>
            <a:r>
              <a:rPr lang="en-US" altLang="zh-CN" sz="2000" dirty="0" smtClean="0"/>
              <a:t>value,</a:t>
            </a:r>
            <a:r>
              <a:rPr lang="zh-CN" altLang="en-US" sz="2000" dirty="0" smtClean="0"/>
              <a:t>返回新字符串值的长度。</a:t>
            </a:r>
          </a:p>
          <a:p>
            <a:pPr lvl="1"/>
            <a:r>
              <a:rPr lang="en-US" altLang="zh-CN" sz="2000" dirty="0" err="1" smtClean="0"/>
              <a:t>substr</a:t>
            </a:r>
            <a:r>
              <a:rPr lang="en-US" altLang="zh-CN" sz="2000" dirty="0" smtClean="0"/>
              <a:t> key start end</a:t>
            </a:r>
            <a:r>
              <a:rPr lang="zh-CN" altLang="en-US" sz="2000" dirty="0" smtClean="0"/>
              <a:t>返回截取过的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的字符串值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注意并不修改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的值。下标是从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开始的。</a:t>
            </a:r>
            <a:br>
              <a:rPr lang="zh-CN" altLang="en-US" sz="2000" dirty="0" smtClean="0"/>
            </a:b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4027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dirty="0" err="1" smtClean="0"/>
              <a:t>Redis</a:t>
            </a:r>
            <a:r>
              <a:rPr lang="zh-CN" altLang="en-US" dirty="0" smtClean="0"/>
              <a:t>各种数据类型及操作（续九）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67544" y="1916832"/>
            <a:ext cx="8424935" cy="4647426"/>
          </a:xfrm>
        </p:spPr>
        <p:txBody>
          <a:bodyPr/>
          <a:lstStyle/>
          <a:p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List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list</a:t>
            </a:r>
            <a:r>
              <a:rPr lang="zh-CN" altLang="en-US" sz="2000" dirty="0" smtClean="0"/>
              <a:t>类型其实就是一个每个子元素都是</a:t>
            </a:r>
            <a:r>
              <a:rPr lang="en-US" altLang="zh-CN" sz="2000" dirty="0" smtClean="0"/>
              <a:t>string</a:t>
            </a:r>
            <a:r>
              <a:rPr lang="zh-CN" altLang="en-US" sz="2000" dirty="0" smtClean="0"/>
              <a:t>类型的双向链表。我们可以通过</a:t>
            </a:r>
            <a:r>
              <a:rPr lang="en-US" altLang="zh-CN" sz="2000" dirty="0" err="1" smtClean="0"/>
              <a:t>push,pop</a:t>
            </a:r>
            <a:r>
              <a:rPr lang="zh-CN" altLang="en-US" sz="2000" dirty="0" smtClean="0"/>
              <a:t>操作从链表的头部或者尾部添加删除元素。这使得</a:t>
            </a:r>
            <a:r>
              <a:rPr lang="en-US" altLang="zh-CN" sz="2000" dirty="0" smtClean="0"/>
              <a:t>list</a:t>
            </a:r>
            <a:r>
              <a:rPr lang="zh-CN" altLang="en-US" sz="2000" dirty="0" smtClean="0"/>
              <a:t>既可以用作栈，也可以用作队列。</a:t>
            </a:r>
          </a:p>
          <a:p>
            <a:pPr lvl="1"/>
            <a:r>
              <a:rPr lang="en-US" altLang="zh-CN" sz="2000" dirty="0" smtClean="0"/>
              <a:t>list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pop</a:t>
            </a:r>
            <a:r>
              <a:rPr lang="zh-CN" altLang="en-US" sz="2000" dirty="0" smtClean="0"/>
              <a:t>操作还有阻塞版本的。当我们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lr</a:t>
            </a:r>
            <a:r>
              <a:rPr lang="en-US" altLang="zh-CN" sz="2000" dirty="0" smtClean="0"/>
              <a:t>]pop</a:t>
            </a:r>
            <a:r>
              <a:rPr lang="zh-CN" altLang="en-US" sz="2000" dirty="0" smtClean="0"/>
              <a:t>一个</a:t>
            </a:r>
            <a:r>
              <a:rPr lang="en-US" altLang="zh-CN" sz="2000" dirty="0" smtClean="0"/>
              <a:t>list</a:t>
            </a:r>
            <a:r>
              <a:rPr lang="zh-CN" altLang="en-US" sz="2000" dirty="0" smtClean="0"/>
              <a:t>对象是，如果</a:t>
            </a:r>
            <a:r>
              <a:rPr lang="en-US" altLang="zh-CN" sz="2000" dirty="0" smtClean="0"/>
              <a:t>list</a:t>
            </a:r>
            <a:r>
              <a:rPr lang="zh-CN" altLang="en-US" sz="2000" dirty="0" smtClean="0"/>
              <a:t>是空，或者不存在，会立即返回</a:t>
            </a:r>
            <a:r>
              <a:rPr lang="en-US" altLang="zh-CN" sz="2000" dirty="0" smtClean="0"/>
              <a:t>nil</a:t>
            </a:r>
            <a:r>
              <a:rPr lang="zh-CN" altLang="en-US" sz="2000" dirty="0" smtClean="0"/>
              <a:t>。但是阻塞版本的</a:t>
            </a:r>
            <a:r>
              <a:rPr lang="en-US" altLang="zh-CN" sz="2000" dirty="0" smtClean="0"/>
              <a:t>b[</a:t>
            </a:r>
            <a:r>
              <a:rPr lang="en-US" altLang="zh-CN" sz="2000" dirty="0" err="1" smtClean="0"/>
              <a:t>lr</a:t>
            </a:r>
            <a:r>
              <a:rPr lang="en-US" altLang="zh-CN" sz="2000" dirty="0" smtClean="0"/>
              <a:t>]pop</a:t>
            </a:r>
            <a:r>
              <a:rPr lang="zh-CN" altLang="en-US" sz="2000" dirty="0" smtClean="0"/>
              <a:t>可以则可以阻塞，当然可以加超时时间，超时后也会返回</a:t>
            </a:r>
            <a:r>
              <a:rPr lang="en-US" altLang="zh-CN" sz="2000" dirty="0" smtClean="0"/>
              <a:t>nil</a:t>
            </a:r>
            <a:r>
              <a:rPr lang="zh-CN" altLang="en-US" sz="2000" dirty="0" smtClean="0"/>
              <a:t>。为什么要阻塞版本的</a:t>
            </a:r>
            <a:r>
              <a:rPr lang="en-US" altLang="zh-CN" sz="2000" dirty="0" smtClean="0"/>
              <a:t>pop</a:t>
            </a:r>
            <a:r>
              <a:rPr lang="zh-CN" altLang="en-US" sz="2000" dirty="0" smtClean="0"/>
              <a:t>呢，主要是为了避免轮询。举个简单的例子如果用</a:t>
            </a:r>
            <a:r>
              <a:rPr lang="en-US" altLang="zh-CN" sz="2000" dirty="0" smtClean="0"/>
              <a:t>list</a:t>
            </a:r>
            <a:r>
              <a:rPr lang="zh-CN" altLang="en-US" sz="2000" dirty="0" smtClean="0"/>
              <a:t>来实现一个工作队列。执行任务的</a:t>
            </a:r>
            <a:r>
              <a:rPr lang="en-US" altLang="zh-CN" sz="2000" dirty="0" smtClean="0"/>
              <a:t>thread</a:t>
            </a:r>
            <a:r>
              <a:rPr lang="zh-CN" altLang="en-US" sz="2000" dirty="0" smtClean="0"/>
              <a:t>可以调用阻塞版本的</a:t>
            </a:r>
            <a:r>
              <a:rPr lang="en-US" altLang="zh-CN" sz="2000" dirty="0" smtClean="0"/>
              <a:t>pop</a:t>
            </a:r>
            <a:r>
              <a:rPr lang="zh-CN" altLang="en-US" sz="2000" dirty="0" smtClean="0"/>
              <a:t>去获取任务这样就可以避免轮询去检查是否有任务存在。当任务来时候工作线程可以立即返回，也可以避免轮询带来的延迟。 </a:t>
            </a:r>
            <a:r>
              <a:rPr lang="zh-CN" altLang="en-US" sz="1800" dirty="0" smtClean="0"/>
              <a:t/>
            </a:r>
            <a:br>
              <a:rPr lang="zh-CN" altLang="en-US" sz="1800" dirty="0" smtClean="0"/>
            </a:br>
            <a:endParaRPr lang="zh-CN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61786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dirty="0" err="1" smtClean="0"/>
              <a:t>Redis</a:t>
            </a:r>
            <a:r>
              <a:rPr lang="zh-CN" altLang="en-US" dirty="0" smtClean="0"/>
              <a:t>各种数据类型及操作（续十）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67544" y="1988840"/>
            <a:ext cx="8424935" cy="4542782"/>
          </a:xfrm>
        </p:spPr>
        <p:txBody>
          <a:bodyPr/>
          <a:lstStyle/>
          <a:p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List</a:t>
            </a:r>
            <a:r>
              <a:rPr lang="zh-CN" altLang="en-US" sz="2000" b="1" dirty="0" smtClean="0">
                <a:latin typeface="华文细黑" pitchFamily="2" charset="-122"/>
                <a:ea typeface="华文细黑" pitchFamily="2" charset="-122"/>
              </a:rPr>
              <a:t>相关命令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lpush</a:t>
            </a:r>
            <a:r>
              <a:rPr lang="en-US" altLang="zh-CN" sz="2000" dirty="0" smtClean="0"/>
              <a:t> key string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对应</a:t>
            </a:r>
            <a:r>
              <a:rPr lang="en-US" altLang="zh-CN" sz="2000" dirty="0" smtClean="0"/>
              <a:t>list</a:t>
            </a:r>
            <a:r>
              <a:rPr lang="zh-CN" altLang="en-US" sz="2000" dirty="0" smtClean="0"/>
              <a:t>的头部添加字符串元素，返回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表示成功，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表示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存在且不是</a:t>
            </a:r>
            <a:r>
              <a:rPr lang="en-US" altLang="zh-CN" sz="2000" dirty="0" smtClean="0"/>
              <a:t>list</a:t>
            </a:r>
            <a:r>
              <a:rPr lang="zh-CN" altLang="en-US" sz="2000" dirty="0" smtClean="0"/>
              <a:t>类型</a:t>
            </a:r>
          </a:p>
          <a:p>
            <a:pPr lvl="1"/>
            <a:r>
              <a:rPr lang="en-US" altLang="zh-CN" sz="2000" dirty="0" err="1" smtClean="0"/>
              <a:t>rpush</a:t>
            </a:r>
            <a:r>
              <a:rPr lang="en-US" altLang="zh-CN" sz="2000" dirty="0" smtClean="0"/>
              <a:t> key string</a:t>
            </a:r>
            <a:r>
              <a:rPr lang="zh-CN" altLang="en-US" sz="2000" dirty="0" smtClean="0"/>
              <a:t>同上，在尾部添加</a:t>
            </a:r>
          </a:p>
          <a:p>
            <a:pPr lvl="1"/>
            <a:r>
              <a:rPr lang="en-US" altLang="zh-CN" sz="2000" dirty="0" err="1" smtClean="0"/>
              <a:t>llen</a:t>
            </a:r>
            <a:r>
              <a:rPr lang="en-US" altLang="zh-CN" sz="2000" dirty="0" smtClean="0"/>
              <a:t> key</a:t>
            </a:r>
            <a:r>
              <a:rPr lang="zh-CN" altLang="en-US" sz="2000" dirty="0" smtClean="0"/>
              <a:t>返回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对应</a:t>
            </a:r>
            <a:r>
              <a:rPr lang="en-US" altLang="zh-CN" sz="2000" dirty="0" smtClean="0"/>
              <a:t>list</a:t>
            </a:r>
            <a:r>
              <a:rPr lang="zh-CN" altLang="en-US" sz="2000" dirty="0" smtClean="0"/>
              <a:t>的长度，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不存在返回</a:t>
            </a:r>
            <a:r>
              <a:rPr lang="en-US" altLang="zh-CN" sz="2000" dirty="0" smtClean="0"/>
              <a:t>0,</a:t>
            </a:r>
            <a:r>
              <a:rPr lang="zh-CN" altLang="en-US" sz="2000" dirty="0" smtClean="0"/>
              <a:t>如果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对应类型不是</a:t>
            </a:r>
            <a:r>
              <a:rPr lang="en-US" altLang="zh-CN" sz="2000" dirty="0" smtClean="0"/>
              <a:t>list</a:t>
            </a:r>
            <a:r>
              <a:rPr lang="zh-CN" altLang="en-US" sz="2000" dirty="0" smtClean="0"/>
              <a:t>返回错误</a:t>
            </a:r>
          </a:p>
          <a:p>
            <a:pPr lvl="1"/>
            <a:r>
              <a:rPr lang="en-US" altLang="zh-CN" sz="2000" dirty="0" err="1" smtClean="0"/>
              <a:t>lrange</a:t>
            </a:r>
            <a:r>
              <a:rPr lang="en-US" altLang="zh-CN" sz="2000" dirty="0" smtClean="0"/>
              <a:t> key start end</a:t>
            </a:r>
            <a:r>
              <a:rPr lang="zh-CN" altLang="en-US" sz="2000" dirty="0" smtClean="0"/>
              <a:t>返回指定区间内的元素，下标从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开始，负值表示从后面计算，</a:t>
            </a:r>
            <a:r>
              <a:rPr lang="en-US" altLang="zh-CN" sz="2000" dirty="0" smtClean="0"/>
              <a:t>-1</a:t>
            </a:r>
            <a:r>
              <a:rPr lang="zh-CN" altLang="en-US" sz="2000" dirty="0" smtClean="0"/>
              <a:t>表示倒数第一个元素 ，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不存在返回空列表</a:t>
            </a:r>
          </a:p>
          <a:p>
            <a:pPr lvl="1"/>
            <a:r>
              <a:rPr lang="en-US" altLang="zh-CN" sz="2000" dirty="0" err="1" smtClean="0"/>
              <a:t>ltrim</a:t>
            </a:r>
            <a:r>
              <a:rPr lang="en-US" altLang="zh-CN" sz="2000" dirty="0" smtClean="0"/>
              <a:t> key start end</a:t>
            </a:r>
            <a:r>
              <a:rPr lang="zh-CN" altLang="en-US" sz="2000" dirty="0" smtClean="0"/>
              <a:t>截取</a:t>
            </a:r>
            <a:r>
              <a:rPr lang="en-US" altLang="zh-CN" sz="2000" dirty="0" smtClean="0"/>
              <a:t>list</a:t>
            </a:r>
            <a:r>
              <a:rPr lang="zh-CN" altLang="en-US" sz="2000" dirty="0" smtClean="0"/>
              <a:t>，保留指定区间内元素，成功返回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不存在返回错误</a:t>
            </a:r>
            <a:r>
              <a:rPr lang="zh-CN" altLang="en-US" sz="1800" dirty="0" smtClean="0"/>
              <a:t/>
            </a:r>
            <a:br>
              <a:rPr lang="zh-CN" altLang="en-US" sz="1800" dirty="0" smtClean="0"/>
            </a:br>
            <a:endParaRPr lang="zh-CN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1633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dirty="0" err="1" smtClean="0"/>
              <a:t>Redis</a:t>
            </a:r>
            <a:r>
              <a:rPr lang="zh-CN" altLang="en-US" dirty="0" smtClean="0"/>
              <a:t>各种数据类型及操作（续十一）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539552" y="1916832"/>
            <a:ext cx="8424935" cy="4013406"/>
          </a:xfrm>
        </p:spPr>
        <p:txBody>
          <a:bodyPr/>
          <a:lstStyle/>
          <a:p>
            <a:r>
              <a:rPr lang="en-US" altLang="zh-CN" b="1" dirty="0" smtClean="0">
                <a:latin typeface="华文细黑" pitchFamily="2" charset="-122"/>
                <a:ea typeface="华文细黑" pitchFamily="2" charset="-122"/>
              </a:rPr>
              <a:t>List</a:t>
            </a: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相关命令（续一）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lset</a:t>
            </a:r>
            <a:r>
              <a:rPr lang="en-US" altLang="zh-CN" dirty="0" smtClean="0"/>
              <a:t> key index value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中指定下标的元素值，成功返回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或者下标不存在返回错误</a:t>
            </a:r>
          </a:p>
          <a:p>
            <a:pPr lvl="1"/>
            <a:r>
              <a:rPr lang="en-US" altLang="zh-CN" dirty="0" err="1" smtClean="0"/>
              <a:t>lrem</a:t>
            </a:r>
            <a:r>
              <a:rPr lang="en-US" altLang="zh-CN" dirty="0" smtClean="0"/>
              <a:t> key count value</a:t>
            </a:r>
            <a:r>
              <a:rPr lang="zh-CN" altLang="en-US" dirty="0" smtClean="0"/>
              <a:t>从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中删除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个和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相同的元素。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时候删除全部</a:t>
            </a:r>
          </a:p>
          <a:p>
            <a:pPr lvl="1"/>
            <a:r>
              <a:rPr lang="en-US" altLang="zh-CN" dirty="0" err="1" smtClean="0"/>
              <a:t>lpop</a:t>
            </a:r>
            <a:r>
              <a:rPr lang="en-US" altLang="zh-CN" dirty="0" smtClean="0"/>
              <a:t> key</a:t>
            </a:r>
            <a:r>
              <a:rPr lang="zh-CN" altLang="en-US" dirty="0" smtClean="0"/>
              <a:t>从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的头部删除元素，并返回删除元素。如果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不存在或者是空返回</a:t>
            </a:r>
            <a:r>
              <a:rPr lang="en-US" altLang="zh-CN" dirty="0" smtClean="0"/>
              <a:t>nil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对应值不是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返回错误</a:t>
            </a:r>
            <a:endParaRPr lang="en-US" altLang="zh-CN" dirty="0" smtClean="0"/>
          </a:p>
          <a:p>
            <a:pPr lvl="1"/>
            <a:r>
              <a:rPr lang="en-US" altLang="zh-CN" sz="2000" dirty="0" err="1" smtClean="0"/>
              <a:t>rpop</a:t>
            </a:r>
            <a:r>
              <a:rPr lang="zh-CN" altLang="en-US" sz="2000" dirty="0" smtClean="0"/>
              <a:t>同上，但是从尾部删除</a:t>
            </a:r>
          </a:p>
        </p:txBody>
      </p:sp>
    </p:spTree>
    <p:extLst>
      <p:ext uri="{BB962C8B-B14F-4D97-AF65-F5344CB8AC3E}">
        <p14:creationId xmlns:p14="http://schemas.microsoft.com/office/powerpoint/2010/main" val="271034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dirty="0" err="1" smtClean="0"/>
              <a:t>Redis</a:t>
            </a:r>
            <a:r>
              <a:rPr lang="zh-CN" altLang="en-US" dirty="0" smtClean="0"/>
              <a:t>各种数据类型及操作（续十二）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67544" y="1844824"/>
            <a:ext cx="8424935" cy="4586127"/>
          </a:xfrm>
        </p:spPr>
        <p:txBody>
          <a:bodyPr/>
          <a:lstStyle/>
          <a:p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List</a:t>
            </a:r>
            <a:r>
              <a:rPr lang="zh-CN" altLang="en-US" sz="2000" b="1" dirty="0" smtClean="0">
                <a:latin typeface="华文细黑" pitchFamily="2" charset="-122"/>
                <a:ea typeface="华文细黑" pitchFamily="2" charset="-122"/>
              </a:rPr>
              <a:t>相关命令（续二）</a:t>
            </a:r>
            <a:endParaRPr lang="en-US" altLang="zh-CN" sz="2000" dirty="0" smtClean="0"/>
          </a:p>
          <a:p>
            <a:pPr lvl="1"/>
            <a:r>
              <a:rPr lang="en-US" altLang="zh-CN" sz="1800" dirty="0" err="1" smtClean="0"/>
              <a:t>blpop</a:t>
            </a:r>
            <a:r>
              <a:rPr lang="en-US" altLang="zh-CN" sz="1800" dirty="0" smtClean="0"/>
              <a:t> key1...</a:t>
            </a:r>
            <a:r>
              <a:rPr lang="en-US" altLang="zh-CN" sz="1800" dirty="0" err="1" smtClean="0"/>
              <a:t>keyN</a:t>
            </a:r>
            <a:r>
              <a:rPr lang="en-US" altLang="zh-CN" sz="1800" dirty="0" smtClean="0"/>
              <a:t> timeout</a:t>
            </a:r>
            <a:r>
              <a:rPr lang="zh-CN" altLang="en-US" sz="1800" dirty="0" smtClean="0"/>
              <a:t>从左到右扫描返回对第一个非空</a:t>
            </a:r>
            <a:r>
              <a:rPr lang="en-US" altLang="zh-CN" sz="1800" dirty="0" smtClean="0"/>
              <a:t>list</a:t>
            </a:r>
            <a:r>
              <a:rPr lang="zh-CN" altLang="en-US" sz="1800" dirty="0" smtClean="0"/>
              <a:t>进行</a:t>
            </a:r>
            <a:r>
              <a:rPr lang="en-US" altLang="zh-CN" sz="1800" dirty="0" err="1" smtClean="0"/>
              <a:t>lpop</a:t>
            </a:r>
            <a:r>
              <a:rPr lang="zh-CN" altLang="en-US" sz="1800" dirty="0" smtClean="0"/>
              <a:t>操作并返回，比如</a:t>
            </a:r>
            <a:r>
              <a:rPr lang="en-US" altLang="zh-CN" sz="1800" dirty="0" err="1" smtClean="0"/>
              <a:t>blpop</a:t>
            </a:r>
            <a:r>
              <a:rPr lang="en-US" altLang="zh-CN" sz="1800" dirty="0" smtClean="0"/>
              <a:t> list1 list2 list3 0 ,</a:t>
            </a:r>
            <a:r>
              <a:rPr lang="zh-CN" altLang="en-US" sz="1800" dirty="0" smtClean="0"/>
              <a:t>如果</a:t>
            </a:r>
            <a:r>
              <a:rPr lang="en-US" altLang="zh-CN" sz="1800" dirty="0" smtClean="0"/>
              <a:t>list</a:t>
            </a:r>
            <a:r>
              <a:rPr lang="zh-CN" altLang="en-US" sz="1800" dirty="0" smtClean="0"/>
              <a:t>不存在，</a:t>
            </a:r>
            <a:r>
              <a:rPr lang="en-US" altLang="zh-CN" sz="1800" dirty="0" smtClean="0"/>
              <a:t>list2,list3</a:t>
            </a:r>
            <a:r>
              <a:rPr lang="zh-CN" altLang="en-US" sz="1800" dirty="0" smtClean="0"/>
              <a:t>都是非空则对</a:t>
            </a:r>
            <a:r>
              <a:rPr lang="en-US" altLang="zh-CN" sz="1800" dirty="0" smtClean="0"/>
              <a:t>list2</a:t>
            </a:r>
            <a:r>
              <a:rPr lang="zh-CN" altLang="en-US" sz="1800" dirty="0" smtClean="0"/>
              <a:t>做</a:t>
            </a:r>
            <a:r>
              <a:rPr lang="en-US" altLang="zh-CN" sz="1800" dirty="0" err="1" smtClean="0"/>
              <a:t>lpop</a:t>
            </a:r>
            <a:r>
              <a:rPr lang="zh-CN" altLang="en-US" sz="1800" dirty="0" smtClean="0"/>
              <a:t>并返回从</a:t>
            </a:r>
            <a:r>
              <a:rPr lang="en-US" altLang="zh-CN" sz="1800" dirty="0" smtClean="0"/>
              <a:t>list2</a:t>
            </a:r>
            <a:r>
              <a:rPr lang="zh-CN" altLang="en-US" sz="1800" dirty="0" smtClean="0"/>
              <a:t>中删除的元素。如果所有的</a:t>
            </a:r>
            <a:r>
              <a:rPr lang="en-US" altLang="zh-CN" sz="1800" dirty="0" smtClean="0"/>
              <a:t>list</a:t>
            </a:r>
            <a:r>
              <a:rPr lang="zh-CN" altLang="en-US" sz="1800" dirty="0" smtClean="0"/>
              <a:t>都是空或不存在，则会阻塞</a:t>
            </a:r>
            <a:r>
              <a:rPr lang="en-US" altLang="zh-CN" sz="1800" dirty="0" smtClean="0"/>
              <a:t>timeout</a:t>
            </a:r>
            <a:r>
              <a:rPr lang="zh-CN" altLang="en-US" sz="1800" dirty="0" smtClean="0"/>
              <a:t>秒，</a:t>
            </a:r>
            <a:r>
              <a:rPr lang="en-US" altLang="zh-CN" sz="1800" dirty="0" smtClean="0"/>
              <a:t>timeout</a:t>
            </a:r>
            <a:r>
              <a:rPr lang="zh-CN" altLang="en-US" sz="1800" dirty="0" smtClean="0"/>
              <a:t>为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表示一直阻塞。</a:t>
            </a:r>
            <a:br>
              <a:rPr lang="zh-CN" altLang="en-US" sz="1800" dirty="0" smtClean="0"/>
            </a:br>
            <a:r>
              <a:rPr lang="zh-CN" altLang="en-US" sz="1800" dirty="0" smtClean="0"/>
              <a:t>当阻塞时，如果有</a:t>
            </a:r>
            <a:r>
              <a:rPr lang="en-US" altLang="zh-CN" sz="1800" dirty="0" smtClean="0"/>
              <a:t>client</a:t>
            </a:r>
            <a:r>
              <a:rPr lang="zh-CN" altLang="en-US" sz="1800" dirty="0" smtClean="0"/>
              <a:t>对</a:t>
            </a:r>
            <a:r>
              <a:rPr lang="en-US" altLang="zh-CN" sz="1800" dirty="0" smtClean="0"/>
              <a:t>key1...</a:t>
            </a:r>
            <a:r>
              <a:rPr lang="en-US" altLang="zh-CN" sz="1800" dirty="0" err="1" smtClean="0"/>
              <a:t>keyN</a:t>
            </a:r>
            <a:r>
              <a:rPr lang="zh-CN" altLang="en-US" sz="1800" dirty="0" smtClean="0"/>
              <a:t>中的任意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进行</a:t>
            </a:r>
            <a:r>
              <a:rPr lang="en-US" altLang="zh-CN" sz="1800" dirty="0" smtClean="0"/>
              <a:t>push</a:t>
            </a:r>
            <a:r>
              <a:rPr lang="zh-CN" altLang="en-US" sz="1800" dirty="0" smtClean="0"/>
              <a:t>操作，则第一在这个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上被阻塞的</a:t>
            </a:r>
            <a:r>
              <a:rPr lang="en-US" altLang="zh-CN" sz="1800" dirty="0" smtClean="0"/>
              <a:t>client</a:t>
            </a:r>
            <a:r>
              <a:rPr lang="zh-CN" altLang="en-US" sz="1800" dirty="0" smtClean="0"/>
              <a:t>会立即返回。如果超时发生，则返回</a:t>
            </a:r>
            <a:r>
              <a:rPr lang="en-US" altLang="zh-CN" sz="1800" dirty="0" smtClean="0"/>
              <a:t>nil</a:t>
            </a:r>
            <a:r>
              <a:rPr lang="zh-CN" altLang="en-US" sz="1800" dirty="0" smtClean="0"/>
              <a:t>。</a:t>
            </a:r>
          </a:p>
          <a:p>
            <a:pPr lvl="1"/>
            <a:r>
              <a:rPr lang="en-US" altLang="zh-CN" sz="1800" dirty="0" err="1" smtClean="0"/>
              <a:t>brpop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同</a:t>
            </a:r>
            <a:r>
              <a:rPr lang="en-US" altLang="zh-CN" sz="1800" dirty="0" err="1" smtClean="0"/>
              <a:t>blpop</a:t>
            </a:r>
            <a:r>
              <a:rPr lang="zh-CN" altLang="en-US" sz="1800" dirty="0" smtClean="0"/>
              <a:t>，一个是从头部删除一个是从尾部删除</a:t>
            </a:r>
          </a:p>
          <a:p>
            <a:pPr lvl="1"/>
            <a:r>
              <a:rPr lang="en-US" altLang="zh-CN" sz="1800" dirty="0" err="1" smtClean="0"/>
              <a:t>rpoplpush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srckey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destkey</a:t>
            </a:r>
            <a:r>
              <a:rPr lang="zh-CN" altLang="en-US" sz="1800" dirty="0" smtClean="0"/>
              <a:t>从</a:t>
            </a:r>
            <a:r>
              <a:rPr lang="en-US" altLang="zh-CN" sz="1800" dirty="0" err="1" smtClean="0"/>
              <a:t>srckey</a:t>
            </a:r>
            <a:r>
              <a:rPr lang="zh-CN" altLang="en-US" sz="1800" dirty="0" smtClean="0"/>
              <a:t>对应</a:t>
            </a:r>
            <a:r>
              <a:rPr lang="en-US" altLang="zh-CN" sz="1800" dirty="0" smtClean="0"/>
              <a:t>list</a:t>
            </a:r>
            <a:r>
              <a:rPr lang="zh-CN" altLang="en-US" sz="1800" dirty="0" smtClean="0"/>
              <a:t>的尾部移除元素并添加到</a:t>
            </a:r>
            <a:r>
              <a:rPr lang="en-US" altLang="zh-CN" sz="1800" dirty="0" err="1" smtClean="0"/>
              <a:t>destkey</a:t>
            </a:r>
            <a:r>
              <a:rPr lang="zh-CN" altLang="en-US" sz="1800" dirty="0" smtClean="0"/>
              <a:t>对应</a:t>
            </a:r>
            <a:r>
              <a:rPr lang="en-US" altLang="zh-CN" sz="1800" dirty="0" smtClean="0"/>
              <a:t>list</a:t>
            </a:r>
            <a:r>
              <a:rPr lang="zh-CN" altLang="en-US" sz="1800" dirty="0" smtClean="0"/>
              <a:t>的头部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最后返回被移除的元素值，整个操作是原子的</a:t>
            </a:r>
            <a:r>
              <a:rPr lang="en-US" altLang="zh-CN" sz="1800" dirty="0" smtClean="0"/>
              <a:t>.</a:t>
            </a:r>
            <a:r>
              <a:rPr lang="zh-CN" altLang="en-US" sz="1800" dirty="0" smtClean="0"/>
              <a:t>如果</a:t>
            </a:r>
            <a:r>
              <a:rPr lang="en-US" altLang="zh-CN" sz="1800" dirty="0" err="1" smtClean="0"/>
              <a:t>srckey</a:t>
            </a:r>
            <a:r>
              <a:rPr lang="zh-CN" altLang="en-US" sz="1800" dirty="0" smtClean="0"/>
              <a:t>是空</a:t>
            </a:r>
            <a:br>
              <a:rPr lang="zh-CN" altLang="en-US" sz="1800" dirty="0" smtClean="0"/>
            </a:br>
            <a:r>
              <a:rPr lang="zh-CN" altLang="en-US" sz="1800" dirty="0" smtClean="0"/>
              <a:t>或者不存在返回</a:t>
            </a:r>
            <a:r>
              <a:rPr lang="en-US" altLang="zh-CN" sz="1800" dirty="0" smtClean="0"/>
              <a:t>nil </a:t>
            </a:r>
            <a:r>
              <a:rPr lang="zh-CN" altLang="en-US" sz="1800" dirty="0" smtClean="0"/>
              <a:t/>
            </a:r>
            <a:br>
              <a:rPr lang="zh-CN" altLang="en-US" sz="1800" dirty="0" smtClean="0"/>
            </a:br>
            <a:endParaRPr lang="zh-CN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96111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简介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67544" y="2060848"/>
            <a:ext cx="8064896" cy="3441198"/>
          </a:xfrm>
        </p:spPr>
        <p:txBody>
          <a:bodyPr/>
          <a:lstStyle/>
          <a:p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是一款开源的、高性能的键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值存储（</a:t>
            </a:r>
            <a:r>
              <a:rPr lang="en-US" altLang="zh-CN" sz="2000" dirty="0" smtClean="0"/>
              <a:t>key-value store</a:t>
            </a:r>
            <a:r>
              <a:rPr lang="zh-CN" altLang="en-US" sz="2000" dirty="0" smtClean="0"/>
              <a:t>）。它常被称作是一款数据结构服务器（</a:t>
            </a:r>
            <a:r>
              <a:rPr lang="en-US" altLang="zh-CN" sz="2000" dirty="0" smtClean="0"/>
              <a:t>data structure server</a:t>
            </a:r>
            <a:r>
              <a:rPr lang="zh-CN" altLang="en-US" sz="2000" dirty="0" smtClean="0"/>
              <a:t>）。</a:t>
            </a:r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的键值可以包括字符串（</a:t>
            </a:r>
            <a:r>
              <a:rPr lang="en-US" altLang="zh-CN" sz="2000" dirty="0" smtClean="0"/>
              <a:t>strings</a:t>
            </a:r>
            <a:r>
              <a:rPr lang="zh-CN" altLang="en-US" sz="2000" dirty="0" smtClean="0"/>
              <a:t>）类型，同时它还包括哈希（</a:t>
            </a:r>
            <a:r>
              <a:rPr lang="en-US" altLang="zh-CN" sz="2000" dirty="0" smtClean="0"/>
              <a:t>hashes</a:t>
            </a:r>
            <a:r>
              <a:rPr lang="zh-CN" altLang="en-US" sz="2000" dirty="0" smtClean="0"/>
              <a:t>）、列表（</a:t>
            </a:r>
            <a:r>
              <a:rPr lang="en-US" altLang="zh-CN" sz="2000" dirty="0" smtClean="0"/>
              <a:t>lists</a:t>
            </a:r>
            <a:r>
              <a:rPr lang="zh-CN" altLang="en-US" sz="2000" dirty="0" smtClean="0"/>
              <a:t>）、集合（</a:t>
            </a:r>
            <a:r>
              <a:rPr lang="en-US" altLang="zh-CN" sz="2000" dirty="0" smtClean="0"/>
              <a:t>sets</a:t>
            </a:r>
            <a:r>
              <a:rPr lang="zh-CN" altLang="en-US" sz="2000" dirty="0" smtClean="0"/>
              <a:t>）和 有序集合（</a:t>
            </a:r>
            <a:r>
              <a:rPr lang="en-US" altLang="zh-CN" sz="2000" dirty="0" smtClean="0"/>
              <a:t>sorted sets</a:t>
            </a:r>
            <a:r>
              <a:rPr lang="zh-CN" altLang="en-US" sz="2000" dirty="0" smtClean="0"/>
              <a:t>）等数据类型。 对于这些数据类型，你可以执行原子操作。</a:t>
            </a:r>
          </a:p>
          <a:p>
            <a:r>
              <a:rPr lang="zh-CN" altLang="en-US" sz="2000" dirty="0" smtClean="0"/>
              <a:t>为了获得优异的性能，</a:t>
            </a:r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采用了内存中（</a:t>
            </a:r>
            <a:r>
              <a:rPr lang="en-US" altLang="zh-CN" sz="2000" dirty="0" smtClean="0"/>
              <a:t>in-memory</a:t>
            </a:r>
            <a:r>
              <a:rPr lang="zh-CN" altLang="en-US" sz="2000" dirty="0" smtClean="0"/>
              <a:t>）数据集（</a:t>
            </a:r>
            <a:r>
              <a:rPr lang="en-US" altLang="zh-CN" sz="2000" dirty="0" smtClean="0"/>
              <a:t>dataset</a:t>
            </a:r>
            <a:r>
              <a:rPr lang="zh-CN" altLang="en-US" sz="2000" dirty="0" smtClean="0"/>
              <a:t>）的方式。同时，</a:t>
            </a:r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支持数据的持久化，你可以每隔一段时间将数据集转存到磁盘上（</a:t>
            </a:r>
            <a:r>
              <a:rPr lang="en-US" altLang="zh-CN" sz="2000" dirty="0" smtClean="0"/>
              <a:t>snapshot</a:t>
            </a:r>
            <a:r>
              <a:rPr lang="zh-CN" altLang="en-US" sz="2000" dirty="0" smtClean="0"/>
              <a:t>），或者在日志尾部追加每一条操作命令（</a:t>
            </a:r>
            <a:r>
              <a:rPr lang="en-US" altLang="zh-CN" sz="2000" dirty="0" smtClean="0"/>
              <a:t>append only </a:t>
            </a:r>
            <a:r>
              <a:rPr lang="en-US" altLang="zh-CN" sz="2000" dirty="0" err="1" smtClean="0"/>
              <a:t>file,aof</a:t>
            </a:r>
            <a:r>
              <a:rPr lang="zh-CN" altLang="en-US" sz="2000" dirty="0" smtClean="0"/>
              <a:t>）。 </a:t>
            </a:r>
          </a:p>
        </p:txBody>
      </p:sp>
    </p:spTree>
    <p:extLst>
      <p:ext uri="{BB962C8B-B14F-4D97-AF65-F5344CB8AC3E}">
        <p14:creationId xmlns:p14="http://schemas.microsoft.com/office/powerpoint/2010/main" val="412191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dirty="0" err="1" smtClean="0"/>
              <a:t>Redis</a:t>
            </a:r>
            <a:r>
              <a:rPr lang="zh-CN" altLang="en-US" dirty="0" smtClean="0"/>
              <a:t>各种数据类型及操作（续十三）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539552" y="1844824"/>
            <a:ext cx="8424935" cy="3736407"/>
          </a:xfrm>
        </p:spPr>
        <p:txBody>
          <a:bodyPr/>
          <a:lstStyle/>
          <a:p>
            <a:r>
              <a:rPr lang="en-US" altLang="zh-CN" dirty="0" smtClean="0"/>
              <a:t>Set</a:t>
            </a:r>
          </a:p>
          <a:p>
            <a:pPr lvl="1"/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set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string</a:t>
            </a:r>
            <a:r>
              <a:rPr lang="zh-CN" altLang="en-US" sz="2000" dirty="0" smtClean="0"/>
              <a:t>类型的无序集合。</a:t>
            </a:r>
          </a:p>
          <a:p>
            <a:pPr lvl="1"/>
            <a:r>
              <a:rPr lang="en-US" altLang="zh-CN" sz="2000" dirty="0" smtClean="0"/>
              <a:t>set</a:t>
            </a:r>
            <a:r>
              <a:rPr lang="zh-CN" altLang="en-US" sz="2000" dirty="0" smtClean="0"/>
              <a:t>元素最大可以包含</a:t>
            </a:r>
            <a:r>
              <a:rPr lang="en-US" altLang="zh-CN" sz="2000" dirty="0" smtClean="0"/>
              <a:t>(2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次方</a:t>
            </a:r>
            <a:r>
              <a:rPr lang="en-US" altLang="zh-CN" sz="2000" dirty="0" smtClean="0"/>
              <a:t>-1)</a:t>
            </a:r>
            <a:r>
              <a:rPr lang="zh-CN" altLang="en-US" sz="2000" dirty="0" smtClean="0"/>
              <a:t>个元素。</a:t>
            </a:r>
          </a:p>
          <a:p>
            <a:pPr lvl="1"/>
            <a:r>
              <a:rPr lang="en-US" altLang="zh-CN" sz="2000" dirty="0" smtClean="0"/>
              <a:t>set</a:t>
            </a:r>
            <a:r>
              <a:rPr lang="zh-CN" altLang="en-US" sz="2000" dirty="0" smtClean="0"/>
              <a:t>的是通过</a:t>
            </a:r>
            <a:r>
              <a:rPr lang="en-US" altLang="zh-CN" sz="2000" dirty="0" smtClean="0"/>
              <a:t>hash table</a:t>
            </a:r>
            <a:r>
              <a:rPr lang="zh-CN" altLang="en-US" sz="2000" dirty="0" smtClean="0"/>
              <a:t>实现的，</a:t>
            </a:r>
            <a:r>
              <a:rPr lang="en-US" altLang="zh-CN" sz="2000" dirty="0" smtClean="0"/>
              <a:t>hash table</a:t>
            </a:r>
            <a:r>
              <a:rPr lang="zh-CN" altLang="en-US" sz="2000" dirty="0" smtClean="0"/>
              <a:t>会随着添加或者删除自动的调整大小</a:t>
            </a:r>
          </a:p>
          <a:p>
            <a:pPr lvl="1"/>
            <a:r>
              <a:rPr lang="zh-CN" altLang="en-US" sz="2000" dirty="0" smtClean="0"/>
              <a:t>关于</a:t>
            </a:r>
            <a:r>
              <a:rPr lang="en-US" altLang="zh-CN" sz="2000" dirty="0" smtClean="0"/>
              <a:t>set</a:t>
            </a:r>
            <a:r>
              <a:rPr lang="zh-CN" altLang="en-US" sz="2000" dirty="0" smtClean="0"/>
              <a:t>集合类型除了基本的添加删除操作，其他有用的操作还包含集合的取并集</a:t>
            </a:r>
            <a:r>
              <a:rPr lang="en-US" altLang="zh-CN" sz="2000" dirty="0" smtClean="0"/>
              <a:t>(union)</a:t>
            </a:r>
            <a:r>
              <a:rPr lang="zh-CN" altLang="en-US" sz="2000" dirty="0" smtClean="0"/>
              <a:t>，交集</a:t>
            </a:r>
            <a:r>
              <a:rPr lang="en-US" altLang="zh-CN" sz="2000" dirty="0" smtClean="0"/>
              <a:t>(intersection)</a:t>
            </a:r>
            <a:r>
              <a:rPr lang="zh-CN" altLang="en-US" sz="2000" dirty="0" smtClean="0"/>
              <a:t>，差集</a:t>
            </a:r>
            <a:r>
              <a:rPr lang="en-US" altLang="zh-CN" sz="2000" dirty="0" smtClean="0"/>
              <a:t>(difference)</a:t>
            </a:r>
            <a:r>
              <a:rPr lang="zh-CN" altLang="en-US" sz="2000" dirty="0" smtClean="0"/>
              <a:t>。通过这些操作可以很容易的实现</a:t>
            </a:r>
            <a:r>
              <a:rPr lang="en-US" altLang="zh-CN" sz="2000" dirty="0" err="1" smtClean="0"/>
              <a:t>sns</a:t>
            </a:r>
            <a:r>
              <a:rPr lang="zh-CN" altLang="en-US" sz="2000" dirty="0" smtClean="0"/>
              <a:t>中的好友推荐和</a:t>
            </a:r>
            <a:r>
              <a:rPr lang="en-US" altLang="zh-CN" sz="2000" dirty="0" smtClean="0"/>
              <a:t>blog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tag</a:t>
            </a:r>
            <a:r>
              <a:rPr lang="zh-CN" altLang="en-US" sz="2000" dirty="0" smtClean="0"/>
              <a:t>功能。 </a:t>
            </a:r>
            <a:br>
              <a:rPr lang="zh-CN" altLang="en-US" sz="2000" dirty="0" smtClean="0"/>
            </a:b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894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dirty="0" err="1" smtClean="0"/>
              <a:t>Redis</a:t>
            </a:r>
            <a:r>
              <a:rPr lang="zh-CN" altLang="en-US" dirty="0" smtClean="0"/>
              <a:t>各种数据类型及操作（续十四）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67544" y="1916832"/>
            <a:ext cx="8424935" cy="4362028"/>
          </a:xfrm>
        </p:spPr>
        <p:txBody>
          <a:bodyPr/>
          <a:lstStyle/>
          <a:p>
            <a:r>
              <a:rPr lang="en-US" altLang="zh-CN" sz="2000" dirty="0" smtClean="0"/>
              <a:t>Set</a:t>
            </a:r>
            <a:r>
              <a:rPr lang="zh-CN" altLang="en-US" sz="2000" dirty="0" smtClean="0"/>
              <a:t>相关命令</a:t>
            </a:r>
            <a:endParaRPr lang="en-US" altLang="zh-CN" sz="2000" dirty="0" smtClean="0"/>
          </a:p>
          <a:p>
            <a:pPr lvl="1"/>
            <a:r>
              <a:rPr lang="en-US" altLang="zh-CN" sz="1800" dirty="0" err="1" smtClean="0"/>
              <a:t>sadd</a:t>
            </a:r>
            <a:r>
              <a:rPr lang="en-US" altLang="zh-CN" sz="1800" dirty="0" smtClean="0"/>
              <a:t> key member </a:t>
            </a:r>
            <a:r>
              <a:rPr lang="zh-CN" altLang="en-US" sz="1800" dirty="0" smtClean="0"/>
              <a:t>添加一个</a:t>
            </a:r>
            <a:r>
              <a:rPr lang="en-US" altLang="zh-CN" sz="1800" dirty="0" smtClean="0"/>
              <a:t>string</a:t>
            </a:r>
            <a:r>
              <a:rPr lang="zh-CN" altLang="en-US" sz="1800" dirty="0" smtClean="0"/>
              <a:t>元素到</a:t>
            </a:r>
            <a:r>
              <a:rPr lang="en-US" altLang="zh-CN" sz="1800" dirty="0" smtClean="0"/>
              <a:t>,key</a:t>
            </a:r>
            <a:r>
              <a:rPr lang="zh-CN" altLang="en-US" sz="1800" dirty="0" smtClean="0"/>
              <a:t>对应的</a:t>
            </a:r>
            <a:r>
              <a:rPr lang="en-US" altLang="zh-CN" sz="1800" dirty="0" smtClean="0"/>
              <a:t>set</a:t>
            </a:r>
            <a:r>
              <a:rPr lang="zh-CN" altLang="en-US" sz="1800" dirty="0" smtClean="0"/>
              <a:t>集合中，成功返回</a:t>
            </a:r>
            <a:r>
              <a:rPr lang="en-US" altLang="zh-CN" sz="1800" dirty="0" smtClean="0"/>
              <a:t>1,</a:t>
            </a:r>
            <a:r>
              <a:rPr lang="zh-CN" altLang="en-US" sz="1800" dirty="0" smtClean="0"/>
              <a:t>如果元素以及在集合中返回</a:t>
            </a:r>
            <a:r>
              <a:rPr lang="en-US" altLang="zh-CN" sz="1800" dirty="0" smtClean="0"/>
              <a:t>0,key</a:t>
            </a:r>
            <a:r>
              <a:rPr lang="zh-CN" altLang="en-US" sz="1800" dirty="0" smtClean="0"/>
              <a:t>对应的</a:t>
            </a:r>
            <a:r>
              <a:rPr lang="en-US" altLang="zh-CN" sz="1800" dirty="0" smtClean="0"/>
              <a:t>set</a:t>
            </a:r>
            <a:r>
              <a:rPr lang="zh-CN" altLang="en-US" sz="1800" dirty="0" smtClean="0"/>
              <a:t>不存在返回错误</a:t>
            </a:r>
          </a:p>
          <a:p>
            <a:pPr lvl="1"/>
            <a:r>
              <a:rPr lang="en-US" altLang="zh-CN" sz="1800" dirty="0" err="1" smtClean="0"/>
              <a:t>srem</a:t>
            </a:r>
            <a:r>
              <a:rPr lang="en-US" altLang="zh-CN" sz="1800" dirty="0" smtClean="0"/>
              <a:t> key member </a:t>
            </a:r>
            <a:r>
              <a:rPr lang="zh-CN" altLang="en-US" sz="1800" dirty="0" smtClean="0"/>
              <a:t>从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对应</a:t>
            </a:r>
            <a:r>
              <a:rPr lang="en-US" altLang="zh-CN" sz="1800" dirty="0" smtClean="0"/>
              <a:t>set</a:t>
            </a:r>
            <a:r>
              <a:rPr lang="zh-CN" altLang="en-US" sz="1800" dirty="0" smtClean="0"/>
              <a:t>中移除给定元素，成功返回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，如果</a:t>
            </a:r>
            <a:r>
              <a:rPr lang="en-US" altLang="zh-CN" sz="1800" dirty="0" smtClean="0"/>
              <a:t>member</a:t>
            </a:r>
            <a:r>
              <a:rPr lang="zh-CN" altLang="en-US" sz="1800" dirty="0" smtClean="0"/>
              <a:t>在集合中不存在或者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不存在返回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，如果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对应的不是</a:t>
            </a:r>
            <a:r>
              <a:rPr lang="en-US" altLang="zh-CN" sz="1800" dirty="0" smtClean="0"/>
              <a:t>set</a:t>
            </a:r>
            <a:r>
              <a:rPr lang="zh-CN" altLang="en-US" sz="1800" dirty="0" smtClean="0"/>
              <a:t>类型的值返回错误</a:t>
            </a:r>
          </a:p>
          <a:p>
            <a:pPr lvl="1"/>
            <a:r>
              <a:rPr lang="en-US" altLang="zh-CN" sz="1800" dirty="0" err="1" smtClean="0"/>
              <a:t>spop</a:t>
            </a:r>
            <a:r>
              <a:rPr lang="en-US" altLang="zh-CN" sz="1800" dirty="0" smtClean="0"/>
              <a:t> key </a:t>
            </a:r>
            <a:r>
              <a:rPr lang="zh-CN" altLang="en-US" sz="1800" dirty="0" smtClean="0"/>
              <a:t>删除并返回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对应</a:t>
            </a:r>
            <a:r>
              <a:rPr lang="en-US" altLang="zh-CN" sz="1800" dirty="0" smtClean="0"/>
              <a:t>set</a:t>
            </a:r>
            <a:r>
              <a:rPr lang="zh-CN" altLang="en-US" sz="1800" dirty="0" smtClean="0"/>
              <a:t>中随机的一个元素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如果</a:t>
            </a:r>
            <a:r>
              <a:rPr lang="en-US" altLang="zh-CN" sz="1800" dirty="0" smtClean="0"/>
              <a:t>set</a:t>
            </a:r>
            <a:r>
              <a:rPr lang="zh-CN" altLang="en-US" sz="1800" dirty="0" smtClean="0"/>
              <a:t>是空或者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不存在返回</a:t>
            </a:r>
            <a:r>
              <a:rPr lang="en-US" altLang="zh-CN" sz="1800" dirty="0" smtClean="0"/>
              <a:t>nil</a:t>
            </a:r>
          </a:p>
          <a:p>
            <a:pPr lvl="1"/>
            <a:r>
              <a:rPr lang="en-US" altLang="zh-CN" sz="1800" dirty="0" err="1" smtClean="0"/>
              <a:t>srandmember</a:t>
            </a:r>
            <a:r>
              <a:rPr lang="en-US" altLang="zh-CN" sz="1800" dirty="0" smtClean="0"/>
              <a:t> key </a:t>
            </a:r>
            <a:r>
              <a:rPr lang="zh-CN" altLang="en-US" sz="1800" dirty="0" smtClean="0"/>
              <a:t>同</a:t>
            </a:r>
            <a:r>
              <a:rPr lang="en-US" altLang="zh-CN" sz="1800" dirty="0" err="1" smtClean="0"/>
              <a:t>spop</a:t>
            </a:r>
            <a:r>
              <a:rPr lang="zh-CN" altLang="en-US" sz="1800" dirty="0" smtClean="0"/>
              <a:t>，随机取</a:t>
            </a:r>
            <a:r>
              <a:rPr lang="en-US" altLang="zh-CN" sz="1800" dirty="0" smtClean="0"/>
              <a:t>set</a:t>
            </a:r>
            <a:r>
              <a:rPr lang="zh-CN" altLang="en-US" sz="1800" dirty="0" smtClean="0"/>
              <a:t>中的一个元素，但是不删除元素</a:t>
            </a:r>
          </a:p>
          <a:p>
            <a:pPr lvl="1"/>
            <a:r>
              <a:rPr lang="en-US" altLang="zh-CN" sz="1800" dirty="0" err="1" smtClean="0"/>
              <a:t>smove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srckey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dstkey</a:t>
            </a:r>
            <a:r>
              <a:rPr lang="en-US" altLang="zh-CN" sz="1800" dirty="0" smtClean="0"/>
              <a:t> member </a:t>
            </a:r>
            <a:r>
              <a:rPr lang="zh-CN" altLang="en-US" sz="1800" dirty="0" smtClean="0"/>
              <a:t>从</a:t>
            </a:r>
            <a:r>
              <a:rPr lang="en-US" altLang="zh-CN" sz="1800" dirty="0" err="1" smtClean="0"/>
              <a:t>srckey</a:t>
            </a:r>
            <a:r>
              <a:rPr lang="zh-CN" altLang="en-US" sz="1800" dirty="0" smtClean="0"/>
              <a:t>对应</a:t>
            </a:r>
            <a:r>
              <a:rPr lang="en-US" altLang="zh-CN" sz="1800" dirty="0" smtClean="0"/>
              <a:t>set</a:t>
            </a:r>
            <a:r>
              <a:rPr lang="zh-CN" altLang="en-US" sz="1800" dirty="0" smtClean="0"/>
              <a:t>中移除</a:t>
            </a:r>
            <a:r>
              <a:rPr lang="en-US" altLang="zh-CN" sz="1800" dirty="0" smtClean="0"/>
              <a:t>member</a:t>
            </a:r>
            <a:r>
              <a:rPr lang="zh-CN" altLang="en-US" sz="1800" dirty="0" smtClean="0"/>
              <a:t>并添加到</a:t>
            </a:r>
            <a:r>
              <a:rPr lang="en-US" altLang="zh-CN" sz="1800" dirty="0" err="1" smtClean="0"/>
              <a:t>dstkey</a:t>
            </a:r>
            <a:r>
              <a:rPr lang="zh-CN" altLang="en-US" sz="1800" dirty="0" smtClean="0"/>
              <a:t>对应</a:t>
            </a:r>
            <a:r>
              <a:rPr lang="en-US" altLang="zh-CN" sz="1800" dirty="0" smtClean="0"/>
              <a:t>set</a:t>
            </a:r>
            <a:r>
              <a:rPr lang="zh-CN" altLang="en-US" sz="1800" dirty="0" smtClean="0"/>
              <a:t>中，整个操作是原子的。成功返回</a:t>
            </a:r>
            <a:r>
              <a:rPr lang="en-US" altLang="zh-CN" sz="1800" dirty="0" smtClean="0"/>
              <a:t>1,</a:t>
            </a:r>
            <a:r>
              <a:rPr lang="zh-CN" altLang="en-US" sz="1800" dirty="0" smtClean="0"/>
              <a:t>如果</a:t>
            </a:r>
            <a:r>
              <a:rPr lang="en-US" altLang="zh-CN" sz="1800" dirty="0" smtClean="0"/>
              <a:t>member</a:t>
            </a:r>
            <a:r>
              <a:rPr lang="zh-CN" altLang="en-US" sz="1800" dirty="0" smtClean="0"/>
              <a:t>在</a:t>
            </a:r>
            <a:r>
              <a:rPr lang="en-US" altLang="zh-CN" sz="1800" dirty="0" err="1" smtClean="0"/>
              <a:t>srckey</a:t>
            </a:r>
            <a:r>
              <a:rPr lang="zh-CN" altLang="en-US" sz="1800" dirty="0" smtClean="0"/>
              <a:t>中不存在返回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，如果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不是</a:t>
            </a:r>
            <a:r>
              <a:rPr lang="en-US" altLang="zh-CN" sz="1800" dirty="0" smtClean="0"/>
              <a:t>set</a:t>
            </a:r>
            <a:r>
              <a:rPr lang="zh-CN" altLang="en-US" sz="1800" dirty="0" smtClean="0"/>
              <a:t>类型返回错误</a:t>
            </a:r>
          </a:p>
        </p:txBody>
      </p:sp>
    </p:spTree>
    <p:extLst>
      <p:ext uri="{BB962C8B-B14F-4D97-AF65-F5344CB8AC3E}">
        <p14:creationId xmlns:p14="http://schemas.microsoft.com/office/powerpoint/2010/main" val="238727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dirty="0" err="1" smtClean="0"/>
              <a:t>Redis</a:t>
            </a:r>
            <a:r>
              <a:rPr lang="zh-CN" altLang="en-US" dirty="0" smtClean="0"/>
              <a:t>各种数据类型及操作（续十五）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67544" y="1988840"/>
            <a:ext cx="8424935" cy="4284250"/>
          </a:xfrm>
        </p:spPr>
        <p:txBody>
          <a:bodyPr/>
          <a:lstStyle/>
          <a:p>
            <a:r>
              <a:rPr lang="en-US" altLang="zh-CN" sz="2000" dirty="0" smtClean="0"/>
              <a:t>Set</a:t>
            </a:r>
            <a:r>
              <a:rPr lang="zh-CN" altLang="en-US" sz="2000" dirty="0" smtClean="0"/>
              <a:t>相关命令（续一）</a:t>
            </a:r>
            <a:endParaRPr lang="en-US" altLang="zh-CN" sz="2000" dirty="0" smtClean="0"/>
          </a:p>
          <a:p>
            <a:pPr lvl="1"/>
            <a:r>
              <a:rPr lang="en-US" altLang="zh-CN" sz="1800" dirty="0" err="1" smtClean="0"/>
              <a:t>scard</a:t>
            </a:r>
            <a:r>
              <a:rPr lang="en-US" altLang="zh-CN" sz="1800" dirty="0" smtClean="0"/>
              <a:t> key </a:t>
            </a:r>
            <a:r>
              <a:rPr lang="zh-CN" altLang="en-US" sz="1800" dirty="0" smtClean="0"/>
              <a:t>返回</a:t>
            </a:r>
            <a:r>
              <a:rPr lang="en-US" altLang="zh-CN" sz="1800" dirty="0" smtClean="0"/>
              <a:t>set</a:t>
            </a:r>
            <a:r>
              <a:rPr lang="zh-CN" altLang="en-US" sz="1800" dirty="0" smtClean="0"/>
              <a:t>的元素个数，如果</a:t>
            </a:r>
            <a:r>
              <a:rPr lang="en-US" altLang="zh-CN" sz="1800" dirty="0" smtClean="0"/>
              <a:t>set</a:t>
            </a:r>
            <a:r>
              <a:rPr lang="zh-CN" altLang="en-US" sz="1800" dirty="0" smtClean="0"/>
              <a:t>是空或者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不存在返回</a:t>
            </a:r>
            <a:r>
              <a:rPr lang="en-US" altLang="zh-CN" sz="1800" dirty="0" smtClean="0"/>
              <a:t>0</a:t>
            </a:r>
          </a:p>
          <a:p>
            <a:pPr lvl="1"/>
            <a:r>
              <a:rPr lang="en-US" altLang="zh-CN" sz="1800" dirty="0" err="1" smtClean="0"/>
              <a:t>sismember</a:t>
            </a:r>
            <a:r>
              <a:rPr lang="en-US" altLang="zh-CN" sz="1800" dirty="0" smtClean="0"/>
              <a:t> key member </a:t>
            </a:r>
            <a:r>
              <a:rPr lang="zh-CN" altLang="en-US" sz="1800" dirty="0" smtClean="0"/>
              <a:t>判断</a:t>
            </a:r>
            <a:r>
              <a:rPr lang="en-US" altLang="zh-CN" sz="1800" dirty="0" smtClean="0"/>
              <a:t>member</a:t>
            </a:r>
            <a:r>
              <a:rPr lang="zh-CN" altLang="en-US" sz="1800" dirty="0" smtClean="0"/>
              <a:t>是否在</a:t>
            </a:r>
            <a:r>
              <a:rPr lang="en-US" altLang="zh-CN" sz="1800" dirty="0" smtClean="0"/>
              <a:t>set</a:t>
            </a:r>
            <a:r>
              <a:rPr lang="zh-CN" altLang="en-US" sz="1800" dirty="0" smtClean="0"/>
              <a:t>中，存在返回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表示不存在或者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不存在</a:t>
            </a:r>
          </a:p>
          <a:p>
            <a:pPr lvl="1"/>
            <a:r>
              <a:rPr lang="en-US" altLang="zh-CN" sz="1800" dirty="0" smtClean="0"/>
              <a:t>sinter key1 key2...</a:t>
            </a:r>
            <a:r>
              <a:rPr lang="en-US" altLang="zh-CN" sz="1800" dirty="0" err="1" smtClean="0"/>
              <a:t>keyN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返回所有给定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的交集</a:t>
            </a:r>
          </a:p>
          <a:p>
            <a:pPr lvl="1"/>
            <a:r>
              <a:rPr lang="en-US" altLang="zh-CN" sz="1800" dirty="0" err="1" smtClean="0"/>
              <a:t>sinterstore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dstkey</a:t>
            </a:r>
            <a:r>
              <a:rPr lang="en-US" altLang="zh-CN" sz="1800" dirty="0" smtClean="0"/>
              <a:t> key1...</a:t>
            </a:r>
            <a:r>
              <a:rPr lang="en-US" altLang="zh-CN" sz="1800" dirty="0" err="1" smtClean="0"/>
              <a:t>keyN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同</a:t>
            </a:r>
            <a:r>
              <a:rPr lang="en-US" altLang="zh-CN" sz="1800" dirty="0" smtClean="0"/>
              <a:t>sinter</a:t>
            </a:r>
            <a:r>
              <a:rPr lang="zh-CN" altLang="en-US" sz="1800" dirty="0" smtClean="0"/>
              <a:t>，但是会同时将交集存到</a:t>
            </a:r>
            <a:r>
              <a:rPr lang="en-US" altLang="zh-CN" sz="1800" dirty="0" err="1" smtClean="0"/>
              <a:t>dstkey</a:t>
            </a:r>
            <a:r>
              <a:rPr lang="zh-CN" altLang="en-US" sz="1800" dirty="0" smtClean="0"/>
              <a:t>下</a:t>
            </a:r>
            <a:endParaRPr lang="en-US" altLang="zh-CN" sz="1800" dirty="0" smtClean="0"/>
          </a:p>
          <a:p>
            <a:pPr lvl="1"/>
            <a:r>
              <a:rPr lang="en-US" altLang="zh-CN" sz="1800" dirty="0" err="1" smtClean="0"/>
              <a:t>sunion</a:t>
            </a:r>
            <a:r>
              <a:rPr lang="en-US" altLang="zh-CN" sz="1800" dirty="0" smtClean="0"/>
              <a:t> key1 key2...</a:t>
            </a:r>
            <a:r>
              <a:rPr lang="en-US" altLang="zh-CN" sz="1800" dirty="0" err="1" smtClean="0"/>
              <a:t>keyN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返回所有给定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的并集</a:t>
            </a:r>
          </a:p>
          <a:p>
            <a:pPr lvl="1"/>
            <a:r>
              <a:rPr lang="en-US" altLang="zh-CN" sz="1800" dirty="0" err="1" smtClean="0"/>
              <a:t>sunionstore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dstkey</a:t>
            </a:r>
            <a:r>
              <a:rPr lang="en-US" altLang="zh-CN" sz="1800" dirty="0" smtClean="0"/>
              <a:t> key1...</a:t>
            </a:r>
            <a:r>
              <a:rPr lang="en-US" altLang="zh-CN" sz="1800" dirty="0" err="1" smtClean="0"/>
              <a:t>keyN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同</a:t>
            </a:r>
            <a:r>
              <a:rPr lang="en-US" altLang="zh-CN" sz="1800" dirty="0" err="1" smtClean="0"/>
              <a:t>sunion</a:t>
            </a:r>
            <a:r>
              <a:rPr lang="zh-CN" altLang="en-US" sz="1800" dirty="0" smtClean="0"/>
              <a:t>，并同时保存并集到</a:t>
            </a:r>
            <a:r>
              <a:rPr lang="en-US" altLang="zh-CN" sz="1800" dirty="0" err="1" smtClean="0"/>
              <a:t>dstkey</a:t>
            </a:r>
            <a:r>
              <a:rPr lang="zh-CN" altLang="en-US" sz="1800" dirty="0" smtClean="0"/>
              <a:t>下</a:t>
            </a:r>
          </a:p>
          <a:p>
            <a:pPr lvl="1"/>
            <a:r>
              <a:rPr lang="en-US" altLang="zh-CN" sz="1800" dirty="0" err="1" smtClean="0"/>
              <a:t>sdiff</a:t>
            </a:r>
            <a:r>
              <a:rPr lang="en-US" altLang="zh-CN" sz="1800" dirty="0" smtClean="0"/>
              <a:t> key1 key2...</a:t>
            </a:r>
            <a:r>
              <a:rPr lang="en-US" altLang="zh-CN" sz="1800" dirty="0" err="1" smtClean="0"/>
              <a:t>keyN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返回所有给定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的差集</a:t>
            </a:r>
          </a:p>
          <a:p>
            <a:pPr lvl="1"/>
            <a:r>
              <a:rPr lang="en-US" altLang="zh-CN" sz="1800" dirty="0" err="1" smtClean="0"/>
              <a:t>sdiffstore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dstkey</a:t>
            </a:r>
            <a:r>
              <a:rPr lang="en-US" altLang="zh-CN" sz="1800" dirty="0" smtClean="0"/>
              <a:t> key1...</a:t>
            </a:r>
            <a:r>
              <a:rPr lang="en-US" altLang="zh-CN" sz="1800" dirty="0" err="1" smtClean="0"/>
              <a:t>keyN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同</a:t>
            </a:r>
            <a:r>
              <a:rPr lang="en-US" altLang="zh-CN" sz="1800" dirty="0" err="1" smtClean="0"/>
              <a:t>sdiff</a:t>
            </a:r>
            <a:r>
              <a:rPr lang="zh-CN" altLang="en-US" sz="1800" dirty="0" smtClean="0"/>
              <a:t>，并同时保存差集到</a:t>
            </a:r>
            <a:r>
              <a:rPr lang="en-US" altLang="zh-CN" sz="1800" dirty="0" err="1" smtClean="0"/>
              <a:t>dstkey</a:t>
            </a:r>
            <a:r>
              <a:rPr lang="zh-CN" altLang="en-US" sz="1800" dirty="0" smtClean="0"/>
              <a:t>下</a:t>
            </a:r>
          </a:p>
          <a:p>
            <a:pPr lvl="1"/>
            <a:r>
              <a:rPr lang="en-US" altLang="zh-CN" sz="1800" dirty="0" err="1" smtClean="0"/>
              <a:t>smembers</a:t>
            </a:r>
            <a:r>
              <a:rPr lang="en-US" altLang="zh-CN" sz="1800" dirty="0" smtClean="0"/>
              <a:t> key </a:t>
            </a:r>
            <a:r>
              <a:rPr lang="zh-CN" altLang="en-US" sz="1800" dirty="0" smtClean="0"/>
              <a:t>返回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对应</a:t>
            </a:r>
            <a:r>
              <a:rPr lang="en-US" altLang="zh-CN" sz="1800" dirty="0" smtClean="0"/>
              <a:t>set</a:t>
            </a:r>
            <a:r>
              <a:rPr lang="zh-CN" altLang="en-US" sz="1800" dirty="0" smtClean="0"/>
              <a:t>的所有元素，结果是无序的</a:t>
            </a:r>
          </a:p>
        </p:txBody>
      </p:sp>
    </p:spTree>
    <p:extLst>
      <p:ext uri="{BB962C8B-B14F-4D97-AF65-F5344CB8AC3E}">
        <p14:creationId xmlns:p14="http://schemas.microsoft.com/office/powerpoint/2010/main" val="78246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dirty="0" err="1" smtClean="0"/>
              <a:t>Redis</a:t>
            </a:r>
            <a:r>
              <a:rPr lang="zh-CN" altLang="en-US" dirty="0" smtClean="0"/>
              <a:t>各种数据类型及操作（续十六）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67544" y="2348880"/>
            <a:ext cx="8424935" cy="2813078"/>
          </a:xfrm>
        </p:spPr>
        <p:txBody>
          <a:bodyPr/>
          <a:lstStyle/>
          <a:p>
            <a:r>
              <a:rPr lang="en-US" altLang="zh-CN" dirty="0" err="1" smtClean="0"/>
              <a:t>SortSet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和</a:t>
            </a:r>
            <a:r>
              <a:rPr lang="en-US" altLang="zh-CN" sz="2000" dirty="0" smtClean="0"/>
              <a:t>set</a:t>
            </a:r>
            <a:r>
              <a:rPr lang="zh-CN" altLang="en-US" sz="2000" dirty="0" smtClean="0"/>
              <a:t>一样</a:t>
            </a:r>
            <a:r>
              <a:rPr lang="en-US" altLang="zh-CN" sz="2000" dirty="0" smtClean="0"/>
              <a:t>sorted set</a:t>
            </a:r>
            <a:r>
              <a:rPr lang="zh-CN" altLang="en-US" sz="2000" dirty="0" smtClean="0"/>
              <a:t>也是</a:t>
            </a:r>
            <a:r>
              <a:rPr lang="en-US" altLang="zh-CN" sz="2000" dirty="0" smtClean="0"/>
              <a:t>string</a:t>
            </a:r>
            <a:r>
              <a:rPr lang="zh-CN" altLang="en-US" sz="2000" dirty="0" smtClean="0"/>
              <a:t>类型元素的集合，不同的是每个元素都会关联一个</a:t>
            </a:r>
            <a:r>
              <a:rPr lang="en-US" altLang="zh-CN" sz="2000" dirty="0" smtClean="0"/>
              <a:t>double</a:t>
            </a:r>
            <a:r>
              <a:rPr lang="zh-CN" altLang="en-US" sz="2000" dirty="0" smtClean="0"/>
              <a:t>类型的</a:t>
            </a:r>
            <a:r>
              <a:rPr lang="en-US" altLang="zh-CN" sz="2000" dirty="0" smtClean="0"/>
              <a:t>score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sorted set</a:t>
            </a:r>
            <a:r>
              <a:rPr lang="zh-CN" altLang="en-US" sz="2000" dirty="0" smtClean="0"/>
              <a:t>的实现是</a:t>
            </a:r>
            <a:r>
              <a:rPr lang="en-US" altLang="zh-CN" sz="2000" dirty="0" smtClean="0"/>
              <a:t>skip list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hash table</a:t>
            </a:r>
            <a:r>
              <a:rPr lang="zh-CN" altLang="en-US" sz="2000" dirty="0" smtClean="0"/>
              <a:t>的混合体。当元素被添加到集合中时，一个元素到</a:t>
            </a:r>
            <a:r>
              <a:rPr lang="en-US" altLang="zh-CN" sz="2000" dirty="0" smtClean="0"/>
              <a:t>score</a:t>
            </a:r>
            <a:r>
              <a:rPr lang="zh-CN" altLang="en-US" sz="2000" dirty="0" smtClean="0"/>
              <a:t>的映射被添加到</a:t>
            </a:r>
            <a:r>
              <a:rPr lang="en-US" altLang="zh-CN" sz="2000" dirty="0" smtClean="0"/>
              <a:t>hash table</a:t>
            </a:r>
            <a:r>
              <a:rPr lang="zh-CN" altLang="en-US" sz="2000" dirty="0" smtClean="0"/>
              <a:t>中，另一个</a:t>
            </a:r>
            <a:r>
              <a:rPr lang="en-US" altLang="zh-CN" sz="2000" dirty="0" smtClean="0"/>
              <a:t>score</a:t>
            </a:r>
            <a:r>
              <a:rPr lang="zh-CN" altLang="en-US" sz="2000" dirty="0" smtClean="0"/>
              <a:t>到元素的映射被添加到</a:t>
            </a:r>
            <a:r>
              <a:rPr lang="en-US" altLang="zh-CN" sz="2000" dirty="0" smtClean="0"/>
              <a:t>skip list</a:t>
            </a:r>
            <a:br>
              <a:rPr lang="en-US" altLang="zh-CN" sz="2000" dirty="0" smtClean="0"/>
            </a:br>
            <a:r>
              <a:rPr lang="zh-CN" altLang="en-US" sz="2000" dirty="0" smtClean="0"/>
              <a:t>并按照</a:t>
            </a:r>
            <a:r>
              <a:rPr lang="en-US" altLang="zh-CN" sz="2000" dirty="0" smtClean="0"/>
              <a:t>score</a:t>
            </a:r>
            <a:r>
              <a:rPr lang="zh-CN" altLang="en-US" sz="2000" dirty="0" smtClean="0"/>
              <a:t>排序，所以就可以有序的获取集合中的元素。 </a:t>
            </a:r>
          </a:p>
        </p:txBody>
      </p:sp>
    </p:spTree>
    <p:extLst>
      <p:ext uri="{BB962C8B-B14F-4D97-AF65-F5344CB8AC3E}">
        <p14:creationId xmlns:p14="http://schemas.microsoft.com/office/powerpoint/2010/main" val="362887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dirty="0" err="1" smtClean="0"/>
              <a:t>Redis</a:t>
            </a:r>
            <a:r>
              <a:rPr lang="zh-CN" altLang="en-US" dirty="0" smtClean="0"/>
              <a:t>各种数据类型及操作（续十七）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67544" y="1916832"/>
            <a:ext cx="8424935" cy="4085029"/>
          </a:xfrm>
        </p:spPr>
        <p:txBody>
          <a:bodyPr/>
          <a:lstStyle/>
          <a:p>
            <a:r>
              <a:rPr lang="en-US" altLang="zh-CN" sz="2000" dirty="0" err="1" smtClean="0"/>
              <a:t>SortSet</a:t>
            </a:r>
            <a:r>
              <a:rPr lang="zh-CN" altLang="en-US" sz="2000" dirty="0" smtClean="0"/>
              <a:t>相关命令</a:t>
            </a:r>
            <a:endParaRPr lang="en-US" altLang="zh-CN" sz="2000" dirty="0" smtClean="0"/>
          </a:p>
          <a:p>
            <a:pPr lvl="1"/>
            <a:r>
              <a:rPr lang="en-US" altLang="zh-CN" sz="1800" dirty="0" err="1" smtClean="0"/>
              <a:t>zadd</a:t>
            </a:r>
            <a:r>
              <a:rPr lang="en-US" altLang="zh-CN" sz="1800" dirty="0" smtClean="0"/>
              <a:t> key score member </a:t>
            </a:r>
            <a:r>
              <a:rPr lang="zh-CN" altLang="en-US" sz="1800" dirty="0" smtClean="0"/>
              <a:t>添加元素到集合，元素在集合中存在则更新对应</a:t>
            </a:r>
            <a:r>
              <a:rPr lang="en-US" altLang="zh-CN" sz="1800" dirty="0" smtClean="0"/>
              <a:t>score</a:t>
            </a:r>
          </a:p>
          <a:p>
            <a:pPr lvl="1"/>
            <a:r>
              <a:rPr lang="en-US" altLang="zh-CN" sz="1800" dirty="0" err="1" smtClean="0"/>
              <a:t>zrem</a:t>
            </a:r>
            <a:r>
              <a:rPr lang="en-US" altLang="zh-CN" sz="1800" dirty="0" smtClean="0"/>
              <a:t> key member </a:t>
            </a:r>
            <a:r>
              <a:rPr lang="zh-CN" altLang="en-US" sz="1800" dirty="0" smtClean="0"/>
              <a:t>删除指定元素，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表示成功，如果元素不存在返回</a:t>
            </a:r>
            <a:r>
              <a:rPr lang="en-US" altLang="zh-CN" sz="1800" dirty="0" smtClean="0"/>
              <a:t>0</a:t>
            </a:r>
          </a:p>
          <a:p>
            <a:pPr lvl="1"/>
            <a:r>
              <a:rPr lang="en-US" altLang="zh-CN" sz="1800" dirty="0" err="1" smtClean="0"/>
              <a:t>zincrby</a:t>
            </a:r>
            <a:r>
              <a:rPr lang="en-US" altLang="zh-CN" sz="1800" dirty="0" smtClean="0"/>
              <a:t> key </a:t>
            </a:r>
            <a:r>
              <a:rPr lang="en-US" altLang="zh-CN" sz="1800" dirty="0" err="1" smtClean="0"/>
              <a:t>incr</a:t>
            </a:r>
            <a:r>
              <a:rPr lang="en-US" altLang="zh-CN" sz="1800" dirty="0" smtClean="0"/>
              <a:t> member </a:t>
            </a:r>
            <a:r>
              <a:rPr lang="zh-CN" altLang="en-US" sz="1800" dirty="0" smtClean="0"/>
              <a:t>增加对应</a:t>
            </a:r>
            <a:r>
              <a:rPr lang="en-US" altLang="zh-CN" sz="1800" dirty="0" smtClean="0"/>
              <a:t>member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score</a:t>
            </a:r>
            <a:r>
              <a:rPr lang="zh-CN" altLang="en-US" sz="1800" dirty="0" smtClean="0"/>
              <a:t>值，然后移动元素并保持</a:t>
            </a:r>
            <a:r>
              <a:rPr lang="en-US" altLang="zh-CN" sz="1800" dirty="0" smtClean="0"/>
              <a:t>skip list</a:t>
            </a:r>
            <a:r>
              <a:rPr lang="zh-CN" altLang="en-US" sz="1800" dirty="0" smtClean="0"/>
              <a:t>有序。返回更新后的</a:t>
            </a:r>
            <a:r>
              <a:rPr lang="en-US" altLang="zh-CN" sz="1800" dirty="0" smtClean="0"/>
              <a:t>score</a:t>
            </a:r>
            <a:r>
              <a:rPr lang="zh-CN" altLang="en-US" sz="1800" dirty="0" smtClean="0"/>
              <a:t>值</a:t>
            </a:r>
          </a:p>
          <a:p>
            <a:pPr lvl="1"/>
            <a:r>
              <a:rPr lang="en-US" altLang="zh-CN" sz="1800" dirty="0" err="1" smtClean="0"/>
              <a:t>zrank</a:t>
            </a:r>
            <a:r>
              <a:rPr lang="en-US" altLang="zh-CN" sz="1800" dirty="0" smtClean="0"/>
              <a:t> key member </a:t>
            </a:r>
            <a:r>
              <a:rPr lang="zh-CN" altLang="en-US" sz="1800" dirty="0" smtClean="0"/>
              <a:t>返回指定元素在集合中的排名（下标，非</a:t>
            </a:r>
            <a:r>
              <a:rPr lang="en-US" altLang="zh-CN" sz="1800" dirty="0" smtClean="0"/>
              <a:t>score</a:t>
            </a:r>
            <a:r>
              <a:rPr lang="zh-CN" altLang="en-US" sz="1800" dirty="0" smtClean="0"/>
              <a:t>）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集合中元素是按</a:t>
            </a:r>
            <a:r>
              <a:rPr lang="en-US" altLang="zh-CN" sz="1800" dirty="0" smtClean="0"/>
              <a:t>score</a:t>
            </a:r>
            <a:r>
              <a:rPr lang="zh-CN" altLang="en-US" sz="1800" dirty="0" smtClean="0"/>
              <a:t>从小到大排序的</a:t>
            </a:r>
          </a:p>
          <a:p>
            <a:pPr lvl="1"/>
            <a:r>
              <a:rPr lang="en-US" altLang="zh-CN" sz="1800" dirty="0" err="1" smtClean="0"/>
              <a:t>zrevrank</a:t>
            </a:r>
            <a:r>
              <a:rPr lang="en-US" altLang="zh-CN" sz="1800" dirty="0" smtClean="0"/>
              <a:t> key member </a:t>
            </a:r>
            <a:r>
              <a:rPr lang="zh-CN" altLang="en-US" sz="1800" dirty="0" smtClean="0"/>
              <a:t>同上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但是集合中元素是按</a:t>
            </a:r>
            <a:r>
              <a:rPr lang="en-US" altLang="zh-CN" sz="1800" dirty="0" smtClean="0"/>
              <a:t>score</a:t>
            </a:r>
            <a:r>
              <a:rPr lang="zh-CN" altLang="en-US" sz="1800" dirty="0" smtClean="0"/>
              <a:t>从大到小排序</a:t>
            </a:r>
          </a:p>
          <a:p>
            <a:pPr lvl="1"/>
            <a:r>
              <a:rPr lang="en-US" altLang="zh-CN" sz="1800" dirty="0" err="1" smtClean="0"/>
              <a:t>zrange</a:t>
            </a:r>
            <a:r>
              <a:rPr lang="en-US" altLang="zh-CN" sz="1800" dirty="0" smtClean="0"/>
              <a:t> key start end </a:t>
            </a:r>
            <a:r>
              <a:rPr lang="zh-CN" altLang="en-US" sz="1800" dirty="0" smtClean="0"/>
              <a:t>类似</a:t>
            </a:r>
            <a:r>
              <a:rPr lang="en-US" altLang="zh-CN" sz="1800" dirty="0" err="1" smtClean="0"/>
              <a:t>lrange</a:t>
            </a:r>
            <a:r>
              <a:rPr lang="zh-CN" altLang="en-US" sz="1800" dirty="0" smtClean="0"/>
              <a:t>操作从集合中取指定区间的元素。返回的是有序结果</a:t>
            </a:r>
          </a:p>
        </p:txBody>
      </p:sp>
    </p:spTree>
    <p:extLst>
      <p:ext uri="{BB962C8B-B14F-4D97-AF65-F5344CB8AC3E}">
        <p14:creationId xmlns:p14="http://schemas.microsoft.com/office/powerpoint/2010/main" val="287773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dirty="0" err="1" smtClean="0"/>
              <a:t>Redis</a:t>
            </a:r>
            <a:r>
              <a:rPr lang="zh-CN" altLang="en-US" dirty="0" smtClean="0"/>
              <a:t>各种数据类型及操作（续十八）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395536" y="1988840"/>
            <a:ext cx="8424935" cy="4290405"/>
          </a:xfrm>
        </p:spPr>
        <p:txBody>
          <a:bodyPr/>
          <a:lstStyle/>
          <a:p>
            <a:r>
              <a:rPr lang="en-US" altLang="zh-CN" dirty="0" err="1" smtClean="0"/>
              <a:t>SortSet</a:t>
            </a:r>
            <a:r>
              <a:rPr lang="zh-CN" altLang="en-US" dirty="0" smtClean="0"/>
              <a:t>相关命令（续一）</a:t>
            </a:r>
            <a:endParaRPr lang="en-US" altLang="zh-CN" dirty="0" smtClean="0"/>
          </a:p>
          <a:p>
            <a:pPr lvl="1"/>
            <a:r>
              <a:rPr lang="en-US" altLang="zh-CN" sz="2000" dirty="0" err="1" smtClean="0"/>
              <a:t>zrevrange</a:t>
            </a:r>
            <a:r>
              <a:rPr lang="en-US" altLang="zh-CN" sz="2000" dirty="0" smtClean="0"/>
              <a:t> key start end </a:t>
            </a:r>
            <a:r>
              <a:rPr lang="zh-CN" altLang="en-US" sz="2000" dirty="0" smtClean="0"/>
              <a:t>同上，返回结果是按</a:t>
            </a:r>
            <a:r>
              <a:rPr lang="en-US" altLang="zh-CN" sz="2000" dirty="0" smtClean="0"/>
              <a:t>score</a:t>
            </a:r>
            <a:r>
              <a:rPr lang="zh-CN" altLang="en-US" sz="2000" dirty="0" smtClean="0"/>
              <a:t>逆序的</a:t>
            </a:r>
          </a:p>
          <a:p>
            <a:pPr lvl="1"/>
            <a:r>
              <a:rPr lang="en-US" altLang="zh-CN" sz="2000" dirty="0" err="1" smtClean="0"/>
              <a:t>zrangebyscore</a:t>
            </a:r>
            <a:r>
              <a:rPr lang="en-US" altLang="zh-CN" sz="2000" dirty="0" smtClean="0"/>
              <a:t> key min max </a:t>
            </a:r>
            <a:r>
              <a:rPr lang="zh-CN" altLang="en-US" sz="2000" dirty="0" smtClean="0"/>
              <a:t>返回集合中</a:t>
            </a:r>
            <a:r>
              <a:rPr lang="en-US" altLang="zh-CN" sz="2000" dirty="0" smtClean="0"/>
              <a:t>score</a:t>
            </a:r>
            <a:r>
              <a:rPr lang="zh-CN" altLang="en-US" sz="2000" dirty="0" smtClean="0"/>
              <a:t>在给定区间的元素</a:t>
            </a:r>
          </a:p>
          <a:p>
            <a:pPr lvl="1"/>
            <a:r>
              <a:rPr lang="en-US" altLang="zh-CN" sz="2000" dirty="0" err="1" smtClean="0"/>
              <a:t>zcount</a:t>
            </a:r>
            <a:r>
              <a:rPr lang="en-US" altLang="zh-CN" sz="2000" dirty="0" smtClean="0"/>
              <a:t> key min max </a:t>
            </a:r>
            <a:r>
              <a:rPr lang="zh-CN" altLang="en-US" sz="2000" dirty="0" smtClean="0"/>
              <a:t>返回集合中</a:t>
            </a:r>
            <a:r>
              <a:rPr lang="en-US" altLang="zh-CN" sz="2000" dirty="0" smtClean="0"/>
              <a:t>score</a:t>
            </a:r>
            <a:r>
              <a:rPr lang="zh-CN" altLang="en-US" sz="2000" dirty="0" smtClean="0"/>
              <a:t>在给定区间的数量</a:t>
            </a:r>
          </a:p>
          <a:p>
            <a:pPr lvl="1"/>
            <a:r>
              <a:rPr lang="en-US" altLang="zh-CN" sz="2000" dirty="0" err="1" smtClean="0"/>
              <a:t>zcard</a:t>
            </a:r>
            <a:r>
              <a:rPr lang="en-US" altLang="zh-CN" sz="2000" dirty="0" smtClean="0"/>
              <a:t> key </a:t>
            </a:r>
            <a:r>
              <a:rPr lang="zh-CN" altLang="en-US" sz="2000" dirty="0" smtClean="0"/>
              <a:t>返回集合中元素个数</a:t>
            </a:r>
          </a:p>
          <a:p>
            <a:pPr lvl="1"/>
            <a:r>
              <a:rPr lang="en-US" altLang="zh-CN" sz="2000" dirty="0" err="1" smtClean="0"/>
              <a:t>zscore</a:t>
            </a:r>
            <a:r>
              <a:rPr lang="en-US" altLang="zh-CN" sz="2000" dirty="0" smtClean="0"/>
              <a:t> key element  </a:t>
            </a:r>
            <a:r>
              <a:rPr lang="zh-CN" altLang="en-US" sz="2000" dirty="0" smtClean="0"/>
              <a:t>返回给定元素对应的</a:t>
            </a:r>
            <a:r>
              <a:rPr lang="en-US" altLang="zh-CN" sz="2000" dirty="0" smtClean="0"/>
              <a:t>score</a:t>
            </a:r>
          </a:p>
          <a:p>
            <a:pPr lvl="1"/>
            <a:r>
              <a:rPr lang="en-US" altLang="zh-CN" sz="2000" dirty="0" err="1" smtClean="0"/>
              <a:t>zremrangebyrank</a:t>
            </a:r>
            <a:r>
              <a:rPr lang="en-US" altLang="zh-CN" sz="2000" dirty="0" smtClean="0"/>
              <a:t> key min max </a:t>
            </a:r>
            <a:r>
              <a:rPr lang="zh-CN" altLang="en-US" sz="2000" dirty="0" smtClean="0"/>
              <a:t>删除集合中排名在给定区间的元素</a:t>
            </a:r>
          </a:p>
          <a:p>
            <a:pPr lvl="1"/>
            <a:r>
              <a:rPr lang="en-US" altLang="zh-CN" sz="2000" dirty="0" err="1" smtClean="0"/>
              <a:t>zremrangebyscore</a:t>
            </a:r>
            <a:r>
              <a:rPr lang="en-US" altLang="zh-CN" sz="2000" dirty="0" smtClean="0"/>
              <a:t> key min max </a:t>
            </a:r>
            <a:r>
              <a:rPr lang="zh-CN" altLang="en-US" sz="2000" dirty="0" smtClean="0"/>
              <a:t>删除集合中</a:t>
            </a:r>
            <a:r>
              <a:rPr lang="en-US" altLang="zh-CN" sz="2000" dirty="0" smtClean="0"/>
              <a:t>score</a:t>
            </a:r>
            <a:r>
              <a:rPr lang="zh-CN" altLang="en-US" sz="2000" dirty="0" smtClean="0"/>
              <a:t>在给定区间的元素</a:t>
            </a:r>
            <a:br>
              <a:rPr lang="zh-CN" altLang="en-US" sz="2000" dirty="0" smtClean="0"/>
            </a:b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7476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dirty="0" err="1" smtClean="0"/>
              <a:t>Redis</a:t>
            </a:r>
            <a:r>
              <a:rPr lang="zh-CN" altLang="en-US" dirty="0" smtClean="0"/>
              <a:t>各种数据类型及操作（续十九）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539552" y="1916832"/>
            <a:ext cx="8424935" cy="2505301"/>
          </a:xfrm>
        </p:spPr>
        <p:txBody>
          <a:bodyPr/>
          <a:lstStyle/>
          <a:p>
            <a:r>
              <a:rPr lang="en-US" altLang="zh-CN" dirty="0" smtClean="0"/>
              <a:t>Hash</a:t>
            </a:r>
          </a:p>
          <a:p>
            <a:pPr lvl="1"/>
            <a:r>
              <a:rPr lang="en-US" altLang="zh-CN" sz="2000" dirty="0" err="1" smtClean="0"/>
              <a:t>redis</a:t>
            </a:r>
            <a:r>
              <a:rPr lang="en-US" altLang="zh-CN" sz="2000" dirty="0" smtClean="0"/>
              <a:t> hash</a:t>
            </a:r>
            <a:r>
              <a:rPr lang="zh-CN" altLang="en-US" sz="2000" dirty="0" smtClean="0"/>
              <a:t>是一个</a:t>
            </a:r>
            <a:r>
              <a:rPr lang="en-US" altLang="zh-CN" sz="2000" dirty="0" smtClean="0"/>
              <a:t>string</a:t>
            </a:r>
            <a:r>
              <a:rPr lang="zh-CN" altLang="en-US" sz="2000" dirty="0" smtClean="0"/>
              <a:t>类型的</a:t>
            </a:r>
            <a:r>
              <a:rPr lang="en-US" altLang="zh-CN" sz="2000" dirty="0" smtClean="0"/>
              <a:t>field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value</a:t>
            </a:r>
            <a:r>
              <a:rPr lang="zh-CN" altLang="en-US" sz="2000" dirty="0" smtClean="0"/>
              <a:t>的映射表。</a:t>
            </a:r>
          </a:p>
          <a:p>
            <a:pPr lvl="1"/>
            <a:r>
              <a:rPr lang="en-US" altLang="zh-CN" sz="2000" dirty="0" smtClean="0"/>
              <a:t>hash</a:t>
            </a:r>
            <a:r>
              <a:rPr lang="zh-CN" altLang="en-US" sz="2000" dirty="0" smtClean="0"/>
              <a:t>特别适合用于存储对象。相较于将对象的每个字段存成单个</a:t>
            </a:r>
            <a:r>
              <a:rPr lang="en-US" altLang="zh-CN" sz="2000" dirty="0" smtClean="0"/>
              <a:t>string</a:t>
            </a:r>
            <a:r>
              <a:rPr lang="zh-CN" altLang="en-US" sz="2000" dirty="0" smtClean="0"/>
              <a:t>类型。将一个对象存储在</a:t>
            </a:r>
            <a:r>
              <a:rPr lang="en-US" altLang="zh-CN" sz="2000" dirty="0" smtClean="0"/>
              <a:t>hash</a:t>
            </a:r>
            <a:r>
              <a:rPr lang="zh-CN" altLang="en-US" sz="2000" dirty="0" smtClean="0"/>
              <a:t>类型中会占用更少的内存，并且可以更方便的存取整个对象。</a:t>
            </a:r>
            <a:br>
              <a:rPr lang="zh-CN" altLang="en-US" sz="2000" dirty="0" smtClean="0"/>
            </a:b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2015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dirty="0" err="1" smtClean="0"/>
              <a:t>Redis</a:t>
            </a:r>
            <a:r>
              <a:rPr lang="zh-CN" altLang="en-US" dirty="0" smtClean="0"/>
              <a:t>各种数据类型及操作（续二十）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67544" y="1916833"/>
            <a:ext cx="8424935" cy="4824536"/>
          </a:xfrm>
        </p:spPr>
        <p:txBody>
          <a:bodyPr/>
          <a:lstStyle/>
          <a:p>
            <a:r>
              <a:rPr lang="en-US" altLang="zh-CN" sz="2000" dirty="0" smtClean="0"/>
              <a:t>Hash</a:t>
            </a:r>
            <a:r>
              <a:rPr lang="zh-CN" altLang="en-US" sz="2000" dirty="0" smtClean="0"/>
              <a:t>相关命令</a:t>
            </a:r>
            <a:endParaRPr lang="en-US" altLang="zh-CN" sz="2000" dirty="0" smtClean="0"/>
          </a:p>
          <a:p>
            <a:pPr lvl="1"/>
            <a:r>
              <a:rPr lang="en-US" altLang="zh-CN" sz="1800" dirty="0" err="1" smtClean="0"/>
              <a:t>hset</a:t>
            </a:r>
            <a:r>
              <a:rPr lang="en-US" altLang="zh-CN" sz="1800" dirty="0" smtClean="0"/>
              <a:t> key field value</a:t>
            </a:r>
            <a:r>
              <a:rPr lang="zh-CN" altLang="en-US" sz="1800" dirty="0" smtClean="0"/>
              <a:t>设置</a:t>
            </a:r>
            <a:r>
              <a:rPr lang="en-US" altLang="zh-CN" sz="1800" dirty="0" smtClean="0"/>
              <a:t>hash field</a:t>
            </a:r>
            <a:r>
              <a:rPr lang="zh-CN" altLang="en-US" sz="1800" dirty="0" smtClean="0"/>
              <a:t>为指定值，如果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不存在，则先创建</a:t>
            </a:r>
          </a:p>
          <a:p>
            <a:pPr lvl="1"/>
            <a:r>
              <a:rPr lang="en-US" altLang="zh-CN" sz="1800" dirty="0" err="1" smtClean="0"/>
              <a:t>hget</a:t>
            </a:r>
            <a:r>
              <a:rPr lang="en-US" altLang="zh-CN" sz="1800" dirty="0" smtClean="0"/>
              <a:t> key field </a:t>
            </a:r>
            <a:r>
              <a:rPr lang="zh-CN" altLang="en-US" sz="1800" dirty="0" smtClean="0"/>
              <a:t>获取指定的</a:t>
            </a:r>
            <a:r>
              <a:rPr lang="en-US" altLang="zh-CN" sz="1800" dirty="0" smtClean="0"/>
              <a:t>hash field</a:t>
            </a:r>
          </a:p>
          <a:p>
            <a:pPr lvl="1"/>
            <a:r>
              <a:rPr lang="en-US" altLang="zh-CN" sz="1800" dirty="0" err="1" smtClean="0"/>
              <a:t>hmget</a:t>
            </a:r>
            <a:r>
              <a:rPr lang="en-US" altLang="zh-CN" sz="1800" dirty="0" smtClean="0"/>
              <a:t> key filed1....</a:t>
            </a:r>
            <a:r>
              <a:rPr lang="en-US" altLang="zh-CN" sz="1800" dirty="0" err="1" smtClean="0"/>
              <a:t>fieldN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获取全部指定的</a:t>
            </a:r>
            <a:r>
              <a:rPr lang="en-US" altLang="zh-CN" sz="1800" dirty="0" smtClean="0"/>
              <a:t>hash filed</a:t>
            </a:r>
          </a:p>
          <a:p>
            <a:pPr lvl="1"/>
            <a:r>
              <a:rPr lang="en-US" altLang="zh-CN" sz="1800" dirty="0" err="1" smtClean="0"/>
              <a:t>hmset</a:t>
            </a:r>
            <a:r>
              <a:rPr lang="en-US" altLang="zh-CN" sz="1800" dirty="0" smtClean="0"/>
              <a:t> key filed1 value1 ... </a:t>
            </a:r>
            <a:r>
              <a:rPr lang="en-US" altLang="zh-CN" sz="1800" dirty="0" err="1" smtClean="0"/>
              <a:t>filedN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valueN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同时设置</a:t>
            </a:r>
            <a:r>
              <a:rPr lang="en-US" altLang="zh-CN" sz="1800" dirty="0" smtClean="0"/>
              <a:t>hash</a:t>
            </a:r>
            <a:r>
              <a:rPr lang="zh-CN" altLang="en-US" sz="1800" dirty="0" smtClean="0"/>
              <a:t>的多个</a:t>
            </a:r>
            <a:r>
              <a:rPr lang="en-US" altLang="zh-CN" sz="1800" dirty="0" smtClean="0"/>
              <a:t>field</a:t>
            </a:r>
          </a:p>
          <a:p>
            <a:pPr lvl="1"/>
            <a:r>
              <a:rPr lang="en-US" altLang="zh-CN" sz="1800" dirty="0" err="1" smtClean="0"/>
              <a:t>hincrby</a:t>
            </a:r>
            <a:r>
              <a:rPr lang="en-US" altLang="zh-CN" sz="1800" dirty="0" smtClean="0"/>
              <a:t> key field integer </a:t>
            </a:r>
            <a:r>
              <a:rPr lang="zh-CN" altLang="en-US" sz="1800" dirty="0" smtClean="0"/>
              <a:t>将指定的</a:t>
            </a:r>
            <a:r>
              <a:rPr lang="en-US" altLang="zh-CN" sz="1800" dirty="0" smtClean="0"/>
              <a:t>hash filed </a:t>
            </a:r>
            <a:r>
              <a:rPr lang="zh-CN" altLang="en-US" sz="1800" dirty="0" smtClean="0"/>
              <a:t>加上给定值</a:t>
            </a:r>
          </a:p>
          <a:p>
            <a:pPr lvl="1"/>
            <a:r>
              <a:rPr lang="en-US" altLang="zh-CN" sz="1800" dirty="0" err="1" smtClean="0"/>
              <a:t>hexists</a:t>
            </a:r>
            <a:r>
              <a:rPr lang="en-US" altLang="zh-CN" sz="1800" dirty="0" smtClean="0"/>
              <a:t> key field </a:t>
            </a:r>
            <a:r>
              <a:rPr lang="zh-CN" altLang="en-US" sz="1800" dirty="0" smtClean="0"/>
              <a:t>测试指定</a:t>
            </a:r>
            <a:r>
              <a:rPr lang="en-US" altLang="zh-CN" sz="1800" dirty="0" smtClean="0"/>
              <a:t>field</a:t>
            </a:r>
            <a:r>
              <a:rPr lang="zh-CN" altLang="en-US" sz="1800" dirty="0" smtClean="0"/>
              <a:t>是否存在</a:t>
            </a:r>
          </a:p>
          <a:p>
            <a:pPr lvl="1"/>
            <a:r>
              <a:rPr lang="en-US" altLang="zh-CN" sz="1800" dirty="0" err="1" smtClean="0"/>
              <a:t>hdel</a:t>
            </a:r>
            <a:r>
              <a:rPr lang="en-US" altLang="zh-CN" sz="1800" dirty="0" smtClean="0"/>
              <a:t> key field </a:t>
            </a:r>
            <a:r>
              <a:rPr lang="zh-CN" altLang="en-US" sz="1800" dirty="0" smtClean="0"/>
              <a:t>删除指定的</a:t>
            </a:r>
            <a:r>
              <a:rPr lang="en-US" altLang="zh-CN" sz="1800" dirty="0" smtClean="0"/>
              <a:t>hash field</a:t>
            </a:r>
          </a:p>
          <a:p>
            <a:pPr lvl="1"/>
            <a:r>
              <a:rPr lang="en-US" altLang="zh-CN" sz="1800" dirty="0" err="1" smtClean="0"/>
              <a:t>hlen</a:t>
            </a:r>
            <a:r>
              <a:rPr lang="en-US" altLang="zh-CN" sz="1800" dirty="0" smtClean="0"/>
              <a:t> key </a:t>
            </a:r>
            <a:r>
              <a:rPr lang="zh-CN" altLang="en-US" sz="1800" dirty="0" smtClean="0"/>
              <a:t>返回指定</a:t>
            </a:r>
            <a:r>
              <a:rPr lang="en-US" altLang="zh-CN" sz="1800" dirty="0" smtClean="0"/>
              <a:t>hash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field</a:t>
            </a:r>
            <a:r>
              <a:rPr lang="zh-CN" altLang="en-US" sz="1800" dirty="0" smtClean="0"/>
              <a:t>数量</a:t>
            </a:r>
          </a:p>
          <a:p>
            <a:pPr lvl="1"/>
            <a:r>
              <a:rPr lang="en-US" altLang="zh-CN" sz="1800" dirty="0" err="1" smtClean="0"/>
              <a:t>hkeys</a:t>
            </a:r>
            <a:r>
              <a:rPr lang="en-US" altLang="zh-CN" sz="1800" dirty="0" smtClean="0"/>
              <a:t> key </a:t>
            </a:r>
            <a:r>
              <a:rPr lang="zh-CN" altLang="en-US" sz="1800" dirty="0" smtClean="0"/>
              <a:t>返回</a:t>
            </a:r>
            <a:r>
              <a:rPr lang="en-US" altLang="zh-CN" sz="1800" dirty="0" smtClean="0"/>
              <a:t>hash</a:t>
            </a:r>
            <a:r>
              <a:rPr lang="zh-CN" altLang="en-US" sz="1800" dirty="0" smtClean="0"/>
              <a:t>的所有</a:t>
            </a:r>
            <a:r>
              <a:rPr lang="en-US" altLang="zh-CN" sz="1800" dirty="0" smtClean="0"/>
              <a:t>field</a:t>
            </a:r>
          </a:p>
          <a:p>
            <a:pPr lvl="1"/>
            <a:r>
              <a:rPr lang="en-US" altLang="zh-CN" sz="1800" dirty="0" err="1" smtClean="0"/>
              <a:t>hvals</a:t>
            </a:r>
            <a:r>
              <a:rPr lang="en-US" altLang="zh-CN" sz="1800" dirty="0" smtClean="0"/>
              <a:t> key </a:t>
            </a:r>
            <a:r>
              <a:rPr lang="zh-CN" altLang="en-US" sz="1800" dirty="0" smtClean="0"/>
              <a:t>返回</a:t>
            </a:r>
            <a:r>
              <a:rPr lang="en-US" altLang="zh-CN" sz="1800" dirty="0" smtClean="0"/>
              <a:t>hash</a:t>
            </a:r>
            <a:r>
              <a:rPr lang="zh-CN" altLang="en-US" sz="1800" dirty="0" smtClean="0"/>
              <a:t>的所有</a:t>
            </a:r>
            <a:r>
              <a:rPr lang="en-US" altLang="zh-CN" sz="1800" dirty="0" smtClean="0"/>
              <a:t>value</a:t>
            </a:r>
          </a:p>
          <a:p>
            <a:pPr lvl="1"/>
            <a:r>
              <a:rPr lang="en-US" altLang="zh-CN" sz="1800" dirty="0" err="1" smtClean="0"/>
              <a:t>hgetall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返回</a:t>
            </a:r>
            <a:r>
              <a:rPr lang="en-US" altLang="zh-CN" sz="1800" dirty="0" smtClean="0"/>
              <a:t>hash</a:t>
            </a:r>
            <a:r>
              <a:rPr lang="zh-CN" altLang="en-US" sz="1800" dirty="0" smtClean="0"/>
              <a:t>的所有</a:t>
            </a:r>
            <a:r>
              <a:rPr lang="en-US" altLang="zh-CN" sz="1800" dirty="0" smtClean="0"/>
              <a:t>filed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value </a:t>
            </a:r>
            <a:r>
              <a:rPr lang="zh-CN" altLang="en-US" sz="1800" dirty="0" smtClean="0"/>
              <a:t/>
            </a:r>
            <a:br>
              <a:rPr lang="zh-CN" altLang="en-US" sz="1800" dirty="0" smtClean="0"/>
            </a:br>
            <a:endParaRPr lang="zh-CN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29516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1158" y="836712"/>
            <a:ext cx="5643602" cy="1047757"/>
          </a:xfrm>
        </p:spPr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命令练习</a:t>
            </a:r>
          </a:p>
        </p:txBody>
      </p:sp>
      <p:sp>
        <p:nvSpPr>
          <p:cNvPr id="28" name="矩形 27"/>
          <p:cNvSpPr/>
          <p:nvPr/>
        </p:nvSpPr>
        <p:spPr>
          <a:xfrm>
            <a:off x="671158" y="2132857"/>
            <a:ext cx="7993684" cy="38884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第一、使用命令行工具添加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 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value:list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[a1,a2,a3,a4,a5]</a:t>
            </a:r>
          </a:p>
          <a:p>
            <a:pPr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第二、弹出队首元素和队尾元素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第三、删除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a3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第四、查看目前所有的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</a:p>
          <a:p>
            <a:pPr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第五、清空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731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Jedis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92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简介（续一）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539552" y="1916832"/>
            <a:ext cx="8064896" cy="3674211"/>
          </a:xfrm>
        </p:spPr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同样支持主从复制（</a:t>
            </a:r>
            <a:r>
              <a:rPr lang="en-US" altLang="zh-CN" dirty="0" smtClean="0"/>
              <a:t>master-slave replication</a:t>
            </a:r>
            <a:r>
              <a:rPr lang="zh-CN" altLang="en-US" dirty="0" smtClean="0"/>
              <a:t>），并且具有非常快速的非阻塞首次同步（ </a:t>
            </a:r>
            <a:r>
              <a:rPr lang="en-US" altLang="zh-CN" dirty="0" smtClean="0"/>
              <a:t>non-blocking first synchronization</a:t>
            </a:r>
            <a:r>
              <a:rPr lang="zh-CN" altLang="en-US" dirty="0" smtClean="0"/>
              <a:t>）、网络断开自动重连等功能。同时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还具有其它一些特性，其中包括简单的事物支持、发布订阅 （ </a:t>
            </a:r>
            <a:r>
              <a:rPr lang="en-US" altLang="zh-CN" dirty="0" smtClean="0"/>
              <a:t>pub/sub</a:t>
            </a:r>
            <a:r>
              <a:rPr lang="zh-CN" altLang="en-US" dirty="0" smtClean="0"/>
              <a:t>）、管道（</a:t>
            </a:r>
            <a:r>
              <a:rPr lang="en-US" altLang="zh-CN" dirty="0" smtClean="0"/>
              <a:t>pipeline</a:t>
            </a:r>
            <a:r>
              <a:rPr lang="zh-CN" altLang="en-US" dirty="0" smtClean="0"/>
              <a:t>）和虚拟内存（</a:t>
            </a:r>
            <a:r>
              <a:rPr lang="en-US" altLang="zh-CN" dirty="0" err="1" smtClean="0"/>
              <a:t>vm</a:t>
            </a:r>
            <a:r>
              <a:rPr lang="zh-CN" altLang="en-US" dirty="0" smtClean="0"/>
              <a:t>）等 。</a:t>
            </a:r>
          </a:p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具有丰富的客户端，支持现阶段流行的大多数编程语言。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常用的是</a:t>
            </a:r>
            <a:r>
              <a:rPr lang="en-US" altLang="zh-CN" dirty="0" err="1" smtClean="0"/>
              <a:t>Jedis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134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dirty="0" smtClean="0"/>
              <a:t>初始化连接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395536" y="1988840"/>
            <a:ext cx="8424935" cy="867930"/>
          </a:xfrm>
        </p:spPr>
        <p:txBody>
          <a:bodyPr/>
          <a:lstStyle/>
          <a:p>
            <a:r>
              <a:rPr lang="zh-CN" altLang="en-US" dirty="0" smtClean="0"/>
              <a:t>直接连接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Jedis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jedis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Jedis</a:t>
            </a:r>
            <a:r>
              <a:rPr lang="en-US" altLang="zh-CN" dirty="0" smtClean="0"/>
              <a:t>(SERVER_ADDRESS, SERVER_PORT);</a:t>
            </a:r>
          </a:p>
        </p:txBody>
      </p:sp>
    </p:spTree>
    <p:extLst>
      <p:ext uri="{BB962C8B-B14F-4D97-AF65-F5344CB8AC3E}">
        <p14:creationId xmlns:p14="http://schemas.microsoft.com/office/powerpoint/2010/main" val="263551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dirty="0" smtClean="0"/>
              <a:t>初始化连接（续一）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67544" y="1844824"/>
            <a:ext cx="8424935" cy="3145476"/>
          </a:xfrm>
        </p:spPr>
        <p:txBody>
          <a:bodyPr/>
          <a:lstStyle/>
          <a:p>
            <a:r>
              <a:rPr lang="zh-CN" altLang="en-US" dirty="0" smtClean="0"/>
              <a:t>连接池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初始化连接池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JedisPoolConfig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jpc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JedisPoolConfig</a:t>
            </a:r>
            <a:r>
              <a:rPr lang="en-US" altLang="zh-CN" dirty="0" smtClean="0"/>
              <a:t>();</a:t>
            </a:r>
          </a:p>
          <a:p>
            <a:pPr lvl="2"/>
            <a:r>
              <a:rPr lang="en-US" altLang="zh-CN" dirty="0" err="1" smtClean="0"/>
              <a:t>jpc.setMaxActive</a:t>
            </a:r>
            <a:r>
              <a:rPr lang="en-US" altLang="zh-CN" dirty="0" smtClean="0"/>
              <a:t>(100);</a:t>
            </a:r>
          </a:p>
          <a:p>
            <a:pPr lvl="2"/>
            <a:r>
              <a:rPr lang="en-US" altLang="zh-CN" dirty="0" smtClean="0"/>
              <a:t>// …………</a:t>
            </a:r>
          </a:p>
          <a:p>
            <a:pPr lvl="2"/>
            <a:r>
              <a:rPr lang="en-US" altLang="zh-CN" dirty="0" err="1" smtClean="0"/>
              <a:t>jp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JedisPool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jpc</a:t>
            </a:r>
            <a:r>
              <a:rPr lang="en-US" altLang="zh-CN" dirty="0" smtClean="0"/>
              <a:t>, SERVER_ADDRESS, SERVER_PORT, 2000);</a:t>
            </a:r>
          </a:p>
          <a:p>
            <a:pPr lvl="1"/>
            <a:r>
              <a:rPr lang="zh-CN" altLang="en-US" dirty="0" smtClean="0"/>
              <a:t>销毁连接池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jp.destroy</a:t>
            </a:r>
            <a:r>
              <a:rPr lang="en-US" altLang="zh-CN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90659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dirty="0" smtClean="0"/>
              <a:t>初始化连接（续二）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395536" y="1816620"/>
            <a:ext cx="8424935" cy="5041380"/>
          </a:xfrm>
        </p:spPr>
        <p:txBody>
          <a:bodyPr/>
          <a:lstStyle/>
          <a:p>
            <a:r>
              <a:rPr lang="zh-CN" altLang="en-US" dirty="0" smtClean="0"/>
              <a:t>连接池（续一）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使用和退回连接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Jedis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jedis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jp.getResource</a:t>
            </a:r>
            <a:r>
              <a:rPr lang="en-US" altLang="zh-CN" dirty="0" smtClean="0"/>
              <a:t>();</a:t>
            </a:r>
          </a:p>
          <a:p>
            <a:pPr lvl="2"/>
            <a:r>
              <a:rPr lang="en-US" altLang="zh-CN" dirty="0" smtClean="0"/>
              <a:t>try {</a:t>
            </a:r>
          </a:p>
          <a:p>
            <a:pPr lvl="2"/>
            <a:r>
              <a:rPr lang="en-US" altLang="zh-CN" dirty="0" smtClean="0"/>
              <a:t>	…………</a:t>
            </a:r>
          </a:p>
          <a:p>
            <a:pPr lvl="2"/>
            <a:r>
              <a:rPr lang="en-US" altLang="zh-CN" dirty="0" smtClean="0"/>
              <a:t>} catch (</a:t>
            </a:r>
            <a:r>
              <a:rPr lang="en-US" altLang="zh-CN" dirty="0" err="1" smtClean="0"/>
              <a:t>JedisConnectionException</a:t>
            </a:r>
            <a:r>
              <a:rPr lang="en-US" altLang="zh-CN" dirty="0" smtClean="0"/>
              <a:t> e) {</a:t>
            </a:r>
          </a:p>
          <a:p>
            <a:pPr lvl="2"/>
            <a:r>
              <a:rPr lang="en-US" altLang="zh-CN" dirty="0" smtClean="0"/>
              <a:t>	if (null != </a:t>
            </a:r>
            <a:r>
              <a:rPr lang="en-US" altLang="zh-CN" dirty="0" err="1" smtClean="0"/>
              <a:t>jedis</a:t>
            </a:r>
            <a:r>
              <a:rPr lang="en-US" altLang="zh-CN" dirty="0" smtClean="0"/>
              <a:t>) {</a:t>
            </a:r>
          </a:p>
          <a:p>
            <a:pPr lvl="2"/>
            <a:r>
              <a:rPr lang="en-US" altLang="zh-CN" dirty="0" smtClean="0"/>
              <a:t>		</a:t>
            </a:r>
            <a:r>
              <a:rPr lang="en-US" altLang="zh-CN" dirty="0" err="1" smtClean="0"/>
              <a:t>jp.returnBrokenResource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jedis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smtClean="0"/>
              <a:t>		</a:t>
            </a:r>
            <a:r>
              <a:rPr lang="en-US" altLang="zh-CN" dirty="0" err="1" smtClean="0"/>
              <a:t>jedis</a:t>
            </a:r>
            <a:r>
              <a:rPr lang="en-US" altLang="zh-CN" dirty="0" smtClean="0"/>
              <a:t> = null;</a:t>
            </a:r>
          </a:p>
          <a:p>
            <a:pPr lvl="2"/>
            <a:r>
              <a:rPr lang="en-US" altLang="zh-CN" dirty="0" smtClean="0"/>
              <a:t>	}</a:t>
            </a:r>
          </a:p>
          <a:p>
            <a:pPr lvl="2"/>
            <a:r>
              <a:rPr lang="en-US" altLang="zh-CN" dirty="0" smtClean="0"/>
              <a:t>} finally {</a:t>
            </a:r>
          </a:p>
          <a:p>
            <a:pPr lvl="2"/>
            <a:r>
              <a:rPr lang="en-US" altLang="zh-CN" dirty="0" smtClean="0"/>
              <a:t>	if (null != </a:t>
            </a:r>
            <a:r>
              <a:rPr lang="en-US" altLang="zh-CN" dirty="0" err="1" smtClean="0"/>
              <a:t>jedis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		</a:t>
            </a:r>
            <a:r>
              <a:rPr lang="en-US" altLang="zh-CN" dirty="0" err="1" smtClean="0"/>
              <a:t>jp.returnResource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jedis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894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dirty="0" smtClean="0"/>
              <a:t>初始化连接（续三）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539552" y="1844824"/>
            <a:ext cx="8424935" cy="4758226"/>
          </a:xfrm>
        </p:spPr>
        <p:txBody>
          <a:bodyPr/>
          <a:lstStyle/>
          <a:p>
            <a:r>
              <a:rPr lang="zh-CN" altLang="en-US" dirty="0" smtClean="0"/>
              <a:t>连接池（续二）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maxActive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chemeClr val="tx1"/>
                </a:solidFill>
              </a:rPr>
              <a:t>控制池中对象的最大数量。默认值是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，如果是负值表示没限制。</a:t>
            </a:r>
          </a:p>
          <a:p>
            <a:pPr lvl="1"/>
            <a:r>
              <a:rPr lang="en-US" altLang="zh-CN" dirty="0" err="1" smtClean="0"/>
              <a:t>maxIdle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chemeClr val="tx1"/>
                </a:solidFill>
              </a:rPr>
              <a:t>控制池中空闲的对象的最大数量。默认值是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，如果是负值表示没限制。</a:t>
            </a:r>
          </a:p>
          <a:p>
            <a:pPr lvl="1"/>
            <a:r>
              <a:rPr lang="en-US" altLang="zh-CN" dirty="0" err="1" smtClean="0"/>
              <a:t>minIdle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chemeClr val="tx1"/>
                </a:solidFill>
              </a:rPr>
              <a:t>控制池中空闲的对象的最小数量。默认值是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</a:p>
          <a:p>
            <a:pPr lvl="1"/>
            <a:r>
              <a:rPr lang="en-US" altLang="zh-CN" dirty="0" err="1" smtClean="0"/>
              <a:t>whenExhaustedAction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chemeClr val="tx1"/>
                </a:solidFill>
              </a:rPr>
              <a:t>指定池中对象被消耗完以后的行为，有下面这些选择：</a:t>
            </a:r>
          </a:p>
          <a:p>
            <a:pPr lvl="2"/>
            <a:r>
              <a:rPr lang="en-US" altLang="zh-CN" dirty="0" smtClean="0">
                <a:solidFill>
                  <a:schemeClr val="tx1"/>
                </a:solidFill>
              </a:rPr>
              <a:t>&gt;&gt; WHEN_EXHAUSTED_FAIL		0</a:t>
            </a:r>
          </a:p>
          <a:p>
            <a:pPr lvl="2"/>
            <a:r>
              <a:rPr lang="en-US" altLang="zh-CN" dirty="0" smtClean="0">
                <a:solidFill>
                  <a:schemeClr val="tx1"/>
                </a:solidFill>
              </a:rPr>
              <a:t>&gt;&gt; WHEN_EXHAUSTED_GROW		2</a:t>
            </a:r>
          </a:p>
          <a:p>
            <a:pPr lvl="2"/>
            <a:r>
              <a:rPr lang="en-US" altLang="zh-CN" dirty="0" smtClean="0">
                <a:solidFill>
                  <a:schemeClr val="tx1"/>
                </a:solidFill>
              </a:rPr>
              <a:t>&gt;&gt; WHEN_EXHAUSTED_BLOCK		1</a:t>
            </a:r>
          </a:p>
        </p:txBody>
      </p:sp>
    </p:spTree>
    <p:extLst>
      <p:ext uri="{BB962C8B-B14F-4D97-AF65-F5344CB8AC3E}">
        <p14:creationId xmlns:p14="http://schemas.microsoft.com/office/powerpoint/2010/main" val="261922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dirty="0" smtClean="0"/>
              <a:t>初始化连接（续四）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67544" y="1916832"/>
            <a:ext cx="8424935" cy="3937296"/>
          </a:xfrm>
        </p:spPr>
        <p:txBody>
          <a:bodyPr/>
          <a:lstStyle/>
          <a:p>
            <a:r>
              <a:rPr lang="zh-CN" altLang="en-US" sz="1800" dirty="0" smtClean="0"/>
              <a:t>连接池（续三）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如果是</a:t>
            </a:r>
            <a:r>
              <a:rPr lang="en-US" altLang="zh-CN" sz="1800" dirty="0" smtClean="0"/>
              <a:t>WHEN_EXHAUSTED_FAIL</a:t>
            </a:r>
            <a:r>
              <a:rPr lang="zh-CN" altLang="en-US" sz="1800" dirty="0" smtClean="0"/>
              <a:t>，当池中对象达到上限以后，继续</a:t>
            </a:r>
            <a:r>
              <a:rPr lang="en-US" altLang="zh-CN" sz="1800" dirty="0" err="1" smtClean="0"/>
              <a:t>borrowObject</a:t>
            </a:r>
            <a:r>
              <a:rPr lang="zh-CN" altLang="en-US" sz="1800" dirty="0" smtClean="0"/>
              <a:t>会抛出</a:t>
            </a:r>
            <a:r>
              <a:rPr lang="en-US" altLang="zh-CN" sz="1800" dirty="0" err="1" smtClean="0"/>
              <a:t>NoSuchElementException</a:t>
            </a:r>
            <a:r>
              <a:rPr lang="zh-CN" altLang="en-US" sz="1800" dirty="0" smtClean="0"/>
              <a:t>异常。</a:t>
            </a:r>
          </a:p>
          <a:p>
            <a:pPr lvl="1"/>
            <a:r>
              <a:rPr lang="zh-CN" altLang="en-US" sz="1800" dirty="0" smtClean="0"/>
              <a:t>如果是</a:t>
            </a:r>
            <a:r>
              <a:rPr lang="en-US" altLang="zh-CN" sz="1800" dirty="0" smtClean="0"/>
              <a:t>WHEN_EXHAUSTED_GROW</a:t>
            </a:r>
            <a:r>
              <a:rPr lang="zh-CN" altLang="en-US" sz="1800" dirty="0" smtClean="0"/>
              <a:t>，当池中对象达到上限以后，会创建一个新对象，并返回它。</a:t>
            </a:r>
          </a:p>
          <a:p>
            <a:pPr lvl="1"/>
            <a:r>
              <a:rPr lang="zh-CN" altLang="en-US" sz="1800" dirty="0" smtClean="0"/>
              <a:t>如果是</a:t>
            </a:r>
            <a:r>
              <a:rPr lang="en-US" altLang="zh-CN" sz="1800" dirty="0" smtClean="0"/>
              <a:t>WHEN_EXHAUSTED_BLOCK</a:t>
            </a:r>
            <a:r>
              <a:rPr lang="zh-CN" altLang="en-US" sz="1800" dirty="0" smtClean="0"/>
              <a:t>，当池中对象达到上限以后，会一直等待，直到有一个对象可用。这个行为还与</a:t>
            </a:r>
            <a:r>
              <a:rPr lang="en-US" altLang="zh-CN" sz="1800" dirty="0" err="1" smtClean="0"/>
              <a:t>maxWait</a:t>
            </a:r>
            <a:r>
              <a:rPr lang="zh-CN" altLang="en-US" sz="1800" dirty="0" smtClean="0"/>
              <a:t>有关，如果</a:t>
            </a:r>
            <a:r>
              <a:rPr lang="en-US" altLang="zh-CN" sz="1800" dirty="0" err="1" smtClean="0"/>
              <a:t>maxWait</a:t>
            </a:r>
            <a:r>
              <a:rPr lang="zh-CN" altLang="en-US" sz="1800" dirty="0" smtClean="0"/>
              <a:t>是正数，那么会等待</a:t>
            </a:r>
            <a:r>
              <a:rPr lang="en-US" altLang="zh-CN" sz="1800" dirty="0" err="1" smtClean="0"/>
              <a:t>maxWait</a:t>
            </a:r>
            <a:r>
              <a:rPr lang="zh-CN" altLang="en-US" sz="1800" dirty="0" smtClean="0"/>
              <a:t>的毫秒的时间，超时会抛出</a:t>
            </a:r>
            <a:r>
              <a:rPr lang="en-US" altLang="zh-CN" sz="1800" dirty="0" err="1" smtClean="0"/>
              <a:t>NoSuchElementException</a:t>
            </a:r>
            <a:r>
              <a:rPr lang="zh-CN" altLang="en-US" sz="1800" dirty="0" smtClean="0"/>
              <a:t>异常；如果</a:t>
            </a:r>
            <a:r>
              <a:rPr lang="en-US" altLang="zh-CN" sz="1800" dirty="0" err="1" smtClean="0"/>
              <a:t>maxWait</a:t>
            </a:r>
            <a:r>
              <a:rPr lang="zh-CN" altLang="en-US" sz="1800" dirty="0" smtClean="0"/>
              <a:t>为负值，会永久等待。</a:t>
            </a:r>
          </a:p>
          <a:p>
            <a:pPr lvl="1"/>
            <a:r>
              <a:rPr lang="en-US" altLang="zh-CN" sz="1800" dirty="0" err="1" smtClean="0"/>
              <a:t>whenExhaustedAction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的默认值是</a:t>
            </a:r>
            <a:r>
              <a:rPr lang="en-US" altLang="zh-CN" sz="1800" dirty="0" smtClean="0"/>
              <a:t>WHEN_EXHAUSTED_BLOCK</a:t>
            </a:r>
            <a:r>
              <a:rPr lang="zh-CN" altLang="en-US" sz="1800" dirty="0" smtClean="0"/>
              <a:t>，</a:t>
            </a:r>
            <a:r>
              <a:rPr lang="en-US" altLang="zh-CN" sz="1800" dirty="0" err="1" smtClean="0"/>
              <a:t>maxWait</a:t>
            </a:r>
            <a:r>
              <a:rPr lang="zh-CN" altLang="en-US" sz="1800" dirty="0" smtClean="0"/>
              <a:t>的默认值是</a:t>
            </a:r>
            <a:r>
              <a:rPr lang="en-US" altLang="zh-CN" sz="1800" dirty="0" smtClean="0"/>
              <a:t>-1</a:t>
            </a:r>
            <a:r>
              <a:rPr lang="zh-CN" altLang="en-US" sz="1800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4016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dirty="0" smtClean="0"/>
              <a:t>初始化连接（续五）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67544" y="1988840"/>
            <a:ext cx="8424935" cy="3797963"/>
          </a:xfrm>
        </p:spPr>
        <p:txBody>
          <a:bodyPr/>
          <a:lstStyle/>
          <a:p>
            <a:r>
              <a:rPr lang="zh-CN" altLang="en-US" sz="1800" dirty="0" smtClean="0"/>
              <a:t>连接池（续四）</a:t>
            </a:r>
          </a:p>
          <a:p>
            <a:pPr lvl="1"/>
            <a:r>
              <a:rPr lang="en-US" altLang="zh-CN" sz="1800" dirty="0" err="1" smtClean="0"/>
              <a:t>maxWait</a:t>
            </a:r>
            <a:endParaRPr lang="en-US" altLang="zh-CN" sz="1800" dirty="0" smtClean="0"/>
          </a:p>
          <a:p>
            <a:pPr lvl="2"/>
            <a:r>
              <a:rPr lang="en-US" altLang="zh-CN" sz="1400" dirty="0" err="1" smtClean="0">
                <a:solidFill>
                  <a:schemeClr val="tx1"/>
                </a:solidFill>
              </a:rPr>
              <a:t>whenExhaustedAction</a:t>
            </a:r>
            <a:r>
              <a:rPr lang="en-US" altLang="zh-CN" sz="1400" dirty="0" smtClean="0">
                <a:solidFill>
                  <a:schemeClr val="tx1"/>
                </a:solidFill>
              </a:rPr>
              <a:t> </a:t>
            </a:r>
            <a:r>
              <a:rPr lang="zh-CN" altLang="en-US" sz="1400" dirty="0" smtClean="0">
                <a:solidFill>
                  <a:schemeClr val="tx1"/>
                </a:solidFill>
              </a:rPr>
              <a:t>如果是</a:t>
            </a:r>
            <a:r>
              <a:rPr lang="en-US" altLang="zh-CN" sz="1400" dirty="0" smtClean="0">
                <a:solidFill>
                  <a:schemeClr val="tx1"/>
                </a:solidFill>
              </a:rPr>
              <a:t>WHEN_EXHAUSTED_BLOCK</a:t>
            </a:r>
            <a:r>
              <a:rPr lang="zh-CN" altLang="en-US" sz="1400" dirty="0" smtClean="0">
                <a:solidFill>
                  <a:schemeClr val="tx1"/>
                </a:solidFill>
              </a:rPr>
              <a:t>，指定等待的毫秒数。如果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maxWait</a:t>
            </a:r>
            <a:r>
              <a:rPr lang="zh-CN" altLang="en-US" sz="1400" dirty="0" smtClean="0">
                <a:solidFill>
                  <a:schemeClr val="tx1"/>
                </a:solidFill>
              </a:rPr>
              <a:t>是正数，那么会等待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maxWait</a:t>
            </a:r>
            <a:r>
              <a:rPr lang="zh-CN" altLang="en-US" sz="1400" dirty="0" smtClean="0">
                <a:solidFill>
                  <a:schemeClr val="tx1"/>
                </a:solidFill>
              </a:rPr>
              <a:t>的毫秒的时间，超时会抛出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NoSuchElementException</a:t>
            </a:r>
            <a:r>
              <a:rPr lang="zh-CN" altLang="en-US" sz="1400" dirty="0" smtClean="0">
                <a:solidFill>
                  <a:schemeClr val="tx1"/>
                </a:solidFill>
              </a:rPr>
              <a:t>异常；如果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maxWait</a:t>
            </a:r>
            <a:r>
              <a:rPr lang="zh-CN" altLang="en-US" sz="1400" dirty="0" smtClean="0">
                <a:solidFill>
                  <a:schemeClr val="tx1"/>
                </a:solidFill>
              </a:rPr>
              <a:t>为负值，会永久等待。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maxWait</a:t>
            </a:r>
            <a:r>
              <a:rPr lang="zh-CN" altLang="en-US" sz="1400" dirty="0" smtClean="0">
                <a:solidFill>
                  <a:schemeClr val="tx1"/>
                </a:solidFill>
              </a:rPr>
              <a:t>的默认值是</a:t>
            </a:r>
            <a:r>
              <a:rPr lang="en-US" altLang="zh-CN" sz="1400" dirty="0" smtClean="0">
                <a:solidFill>
                  <a:schemeClr val="tx1"/>
                </a:solidFill>
              </a:rPr>
              <a:t>-1</a:t>
            </a:r>
            <a:r>
              <a:rPr lang="zh-CN" altLang="en-US" sz="1400" dirty="0" smtClean="0">
                <a:solidFill>
                  <a:schemeClr val="tx1"/>
                </a:solidFill>
              </a:rPr>
              <a:t>。</a:t>
            </a:r>
          </a:p>
          <a:p>
            <a:pPr lvl="1"/>
            <a:r>
              <a:rPr lang="en-US" altLang="zh-CN" sz="1800" dirty="0" err="1" smtClean="0"/>
              <a:t>testOnBorrow</a:t>
            </a:r>
            <a:endParaRPr lang="en-US" altLang="zh-CN" sz="1800" dirty="0" smtClean="0"/>
          </a:p>
          <a:p>
            <a:pPr lvl="2"/>
            <a:r>
              <a:rPr lang="zh-CN" altLang="en-US" sz="1400" dirty="0" smtClean="0">
                <a:solidFill>
                  <a:schemeClr val="tx1"/>
                </a:solidFill>
              </a:rPr>
              <a:t>如果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testOnBorrow</a:t>
            </a:r>
            <a:r>
              <a:rPr lang="zh-CN" altLang="en-US" sz="1400" dirty="0" smtClean="0">
                <a:solidFill>
                  <a:schemeClr val="tx1"/>
                </a:solidFill>
              </a:rPr>
              <a:t>被设置，</a:t>
            </a:r>
            <a:r>
              <a:rPr lang="en-US" altLang="zh-CN" sz="1400" dirty="0" smtClean="0">
                <a:solidFill>
                  <a:schemeClr val="tx1"/>
                </a:solidFill>
              </a:rPr>
              <a:t>pool</a:t>
            </a:r>
            <a:r>
              <a:rPr lang="zh-CN" altLang="en-US" sz="1400" dirty="0" smtClean="0">
                <a:solidFill>
                  <a:schemeClr val="tx1"/>
                </a:solidFill>
              </a:rPr>
              <a:t>会在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borrowObject</a:t>
            </a:r>
            <a:r>
              <a:rPr lang="zh-CN" altLang="en-US" sz="1400" dirty="0" smtClean="0">
                <a:solidFill>
                  <a:schemeClr val="tx1"/>
                </a:solidFill>
              </a:rPr>
              <a:t>返回对象之前使用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PoolableObjectFactory</a:t>
            </a:r>
            <a:r>
              <a:rPr lang="zh-CN" altLang="en-US" sz="1400" dirty="0" smtClean="0">
                <a:solidFill>
                  <a:schemeClr val="tx1"/>
                </a:solidFill>
              </a:rPr>
              <a:t>的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validateObject</a:t>
            </a:r>
            <a:r>
              <a:rPr lang="zh-CN" altLang="en-US" sz="1400" dirty="0" smtClean="0">
                <a:solidFill>
                  <a:schemeClr val="tx1"/>
                </a:solidFill>
              </a:rPr>
              <a:t>来验证这个对象是否有效，要是对象没通过验证，这个对象会被丢弃，然后重新选择一个新的对象。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testOnBorrow</a:t>
            </a:r>
            <a:r>
              <a:rPr lang="zh-CN" altLang="en-US" sz="1400" dirty="0" smtClean="0">
                <a:solidFill>
                  <a:schemeClr val="tx1"/>
                </a:solidFill>
              </a:rPr>
              <a:t>的默认值是</a:t>
            </a:r>
            <a:r>
              <a:rPr lang="en-US" altLang="zh-CN" sz="1400" dirty="0" smtClean="0">
                <a:solidFill>
                  <a:schemeClr val="tx1"/>
                </a:solidFill>
              </a:rPr>
              <a:t>false</a:t>
            </a:r>
            <a:r>
              <a:rPr lang="zh-CN" altLang="en-US" sz="1400" dirty="0" smtClean="0">
                <a:solidFill>
                  <a:schemeClr val="tx1"/>
                </a:solidFill>
              </a:rPr>
              <a:t>。</a:t>
            </a:r>
          </a:p>
          <a:p>
            <a:pPr lvl="1"/>
            <a:r>
              <a:rPr lang="en-US" altLang="zh-CN" sz="1800" dirty="0" err="1" smtClean="0"/>
              <a:t>testOnReturn</a:t>
            </a:r>
            <a:endParaRPr lang="en-US" altLang="zh-CN" sz="1800" dirty="0" smtClean="0"/>
          </a:p>
          <a:p>
            <a:pPr lvl="2"/>
            <a:r>
              <a:rPr lang="zh-CN" altLang="en-US" sz="1400" dirty="0" smtClean="0">
                <a:solidFill>
                  <a:schemeClr val="tx1"/>
                </a:solidFill>
              </a:rPr>
              <a:t>如果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testOnReturn</a:t>
            </a:r>
            <a:r>
              <a:rPr lang="zh-CN" altLang="en-US" sz="1400" dirty="0" smtClean="0">
                <a:solidFill>
                  <a:schemeClr val="tx1"/>
                </a:solidFill>
              </a:rPr>
              <a:t>被设置，</a:t>
            </a:r>
            <a:r>
              <a:rPr lang="en-US" altLang="zh-CN" sz="1400" dirty="0" smtClean="0">
                <a:solidFill>
                  <a:schemeClr val="tx1"/>
                </a:solidFill>
              </a:rPr>
              <a:t>pool</a:t>
            </a:r>
            <a:r>
              <a:rPr lang="zh-CN" altLang="en-US" sz="1400" dirty="0" smtClean="0">
                <a:solidFill>
                  <a:schemeClr val="tx1"/>
                </a:solidFill>
              </a:rPr>
              <a:t>会在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returnObject</a:t>
            </a:r>
            <a:r>
              <a:rPr lang="zh-CN" altLang="en-US" sz="1400" dirty="0" smtClean="0">
                <a:solidFill>
                  <a:schemeClr val="tx1"/>
                </a:solidFill>
              </a:rPr>
              <a:t>的时候通过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PoolableObjectFactory</a:t>
            </a:r>
            <a:r>
              <a:rPr lang="zh-CN" altLang="en-US" sz="1400" dirty="0" smtClean="0">
                <a:solidFill>
                  <a:schemeClr val="tx1"/>
                </a:solidFill>
              </a:rPr>
              <a:t>的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validateObject</a:t>
            </a:r>
            <a:r>
              <a:rPr lang="zh-CN" altLang="en-US" sz="1400" dirty="0" smtClean="0">
                <a:solidFill>
                  <a:schemeClr val="tx1"/>
                </a:solidFill>
              </a:rPr>
              <a:t>方法验证对象，如果对象没通过验证，对象会被丢弃，不会被放到池中。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testOnReturn</a:t>
            </a:r>
            <a:r>
              <a:rPr lang="zh-CN" altLang="en-US" sz="1400" dirty="0" smtClean="0">
                <a:solidFill>
                  <a:schemeClr val="tx1"/>
                </a:solidFill>
              </a:rPr>
              <a:t>的默认值是</a:t>
            </a:r>
            <a:r>
              <a:rPr lang="en-US" altLang="zh-CN" sz="1400" dirty="0" smtClean="0">
                <a:solidFill>
                  <a:schemeClr val="tx1"/>
                </a:solidFill>
              </a:rPr>
              <a:t>false</a:t>
            </a:r>
            <a:r>
              <a:rPr lang="zh-CN" altLang="en-US" sz="1400" dirty="0" smtClean="0">
                <a:solidFill>
                  <a:schemeClr val="tx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59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dirty="0" smtClean="0"/>
              <a:t>初始化连接（续六）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395536" y="1988840"/>
            <a:ext cx="8424935" cy="4616648"/>
          </a:xfrm>
        </p:spPr>
        <p:txBody>
          <a:bodyPr/>
          <a:lstStyle/>
          <a:p>
            <a:r>
              <a:rPr lang="zh-CN" altLang="en-US" dirty="0" smtClean="0"/>
              <a:t>连接池（续五）</a:t>
            </a:r>
          </a:p>
          <a:p>
            <a:pPr lvl="1"/>
            <a:r>
              <a:rPr lang="en-US" altLang="zh-CN" dirty="0" err="1" smtClean="0"/>
              <a:t>testWhileIdle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chemeClr val="tx1"/>
                </a:solidFill>
              </a:rPr>
              <a:t>指定</a:t>
            </a:r>
            <a:r>
              <a:rPr lang="en-US" altLang="zh-CN" dirty="0" smtClean="0">
                <a:solidFill>
                  <a:schemeClr val="tx1"/>
                </a:solidFill>
              </a:rPr>
              <a:t>idle</a:t>
            </a:r>
            <a:r>
              <a:rPr lang="zh-CN" altLang="en-US" dirty="0" smtClean="0">
                <a:solidFill>
                  <a:schemeClr val="tx1"/>
                </a:solidFill>
              </a:rPr>
              <a:t>对象是否应该使用</a:t>
            </a:r>
            <a:r>
              <a:rPr lang="en-US" altLang="zh-CN" dirty="0" err="1" smtClean="0">
                <a:solidFill>
                  <a:schemeClr val="tx1"/>
                </a:solidFill>
              </a:rPr>
              <a:t>PoolableObjectFactory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en-US" altLang="zh-CN" dirty="0" err="1" smtClean="0">
                <a:solidFill>
                  <a:schemeClr val="tx1"/>
                </a:solidFill>
              </a:rPr>
              <a:t>validateObject</a:t>
            </a:r>
            <a:r>
              <a:rPr lang="zh-CN" altLang="en-US" dirty="0" smtClean="0">
                <a:solidFill>
                  <a:schemeClr val="tx1"/>
                </a:solidFill>
              </a:rPr>
              <a:t>校验，如果校验失败，这个对象会从对象池中被清除。这个设置仅在</a:t>
            </a:r>
            <a:r>
              <a:rPr lang="en-US" altLang="zh-CN" dirty="0" err="1" smtClean="0">
                <a:solidFill>
                  <a:schemeClr val="tx1"/>
                </a:solidFill>
              </a:rPr>
              <a:t>timeBetweenEvictionRunsMillis</a:t>
            </a:r>
            <a:r>
              <a:rPr lang="zh-CN" altLang="en-US" dirty="0" smtClean="0">
                <a:solidFill>
                  <a:schemeClr val="tx1"/>
                </a:solidFill>
              </a:rPr>
              <a:t>被设置成正值（</a:t>
            </a:r>
            <a:r>
              <a:rPr lang="en-US" altLang="zh-CN" dirty="0" smtClean="0">
                <a:solidFill>
                  <a:schemeClr val="tx1"/>
                </a:solidFill>
              </a:rPr>
              <a:t>&gt;0</a:t>
            </a:r>
            <a:r>
              <a:rPr lang="zh-CN" altLang="en-US" dirty="0" smtClean="0">
                <a:solidFill>
                  <a:schemeClr val="tx1"/>
                </a:solidFill>
              </a:rPr>
              <a:t>）的时候才会生效。</a:t>
            </a:r>
            <a:r>
              <a:rPr lang="en-US" altLang="zh-CN" dirty="0" err="1" smtClean="0">
                <a:solidFill>
                  <a:schemeClr val="tx1"/>
                </a:solidFill>
              </a:rPr>
              <a:t>testWhileIdle</a:t>
            </a:r>
            <a:r>
              <a:rPr lang="zh-CN" altLang="en-US" dirty="0" smtClean="0">
                <a:solidFill>
                  <a:schemeClr val="tx1"/>
                </a:solidFill>
              </a:rPr>
              <a:t>的默认值是</a:t>
            </a:r>
            <a:r>
              <a:rPr lang="en-US" altLang="zh-CN" dirty="0" smtClean="0">
                <a:solidFill>
                  <a:schemeClr val="tx1"/>
                </a:solidFill>
              </a:rPr>
              <a:t>false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</a:p>
          <a:p>
            <a:pPr lvl="1"/>
            <a:r>
              <a:rPr lang="en-US" altLang="zh-CN" dirty="0" err="1" smtClean="0"/>
              <a:t>timeBetweenEvictionRunsMillis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chemeClr val="tx1"/>
                </a:solidFill>
              </a:rPr>
              <a:t>指定驱逐线程的休眠时间。如果这个值不是正数（</a:t>
            </a:r>
            <a:r>
              <a:rPr lang="en-US" altLang="zh-CN" dirty="0" smtClean="0">
                <a:solidFill>
                  <a:schemeClr val="tx1"/>
                </a:solidFill>
              </a:rPr>
              <a:t>&gt;0</a:t>
            </a:r>
            <a:r>
              <a:rPr lang="zh-CN" altLang="en-US" dirty="0" smtClean="0">
                <a:solidFill>
                  <a:schemeClr val="tx1"/>
                </a:solidFill>
              </a:rPr>
              <a:t>），不会有驱逐线程运行。</a:t>
            </a:r>
            <a:r>
              <a:rPr lang="en-US" altLang="zh-CN" dirty="0" err="1" smtClean="0">
                <a:solidFill>
                  <a:schemeClr val="tx1"/>
                </a:solidFill>
              </a:rPr>
              <a:t>timeBetweenEvictionRunsMillis</a:t>
            </a:r>
            <a:r>
              <a:rPr lang="zh-CN" altLang="en-US" dirty="0" smtClean="0">
                <a:solidFill>
                  <a:schemeClr val="tx1"/>
                </a:solidFill>
              </a:rPr>
              <a:t>的默认值是</a:t>
            </a:r>
            <a:r>
              <a:rPr lang="en-US" altLang="zh-CN" dirty="0" smtClean="0">
                <a:solidFill>
                  <a:schemeClr val="tx1"/>
                </a:solidFill>
              </a:rPr>
              <a:t>-1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</a:p>
          <a:p>
            <a:pPr lvl="1"/>
            <a:r>
              <a:rPr lang="en-US" altLang="zh-CN" dirty="0" err="1" smtClean="0"/>
              <a:t>numTestsPerEvictionRun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chemeClr val="tx1"/>
                </a:solidFill>
              </a:rPr>
              <a:t>设置驱逐线程每次检测对象的数量。这个设置仅在</a:t>
            </a:r>
            <a:r>
              <a:rPr lang="en-US" altLang="zh-CN" dirty="0" err="1" smtClean="0">
                <a:solidFill>
                  <a:schemeClr val="tx1"/>
                </a:solidFill>
              </a:rPr>
              <a:t>timeBetweenEvictionRunsMillis</a:t>
            </a:r>
            <a:r>
              <a:rPr lang="zh-CN" altLang="en-US" dirty="0" smtClean="0">
                <a:solidFill>
                  <a:schemeClr val="tx1"/>
                </a:solidFill>
              </a:rPr>
              <a:t>被设置成正值（</a:t>
            </a:r>
            <a:r>
              <a:rPr lang="en-US" altLang="zh-CN" dirty="0" smtClean="0">
                <a:solidFill>
                  <a:schemeClr val="tx1"/>
                </a:solidFill>
              </a:rPr>
              <a:t>&gt;0</a:t>
            </a:r>
            <a:r>
              <a:rPr lang="zh-CN" altLang="en-US" dirty="0" smtClean="0">
                <a:solidFill>
                  <a:schemeClr val="tx1"/>
                </a:solidFill>
              </a:rPr>
              <a:t>）的时候才会生效。</a:t>
            </a:r>
            <a:r>
              <a:rPr lang="en-US" altLang="zh-CN" dirty="0" err="1" smtClean="0">
                <a:solidFill>
                  <a:schemeClr val="tx1"/>
                </a:solidFill>
              </a:rPr>
              <a:t>numTestsPerEvictionRun</a:t>
            </a:r>
            <a:r>
              <a:rPr lang="zh-CN" altLang="en-US" dirty="0" smtClean="0">
                <a:solidFill>
                  <a:schemeClr val="tx1"/>
                </a:solidFill>
              </a:rPr>
              <a:t>的默认值是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9007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dirty="0" smtClean="0"/>
              <a:t>初始化连接（续七）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67544" y="1988840"/>
            <a:ext cx="8424935" cy="4721292"/>
          </a:xfrm>
        </p:spPr>
        <p:txBody>
          <a:bodyPr/>
          <a:lstStyle/>
          <a:p>
            <a:r>
              <a:rPr lang="zh-CN" altLang="en-US" sz="2000" dirty="0" smtClean="0"/>
              <a:t>连接池（续六）</a:t>
            </a:r>
          </a:p>
          <a:p>
            <a:pPr lvl="1"/>
            <a:r>
              <a:rPr lang="en-US" altLang="zh-CN" sz="2000" dirty="0" err="1" smtClean="0"/>
              <a:t>minEvictableIdleTimeMillis</a:t>
            </a:r>
            <a:endParaRPr lang="en-US" altLang="zh-CN" sz="2000" dirty="0" smtClean="0"/>
          </a:p>
          <a:p>
            <a:pPr lvl="2"/>
            <a:r>
              <a:rPr lang="zh-CN" altLang="en-US" sz="1600" dirty="0" smtClean="0">
                <a:solidFill>
                  <a:schemeClr val="tx1"/>
                </a:solidFill>
              </a:rPr>
              <a:t>指定最小的空闲驱逐的时间间隔（空闲超过指定的时间的对象，会被清除掉）。这个设置仅在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timeBetweenEvictionRunsMillis</a:t>
            </a:r>
            <a:r>
              <a:rPr lang="zh-CN" altLang="en-US" sz="1600" dirty="0" smtClean="0">
                <a:solidFill>
                  <a:schemeClr val="tx1"/>
                </a:solidFill>
              </a:rPr>
              <a:t>被设置成正值（</a:t>
            </a:r>
            <a:r>
              <a:rPr lang="en-US" altLang="zh-CN" sz="1600" dirty="0" smtClean="0">
                <a:solidFill>
                  <a:schemeClr val="tx1"/>
                </a:solidFill>
              </a:rPr>
              <a:t>&gt;0</a:t>
            </a:r>
            <a:r>
              <a:rPr lang="zh-CN" altLang="en-US" sz="1600" dirty="0" smtClean="0">
                <a:solidFill>
                  <a:schemeClr val="tx1"/>
                </a:solidFill>
              </a:rPr>
              <a:t>）的时候才会生效。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minEvictableIdleTimeMillis</a:t>
            </a:r>
            <a:r>
              <a:rPr lang="zh-CN" altLang="en-US" sz="1600" dirty="0" smtClean="0">
                <a:solidFill>
                  <a:schemeClr val="tx1"/>
                </a:solidFill>
              </a:rPr>
              <a:t>默认值是</a:t>
            </a:r>
            <a:r>
              <a:rPr lang="en-US" altLang="zh-CN" sz="1600" dirty="0" smtClean="0">
                <a:solidFill>
                  <a:schemeClr val="tx1"/>
                </a:solidFill>
              </a:rPr>
              <a:t>30</a:t>
            </a:r>
            <a:r>
              <a:rPr lang="zh-CN" altLang="en-US" sz="1600" dirty="0" smtClean="0">
                <a:solidFill>
                  <a:schemeClr val="tx1"/>
                </a:solidFill>
              </a:rPr>
              <a:t>分钟。</a:t>
            </a:r>
          </a:p>
          <a:p>
            <a:pPr lvl="1"/>
            <a:r>
              <a:rPr lang="en-US" altLang="zh-CN" sz="2000" dirty="0" err="1" smtClean="0"/>
              <a:t>softMinEvictableIdleTimeMillis</a:t>
            </a:r>
            <a:endParaRPr lang="en-US" altLang="zh-CN" sz="2000" dirty="0" smtClean="0"/>
          </a:p>
          <a:p>
            <a:pPr lvl="2"/>
            <a:r>
              <a:rPr lang="zh-CN" altLang="en-US" sz="1600" dirty="0" smtClean="0">
                <a:solidFill>
                  <a:schemeClr val="tx1"/>
                </a:solidFill>
              </a:rPr>
              <a:t>与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minEvictableIdleTimeMillis</a:t>
            </a:r>
            <a:r>
              <a:rPr lang="zh-CN" altLang="en-US" sz="1600" dirty="0" smtClean="0">
                <a:solidFill>
                  <a:schemeClr val="tx1"/>
                </a:solidFill>
              </a:rPr>
              <a:t>类似，也是指定最小的空闲驱逐的时间间隔（空闲超过指定的时间的对象，会被清除掉），不过会参考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minIdle</a:t>
            </a:r>
            <a:r>
              <a:rPr lang="zh-CN" altLang="en-US" sz="1600" dirty="0" smtClean="0">
                <a:solidFill>
                  <a:schemeClr val="tx1"/>
                </a:solidFill>
              </a:rPr>
              <a:t>的值，只有</a:t>
            </a:r>
            <a:r>
              <a:rPr lang="en-US" altLang="zh-CN" sz="1600" dirty="0" smtClean="0">
                <a:solidFill>
                  <a:schemeClr val="tx1"/>
                </a:solidFill>
              </a:rPr>
              <a:t>idle</a:t>
            </a:r>
            <a:r>
              <a:rPr lang="zh-CN" altLang="en-US" sz="1600" dirty="0" smtClean="0">
                <a:solidFill>
                  <a:schemeClr val="tx1"/>
                </a:solidFill>
              </a:rPr>
              <a:t>对象的数量超过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minIdle</a:t>
            </a:r>
            <a:r>
              <a:rPr lang="zh-CN" altLang="en-US" sz="1600" dirty="0" smtClean="0">
                <a:solidFill>
                  <a:schemeClr val="tx1"/>
                </a:solidFill>
              </a:rPr>
              <a:t>的值，对象才会被清除。这个设置仅在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timeBetweenEvictionRunsMillis</a:t>
            </a:r>
            <a:r>
              <a:rPr lang="zh-CN" altLang="en-US" sz="1600" dirty="0" smtClean="0">
                <a:solidFill>
                  <a:schemeClr val="tx1"/>
                </a:solidFill>
              </a:rPr>
              <a:t>被设置成正值（</a:t>
            </a:r>
            <a:r>
              <a:rPr lang="en-US" altLang="zh-CN" sz="1600" dirty="0" smtClean="0">
                <a:solidFill>
                  <a:schemeClr val="tx1"/>
                </a:solidFill>
              </a:rPr>
              <a:t>&gt;0</a:t>
            </a:r>
            <a:r>
              <a:rPr lang="zh-CN" altLang="en-US" sz="1600" dirty="0" smtClean="0">
                <a:solidFill>
                  <a:schemeClr val="tx1"/>
                </a:solidFill>
              </a:rPr>
              <a:t>）的时候才会生效，并且这个配置能被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minEvictableIdleTimeMillis</a:t>
            </a:r>
            <a:r>
              <a:rPr lang="zh-CN" altLang="en-US" sz="1600" dirty="0" smtClean="0">
                <a:solidFill>
                  <a:schemeClr val="tx1"/>
                </a:solidFill>
              </a:rPr>
              <a:t>配置取代（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minEvictableIdleTimeMillis</a:t>
            </a:r>
            <a:r>
              <a:rPr lang="zh-CN" altLang="en-US" sz="1600" dirty="0" smtClean="0">
                <a:solidFill>
                  <a:schemeClr val="tx1"/>
                </a:solidFill>
              </a:rPr>
              <a:t>配置项的优先级更高）。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softMinEvictableIdleTimeMillis</a:t>
            </a:r>
            <a:r>
              <a:rPr lang="zh-CN" altLang="en-US" sz="1600" dirty="0" smtClean="0">
                <a:solidFill>
                  <a:schemeClr val="tx1"/>
                </a:solidFill>
              </a:rPr>
              <a:t>的默认值是</a:t>
            </a:r>
            <a:r>
              <a:rPr lang="en-US" altLang="zh-CN" sz="1600" dirty="0" smtClean="0">
                <a:solidFill>
                  <a:schemeClr val="tx1"/>
                </a:solidFill>
              </a:rPr>
              <a:t>-1</a:t>
            </a:r>
            <a:r>
              <a:rPr lang="zh-CN" altLang="en-US" sz="1600" dirty="0" smtClean="0">
                <a:solidFill>
                  <a:schemeClr val="tx1"/>
                </a:solidFill>
              </a:rPr>
              <a:t>。</a:t>
            </a:r>
          </a:p>
          <a:p>
            <a:pPr lvl="1"/>
            <a:r>
              <a:rPr lang="en-US" altLang="zh-CN" sz="2000" dirty="0" err="1" smtClean="0"/>
              <a:t>lifo</a:t>
            </a:r>
            <a:endParaRPr lang="en-US" altLang="zh-CN" sz="2000" dirty="0" smtClean="0"/>
          </a:p>
          <a:p>
            <a:pPr lvl="2"/>
            <a:r>
              <a:rPr lang="en-US" altLang="zh-CN" sz="1600" dirty="0" smtClean="0">
                <a:solidFill>
                  <a:schemeClr val="tx1"/>
                </a:solidFill>
              </a:rPr>
              <a:t>pool</a:t>
            </a:r>
            <a:r>
              <a:rPr lang="zh-CN" altLang="en-US" sz="1600" dirty="0" smtClean="0">
                <a:solidFill>
                  <a:schemeClr val="tx1"/>
                </a:solidFill>
              </a:rPr>
              <a:t>可以被配置成</a:t>
            </a:r>
            <a:r>
              <a:rPr lang="en-US" altLang="zh-CN" sz="1600" dirty="0" smtClean="0">
                <a:solidFill>
                  <a:schemeClr val="tx1"/>
                </a:solidFill>
              </a:rPr>
              <a:t>LIFO</a:t>
            </a:r>
            <a:r>
              <a:rPr lang="zh-CN" altLang="en-US" sz="1600" dirty="0" smtClean="0">
                <a:solidFill>
                  <a:schemeClr val="tx1"/>
                </a:solidFill>
              </a:rPr>
              <a:t>队列（</a:t>
            </a:r>
            <a:r>
              <a:rPr lang="en-US" altLang="zh-CN" sz="1600" dirty="0" smtClean="0">
                <a:solidFill>
                  <a:schemeClr val="tx1"/>
                </a:solidFill>
              </a:rPr>
              <a:t>last-in-first-out</a:t>
            </a:r>
            <a:r>
              <a:rPr lang="zh-CN" altLang="en-US" sz="1600" dirty="0" smtClean="0">
                <a:solidFill>
                  <a:schemeClr val="tx1"/>
                </a:solidFill>
              </a:rPr>
              <a:t>）或</a:t>
            </a:r>
            <a:r>
              <a:rPr lang="en-US" altLang="zh-CN" sz="1600" dirty="0" smtClean="0">
                <a:solidFill>
                  <a:schemeClr val="tx1"/>
                </a:solidFill>
              </a:rPr>
              <a:t>FIFO</a:t>
            </a:r>
            <a:r>
              <a:rPr lang="zh-CN" altLang="en-US" sz="1600" dirty="0" smtClean="0">
                <a:solidFill>
                  <a:schemeClr val="tx1"/>
                </a:solidFill>
              </a:rPr>
              <a:t>队列（</a:t>
            </a:r>
            <a:r>
              <a:rPr lang="en-US" altLang="zh-CN" sz="1600" dirty="0" smtClean="0">
                <a:solidFill>
                  <a:schemeClr val="tx1"/>
                </a:solidFill>
              </a:rPr>
              <a:t>first-in-first-out</a:t>
            </a:r>
            <a:r>
              <a:rPr lang="zh-CN" altLang="en-US" sz="1600" dirty="0" smtClean="0">
                <a:solidFill>
                  <a:schemeClr val="tx1"/>
                </a:solidFill>
              </a:rPr>
              <a:t>），来指定空闲对象被使用的次序。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lifo</a:t>
            </a:r>
            <a:r>
              <a:rPr lang="zh-CN" altLang="en-US" sz="1600" dirty="0" smtClean="0">
                <a:solidFill>
                  <a:schemeClr val="tx1"/>
                </a:solidFill>
              </a:rPr>
              <a:t>的默认值是</a:t>
            </a:r>
            <a:r>
              <a:rPr lang="en-US" altLang="zh-CN" sz="1600" dirty="0" smtClean="0">
                <a:solidFill>
                  <a:schemeClr val="tx1"/>
                </a:solidFill>
              </a:rPr>
              <a:t>true</a:t>
            </a:r>
            <a:r>
              <a:rPr lang="zh-CN" altLang="en-US" sz="1600" dirty="0" smtClean="0">
                <a:solidFill>
                  <a:schemeClr val="tx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556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dirty="0" smtClean="0"/>
              <a:t>初始化连接（续八）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67544" y="1988840"/>
            <a:ext cx="8424935" cy="4056495"/>
          </a:xfrm>
        </p:spPr>
        <p:txBody>
          <a:bodyPr/>
          <a:lstStyle/>
          <a:p>
            <a:r>
              <a:rPr lang="zh-CN" altLang="en-US" dirty="0" smtClean="0"/>
              <a:t>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分片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数据放在一台服务节点上，服务节点需要处理所有的数据，对于节点本身压力很大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数据需要分片到多台服务器上，实现数据服务的负载均衡，通常使用的方法是根据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hashcode</a:t>
            </a:r>
            <a:r>
              <a:rPr lang="zh-CN" altLang="en-US" dirty="0" smtClean="0"/>
              <a:t>与服务器个数进行</a:t>
            </a:r>
            <a:r>
              <a:rPr lang="en-US" altLang="zh-CN" dirty="0" smtClean="0"/>
              <a:t>mod</a:t>
            </a:r>
            <a:r>
              <a:rPr lang="zh-CN" altLang="en-US" dirty="0" smtClean="0"/>
              <a:t>，然后得到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就分到第一台上，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就分到第二台上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但是这种分配在添加新的服务器的时候将会成为一种空前的灾难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于是我们使用一致性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算法进行分片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9031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dirty="0" smtClean="0"/>
              <a:t>初始化连接（续九）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67544" y="1988840"/>
            <a:ext cx="8424935" cy="535531"/>
          </a:xfrm>
        </p:spPr>
        <p:txBody>
          <a:bodyPr/>
          <a:lstStyle/>
          <a:p>
            <a:r>
              <a:rPr lang="zh-CN" altLang="en-US" dirty="0" smtClean="0"/>
              <a:t>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分片（续一）</a:t>
            </a:r>
            <a:endParaRPr lang="en-US" altLang="zh-CN" dirty="0" smtClean="0"/>
          </a:p>
        </p:txBody>
      </p:sp>
      <p:pic>
        <p:nvPicPr>
          <p:cNvPr id="133122" name="Picture 2" descr="一致性哈希算法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4707" y="2962275"/>
            <a:ext cx="4962525" cy="3895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742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安装部署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539552" y="1988840"/>
            <a:ext cx="8064896" cy="4081117"/>
          </a:xfrm>
        </p:spPr>
        <p:txBody>
          <a:bodyPr/>
          <a:lstStyle/>
          <a:p>
            <a:r>
              <a:rPr lang="zh-CN" altLang="en-US" dirty="0" smtClean="0"/>
              <a:t>解</a:t>
            </a:r>
            <a:r>
              <a:rPr lang="zh-CN" altLang="en-US" smtClean="0"/>
              <a:t>压缩</a:t>
            </a:r>
            <a:r>
              <a:rPr lang="en-US" altLang="zh-CN" smtClean="0"/>
              <a:t>redis-2.8.3.tar.gz</a:t>
            </a:r>
          </a:p>
          <a:p>
            <a:r>
              <a:rPr lang="en-US" altLang="zh-CN"/>
              <a:t>c</a:t>
            </a:r>
            <a:r>
              <a:rPr lang="en-US" altLang="zh-CN" smtClean="0"/>
              <a:t>d /</a:t>
            </a:r>
            <a:r>
              <a:rPr lang="en-US" altLang="zh-CN"/>
              <a:t>redis-2.8.3</a:t>
            </a:r>
            <a:endParaRPr lang="en-US" altLang="zh-CN" dirty="0" smtClean="0"/>
          </a:p>
          <a:p>
            <a:r>
              <a:rPr lang="en-US" altLang="zh-CN" dirty="0" smtClean="0"/>
              <a:t>Make&amp;&amp;make install</a:t>
            </a:r>
          </a:p>
          <a:p>
            <a:r>
              <a:rPr lang="zh-CN" altLang="en-US" dirty="0" smtClean="0"/>
              <a:t>启动服务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-server </a:t>
            </a:r>
            <a:r>
              <a:rPr lang="en-US" altLang="zh-CN" dirty="0" err="1" smtClean="0"/>
              <a:t>redis.conf</a:t>
            </a:r>
            <a:endParaRPr lang="en-US" altLang="zh-CN" dirty="0" smtClean="0"/>
          </a:p>
          <a:p>
            <a:r>
              <a:rPr lang="zh-CN" altLang="en-US" dirty="0" smtClean="0"/>
              <a:t>测试服务安装，运行客户端</a:t>
            </a:r>
            <a:r>
              <a:rPr lang="zh-CN" altLang="en-US" smtClean="0"/>
              <a:t>：</a:t>
            </a:r>
            <a:r>
              <a:rPr lang="en-US" altLang="zh-CN" smtClean="0"/>
              <a:t>redis-cli</a:t>
            </a:r>
          </a:p>
          <a:p>
            <a:r>
              <a:rPr lang="zh-CN" altLang="en-US" smtClean="0"/>
              <a:t>停止：</a:t>
            </a:r>
            <a:r>
              <a:rPr lang="en-US" altLang="zh-CN"/>
              <a:t>redis-cli </a:t>
            </a:r>
            <a:r>
              <a:rPr lang="en-US" altLang="zh-CN" smtClean="0"/>
              <a:t>shutdown</a:t>
            </a:r>
          </a:p>
          <a:p>
            <a:r>
              <a:rPr lang="zh-CN" altLang="en-US" smtClean="0"/>
              <a:t>查看主从信息：</a:t>
            </a:r>
            <a:r>
              <a:rPr lang="pt-BR" altLang="zh-CN" smtClean="0"/>
              <a:t>redis-cli </a:t>
            </a:r>
            <a:r>
              <a:rPr lang="pt-BR" altLang="zh-CN"/>
              <a:t>-h 192.168.56.201 info Replication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5265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dirty="0" smtClean="0"/>
              <a:t>初始化连接（续十）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34438" y="1916832"/>
            <a:ext cx="8424935" cy="535531"/>
          </a:xfrm>
        </p:spPr>
        <p:txBody>
          <a:bodyPr/>
          <a:lstStyle/>
          <a:p>
            <a:r>
              <a:rPr lang="zh-CN" altLang="en-US" dirty="0" smtClean="0"/>
              <a:t>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分片（续二）</a:t>
            </a:r>
            <a:endParaRPr lang="en-US" altLang="zh-CN" dirty="0" smtClean="0"/>
          </a:p>
        </p:txBody>
      </p:sp>
      <p:pic>
        <p:nvPicPr>
          <p:cNvPr id="135170" name="Picture 2" descr="http://s12.sinaimg.cn/bmiddle/001aw6jwgy6FFcK6yDN1b&amp;69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2278206"/>
            <a:ext cx="5400600" cy="45739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720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dirty="0" smtClean="0"/>
              <a:t>初始化连接（续十一）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539552" y="1988840"/>
            <a:ext cx="8424935" cy="3003899"/>
          </a:xfrm>
        </p:spPr>
        <p:txBody>
          <a:bodyPr/>
          <a:lstStyle/>
          <a:p>
            <a:r>
              <a:rPr lang="zh-CN" altLang="en-US" dirty="0" smtClean="0"/>
              <a:t>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分片（续三）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添加分片服务器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List&lt;</a:t>
            </a:r>
            <a:r>
              <a:rPr lang="en-US" altLang="zh-CN" dirty="0" err="1" smtClean="0"/>
              <a:t>JedisShardInfo</a:t>
            </a:r>
            <a:r>
              <a:rPr lang="en-US" altLang="zh-CN" dirty="0" smtClean="0"/>
              <a:t>&gt; shards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JedisShardInfo</a:t>
            </a:r>
            <a:r>
              <a:rPr lang="en-US" altLang="zh-CN" dirty="0" smtClean="0"/>
              <a:t>&gt;();</a:t>
            </a:r>
          </a:p>
          <a:p>
            <a:pPr lvl="2"/>
            <a:r>
              <a:rPr lang="en-US" altLang="zh-CN" dirty="0" err="1" smtClean="0"/>
              <a:t>JedisShardInfo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</a:t>
            </a:r>
            <a:r>
              <a:rPr lang="en-US" altLang="zh-CN" dirty="0" smtClean="0"/>
              <a:t> =null;</a:t>
            </a:r>
          </a:p>
          <a:p>
            <a:pPr lvl="2"/>
            <a:r>
              <a:rPr lang="en-US" altLang="zh-CN" dirty="0" err="1" smtClean="0"/>
              <a:t>si</a:t>
            </a:r>
            <a:r>
              <a:rPr lang="en-US" altLang="zh-CN" dirty="0" smtClean="0"/>
              <a:t>= new </a:t>
            </a:r>
            <a:r>
              <a:rPr lang="en-US" altLang="zh-CN" dirty="0" err="1" smtClean="0"/>
              <a:t>JedisShardInfo</a:t>
            </a:r>
            <a:r>
              <a:rPr lang="en-US" altLang="zh-CN" dirty="0" smtClean="0"/>
              <a:t>("192.168.137.18", 6379,"N1");</a:t>
            </a:r>
          </a:p>
          <a:p>
            <a:pPr lvl="2"/>
            <a:r>
              <a:rPr lang="en-US" altLang="zh-CN" dirty="0" err="1" smtClean="0"/>
              <a:t>shards.add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si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err="1" smtClean="0"/>
              <a:t>si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JedisShardInfo</a:t>
            </a:r>
            <a:r>
              <a:rPr lang="en-US" altLang="zh-CN" dirty="0" smtClean="0"/>
              <a:t>("192.168.137.19", 6379,"N2");</a:t>
            </a:r>
          </a:p>
          <a:p>
            <a:pPr lvl="2"/>
            <a:r>
              <a:rPr lang="en-US" altLang="zh-CN" dirty="0" err="1" smtClean="0"/>
              <a:t>shards.add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si</a:t>
            </a:r>
            <a:r>
              <a:rPr lang="en-US" altLang="zh-CN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523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dirty="0" smtClean="0"/>
              <a:t>初始化连接（续十二）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395536" y="2060848"/>
            <a:ext cx="8424935" cy="3557897"/>
          </a:xfrm>
        </p:spPr>
        <p:txBody>
          <a:bodyPr/>
          <a:lstStyle/>
          <a:p>
            <a:r>
              <a:rPr lang="zh-CN" altLang="en-US" dirty="0" smtClean="0"/>
              <a:t>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分片（续四）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使用连接池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ShardedJedisPool</a:t>
            </a:r>
            <a:r>
              <a:rPr lang="en-US" altLang="zh-CN" dirty="0" smtClean="0"/>
              <a:t> pool = new </a:t>
            </a:r>
            <a:r>
              <a:rPr lang="en-US" altLang="zh-CN" dirty="0" err="1" smtClean="0"/>
              <a:t>ShardedJedisPool</a:t>
            </a:r>
            <a:r>
              <a:rPr lang="en-US" altLang="zh-CN" dirty="0" smtClean="0"/>
              <a:t>(new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(), shards);</a:t>
            </a:r>
          </a:p>
          <a:p>
            <a:pPr lvl="2"/>
            <a:r>
              <a:rPr lang="en-US" altLang="zh-CN" dirty="0" err="1" smtClean="0"/>
              <a:t>ShardedJedis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jedis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pool.getResource</a:t>
            </a:r>
            <a:r>
              <a:rPr lang="en-US" altLang="zh-CN" dirty="0" smtClean="0"/>
              <a:t>();</a:t>
            </a:r>
          </a:p>
          <a:p>
            <a:pPr lvl="2"/>
            <a:r>
              <a:rPr lang="en-US" altLang="zh-CN" dirty="0" err="1" smtClean="0"/>
              <a:t>JedisShardInfo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jsi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jedis.getShardInfo</a:t>
            </a:r>
            <a:r>
              <a:rPr lang="en-US" altLang="zh-CN" dirty="0" smtClean="0"/>
              <a:t>("b1");//a1</a:t>
            </a:r>
            <a:r>
              <a:rPr lang="zh-CN" altLang="en-US" dirty="0" smtClean="0"/>
              <a:t>会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N2</a:t>
            </a:r>
            <a:r>
              <a:rPr lang="zh-CN" altLang="en-US" dirty="0" smtClean="0"/>
              <a:t>上</a:t>
            </a:r>
          </a:p>
          <a:p>
            <a:pPr lvl="2"/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jsi.getHost</a:t>
            </a:r>
            <a:r>
              <a:rPr lang="en-US" altLang="zh-CN" dirty="0" smtClean="0"/>
              <a:t>()+"\t"+</a:t>
            </a:r>
            <a:r>
              <a:rPr lang="en-US" altLang="zh-CN" dirty="0" err="1" smtClean="0"/>
              <a:t>jsi.getPort</a:t>
            </a:r>
            <a:r>
              <a:rPr lang="en-US" altLang="zh-CN" dirty="0" smtClean="0"/>
              <a:t>()+"\t"+</a:t>
            </a:r>
            <a:r>
              <a:rPr lang="en-US" altLang="zh-CN" dirty="0" err="1" smtClean="0"/>
              <a:t>jsi.getName</a:t>
            </a:r>
            <a:r>
              <a:rPr lang="en-US" altLang="zh-CN" dirty="0" smtClean="0"/>
              <a:t>());</a:t>
            </a:r>
          </a:p>
          <a:p>
            <a:pPr lvl="2"/>
            <a:r>
              <a:rPr lang="en-US" altLang="zh-CN" dirty="0" err="1" smtClean="0"/>
              <a:t>pool.returnResource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jedis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err="1" smtClean="0"/>
              <a:t>pool.destroy</a:t>
            </a:r>
            <a:r>
              <a:rPr lang="en-US" altLang="zh-CN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1787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4771" y="836712"/>
            <a:ext cx="5643602" cy="1047757"/>
          </a:xfrm>
        </p:spPr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连接池练习</a:t>
            </a:r>
          </a:p>
        </p:txBody>
      </p:sp>
      <p:sp>
        <p:nvSpPr>
          <p:cNvPr id="28" name="矩形 27"/>
          <p:cNvSpPr/>
          <p:nvPr/>
        </p:nvSpPr>
        <p:spPr>
          <a:xfrm>
            <a:off x="544059" y="2420888"/>
            <a:ext cx="7993684" cy="357619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使用连接池建立对单台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的连接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496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dirty="0" smtClean="0"/>
              <a:t>基本操作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67544" y="1844824"/>
            <a:ext cx="8424935" cy="4431983"/>
          </a:xfrm>
        </p:spPr>
        <p:txBody>
          <a:bodyPr/>
          <a:lstStyle/>
          <a:p>
            <a:r>
              <a:rPr lang="zh-CN" altLang="en-US" sz="1800" dirty="0" smtClean="0"/>
              <a:t>各种数据类型操作</a:t>
            </a:r>
            <a:endParaRPr lang="en-US" altLang="zh-CN" sz="1800" dirty="0" smtClean="0"/>
          </a:p>
          <a:p>
            <a:pPr lvl="2"/>
            <a:r>
              <a:rPr lang="en-US" altLang="zh-CN" sz="1400" dirty="0" err="1" smtClean="0">
                <a:solidFill>
                  <a:schemeClr val="tx1"/>
                </a:solidFill>
              </a:rPr>
              <a:t>jedis</a:t>
            </a:r>
            <a:r>
              <a:rPr lang="en-US" altLang="zh-CN" sz="1400" dirty="0" smtClean="0">
                <a:solidFill>
                  <a:schemeClr val="tx1"/>
                </a:solidFill>
              </a:rPr>
              <a:t>.</a:t>
            </a:r>
            <a:r>
              <a:rPr lang="zh-CN" altLang="en-US" sz="1400" dirty="0" smtClean="0">
                <a:solidFill>
                  <a:schemeClr val="tx1"/>
                </a:solidFill>
              </a:rPr>
              <a:t>函数名（）；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lvl="2"/>
            <a:r>
              <a:rPr lang="en-US" altLang="zh-CN" sz="1400" dirty="0" err="1" smtClean="0">
                <a:solidFill>
                  <a:schemeClr val="tx1"/>
                </a:solidFill>
              </a:rPr>
              <a:t>Jedis</a:t>
            </a:r>
            <a:r>
              <a:rPr lang="zh-CN" altLang="en-US" sz="1400" dirty="0" smtClean="0">
                <a:solidFill>
                  <a:schemeClr val="tx1"/>
                </a:solidFill>
              </a:rPr>
              <a:t>使用的函数名和命令名称完全一致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800" dirty="0" smtClean="0"/>
              <a:t>例如</a:t>
            </a:r>
            <a:r>
              <a:rPr lang="en-US" altLang="zh-CN" sz="1800" dirty="0" smtClean="0"/>
              <a:t>list</a:t>
            </a:r>
            <a:r>
              <a:rPr lang="zh-CN" altLang="en-US" sz="1800" dirty="0" smtClean="0"/>
              <a:t>的操作：</a:t>
            </a:r>
            <a:endParaRPr lang="en-US" altLang="zh-CN" sz="1800" dirty="0" smtClean="0"/>
          </a:p>
          <a:p>
            <a:pPr lvl="2"/>
            <a:r>
              <a:rPr lang="en-US" altLang="zh-CN" sz="1400" dirty="0" smtClean="0">
                <a:solidFill>
                  <a:schemeClr val="tx1"/>
                </a:solidFill>
              </a:rPr>
              <a:t>// </a:t>
            </a:r>
            <a:r>
              <a:rPr lang="zh-CN" altLang="en-US" sz="1400" dirty="0" smtClean="0">
                <a:solidFill>
                  <a:schemeClr val="tx1"/>
                </a:solidFill>
              </a:rPr>
              <a:t>将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zhangsan</a:t>
            </a:r>
            <a:r>
              <a:rPr lang="zh-CN" altLang="en-US" sz="1400" dirty="0" smtClean="0">
                <a:solidFill>
                  <a:schemeClr val="tx1"/>
                </a:solidFill>
              </a:rPr>
              <a:t>加入到</a:t>
            </a:r>
            <a:r>
              <a:rPr lang="en-US" altLang="zh-CN" sz="1400" dirty="0" smtClean="0">
                <a:solidFill>
                  <a:schemeClr val="tx1"/>
                </a:solidFill>
              </a:rPr>
              <a:t>students</a:t>
            </a:r>
            <a:r>
              <a:rPr lang="zh-CN" altLang="en-US" sz="1400" dirty="0" smtClean="0">
                <a:solidFill>
                  <a:schemeClr val="tx1"/>
                </a:solidFill>
              </a:rPr>
              <a:t>的末尾</a:t>
            </a:r>
          </a:p>
          <a:p>
            <a:pPr lvl="2"/>
            <a:r>
              <a:rPr lang="en-US" altLang="zh-CN" sz="1400" dirty="0" err="1" smtClean="0">
                <a:solidFill>
                  <a:schemeClr val="tx1"/>
                </a:solidFill>
              </a:rPr>
              <a:t>jedis.lpush</a:t>
            </a:r>
            <a:r>
              <a:rPr lang="en-US" altLang="zh-CN" sz="1400" dirty="0" smtClean="0">
                <a:solidFill>
                  <a:schemeClr val="tx1"/>
                </a:solidFill>
              </a:rPr>
              <a:t>("students", "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zhangsan</a:t>
            </a:r>
            <a:r>
              <a:rPr lang="en-US" altLang="zh-CN" sz="1400" dirty="0" smtClean="0">
                <a:solidFill>
                  <a:schemeClr val="tx1"/>
                </a:solidFill>
              </a:rPr>
              <a:t>");</a:t>
            </a:r>
          </a:p>
          <a:p>
            <a:pPr lvl="2"/>
            <a:r>
              <a:rPr lang="en-US" altLang="zh-CN" sz="1400" dirty="0" smtClean="0">
                <a:solidFill>
                  <a:schemeClr val="tx1"/>
                </a:solidFill>
              </a:rPr>
              <a:t>// </a:t>
            </a:r>
            <a:r>
              <a:rPr lang="zh-CN" altLang="en-US" sz="1400" dirty="0" smtClean="0">
                <a:solidFill>
                  <a:schemeClr val="tx1"/>
                </a:solidFill>
              </a:rPr>
              <a:t>将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zhaoliu</a:t>
            </a:r>
            <a:r>
              <a:rPr lang="en-US" altLang="zh-CN" sz="1400" dirty="0" smtClean="0">
                <a:solidFill>
                  <a:schemeClr val="tx1"/>
                </a:solidFill>
              </a:rPr>
              <a:t> </a:t>
            </a:r>
            <a:r>
              <a:rPr lang="zh-CN" altLang="en-US" sz="1400" dirty="0" smtClean="0">
                <a:solidFill>
                  <a:schemeClr val="tx1"/>
                </a:solidFill>
              </a:rPr>
              <a:t>加入</a:t>
            </a:r>
            <a:r>
              <a:rPr lang="en-US" altLang="zh-CN" sz="1400" dirty="0" smtClean="0">
                <a:solidFill>
                  <a:schemeClr val="tx1"/>
                </a:solidFill>
              </a:rPr>
              <a:t>students</a:t>
            </a:r>
            <a:r>
              <a:rPr lang="zh-CN" altLang="en-US" sz="1400" dirty="0" smtClean="0">
                <a:solidFill>
                  <a:schemeClr val="tx1"/>
                </a:solidFill>
              </a:rPr>
              <a:t>数组的结尾</a:t>
            </a:r>
          </a:p>
          <a:p>
            <a:pPr lvl="2"/>
            <a:r>
              <a:rPr lang="en-US" altLang="zh-CN" sz="1400" dirty="0" err="1" smtClean="0">
                <a:solidFill>
                  <a:schemeClr val="tx1"/>
                </a:solidFill>
              </a:rPr>
              <a:t>jedis.rpush</a:t>
            </a:r>
            <a:r>
              <a:rPr lang="en-US" altLang="zh-CN" sz="1400" dirty="0" smtClean="0">
                <a:solidFill>
                  <a:schemeClr val="tx1"/>
                </a:solidFill>
              </a:rPr>
              <a:t>("students", "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zhaoliu</a:t>
            </a:r>
            <a:r>
              <a:rPr lang="en-US" altLang="zh-CN" sz="1400" dirty="0" smtClean="0">
                <a:solidFill>
                  <a:schemeClr val="tx1"/>
                </a:solidFill>
              </a:rPr>
              <a:t>");</a:t>
            </a:r>
          </a:p>
          <a:p>
            <a:pPr lvl="2"/>
            <a:r>
              <a:rPr lang="en-US" altLang="zh-CN" sz="1400" dirty="0" smtClean="0">
                <a:solidFill>
                  <a:schemeClr val="tx1"/>
                </a:solidFill>
              </a:rPr>
              <a:t>// </a:t>
            </a:r>
            <a:r>
              <a:rPr lang="zh-CN" altLang="en-US" sz="1400" dirty="0" smtClean="0">
                <a:solidFill>
                  <a:schemeClr val="tx1"/>
                </a:solidFill>
              </a:rPr>
              <a:t>移除</a:t>
            </a:r>
            <a:r>
              <a:rPr lang="en-US" altLang="zh-CN" sz="1400" dirty="0" smtClean="0">
                <a:solidFill>
                  <a:schemeClr val="tx1"/>
                </a:solidFill>
              </a:rPr>
              <a:t>students</a:t>
            </a:r>
            <a:r>
              <a:rPr lang="zh-CN" altLang="en-US" sz="1400" dirty="0" smtClean="0">
                <a:solidFill>
                  <a:schemeClr val="tx1"/>
                </a:solidFill>
              </a:rPr>
              <a:t>的第一个元素</a:t>
            </a:r>
          </a:p>
          <a:p>
            <a:pPr lvl="2"/>
            <a:r>
              <a:rPr lang="en-US" altLang="zh-CN" sz="1400" dirty="0" err="1" smtClean="0">
                <a:solidFill>
                  <a:schemeClr val="tx1"/>
                </a:solidFill>
              </a:rPr>
              <a:t>jedis.lpop</a:t>
            </a:r>
            <a:r>
              <a:rPr lang="en-US" altLang="zh-CN" sz="1400" dirty="0" smtClean="0">
                <a:solidFill>
                  <a:schemeClr val="tx1"/>
                </a:solidFill>
              </a:rPr>
              <a:t>("students");</a:t>
            </a:r>
          </a:p>
          <a:p>
            <a:pPr lvl="2"/>
            <a:r>
              <a:rPr lang="en-US" altLang="zh-CN" sz="1400" dirty="0" smtClean="0">
                <a:solidFill>
                  <a:schemeClr val="tx1"/>
                </a:solidFill>
              </a:rPr>
              <a:t>// </a:t>
            </a:r>
            <a:r>
              <a:rPr lang="zh-CN" altLang="en-US" sz="1400" dirty="0" smtClean="0">
                <a:solidFill>
                  <a:schemeClr val="tx1"/>
                </a:solidFill>
              </a:rPr>
              <a:t>移除</a:t>
            </a:r>
            <a:r>
              <a:rPr lang="en-US" altLang="zh-CN" sz="1400" dirty="0" smtClean="0">
                <a:solidFill>
                  <a:schemeClr val="tx1"/>
                </a:solidFill>
              </a:rPr>
              <a:t>students</a:t>
            </a:r>
            <a:r>
              <a:rPr lang="zh-CN" altLang="en-US" sz="1400" dirty="0" smtClean="0">
                <a:solidFill>
                  <a:schemeClr val="tx1"/>
                </a:solidFill>
              </a:rPr>
              <a:t>的最后一个元素</a:t>
            </a:r>
          </a:p>
          <a:p>
            <a:pPr lvl="2"/>
            <a:r>
              <a:rPr lang="en-US" altLang="zh-CN" sz="1400" dirty="0" err="1" smtClean="0">
                <a:solidFill>
                  <a:schemeClr val="tx1"/>
                </a:solidFill>
              </a:rPr>
              <a:t>jedis.rpop</a:t>
            </a:r>
            <a:r>
              <a:rPr lang="en-US" altLang="zh-CN" sz="1400" dirty="0" smtClean="0">
                <a:solidFill>
                  <a:schemeClr val="tx1"/>
                </a:solidFill>
              </a:rPr>
              <a:t>("students");</a:t>
            </a:r>
          </a:p>
          <a:p>
            <a:pPr lvl="2"/>
            <a:r>
              <a:rPr lang="en-US" altLang="zh-CN" sz="1400" dirty="0" smtClean="0">
                <a:solidFill>
                  <a:schemeClr val="tx1"/>
                </a:solidFill>
              </a:rPr>
              <a:t>// </a:t>
            </a:r>
            <a:r>
              <a:rPr lang="zh-CN" altLang="en-US" sz="1400" dirty="0" smtClean="0">
                <a:solidFill>
                  <a:schemeClr val="tx1"/>
                </a:solidFill>
              </a:rPr>
              <a:t>移除制定的元素</a:t>
            </a:r>
            <a:r>
              <a:rPr lang="en-US" altLang="zh-CN" sz="1400" dirty="0" smtClean="0">
                <a:solidFill>
                  <a:schemeClr val="tx1"/>
                </a:solidFill>
              </a:rPr>
              <a:t>,</a:t>
            </a:r>
            <a:r>
              <a:rPr lang="zh-CN" altLang="en-US" sz="1400" dirty="0" smtClean="0">
                <a:solidFill>
                  <a:schemeClr val="tx1"/>
                </a:solidFill>
              </a:rPr>
              <a:t>第二个参数表示要移除的个数，因为</a:t>
            </a:r>
            <a:r>
              <a:rPr lang="en-US" altLang="zh-CN" sz="1400" dirty="0" smtClean="0">
                <a:solidFill>
                  <a:schemeClr val="tx1"/>
                </a:solidFill>
              </a:rPr>
              <a:t>list</a:t>
            </a:r>
            <a:r>
              <a:rPr lang="zh-CN" altLang="en-US" sz="1400" dirty="0" smtClean="0">
                <a:solidFill>
                  <a:schemeClr val="tx1"/>
                </a:solidFill>
              </a:rPr>
              <a:t>中是允许出现重复元素的</a:t>
            </a:r>
          </a:p>
          <a:p>
            <a:pPr lvl="2"/>
            <a:r>
              <a:rPr lang="en-US" altLang="zh-CN" sz="1400" dirty="0" err="1" smtClean="0">
                <a:solidFill>
                  <a:schemeClr val="tx1"/>
                </a:solidFill>
              </a:rPr>
              <a:t>jedis.lrem("students", 1, "zhangsan");</a:t>
            </a:r>
          </a:p>
          <a:p>
            <a:pPr lvl="2"/>
            <a:r>
              <a:rPr lang="en-US" altLang="zh-CN" sz="1400" dirty="0" smtClean="0">
                <a:solidFill>
                  <a:schemeClr val="tx1"/>
                </a:solidFill>
              </a:rPr>
              <a:t>// </a:t>
            </a:r>
            <a:r>
              <a:rPr lang="zh-CN" altLang="en-US" sz="1400" dirty="0" smtClean="0">
                <a:solidFill>
                  <a:schemeClr val="tx1"/>
                </a:solidFill>
              </a:rPr>
              <a:t>获取</a:t>
            </a:r>
            <a:r>
              <a:rPr lang="en-US" altLang="zh-CN" sz="1400" dirty="0" smtClean="0">
                <a:solidFill>
                  <a:schemeClr val="tx1"/>
                </a:solidFill>
              </a:rPr>
              <a:t>students</a:t>
            </a:r>
            <a:r>
              <a:rPr lang="zh-CN" altLang="en-US" sz="1400" dirty="0" smtClean="0">
                <a:solidFill>
                  <a:schemeClr val="tx1"/>
                </a:solidFill>
              </a:rPr>
              <a:t>数组的所有元素</a:t>
            </a:r>
          </a:p>
          <a:p>
            <a:pPr lvl="2"/>
            <a:r>
              <a:rPr lang="en-US" altLang="zh-CN" sz="1400" dirty="0" smtClean="0">
                <a:solidFill>
                  <a:schemeClr val="tx1"/>
                </a:solidFill>
              </a:rPr>
              <a:t>List&lt;String&gt; students =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jedis.lrange</a:t>
            </a:r>
            <a:r>
              <a:rPr lang="en-US" altLang="zh-CN" sz="1400" dirty="0" smtClean="0">
                <a:solidFill>
                  <a:schemeClr val="tx1"/>
                </a:solidFill>
              </a:rPr>
              <a:t>("students", 0, -1);</a:t>
            </a:r>
          </a:p>
        </p:txBody>
      </p:sp>
    </p:spTree>
    <p:extLst>
      <p:ext uri="{BB962C8B-B14F-4D97-AF65-F5344CB8AC3E}">
        <p14:creationId xmlns:p14="http://schemas.microsoft.com/office/powerpoint/2010/main" val="336848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安装部署（续一）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67544" y="1916832"/>
            <a:ext cx="8064896" cy="4056495"/>
          </a:xfrm>
        </p:spPr>
        <p:txBody>
          <a:bodyPr/>
          <a:lstStyle/>
          <a:p>
            <a:r>
              <a:rPr lang="zh-CN" altLang="en-US" dirty="0" smtClean="0"/>
              <a:t>主从配置</a:t>
            </a:r>
          </a:p>
          <a:p>
            <a:pPr lvl="1"/>
            <a:r>
              <a:rPr lang="zh-CN" altLang="en-US" dirty="0" smtClean="0"/>
              <a:t>修改从服务器的</a:t>
            </a:r>
            <a:r>
              <a:rPr lang="en-US" altLang="zh-CN" dirty="0" err="1" smtClean="0"/>
              <a:t>redis.conf</a:t>
            </a:r>
            <a:r>
              <a:rPr lang="en-US" altLang="zh-CN" dirty="0" smtClean="0"/>
              <a:t>,</a:t>
            </a:r>
            <a:r>
              <a:rPr lang="zh-CN" altLang="en-US" dirty="0" smtClean="0"/>
              <a:t>添加</a:t>
            </a:r>
            <a:endParaRPr lang="en-US" altLang="zh-CN" dirty="0" smtClean="0"/>
          </a:p>
          <a:p>
            <a:pPr lvl="2"/>
            <a:r>
              <a:rPr lang="en-US" altLang="zh-CN" dirty="0" err="1" smtClean="0">
                <a:solidFill>
                  <a:schemeClr val="tx1"/>
                </a:solidFill>
              </a:rPr>
              <a:t>slaveof</a:t>
            </a:r>
            <a:r>
              <a:rPr lang="en-US" altLang="zh-CN" dirty="0" smtClean="0">
                <a:solidFill>
                  <a:schemeClr val="tx1"/>
                </a:solidFill>
              </a:rPr>
              <a:t> 192.168.137.18 6379 </a:t>
            </a:r>
          </a:p>
          <a:p>
            <a:r>
              <a:rPr lang="zh-CN" altLang="en-US" dirty="0" smtClean="0"/>
              <a:t>运行过程中，通过</a:t>
            </a:r>
            <a:r>
              <a:rPr lang="en-US" altLang="zh-CN" dirty="0" err="1" smtClean="0"/>
              <a:t>redis-cli</a:t>
            </a:r>
            <a:r>
              <a:rPr lang="zh-CN" altLang="en-US" dirty="0" smtClean="0"/>
              <a:t>中命令可以动态不停机切换主从</a:t>
            </a:r>
          </a:p>
          <a:p>
            <a:pPr lvl="1"/>
            <a:r>
              <a:rPr lang="zh-CN" altLang="en-US" dirty="0" smtClean="0"/>
              <a:t>主：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slaveof</a:t>
            </a:r>
            <a:r>
              <a:rPr lang="en-US" altLang="zh-CN" dirty="0" smtClean="0"/>
              <a:t> no one</a:t>
            </a:r>
          </a:p>
          <a:p>
            <a:pPr lvl="1"/>
            <a:r>
              <a:rPr lang="zh-CN" altLang="en-US" dirty="0" smtClean="0"/>
              <a:t>从：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slaveof</a:t>
            </a:r>
            <a:r>
              <a:rPr lang="en-US" altLang="zh-CN" dirty="0" smtClean="0"/>
              <a:t> 192.168.137.19 6379</a:t>
            </a:r>
          </a:p>
        </p:txBody>
      </p:sp>
    </p:spTree>
    <p:extLst>
      <p:ext uri="{BB962C8B-B14F-4D97-AF65-F5344CB8AC3E}">
        <p14:creationId xmlns:p14="http://schemas.microsoft.com/office/powerpoint/2010/main" val="220420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安装部署（续二）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395536" y="2060848"/>
            <a:ext cx="8064896" cy="3705630"/>
          </a:xfrm>
        </p:spPr>
        <p:txBody>
          <a:bodyPr/>
          <a:lstStyle/>
          <a:p>
            <a:r>
              <a:rPr lang="zh-CN" altLang="en-US" dirty="0" smtClean="0"/>
              <a:t>配置从的持久化</a:t>
            </a:r>
            <a:r>
              <a:rPr lang="en-US" altLang="zh-CN" dirty="0" err="1" smtClean="0"/>
              <a:t>aof</a:t>
            </a:r>
            <a:r>
              <a:rPr lang="zh-CN" altLang="en-US" dirty="0" smtClean="0"/>
              <a:t>方式：</a:t>
            </a:r>
          </a:p>
          <a:p>
            <a:pPr lvl="1"/>
            <a:r>
              <a:rPr lang="zh-CN" altLang="en-US" dirty="0" smtClean="0"/>
              <a:t>关闭自动</a:t>
            </a:r>
            <a:r>
              <a:rPr lang="en-US" altLang="zh-CN" dirty="0" smtClean="0"/>
              <a:t>snapshot</a:t>
            </a:r>
            <a:r>
              <a:rPr lang="zh-CN" altLang="en-US" dirty="0" smtClean="0"/>
              <a:t>：</a:t>
            </a:r>
          </a:p>
          <a:p>
            <a:pPr lvl="2"/>
            <a:r>
              <a:rPr lang="en-US" altLang="zh-CN" dirty="0" smtClean="0"/>
              <a:t>#save 900 1</a:t>
            </a:r>
          </a:p>
          <a:p>
            <a:pPr lvl="2"/>
            <a:r>
              <a:rPr lang="en-US" altLang="zh-CN" dirty="0" smtClean="0"/>
              <a:t>#save 300 10</a:t>
            </a:r>
          </a:p>
          <a:p>
            <a:pPr lvl="2"/>
            <a:r>
              <a:rPr lang="en-US" altLang="zh-CN" dirty="0" smtClean="0"/>
              <a:t>#save 60 10000</a:t>
            </a:r>
          </a:p>
          <a:p>
            <a:r>
              <a:rPr lang="zh-CN" altLang="en-US" dirty="0" smtClean="0"/>
              <a:t>开启</a:t>
            </a:r>
            <a:r>
              <a:rPr lang="en-US" altLang="zh-CN" dirty="0" smtClean="0"/>
              <a:t>AOF</a:t>
            </a:r>
            <a:r>
              <a:rPr lang="zh-CN" altLang="en-US" dirty="0" smtClean="0"/>
              <a:t>：</a:t>
            </a:r>
          </a:p>
          <a:p>
            <a:pPr lvl="2"/>
            <a:r>
              <a:rPr lang="en-US" altLang="zh-CN" dirty="0" err="1" smtClean="0"/>
              <a:t>appendonly</a:t>
            </a:r>
            <a:r>
              <a:rPr lang="en-US" altLang="zh-CN" dirty="0" smtClean="0"/>
              <a:t> yes</a:t>
            </a:r>
          </a:p>
          <a:p>
            <a:r>
              <a:rPr lang="zh-CN" altLang="en-US" dirty="0" smtClean="0"/>
              <a:t>此处可以动态在</a:t>
            </a:r>
            <a:r>
              <a:rPr lang="en-US" altLang="zh-CN" dirty="0" err="1" smtClean="0"/>
              <a:t>redis-cli</a:t>
            </a:r>
            <a:r>
              <a:rPr lang="zh-CN" altLang="en-US" dirty="0" smtClean="0"/>
              <a:t>中不停机运行命令：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CONFIG SET APPENDONLY YES</a:t>
            </a:r>
          </a:p>
        </p:txBody>
      </p:sp>
    </p:spTree>
    <p:extLst>
      <p:ext uri="{BB962C8B-B14F-4D97-AF65-F5344CB8AC3E}">
        <p14:creationId xmlns:p14="http://schemas.microsoft.com/office/powerpoint/2010/main" val="20876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安装部署（续三）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67544" y="1916832"/>
            <a:ext cx="8064896" cy="4524315"/>
          </a:xfrm>
        </p:spPr>
        <p:txBody>
          <a:bodyPr/>
          <a:lstStyle/>
          <a:p>
            <a:r>
              <a:rPr lang="zh-CN" altLang="en-US" sz="1800" dirty="0" smtClean="0"/>
              <a:t>常规配置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指定</a:t>
            </a:r>
            <a:r>
              <a:rPr lang="en-US" altLang="zh-CN" sz="1800" dirty="0" err="1" smtClean="0"/>
              <a:t>Redis</a:t>
            </a:r>
            <a:r>
              <a:rPr lang="zh-CN" altLang="en-US" sz="1800" dirty="0" smtClean="0"/>
              <a:t>监听端口，默认端口为</a:t>
            </a:r>
            <a:r>
              <a:rPr lang="en-US" altLang="zh-CN" sz="1800" dirty="0" smtClean="0"/>
              <a:t>6379</a:t>
            </a:r>
          </a:p>
          <a:p>
            <a:pPr lvl="2"/>
            <a:r>
              <a:rPr lang="zh-CN" altLang="en-US" dirty="0" smtClean="0">
                <a:solidFill>
                  <a:srgbClr val="00B050"/>
                </a:solidFill>
              </a:rPr>
              <a:t>作者在自己的一篇博文中解释了为什么选用</a:t>
            </a:r>
            <a:r>
              <a:rPr lang="en-US" altLang="zh-CN" dirty="0" smtClean="0">
                <a:solidFill>
                  <a:srgbClr val="00B050"/>
                </a:solidFill>
              </a:rPr>
              <a:t>6379</a:t>
            </a:r>
            <a:r>
              <a:rPr lang="zh-CN" altLang="en-US" dirty="0" smtClean="0">
                <a:solidFill>
                  <a:srgbClr val="00B050"/>
                </a:solidFill>
              </a:rPr>
              <a:t>作为默认端口，因为</a:t>
            </a:r>
            <a:r>
              <a:rPr lang="en-US" altLang="zh-CN" dirty="0" smtClean="0">
                <a:solidFill>
                  <a:srgbClr val="00B050"/>
                </a:solidFill>
              </a:rPr>
              <a:t>6379</a:t>
            </a:r>
            <a:r>
              <a:rPr lang="zh-CN" altLang="en-US" dirty="0" smtClean="0">
                <a:solidFill>
                  <a:srgbClr val="00B050"/>
                </a:solidFill>
              </a:rPr>
              <a:t>在手机按键上</a:t>
            </a:r>
            <a:r>
              <a:rPr lang="en-US" altLang="zh-CN" dirty="0" smtClean="0">
                <a:solidFill>
                  <a:srgbClr val="00B050"/>
                </a:solidFill>
              </a:rPr>
              <a:t>MERZ</a:t>
            </a:r>
            <a:r>
              <a:rPr lang="zh-CN" altLang="en-US" dirty="0" smtClean="0">
                <a:solidFill>
                  <a:srgbClr val="00B050"/>
                </a:solidFill>
              </a:rPr>
              <a:t>对应的号码，而</a:t>
            </a:r>
            <a:r>
              <a:rPr lang="en-US" altLang="zh-CN" dirty="0" smtClean="0">
                <a:solidFill>
                  <a:srgbClr val="00B050"/>
                </a:solidFill>
              </a:rPr>
              <a:t>MERZ</a:t>
            </a:r>
            <a:r>
              <a:rPr lang="zh-CN" altLang="en-US" dirty="0" smtClean="0">
                <a:solidFill>
                  <a:srgbClr val="00B050"/>
                </a:solidFill>
              </a:rPr>
              <a:t>取自意大利歌女</a:t>
            </a:r>
            <a:r>
              <a:rPr lang="en-US" altLang="zh-CN" dirty="0" err="1" smtClean="0">
                <a:solidFill>
                  <a:srgbClr val="00B050"/>
                </a:solidFill>
              </a:rPr>
              <a:t>Alessia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err="1" smtClean="0">
                <a:solidFill>
                  <a:srgbClr val="00B050"/>
                </a:solidFill>
              </a:rPr>
              <a:t>Merz</a:t>
            </a:r>
            <a:r>
              <a:rPr lang="zh-CN" altLang="en-US" dirty="0" smtClean="0">
                <a:solidFill>
                  <a:srgbClr val="00B050"/>
                </a:solidFill>
              </a:rPr>
              <a:t>的名字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port 6379</a:t>
            </a:r>
          </a:p>
          <a:p>
            <a:pPr lvl="1"/>
            <a:r>
              <a:rPr lang="zh-CN" altLang="en-US" sz="1800" dirty="0" smtClean="0"/>
              <a:t>绑定的主机地址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bind 127.0.0.1</a:t>
            </a:r>
          </a:p>
          <a:p>
            <a:pPr lvl="1"/>
            <a:r>
              <a:rPr lang="zh-CN" altLang="en-US" sz="1800" dirty="0" smtClean="0"/>
              <a:t>当 客户端闲置多长时间后关闭连接，如果指定为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，表示关闭该功能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timeout 300</a:t>
            </a:r>
          </a:p>
          <a:p>
            <a:pPr lvl="1"/>
            <a:r>
              <a:rPr lang="zh-CN" altLang="en-US" sz="1800" dirty="0" smtClean="0"/>
              <a:t>指定日志记录级别，</a:t>
            </a:r>
            <a:r>
              <a:rPr lang="en-US" altLang="zh-CN" sz="1800" dirty="0" err="1" smtClean="0"/>
              <a:t>Redis</a:t>
            </a:r>
            <a:r>
              <a:rPr lang="zh-CN" altLang="en-US" sz="1800" dirty="0" smtClean="0"/>
              <a:t>总共支持四个级别：</a:t>
            </a:r>
            <a:r>
              <a:rPr lang="en-US" altLang="zh-CN" sz="1800" dirty="0" smtClean="0"/>
              <a:t>debug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verbose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notice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warning</a:t>
            </a:r>
            <a:r>
              <a:rPr lang="zh-CN" altLang="en-US" sz="1800" dirty="0" smtClean="0"/>
              <a:t>，默认为</a:t>
            </a:r>
            <a:r>
              <a:rPr lang="en-US" altLang="zh-CN" sz="1800" dirty="0" smtClean="0"/>
              <a:t>verbose</a:t>
            </a:r>
          </a:p>
          <a:p>
            <a:pPr lvl="2"/>
            <a:r>
              <a:rPr lang="en-US" altLang="zh-CN" dirty="0" err="1" smtClean="0">
                <a:solidFill>
                  <a:srgbClr val="FF0000"/>
                </a:solidFill>
              </a:rPr>
              <a:t>loglevel</a:t>
            </a:r>
            <a:r>
              <a:rPr lang="en-US" altLang="zh-CN" dirty="0" smtClean="0">
                <a:solidFill>
                  <a:srgbClr val="FF0000"/>
                </a:solidFill>
              </a:rPr>
              <a:t> verbose</a:t>
            </a:r>
          </a:p>
        </p:txBody>
      </p:sp>
    </p:spTree>
    <p:extLst>
      <p:ext uri="{BB962C8B-B14F-4D97-AF65-F5344CB8AC3E}">
        <p14:creationId xmlns:p14="http://schemas.microsoft.com/office/powerpoint/2010/main" val="85134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安装部署（续四）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611560" y="1878175"/>
            <a:ext cx="8064896" cy="4979825"/>
          </a:xfrm>
        </p:spPr>
        <p:txBody>
          <a:bodyPr/>
          <a:lstStyle/>
          <a:p>
            <a:r>
              <a:rPr lang="zh-CN" altLang="en-US" dirty="0" smtClean="0"/>
              <a:t>常规配置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设置数据库的数量，默认数据库为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，可以使用</a:t>
            </a:r>
            <a:r>
              <a:rPr lang="en-US" altLang="zh-CN" dirty="0" smtClean="0"/>
              <a:t>SELECT &lt;</a:t>
            </a:r>
            <a:r>
              <a:rPr lang="en-US" altLang="zh-CN" dirty="0" err="1" smtClean="0"/>
              <a:t>dbid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命令在连接上指定数据库</a:t>
            </a:r>
            <a:r>
              <a:rPr lang="en-US" altLang="zh-CN" dirty="0" smtClean="0"/>
              <a:t>id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databases 16</a:t>
            </a:r>
          </a:p>
          <a:p>
            <a:pPr lvl="1"/>
            <a:r>
              <a:rPr lang="zh-CN" altLang="en-US" dirty="0" smtClean="0"/>
              <a:t>指定存储至本地数据库时是否压缩数据，默认为</a:t>
            </a:r>
            <a:r>
              <a:rPr lang="en-US" altLang="zh-CN" dirty="0" smtClean="0"/>
              <a:t>yes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采用</a:t>
            </a:r>
            <a:r>
              <a:rPr lang="en-US" altLang="zh-CN" dirty="0" smtClean="0"/>
              <a:t>LZF</a:t>
            </a:r>
            <a:r>
              <a:rPr lang="zh-CN" altLang="en-US" dirty="0" smtClean="0"/>
              <a:t>压缩，如果为了节省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时间，可以关闭该选项，但会导致数据库文件变的巨大</a:t>
            </a:r>
          </a:p>
          <a:p>
            <a:pPr lvl="2"/>
            <a:r>
              <a:rPr lang="en-US" altLang="zh-CN" dirty="0" err="1" smtClean="0">
                <a:solidFill>
                  <a:srgbClr val="FF0000"/>
                </a:solidFill>
              </a:rPr>
              <a:t>rdbcompression</a:t>
            </a:r>
            <a:r>
              <a:rPr lang="en-US" altLang="zh-CN" dirty="0" smtClean="0">
                <a:solidFill>
                  <a:srgbClr val="FF0000"/>
                </a:solidFill>
              </a:rPr>
              <a:t> yes</a:t>
            </a:r>
          </a:p>
          <a:p>
            <a:pPr lvl="1"/>
            <a:r>
              <a:rPr lang="zh-CN" altLang="en-US" dirty="0" smtClean="0"/>
              <a:t>指定本地数据库文件名，默认值为</a:t>
            </a:r>
            <a:r>
              <a:rPr lang="en-US" altLang="zh-CN" dirty="0" smtClean="0"/>
              <a:t>dump.rdb</a:t>
            </a:r>
          </a:p>
          <a:p>
            <a:pPr lvl="2"/>
            <a:r>
              <a:rPr lang="en-US" altLang="zh-CN" dirty="0" err="1" smtClean="0">
                <a:solidFill>
                  <a:srgbClr val="FF0000"/>
                </a:solidFill>
              </a:rPr>
              <a:t>dbfilename</a:t>
            </a:r>
            <a:r>
              <a:rPr lang="en-US" altLang="zh-CN" dirty="0" smtClean="0">
                <a:solidFill>
                  <a:srgbClr val="FF0000"/>
                </a:solidFill>
              </a:rPr>
              <a:t> dump.rdb</a:t>
            </a:r>
          </a:p>
          <a:p>
            <a:pPr lvl="1"/>
            <a:r>
              <a:rPr lang="zh-CN" altLang="en-US" dirty="0" smtClean="0"/>
              <a:t>指定本地数据库存放目录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dir ./</a:t>
            </a:r>
          </a:p>
        </p:txBody>
      </p:sp>
    </p:spTree>
    <p:extLst>
      <p:ext uri="{BB962C8B-B14F-4D97-AF65-F5344CB8AC3E}">
        <p14:creationId xmlns:p14="http://schemas.microsoft.com/office/powerpoint/2010/main" val="301685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92</TotalTime>
  <Words>4513</Words>
  <Application>Microsoft Office PowerPoint</Application>
  <PresentationFormat>全屏显示(4:3)</PresentationFormat>
  <Paragraphs>445</Paragraphs>
  <Slides>54</Slides>
  <Notes>54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5" baseType="lpstr">
      <vt:lpstr>主题1</vt:lpstr>
      <vt:lpstr>PowerPoint 演示文稿</vt:lpstr>
      <vt:lpstr>Redis安装部署</vt:lpstr>
      <vt:lpstr>Redis简介</vt:lpstr>
      <vt:lpstr>Redis简介（续一）</vt:lpstr>
      <vt:lpstr>Redis安装部署</vt:lpstr>
      <vt:lpstr>Redis安装部署（续一）</vt:lpstr>
      <vt:lpstr>Redis安装部署（续二）</vt:lpstr>
      <vt:lpstr>Redis安装部署（续三）</vt:lpstr>
      <vt:lpstr>Redis安装部署（续四）</vt:lpstr>
      <vt:lpstr>Redis安装部署（续五）</vt:lpstr>
      <vt:lpstr>Redis安装部署（续六）</vt:lpstr>
      <vt:lpstr>Redis安装部署（续七）</vt:lpstr>
      <vt:lpstr>Redis安装部署（续八）</vt:lpstr>
      <vt:lpstr>Redis安装部署（续九）</vt:lpstr>
      <vt:lpstr>Redis安装练习</vt:lpstr>
      <vt:lpstr>Redis操作</vt:lpstr>
      <vt:lpstr>Redis各种数据类型及操作</vt:lpstr>
      <vt:lpstr>Redis各种数据类型及操作（续一）</vt:lpstr>
      <vt:lpstr>Redis各种数据类型及操作（续二）</vt:lpstr>
      <vt:lpstr>Redis各种数据类型及操作（续三）</vt:lpstr>
      <vt:lpstr>Redis各种数据类型及操作（续四）</vt:lpstr>
      <vt:lpstr>Redis各种数据类型及操作（续五）</vt:lpstr>
      <vt:lpstr>Redis各种数据类型及操作（续六）</vt:lpstr>
      <vt:lpstr>Redis各种数据类型及操作（续七）</vt:lpstr>
      <vt:lpstr>Redis各种数据类型及操作（续八）</vt:lpstr>
      <vt:lpstr>Redis各种数据类型及操作（续九）</vt:lpstr>
      <vt:lpstr>Redis各种数据类型及操作（续十）</vt:lpstr>
      <vt:lpstr>Redis各种数据类型及操作（续十一）</vt:lpstr>
      <vt:lpstr>Redis各种数据类型及操作（续十二）</vt:lpstr>
      <vt:lpstr>Redis各种数据类型及操作（续十三）</vt:lpstr>
      <vt:lpstr>Redis各种数据类型及操作（续十四）</vt:lpstr>
      <vt:lpstr>Redis各种数据类型及操作（续十五）</vt:lpstr>
      <vt:lpstr>Redis各种数据类型及操作（续十六）</vt:lpstr>
      <vt:lpstr>Redis各种数据类型及操作（续十七）</vt:lpstr>
      <vt:lpstr>Redis各种数据类型及操作（续十八）</vt:lpstr>
      <vt:lpstr>Redis各种数据类型及操作（续十九）</vt:lpstr>
      <vt:lpstr>Redis各种数据类型及操作（续二十）</vt:lpstr>
      <vt:lpstr>Redis命令练习</vt:lpstr>
      <vt:lpstr>Jedis</vt:lpstr>
      <vt:lpstr>初始化连接</vt:lpstr>
      <vt:lpstr>初始化连接（续一）</vt:lpstr>
      <vt:lpstr>初始化连接（续二）</vt:lpstr>
      <vt:lpstr>初始化连接（续三）</vt:lpstr>
      <vt:lpstr>初始化连接（续四）</vt:lpstr>
      <vt:lpstr>初始化连接（续五）</vt:lpstr>
      <vt:lpstr>初始化连接（续六）</vt:lpstr>
      <vt:lpstr>初始化连接（续七）</vt:lpstr>
      <vt:lpstr>初始化连接（续八）</vt:lpstr>
      <vt:lpstr>初始化连接（续九）</vt:lpstr>
      <vt:lpstr>初始化连接（续十）</vt:lpstr>
      <vt:lpstr>初始化连接（续十一）</vt:lpstr>
      <vt:lpstr>初始化连接（续十二）</vt:lpstr>
      <vt:lpstr>Redis连接池练习</vt:lpstr>
      <vt:lpstr>基本操作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wilson</dc:creator>
  <cp:lastModifiedBy>wilson</cp:lastModifiedBy>
  <cp:revision>9</cp:revision>
  <dcterms:created xsi:type="dcterms:W3CDTF">2014-10-06T02:04:09Z</dcterms:created>
  <dcterms:modified xsi:type="dcterms:W3CDTF">2015-06-08T01:11:30Z</dcterms:modified>
</cp:coreProperties>
</file>