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Bergman" userId="284fcc43-74a7-41f7-9bc3-778f394a3591" providerId="ADAL" clId="{29FC113B-578E-49BD-AB4F-46456F5D789B}"/>
    <pc:docChg chg="custSel addSld modSld">
      <pc:chgData name="Justin Bergman" userId="284fcc43-74a7-41f7-9bc3-778f394a3591" providerId="ADAL" clId="{29FC113B-578E-49BD-AB4F-46456F5D789B}" dt="2023-04-19T00:38:53.886" v="1690"/>
      <pc:docMkLst>
        <pc:docMk/>
      </pc:docMkLst>
      <pc:sldChg chg="modSp mod">
        <pc:chgData name="Justin Bergman" userId="284fcc43-74a7-41f7-9bc3-778f394a3591" providerId="ADAL" clId="{29FC113B-578E-49BD-AB4F-46456F5D789B}" dt="2023-04-18T23:58:44.884" v="1608" actId="27636"/>
        <pc:sldMkLst>
          <pc:docMk/>
          <pc:sldMk cId="3405354546" sldId="258"/>
        </pc:sldMkLst>
        <pc:spChg chg="mod">
          <ac:chgData name="Justin Bergman" userId="284fcc43-74a7-41f7-9bc3-778f394a3591" providerId="ADAL" clId="{29FC113B-578E-49BD-AB4F-46456F5D789B}" dt="2023-04-18T23:58:44.884" v="1608" actId="27636"/>
          <ac:spMkLst>
            <pc:docMk/>
            <pc:sldMk cId="3405354546" sldId="258"/>
            <ac:spMk id="3" creationId="{0207536A-FCE6-67CD-9C6C-F0649EA5A91A}"/>
          </ac:spMkLst>
        </pc:spChg>
      </pc:sldChg>
      <pc:sldChg chg="modSp mod">
        <pc:chgData name="Justin Bergman" userId="284fcc43-74a7-41f7-9bc3-778f394a3591" providerId="ADAL" clId="{29FC113B-578E-49BD-AB4F-46456F5D789B}" dt="2023-04-18T23:58:04.837" v="1598" actId="1076"/>
        <pc:sldMkLst>
          <pc:docMk/>
          <pc:sldMk cId="713362993" sldId="259"/>
        </pc:sldMkLst>
        <pc:spChg chg="mod">
          <ac:chgData name="Justin Bergman" userId="284fcc43-74a7-41f7-9bc3-778f394a3591" providerId="ADAL" clId="{29FC113B-578E-49BD-AB4F-46456F5D789B}" dt="2023-04-18T23:58:02.044" v="1597" actId="1076"/>
          <ac:spMkLst>
            <pc:docMk/>
            <pc:sldMk cId="713362993" sldId="259"/>
            <ac:spMk id="2" creationId="{0422F671-A79F-DCD8-3399-4ACE66371A67}"/>
          </ac:spMkLst>
        </pc:spChg>
        <pc:spChg chg="mod">
          <ac:chgData name="Justin Bergman" userId="284fcc43-74a7-41f7-9bc3-778f394a3591" providerId="ADAL" clId="{29FC113B-578E-49BD-AB4F-46456F5D789B}" dt="2023-04-18T23:58:04.837" v="1598" actId="1076"/>
          <ac:spMkLst>
            <pc:docMk/>
            <pc:sldMk cId="713362993" sldId="259"/>
            <ac:spMk id="3" creationId="{9FEF96A4-31A7-BA49-2ED7-99780FFEC6D2}"/>
          </ac:spMkLst>
        </pc:spChg>
      </pc:sldChg>
      <pc:sldChg chg="modSp mod">
        <pc:chgData name="Justin Bergman" userId="284fcc43-74a7-41f7-9bc3-778f394a3591" providerId="ADAL" clId="{29FC113B-578E-49BD-AB4F-46456F5D789B}" dt="2023-04-19T00:38:28.051" v="1685" actId="5793"/>
        <pc:sldMkLst>
          <pc:docMk/>
          <pc:sldMk cId="2790241839" sldId="260"/>
        </pc:sldMkLst>
        <pc:spChg chg="mod">
          <ac:chgData name="Justin Bergman" userId="284fcc43-74a7-41f7-9bc3-778f394a3591" providerId="ADAL" clId="{29FC113B-578E-49BD-AB4F-46456F5D789B}" dt="2023-04-19T00:38:28.051" v="1685" actId="5793"/>
          <ac:spMkLst>
            <pc:docMk/>
            <pc:sldMk cId="2790241839" sldId="260"/>
            <ac:spMk id="2" creationId="{2854C99F-06F1-9ECC-F8EF-C44E675382BA}"/>
          </ac:spMkLst>
        </pc:spChg>
        <pc:spChg chg="mod">
          <ac:chgData name="Justin Bergman" userId="284fcc43-74a7-41f7-9bc3-778f394a3591" providerId="ADAL" clId="{29FC113B-578E-49BD-AB4F-46456F5D789B}" dt="2023-04-18T23:59:05.717" v="1611" actId="27636"/>
          <ac:spMkLst>
            <pc:docMk/>
            <pc:sldMk cId="2790241839" sldId="260"/>
            <ac:spMk id="3" creationId="{9E2B518D-DCE9-5673-79F2-8DF633A6BD9A}"/>
          </ac:spMkLst>
        </pc:spChg>
      </pc:sldChg>
      <pc:sldChg chg="modSp mod">
        <pc:chgData name="Justin Bergman" userId="284fcc43-74a7-41f7-9bc3-778f394a3591" providerId="ADAL" clId="{29FC113B-578E-49BD-AB4F-46456F5D789B}" dt="2023-04-19T00:38:35.845" v="1686"/>
        <pc:sldMkLst>
          <pc:docMk/>
          <pc:sldMk cId="1107923058" sldId="261"/>
        </pc:sldMkLst>
        <pc:spChg chg="mod">
          <ac:chgData name="Justin Bergman" userId="284fcc43-74a7-41f7-9bc3-778f394a3591" providerId="ADAL" clId="{29FC113B-578E-49BD-AB4F-46456F5D789B}" dt="2023-04-19T00:38:35.845" v="1686"/>
          <ac:spMkLst>
            <pc:docMk/>
            <pc:sldMk cId="1107923058" sldId="261"/>
            <ac:spMk id="2" creationId="{5FC626FA-B08C-B427-B603-C93BAB449724}"/>
          </ac:spMkLst>
        </pc:spChg>
        <pc:spChg chg="mod">
          <ac:chgData name="Justin Bergman" userId="284fcc43-74a7-41f7-9bc3-778f394a3591" providerId="ADAL" clId="{29FC113B-578E-49BD-AB4F-46456F5D789B}" dt="2023-04-18T23:59:17.760" v="1612" actId="2711"/>
          <ac:spMkLst>
            <pc:docMk/>
            <pc:sldMk cId="1107923058" sldId="261"/>
            <ac:spMk id="3" creationId="{4753A0F0-2B61-C49C-9A6B-6B0B9FC3C4E4}"/>
          </ac:spMkLst>
        </pc:spChg>
      </pc:sldChg>
      <pc:sldChg chg="modSp mod">
        <pc:chgData name="Justin Bergman" userId="284fcc43-74a7-41f7-9bc3-778f394a3591" providerId="ADAL" clId="{29FC113B-578E-49BD-AB4F-46456F5D789B}" dt="2023-04-19T00:38:40.323" v="1687"/>
        <pc:sldMkLst>
          <pc:docMk/>
          <pc:sldMk cId="1257047469" sldId="262"/>
        </pc:sldMkLst>
        <pc:spChg chg="mod">
          <ac:chgData name="Justin Bergman" userId="284fcc43-74a7-41f7-9bc3-778f394a3591" providerId="ADAL" clId="{29FC113B-578E-49BD-AB4F-46456F5D789B}" dt="2023-04-19T00:38:40.323" v="1687"/>
          <ac:spMkLst>
            <pc:docMk/>
            <pc:sldMk cId="1257047469" sldId="262"/>
            <ac:spMk id="2" creationId="{B37A2561-6EA4-4F7C-C046-7C3B069CE92A}"/>
          </ac:spMkLst>
        </pc:spChg>
        <pc:spChg chg="mod">
          <ac:chgData name="Justin Bergman" userId="284fcc43-74a7-41f7-9bc3-778f394a3591" providerId="ADAL" clId="{29FC113B-578E-49BD-AB4F-46456F5D789B}" dt="2023-04-18T23:59:29.295" v="1615" actId="27636"/>
          <ac:spMkLst>
            <pc:docMk/>
            <pc:sldMk cId="1257047469" sldId="262"/>
            <ac:spMk id="3" creationId="{BE87A520-B93D-FDE7-8BA1-BD66C278F5E2}"/>
          </ac:spMkLst>
        </pc:spChg>
      </pc:sldChg>
      <pc:sldChg chg="modSp mod">
        <pc:chgData name="Justin Bergman" userId="284fcc43-74a7-41f7-9bc3-778f394a3591" providerId="ADAL" clId="{29FC113B-578E-49BD-AB4F-46456F5D789B}" dt="2023-04-19T00:38:44.911" v="1688"/>
        <pc:sldMkLst>
          <pc:docMk/>
          <pc:sldMk cId="246693858" sldId="263"/>
        </pc:sldMkLst>
        <pc:spChg chg="mod">
          <ac:chgData name="Justin Bergman" userId="284fcc43-74a7-41f7-9bc3-778f394a3591" providerId="ADAL" clId="{29FC113B-578E-49BD-AB4F-46456F5D789B}" dt="2023-04-19T00:38:44.911" v="1688"/>
          <ac:spMkLst>
            <pc:docMk/>
            <pc:sldMk cId="246693858" sldId="263"/>
            <ac:spMk id="2" creationId="{B1D81BCC-2ADE-6B18-841D-695D7E0F50DE}"/>
          </ac:spMkLst>
        </pc:spChg>
        <pc:spChg chg="mod">
          <ac:chgData name="Justin Bergman" userId="284fcc43-74a7-41f7-9bc3-778f394a3591" providerId="ADAL" clId="{29FC113B-578E-49BD-AB4F-46456F5D789B}" dt="2023-04-18T23:59:41.976" v="1618" actId="27636"/>
          <ac:spMkLst>
            <pc:docMk/>
            <pc:sldMk cId="246693858" sldId="263"/>
            <ac:spMk id="3" creationId="{06660AE6-EFE1-7CE5-4628-C8335B48C749}"/>
          </ac:spMkLst>
        </pc:spChg>
      </pc:sldChg>
      <pc:sldChg chg="modSp mod">
        <pc:chgData name="Justin Bergman" userId="284fcc43-74a7-41f7-9bc3-778f394a3591" providerId="ADAL" clId="{29FC113B-578E-49BD-AB4F-46456F5D789B}" dt="2023-04-19T00:38:50.191" v="1689"/>
        <pc:sldMkLst>
          <pc:docMk/>
          <pc:sldMk cId="2056542973" sldId="264"/>
        </pc:sldMkLst>
        <pc:spChg chg="mod">
          <ac:chgData name="Justin Bergman" userId="284fcc43-74a7-41f7-9bc3-778f394a3591" providerId="ADAL" clId="{29FC113B-578E-49BD-AB4F-46456F5D789B}" dt="2023-04-19T00:38:50.191" v="1689"/>
          <ac:spMkLst>
            <pc:docMk/>
            <pc:sldMk cId="2056542973" sldId="264"/>
            <ac:spMk id="2" creationId="{402B51F6-11DC-207A-0626-0CA9AB43AF08}"/>
          </ac:spMkLst>
        </pc:spChg>
        <pc:spChg chg="mod">
          <ac:chgData name="Justin Bergman" userId="284fcc43-74a7-41f7-9bc3-778f394a3591" providerId="ADAL" clId="{29FC113B-578E-49BD-AB4F-46456F5D789B}" dt="2023-04-18T23:59:52.906" v="1619" actId="2711"/>
          <ac:spMkLst>
            <pc:docMk/>
            <pc:sldMk cId="2056542973" sldId="264"/>
            <ac:spMk id="3" creationId="{256E0806-E48D-15AC-9CDD-B1A90CA85FA9}"/>
          </ac:spMkLst>
        </pc:spChg>
      </pc:sldChg>
      <pc:sldChg chg="modSp mod">
        <pc:chgData name="Justin Bergman" userId="284fcc43-74a7-41f7-9bc3-778f394a3591" providerId="ADAL" clId="{29FC113B-578E-49BD-AB4F-46456F5D789B}" dt="2023-04-19T00:38:53.886" v="1690"/>
        <pc:sldMkLst>
          <pc:docMk/>
          <pc:sldMk cId="3646080331" sldId="265"/>
        </pc:sldMkLst>
        <pc:spChg chg="mod">
          <ac:chgData name="Justin Bergman" userId="284fcc43-74a7-41f7-9bc3-778f394a3591" providerId="ADAL" clId="{29FC113B-578E-49BD-AB4F-46456F5D789B}" dt="2023-04-19T00:38:53.886" v="1690"/>
          <ac:spMkLst>
            <pc:docMk/>
            <pc:sldMk cId="3646080331" sldId="265"/>
            <ac:spMk id="2" creationId="{A688A4D3-E155-A6FE-8670-6BB4DBD19739}"/>
          </ac:spMkLst>
        </pc:spChg>
        <pc:spChg chg="mod">
          <ac:chgData name="Justin Bergman" userId="284fcc43-74a7-41f7-9bc3-778f394a3591" providerId="ADAL" clId="{29FC113B-578E-49BD-AB4F-46456F5D789B}" dt="2023-04-19T00:00:02.300" v="1620" actId="2711"/>
          <ac:spMkLst>
            <pc:docMk/>
            <pc:sldMk cId="3646080331" sldId="265"/>
            <ac:spMk id="3" creationId="{25663D2E-37F4-65EC-372C-B6E6A6D62E51}"/>
          </ac:spMkLst>
        </pc:spChg>
      </pc:sldChg>
      <pc:sldChg chg="modSp mod">
        <pc:chgData name="Justin Bergman" userId="284fcc43-74a7-41f7-9bc3-778f394a3591" providerId="ADAL" clId="{29FC113B-578E-49BD-AB4F-46456F5D789B}" dt="2023-04-19T00:00:14.506" v="1621" actId="255"/>
        <pc:sldMkLst>
          <pc:docMk/>
          <pc:sldMk cId="3983520720" sldId="266"/>
        </pc:sldMkLst>
        <pc:spChg chg="mod">
          <ac:chgData name="Justin Bergman" userId="284fcc43-74a7-41f7-9bc3-778f394a3591" providerId="ADAL" clId="{29FC113B-578E-49BD-AB4F-46456F5D789B}" dt="2023-04-18T23:35:12.401" v="8" actId="20577"/>
          <ac:spMkLst>
            <pc:docMk/>
            <pc:sldMk cId="3983520720" sldId="266"/>
            <ac:spMk id="2" creationId="{96693EF5-1D6F-E485-E4A8-0AD7A4AE0472}"/>
          </ac:spMkLst>
        </pc:spChg>
        <pc:spChg chg="mod">
          <ac:chgData name="Justin Bergman" userId="284fcc43-74a7-41f7-9bc3-778f394a3591" providerId="ADAL" clId="{29FC113B-578E-49BD-AB4F-46456F5D789B}" dt="2023-04-19T00:00:14.506" v="1621" actId="255"/>
          <ac:spMkLst>
            <pc:docMk/>
            <pc:sldMk cId="3983520720" sldId="266"/>
            <ac:spMk id="3" creationId="{0C146022-E7F8-90A5-CE52-3C27948BAD1C}"/>
          </ac:spMkLst>
        </pc:spChg>
      </pc:sldChg>
      <pc:sldChg chg="modSp mod">
        <pc:chgData name="Justin Bergman" userId="284fcc43-74a7-41f7-9bc3-778f394a3591" providerId="ADAL" clId="{29FC113B-578E-49BD-AB4F-46456F5D789B}" dt="2023-04-18T23:44:03.435" v="502" actId="20577"/>
        <pc:sldMkLst>
          <pc:docMk/>
          <pc:sldMk cId="2182732251" sldId="267"/>
        </pc:sldMkLst>
        <pc:spChg chg="mod">
          <ac:chgData name="Justin Bergman" userId="284fcc43-74a7-41f7-9bc3-778f394a3591" providerId="ADAL" clId="{29FC113B-578E-49BD-AB4F-46456F5D789B}" dt="2023-04-18T23:44:03.435" v="502" actId="20577"/>
          <ac:spMkLst>
            <pc:docMk/>
            <pc:sldMk cId="2182732251" sldId="267"/>
            <ac:spMk id="3" creationId="{B9682559-27C1-BC71-3645-8F95F1F92E86}"/>
          </ac:spMkLst>
        </pc:spChg>
      </pc:sldChg>
      <pc:sldChg chg="modSp new mod">
        <pc:chgData name="Justin Bergman" userId="284fcc43-74a7-41f7-9bc3-778f394a3591" providerId="ADAL" clId="{29FC113B-578E-49BD-AB4F-46456F5D789B}" dt="2023-04-19T00:37:06.835" v="1672" actId="20577"/>
        <pc:sldMkLst>
          <pc:docMk/>
          <pc:sldMk cId="2979982865" sldId="268"/>
        </pc:sldMkLst>
        <pc:spChg chg="mod">
          <ac:chgData name="Justin Bergman" userId="284fcc43-74a7-41f7-9bc3-778f394a3591" providerId="ADAL" clId="{29FC113B-578E-49BD-AB4F-46456F5D789B}" dt="2023-04-18T23:44:38.582" v="514" actId="20577"/>
          <ac:spMkLst>
            <pc:docMk/>
            <pc:sldMk cId="2979982865" sldId="268"/>
            <ac:spMk id="2" creationId="{F57B7017-D114-4DF7-6F7E-4D3883A90C84}"/>
          </ac:spMkLst>
        </pc:spChg>
        <pc:spChg chg="mod">
          <ac:chgData name="Justin Bergman" userId="284fcc43-74a7-41f7-9bc3-778f394a3591" providerId="ADAL" clId="{29FC113B-578E-49BD-AB4F-46456F5D789B}" dt="2023-04-19T00:37:06.835" v="1672" actId="20577"/>
          <ac:spMkLst>
            <pc:docMk/>
            <pc:sldMk cId="2979982865" sldId="268"/>
            <ac:spMk id="3" creationId="{5A0D3AEE-1548-E5DF-95F0-D2173C89E53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8E96-5130-DAB9-DF69-546785798F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32575276-A2F5-3F23-2E5C-055A804DA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E6089902-64AF-2C28-FE0E-4FEF89A77FBE}"/>
              </a:ext>
            </a:extLst>
          </p:cNvPr>
          <p:cNvSpPr>
            <a:spLocks noGrp="1"/>
          </p:cNvSpPr>
          <p:nvPr>
            <p:ph type="dt" sz="half" idx="10"/>
          </p:nvPr>
        </p:nvSpPr>
        <p:spPr/>
        <p:txBody>
          <a:bodyPr/>
          <a:lstStyle/>
          <a:p>
            <a:fld id="{D2FE1108-C058-496A-ADEB-D97D2C8ED74F}" type="datetimeFigureOut">
              <a:rPr lang="en-NZ" smtClean="0"/>
              <a:t>19/04/2023</a:t>
            </a:fld>
            <a:endParaRPr lang="en-NZ"/>
          </a:p>
        </p:txBody>
      </p:sp>
      <p:sp>
        <p:nvSpPr>
          <p:cNvPr id="5" name="Footer Placeholder 4">
            <a:extLst>
              <a:ext uri="{FF2B5EF4-FFF2-40B4-BE49-F238E27FC236}">
                <a16:creationId xmlns:a16="http://schemas.microsoft.com/office/drawing/2014/main" id="{E3290397-194D-01CE-0D0D-9062B2A295C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650CE73-1973-C23A-66A5-3598E47FB38D}"/>
              </a:ext>
            </a:extLst>
          </p:cNvPr>
          <p:cNvSpPr>
            <a:spLocks noGrp="1"/>
          </p:cNvSpPr>
          <p:nvPr>
            <p:ph type="sldNum" sz="quarter" idx="12"/>
          </p:nvPr>
        </p:nvSpPr>
        <p:spPr/>
        <p:txBody>
          <a:bodyPr/>
          <a:lstStyle/>
          <a:p>
            <a:fld id="{09002D17-64C3-45D8-82E4-3FFED9D5231A}" type="slidenum">
              <a:rPr lang="en-NZ" smtClean="0"/>
              <a:t>‹#›</a:t>
            </a:fld>
            <a:endParaRPr lang="en-NZ"/>
          </a:p>
        </p:txBody>
      </p:sp>
    </p:spTree>
    <p:extLst>
      <p:ext uri="{BB962C8B-B14F-4D97-AF65-F5344CB8AC3E}">
        <p14:creationId xmlns:p14="http://schemas.microsoft.com/office/powerpoint/2010/main" val="337965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81EE-1F0D-1585-335A-85808E6F0338}"/>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55639807-294F-0B3B-BA95-B7E5CCE15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501836C-15D1-B76F-DEE9-485B4BD50EC1}"/>
              </a:ext>
            </a:extLst>
          </p:cNvPr>
          <p:cNvSpPr>
            <a:spLocks noGrp="1"/>
          </p:cNvSpPr>
          <p:nvPr>
            <p:ph type="dt" sz="half" idx="10"/>
          </p:nvPr>
        </p:nvSpPr>
        <p:spPr/>
        <p:txBody>
          <a:bodyPr/>
          <a:lstStyle/>
          <a:p>
            <a:fld id="{D2FE1108-C058-496A-ADEB-D97D2C8ED74F}" type="datetimeFigureOut">
              <a:rPr lang="en-NZ" smtClean="0"/>
              <a:t>19/04/2023</a:t>
            </a:fld>
            <a:endParaRPr lang="en-NZ"/>
          </a:p>
        </p:txBody>
      </p:sp>
      <p:sp>
        <p:nvSpPr>
          <p:cNvPr id="5" name="Footer Placeholder 4">
            <a:extLst>
              <a:ext uri="{FF2B5EF4-FFF2-40B4-BE49-F238E27FC236}">
                <a16:creationId xmlns:a16="http://schemas.microsoft.com/office/drawing/2014/main" id="{8F9C5996-454F-B3B6-4B22-BE2E85D3DDA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B4C47B4-A168-0B94-CFAC-03B9DF127CFB}"/>
              </a:ext>
            </a:extLst>
          </p:cNvPr>
          <p:cNvSpPr>
            <a:spLocks noGrp="1"/>
          </p:cNvSpPr>
          <p:nvPr>
            <p:ph type="sldNum" sz="quarter" idx="12"/>
          </p:nvPr>
        </p:nvSpPr>
        <p:spPr/>
        <p:txBody>
          <a:bodyPr/>
          <a:lstStyle/>
          <a:p>
            <a:fld id="{09002D17-64C3-45D8-82E4-3FFED9D5231A}" type="slidenum">
              <a:rPr lang="en-NZ" smtClean="0"/>
              <a:t>‹#›</a:t>
            </a:fld>
            <a:endParaRPr lang="en-NZ"/>
          </a:p>
        </p:txBody>
      </p:sp>
    </p:spTree>
    <p:extLst>
      <p:ext uri="{BB962C8B-B14F-4D97-AF65-F5344CB8AC3E}">
        <p14:creationId xmlns:p14="http://schemas.microsoft.com/office/powerpoint/2010/main" val="357202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1E6EBB-DDE1-1335-09FC-266B810ADC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75502920-403E-2CF2-E23B-DA9BF7EA18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7B15DC40-5CD0-34EC-C9AD-0D881A541449}"/>
              </a:ext>
            </a:extLst>
          </p:cNvPr>
          <p:cNvSpPr>
            <a:spLocks noGrp="1"/>
          </p:cNvSpPr>
          <p:nvPr>
            <p:ph type="dt" sz="half" idx="10"/>
          </p:nvPr>
        </p:nvSpPr>
        <p:spPr/>
        <p:txBody>
          <a:bodyPr/>
          <a:lstStyle/>
          <a:p>
            <a:fld id="{D2FE1108-C058-496A-ADEB-D97D2C8ED74F}" type="datetimeFigureOut">
              <a:rPr lang="en-NZ" smtClean="0"/>
              <a:t>19/04/2023</a:t>
            </a:fld>
            <a:endParaRPr lang="en-NZ"/>
          </a:p>
        </p:txBody>
      </p:sp>
      <p:sp>
        <p:nvSpPr>
          <p:cNvPr id="5" name="Footer Placeholder 4">
            <a:extLst>
              <a:ext uri="{FF2B5EF4-FFF2-40B4-BE49-F238E27FC236}">
                <a16:creationId xmlns:a16="http://schemas.microsoft.com/office/drawing/2014/main" id="{1D9E23DD-04BA-200A-3922-CD6959FC166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512765D-7C1A-7D23-5246-215F8F3439D8}"/>
              </a:ext>
            </a:extLst>
          </p:cNvPr>
          <p:cNvSpPr>
            <a:spLocks noGrp="1"/>
          </p:cNvSpPr>
          <p:nvPr>
            <p:ph type="sldNum" sz="quarter" idx="12"/>
          </p:nvPr>
        </p:nvSpPr>
        <p:spPr/>
        <p:txBody>
          <a:bodyPr/>
          <a:lstStyle/>
          <a:p>
            <a:fld id="{09002D17-64C3-45D8-82E4-3FFED9D5231A}" type="slidenum">
              <a:rPr lang="en-NZ" smtClean="0"/>
              <a:t>‹#›</a:t>
            </a:fld>
            <a:endParaRPr lang="en-NZ"/>
          </a:p>
        </p:txBody>
      </p:sp>
    </p:spTree>
    <p:extLst>
      <p:ext uri="{BB962C8B-B14F-4D97-AF65-F5344CB8AC3E}">
        <p14:creationId xmlns:p14="http://schemas.microsoft.com/office/powerpoint/2010/main" val="374745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CA8A-10F7-1066-1063-5EF9DE8C16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1DC7D0C-0EBE-B096-14BC-C67DB02658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3C2A388-D626-4EBC-290C-F7C7A4AF2E1A}"/>
              </a:ext>
            </a:extLst>
          </p:cNvPr>
          <p:cNvSpPr>
            <a:spLocks noGrp="1"/>
          </p:cNvSpPr>
          <p:nvPr>
            <p:ph type="dt" sz="half" idx="10"/>
          </p:nvPr>
        </p:nvSpPr>
        <p:spPr/>
        <p:txBody>
          <a:bodyPr/>
          <a:lstStyle/>
          <a:p>
            <a:fld id="{D2FE1108-C058-496A-ADEB-D97D2C8ED74F}" type="datetimeFigureOut">
              <a:rPr lang="en-NZ" smtClean="0"/>
              <a:t>19/04/2023</a:t>
            </a:fld>
            <a:endParaRPr lang="en-NZ"/>
          </a:p>
        </p:txBody>
      </p:sp>
      <p:sp>
        <p:nvSpPr>
          <p:cNvPr id="5" name="Footer Placeholder 4">
            <a:extLst>
              <a:ext uri="{FF2B5EF4-FFF2-40B4-BE49-F238E27FC236}">
                <a16:creationId xmlns:a16="http://schemas.microsoft.com/office/drawing/2014/main" id="{BF54CF23-D3E0-F839-51CA-80BC8B68691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B1017C5-16B3-CA59-67D7-23AED7203841}"/>
              </a:ext>
            </a:extLst>
          </p:cNvPr>
          <p:cNvSpPr>
            <a:spLocks noGrp="1"/>
          </p:cNvSpPr>
          <p:nvPr>
            <p:ph type="sldNum" sz="quarter" idx="12"/>
          </p:nvPr>
        </p:nvSpPr>
        <p:spPr/>
        <p:txBody>
          <a:bodyPr/>
          <a:lstStyle/>
          <a:p>
            <a:fld id="{09002D17-64C3-45D8-82E4-3FFED9D5231A}" type="slidenum">
              <a:rPr lang="en-NZ" smtClean="0"/>
              <a:t>‹#›</a:t>
            </a:fld>
            <a:endParaRPr lang="en-NZ"/>
          </a:p>
        </p:txBody>
      </p:sp>
    </p:spTree>
    <p:extLst>
      <p:ext uri="{BB962C8B-B14F-4D97-AF65-F5344CB8AC3E}">
        <p14:creationId xmlns:p14="http://schemas.microsoft.com/office/powerpoint/2010/main" val="695344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5E89-6193-C8CA-E17F-C7EF12CE92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86BB5758-B805-8B3E-F4FF-AB6F72225F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BA2BE4-F1A4-E58A-B922-9C21808B459E}"/>
              </a:ext>
            </a:extLst>
          </p:cNvPr>
          <p:cNvSpPr>
            <a:spLocks noGrp="1"/>
          </p:cNvSpPr>
          <p:nvPr>
            <p:ph type="dt" sz="half" idx="10"/>
          </p:nvPr>
        </p:nvSpPr>
        <p:spPr/>
        <p:txBody>
          <a:bodyPr/>
          <a:lstStyle/>
          <a:p>
            <a:fld id="{D2FE1108-C058-496A-ADEB-D97D2C8ED74F}" type="datetimeFigureOut">
              <a:rPr lang="en-NZ" smtClean="0"/>
              <a:t>19/04/2023</a:t>
            </a:fld>
            <a:endParaRPr lang="en-NZ"/>
          </a:p>
        </p:txBody>
      </p:sp>
      <p:sp>
        <p:nvSpPr>
          <p:cNvPr id="5" name="Footer Placeholder 4">
            <a:extLst>
              <a:ext uri="{FF2B5EF4-FFF2-40B4-BE49-F238E27FC236}">
                <a16:creationId xmlns:a16="http://schemas.microsoft.com/office/drawing/2014/main" id="{B392BA2E-C7E8-1C60-0FB9-D20A7CA018D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C2340D8-1A51-1347-10F7-02367A81896C}"/>
              </a:ext>
            </a:extLst>
          </p:cNvPr>
          <p:cNvSpPr>
            <a:spLocks noGrp="1"/>
          </p:cNvSpPr>
          <p:nvPr>
            <p:ph type="sldNum" sz="quarter" idx="12"/>
          </p:nvPr>
        </p:nvSpPr>
        <p:spPr/>
        <p:txBody>
          <a:bodyPr/>
          <a:lstStyle/>
          <a:p>
            <a:fld id="{09002D17-64C3-45D8-82E4-3FFED9D5231A}" type="slidenum">
              <a:rPr lang="en-NZ" smtClean="0"/>
              <a:t>‹#›</a:t>
            </a:fld>
            <a:endParaRPr lang="en-NZ"/>
          </a:p>
        </p:txBody>
      </p:sp>
    </p:spTree>
    <p:extLst>
      <p:ext uri="{BB962C8B-B14F-4D97-AF65-F5344CB8AC3E}">
        <p14:creationId xmlns:p14="http://schemas.microsoft.com/office/powerpoint/2010/main" val="255123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E829-F07A-5244-8297-9ACF93B7A2BB}"/>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5C9A130A-9BEA-C8BA-009D-EA428AC86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94DEF810-DDB7-49C1-2270-39B1522CBD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348D99E-8151-67CE-5EA7-E9AF19BC473A}"/>
              </a:ext>
            </a:extLst>
          </p:cNvPr>
          <p:cNvSpPr>
            <a:spLocks noGrp="1"/>
          </p:cNvSpPr>
          <p:nvPr>
            <p:ph type="dt" sz="half" idx="10"/>
          </p:nvPr>
        </p:nvSpPr>
        <p:spPr/>
        <p:txBody>
          <a:bodyPr/>
          <a:lstStyle/>
          <a:p>
            <a:fld id="{D2FE1108-C058-496A-ADEB-D97D2C8ED74F}" type="datetimeFigureOut">
              <a:rPr lang="en-NZ" smtClean="0"/>
              <a:t>19/04/2023</a:t>
            </a:fld>
            <a:endParaRPr lang="en-NZ"/>
          </a:p>
        </p:txBody>
      </p:sp>
      <p:sp>
        <p:nvSpPr>
          <p:cNvPr id="6" name="Footer Placeholder 5">
            <a:extLst>
              <a:ext uri="{FF2B5EF4-FFF2-40B4-BE49-F238E27FC236}">
                <a16:creationId xmlns:a16="http://schemas.microsoft.com/office/drawing/2014/main" id="{D7D0F86F-DCF7-9CC2-6D17-E5175C36907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F7B37E9-D01B-4620-7BB7-281D4FED01E6}"/>
              </a:ext>
            </a:extLst>
          </p:cNvPr>
          <p:cNvSpPr>
            <a:spLocks noGrp="1"/>
          </p:cNvSpPr>
          <p:nvPr>
            <p:ph type="sldNum" sz="quarter" idx="12"/>
          </p:nvPr>
        </p:nvSpPr>
        <p:spPr/>
        <p:txBody>
          <a:bodyPr/>
          <a:lstStyle/>
          <a:p>
            <a:fld id="{09002D17-64C3-45D8-82E4-3FFED9D5231A}" type="slidenum">
              <a:rPr lang="en-NZ" smtClean="0"/>
              <a:t>‹#›</a:t>
            </a:fld>
            <a:endParaRPr lang="en-NZ"/>
          </a:p>
        </p:txBody>
      </p:sp>
    </p:spTree>
    <p:extLst>
      <p:ext uri="{BB962C8B-B14F-4D97-AF65-F5344CB8AC3E}">
        <p14:creationId xmlns:p14="http://schemas.microsoft.com/office/powerpoint/2010/main" val="426456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5FE4-7BA4-CEDC-86E7-3CA2753EA770}"/>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6115B8A-A550-8D52-4DCC-6D47C8B0D4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730294-81E4-7BB9-4819-3DBFEF543C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B16A825B-CC04-121B-3551-3EEF53527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087BEB-4355-0FEC-383F-0FFCD24AA4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69DF952A-31A6-ED7D-D2DF-410CB00A686F}"/>
              </a:ext>
            </a:extLst>
          </p:cNvPr>
          <p:cNvSpPr>
            <a:spLocks noGrp="1"/>
          </p:cNvSpPr>
          <p:nvPr>
            <p:ph type="dt" sz="half" idx="10"/>
          </p:nvPr>
        </p:nvSpPr>
        <p:spPr/>
        <p:txBody>
          <a:bodyPr/>
          <a:lstStyle/>
          <a:p>
            <a:fld id="{D2FE1108-C058-496A-ADEB-D97D2C8ED74F}" type="datetimeFigureOut">
              <a:rPr lang="en-NZ" smtClean="0"/>
              <a:t>19/04/2023</a:t>
            </a:fld>
            <a:endParaRPr lang="en-NZ"/>
          </a:p>
        </p:txBody>
      </p:sp>
      <p:sp>
        <p:nvSpPr>
          <p:cNvPr id="8" name="Footer Placeholder 7">
            <a:extLst>
              <a:ext uri="{FF2B5EF4-FFF2-40B4-BE49-F238E27FC236}">
                <a16:creationId xmlns:a16="http://schemas.microsoft.com/office/drawing/2014/main" id="{5CD8E793-6CBB-CC24-90BE-96C608F31E01}"/>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60F4D050-DEC7-DFA8-97AC-4AF4D158D9E9}"/>
              </a:ext>
            </a:extLst>
          </p:cNvPr>
          <p:cNvSpPr>
            <a:spLocks noGrp="1"/>
          </p:cNvSpPr>
          <p:nvPr>
            <p:ph type="sldNum" sz="quarter" idx="12"/>
          </p:nvPr>
        </p:nvSpPr>
        <p:spPr/>
        <p:txBody>
          <a:bodyPr/>
          <a:lstStyle/>
          <a:p>
            <a:fld id="{09002D17-64C3-45D8-82E4-3FFED9D5231A}" type="slidenum">
              <a:rPr lang="en-NZ" smtClean="0"/>
              <a:t>‹#›</a:t>
            </a:fld>
            <a:endParaRPr lang="en-NZ"/>
          </a:p>
        </p:txBody>
      </p:sp>
    </p:spTree>
    <p:extLst>
      <p:ext uri="{BB962C8B-B14F-4D97-AF65-F5344CB8AC3E}">
        <p14:creationId xmlns:p14="http://schemas.microsoft.com/office/powerpoint/2010/main" val="1120137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83E4-C9EF-65F2-386D-00DB6431B730}"/>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82DC95C7-4BAC-36AF-F5CF-C7381BC5374F}"/>
              </a:ext>
            </a:extLst>
          </p:cNvPr>
          <p:cNvSpPr>
            <a:spLocks noGrp="1"/>
          </p:cNvSpPr>
          <p:nvPr>
            <p:ph type="dt" sz="half" idx="10"/>
          </p:nvPr>
        </p:nvSpPr>
        <p:spPr/>
        <p:txBody>
          <a:bodyPr/>
          <a:lstStyle/>
          <a:p>
            <a:fld id="{D2FE1108-C058-496A-ADEB-D97D2C8ED74F}" type="datetimeFigureOut">
              <a:rPr lang="en-NZ" smtClean="0"/>
              <a:t>19/04/2023</a:t>
            </a:fld>
            <a:endParaRPr lang="en-NZ"/>
          </a:p>
        </p:txBody>
      </p:sp>
      <p:sp>
        <p:nvSpPr>
          <p:cNvPr id="4" name="Footer Placeholder 3">
            <a:extLst>
              <a:ext uri="{FF2B5EF4-FFF2-40B4-BE49-F238E27FC236}">
                <a16:creationId xmlns:a16="http://schemas.microsoft.com/office/drawing/2014/main" id="{E71BF757-C07F-E2A4-AF34-B7782A19B1AC}"/>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F38A492B-0AAA-B86D-FF9A-F202D0E6AB02}"/>
              </a:ext>
            </a:extLst>
          </p:cNvPr>
          <p:cNvSpPr>
            <a:spLocks noGrp="1"/>
          </p:cNvSpPr>
          <p:nvPr>
            <p:ph type="sldNum" sz="quarter" idx="12"/>
          </p:nvPr>
        </p:nvSpPr>
        <p:spPr/>
        <p:txBody>
          <a:bodyPr/>
          <a:lstStyle/>
          <a:p>
            <a:fld id="{09002D17-64C3-45D8-82E4-3FFED9D5231A}" type="slidenum">
              <a:rPr lang="en-NZ" smtClean="0"/>
              <a:t>‹#›</a:t>
            </a:fld>
            <a:endParaRPr lang="en-NZ"/>
          </a:p>
        </p:txBody>
      </p:sp>
    </p:spTree>
    <p:extLst>
      <p:ext uri="{BB962C8B-B14F-4D97-AF65-F5344CB8AC3E}">
        <p14:creationId xmlns:p14="http://schemas.microsoft.com/office/powerpoint/2010/main" val="204763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E87512-3585-8833-17AB-D3851DB5C8C8}"/>
              </a:ext>
            </a:extLst>
          </p:cNvPr>
          <p:cNvSpPr>
            <a:spLocks noGrp="1"/>
          </p:cNvSpPr>
          <p:nvPr>
            <p:ph type="dt" sz="half" idx="10"/>
          </p:nvPr>
        </p:nvSpPr>
        <p:spPr/>
        <p:txBody>
          <a:bodyPr/>
          <a:lstStyle/>
          <a:p>
            <a:fld id="{D2FE1108-C058-496A-ADEB-D97D2C8ED74F}" type="datetimeFigureOut">
              <a:rPr lang="en-NZ" smtClean="0"/>
              <a:t>19/04/2023</a:t>
            </a:fld>
            <a:endParaRPr lang="en-NZ"/>
          </a:p>
        </p:txBody>
      </p:sp>
      <p:sp>
        <p:nvSpPr>
          <p:cNvPr id="3" name="Footer Placeholder 2">
            <a:extLst>
              <a:ext uri="{FF2B5EF4-FFF2-40B4-BE49-F238E27FC236}">
                <a16:creationId xmlns:a16="http://schemas.microsoft.com/office/drawing/2014/main" id="{EC8E9930-4E09-76D6-5748-83C8F80898E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DE15E006-BB88-AAAF-10DF-3CAF4491FED4}"/>
              </a:ext>
            </a:extLst>
          </p:cNvPr>
          <p:cNvSpPr>
            <a:spLocks noGrp="1"/>
          </p:cNvSpPr>
          <p:nvPr>
            <p:ph type="sldNum" sz="quarter" idx="12"/>
          </p:nvPr>
        </p:nvSpPr>
        <p:spPr/>
        <p:txBody>
          <a:bodyPr/>
          <a:lstStyle/>
          <a:p>
            <a:fld id="{09002D17-64C3-45D8-82E4-3FFED9D5231A}" type="slidenum">
              <a:rPr lang="en-NZ" smtClean="0"/>
              <a:t>‹#›</a:t>
            </a:fld>
            <a:endParaRPr lang="en-NZ"/>
          </a:p>
        </p:txBody>
      </p:sp>
    </p:spTree>
    <p:extLst>
      <p:ext uri="{BB962C8B-B14F-4D97-AF65-F5344CB8AC3E}">
        <p14:creationId xmlns:p14="http://schemas.microsoft.com/office/powerpoint/2010/main" val="153107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D608-2989-1403-3329-4F5A9AB68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87FAB7B6-3DA0-4F69-7017-811214C51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85B3B112-E1A0-0923-6EA8-DB4144214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9833EE-4E84-8AEF-9B08-57C194623C29}"/>
              </a:ext>
            </a:extLst>
          </p:cNvPr>
          <p:cNvSpPr>
            <a:spLocks noGrp="1"/>
          </p:cNvSpPr>
          <p:nvPr>
            <p:ph type="dt" sz="half" idx="10"/>
          </p:nvPr>
        </p:nvSpPr>
        <p:spPr/>
        <p:txBody>
          <a:bodyPr/>
          <a:lstStyle/>
          <a:p>
            <a:fld id="{D2FE1108-C058-496A-ADEB-D97D2C8ED74F}" type="datetimeFigureOut">
              <a:rPr lang="en-NZ" smtClean="0"/>
              <a:t>19/04/2023</a:t>
            </a:fld>
            <a:endParaRPr lang="en-NZ"/>
          </a:p>
        </p:txBody>
      </p:sp>
      <p:sp>
        <p:nvSpPr>
          <p:cNvPr id="6" name="Footer Placeholder 5">
            <a:extLst>
              <a:ext uri="{FF2B5EF4-FFF2-40B4-BE49-F238E27FC236}">
                <a16:creationId xmlns:a16="http://schemas.microsoft.com/office/drawing/2014/main" id="{9C17A6C9-84B1-A9B6-4A79-E14EB0B310F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3F7ECB6-B2F4-9826-EA98-1E101EB68B4D}"/>
              </a:ext>
            </a:extLst>
          </p:cNvPr>
          <p:cNvSpPr>
            <a:spLocks noGrp="1"/>
          </p:cNvSpPr>
          <p:nvPr>
            <p:ph type="sldNum" sz="quarter" idx="12"/>
          </p:nvPr>
        </p:nvSpPr>
        <p:spPr/>
        <p:txBody>
          <a:bodyPr/>
          <a:lstStyle/>
          <a:p>
            <a:fld id="{09002D17-64C3-45D8-82E4-3FFED9D5231A}" type="slidenum">
              <a:rPr lang="en-NZ" smtClean="0"/>
              <a:t>‹#›</a:t>
            </a:fld>
            <a:endParaRPr lang="en-NZ"/>
          </a:p>
        </p:txBody>
      </p:sp>
    </p:spTree>
    <p:extLst>
      <p:ext uri="{BB962C8B-B14F-4D97-AF65-F5344CB8AC3E}">
        <p14:creationId xmlns:p14="http://schemas.microsoft.com/office/powerpoint/2010/main" val="4023863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D830-C5AA-E2F1-F3E3-ABDA1143F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0102D06B-D10C-3222-2C9E-FE3E47FAC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52B9E607-A542-1069-0E9D-30ACD9F35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9FA53-80EE-AD2C-1E40-2BB480AF5A0D}"/>
              </a:ext>
            </a:extLst>
          </p:cNvPr>
          <p:cNvSpPr>
            <a:spLocks noGrp="1"/>
          </p:cNvSpPr>
          <p:nvPr>
            <p:ph type="dt" sz="half" idx="10"/>
          </p:nvPr>
        </p:nvSpPr>
        <p:spPr/>
        <p:txBody>
          <a:bodyPr/>
          <a:lstStyle/>
          <a:p>
            <a:fld id="{D2FE1108-C058-496A-ADEB-D97D2C8ED74F}" type="datetimeFigureOut">
              <a:rPr lang="en-NZ" smtClean="0"/>
              <a:t>19/04/2023</a:t>
            </a:fld>
            <a:endParaRPr lang="en-NZ"/>
          </a:p>
        </p:txBody>
      </p:sp>
      <p:sp>
        <p:nvSpPr>
          <p:cNvPr id="6" name="Footer Placeholder 5">
            <a:extLst>
              <a:ext uri="{FF2B5EF4-FFF2-40B4-BE49-F238E27FC236}">
                <a16:creationId xmlns:a16="http://schemas.microsoft.com/office/drawing/2014/main" id="{3444E027-D266-F67E-6B93-80DCF7ED778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7F8E465-9F10-E504-3E16-2E2986795C80}"/>
              </a:ext>
            </a:extLst>
          </p:cNvPr>
          <p:cNvSpPr>
            <a:spLocks noGrp="1"/>
          </p:cNvSpPr>
          <p:nvPr>
            <p:ph type="sldNum" sz="quarter" idx="12"/>
          </p:nvPr>
        </p:nvSpPr>
        <p:spPr/>
        <p:txBody>
          <a:bodyPr/>
          <a:lstStyle/>
          <a:p>
            <a:fld id="{09002D17-64C3-45D8-82E4-3FFED9D5231A}" type="slidenum">
              <a:rPr lang="en-NZ" smtClean="0"/>
              <a:t>‹#›</a:t>
            </a:fld>
            <a:endParaRPr lang="en-NZ"/>
          </a:p>
        </p:txBody>
      </p:sp>
    </p:spTree>
    <p:extLst>
      <p:ext uri="{BB962C8B-B14F-4D97-AF65-F5344CB8AC3E}">
        <p14:creationId xmlns:p14="http://schemas.microsoft.com/office/powerpoint/2010/main" val="123587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BFCED7-4770-9062-46F3-E24BD02CB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F3CD866E-0407-6BBD-456B-6572FD03F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36CE93C-835D-1D31-F888-D3F3D5965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E1108-C058-496A-ADEB-D97D2C8ED74F}" type="datetimeFigureOut">
              <a:rPr lang="en-NZ" smtClean="0"/>
              <a:t>19/04/2023</a:t>
            </a:fld>
            <a:endParaRPr lang="en-NZ"/>
          </a:p>
        </p:txBody>
      </p:sp>
      <p:sp>
        <p:nvSpPr>
          <p:cNvPr id="5" name="Footer Placeholder 4">
            <a:extLst>
              <a:ext uri="{FF2B5EF4-FFF2-40B4-BE49-F238E27FC236}">
                <a16:creationId xmlns:a16="http://schemas.microsoft.com/office/drawing/2014/main" id="{F7C89A06-E526-D493-7FCE-39ABEB8BE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2A3050F1-52D2-D968-759E-D6BDA02F9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02D17-64C3-45D8-82E4-3FFED9D5231A}" type="slidenum">
              <a:rPr lang="en-NZ" smtClean="0"/>
              <a:t>‹#›</a:t>
            </a:fld>
            <a:endParaRPr lang="en-NZ"/>
          </a:p>
        </p:txBody>
      </p:sp>
    </p:spTree>
    <p:extLst>
      <p:ext uri="{BB962C8B-B14F-4D97-AF65-F5344CB8AC3E}">
        <p14:creationId xmlns:p14="http://schemas.microsoft.com/office/powerpoint/2010/main" val="291904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heverge.com/2022/2/25/22951376/nvidia-incident-alleged-cyberattack-february-2022" TargetMode="External"/><Relationship Id="rId2" Type="http://schemas.openxmlformats.org/officeDocument/2006/relationships/hyperlink" Target="https://www.audacy.com/wwjnewsradio/news/national/russia-hacker-claim-stolen-500gb-mcdonalds-ransomware-attack" TargetMode="External"/><Relationship Id="rId1" Type="http://schemas.openxmlformats.org/officeDocument/2006/relationships/slideLayout" Target="../slideLayouts/slideLayout2.xml"/><Relationship Id="rId4" Type="http://schemas.openxmlformats.org/officeDocument/2006/relationships/hyperlink" Target="https://www.reuters.com/business/autos-transportation/toyota-suspends-all-domestic-factory-operations-after-suspected-cyber-attack-2022-02-2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74D3-9563-EFBD-BFAF-75C100FCDFFE}"/>
              </a:ext>
            </a:extLst>
          </p:cNvPr>
          <p:cNvSpPr>
            <a:spLocks noGrp="1"/>
          </p:cNvSpPr>
          <p:nvPr>
            <p:ph type="ctrTitle"/>
          </p:nvPr>
        </p:nvSpPr>
        <p:spPr>
          <a:xfrm>
            <a:off x="1589314" y="142648"/>
            <a:ext cx="9144000" cy="1340919"/>
          </a:xfrm>
        </p:spPr>
        <p:txBody>
          <a:bodyPr/>
          <a:lstStyle/>
          <a:p>
            <a:r>
              <a:rPr lang="en-US" dirty="0"/>
              <a:t>Ransomware Prevention</a:t>
            </a:r>
            <a:endParaRPr lang="en-NZ" dirty="0"/>
          </a:p>
        </p:txBody>
      </p:sp>
      <p:pic>
        <p:nvPicPr>
          <p:cNvPr id="4" name="Picture 3">
            <a:extLst>
              <a:ext uri="{FF2B5EF4-FFF2-40B4-BE49-F238E27FC236}">
                <a16:creationId xmlns:a16="http://schemas.microsoft.com/office/drawing/2014/main" id="{A49F853B-2AF5-59ED-1375-D0DE6849AA82}"/>
              </a:ext>
            </a:extLst>
          </p:cNvPr>
          <p:cNvPicPr>
            <a:picLocks noChangeAspect="1"/>
          </p:cNvPicPr>
          <p:nvPr/>
        </p:nvPicPr>
        <p:blipFill>
          <a:blip r:embed="rId2"/>
          <a:stretch>
            <a:fillRect/>
          </a:stretch>
        </p:blipFill>
        <p:spPr>
          <a:xfrm>
            <a:off x="2533649" y="1483567"/>
            <a:ext cx="7255329" cy="4836886"/>
          </a:xfrm>
          <a:prstGeom prst="rect">
            <a:avLst/>
          </a:prstGeom>
        </p:spPr>
      </p:pic>
    </p:spTree>
    <p:extLst>
      <p:ext uri="{BB962C8B-B14F-4D97-AF65-F5344CB8AC3E}">
        <p14:creationId xmlns:p14="http://schemas.microsoft.com/office/powerpoint/2010/main" val="244214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A4D3-E155-A6FE-8670-6BB4DBD19739}"/>
              </a:ext>
            </a:extLst>
          </p:cNvPr>
          <p:cNvSpPr>
            <a:spLocks noGrp="1"/>
          </p:cNvSpPr>
          <p:nvPr>
            <p:ph type="title"/>
          </p:nvPr>
        </p:nvSpPr>
        <p:spPr/>
        <p:txBody>
          <a:bodyPr/>
          <a:lstStyle/>
          <a:p>
            <a:r>
              <a:rPr lang="en-US" dirty="0"/>
              <a:t>Recommended Trends used to prevent Ransomware Attacks</a:t>
            </a:r>
            <a:endParaRPr lang="en-NZ" dirty="0"/>
          </a:p>
        </p:txBody>
      </p:sp>
      <p:sp>
        <p:nvSpPr>
          <p:cNvPr id="3" name="Content Placeholder 2">
            <a:extLst>
              <a:ext uri="{FF2B5EF4-FFF2-40B4-BE49-F238E27FC236}">
                <a16:creationId xmlns:a16="http://schemas.microsoft.com/office/drawing/2014/main" id="{25663D2E-37F4-65EC-372C-B6E6A6D62E51}"/>
              </a:ext>
            </a:extLst>
          </p:cNvPr>
          <p:cNvSpPr>
            <a:spLocks noGrp="1"/>
          </p:cNvSpPr>
          <p:nvPr>
            <p:ph idx="1"/>
          </p:nvPr>
        </p:nvSpPr>
        <p:spPr/>
        <p:txBody>
          <a:bodyPr/>
          <a:lstStyle/>
          <a:p>
            <a:pPr algn="l"/>
            <a:r>
              <a:rPr lang="en-NZ" b="0" i="0" dirty="0">
                <a:solidFill>
                  <a:srgbClr val="141416"/>
                </a:solidFill>
                <a:effectLst/>
              </a:rPr>
              <a:t>6. Application Whitelisting</a:t>
            </a:r>
          </a:p>
          <a:p>
            <a:pPr algn="l"/>
            <a:r>
              <a:rPr lang="en-NZ" b="0" i="0" dirty="0">
                <a:solidFill>
                  <a:srgbClr val="444547"/>
                </a:solidFill>
                <a:effectLst/>
              </a:rPr>
              <a:t>Whitelisting determines which applications can be downloaded and executed on a network. Any unauthorized program or website that is not whitelisted will be restricted or blocked in the case an employee or user accidentally downloads an infected program or visits a corrupted site. Using whitelisting software like Windows AppLocker, you can also "blacklist" or block specific programs and websites.</a:t>
            </a:r>
          </a:p>
          <a:p>
            <a:endParaRPr lang="en-NZ" dirty="0"/>
          </a:p>
        </p:txBody>
      </p:sp>
    </p:spTree>
    <p:extLst>
      <p:ext uri="{BB962C8B-B14F-4D97-AF65-F5344CB8AC3E}">
        <p14:creationId xmlns:p14="http://schemas.microsoft.com/office/powerpoint/2010/main" val="364608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3EF5-1D6F-E485-E4A8-0AD7A4AE0472}"/>
              </a:ext>
            </a:extLst>
          </p:cNvPr>
          <p:cNvSpPr>
            <a:spLocks noGrp="1"/>
          </p:cNvSpPr>
          <p:nvPr>
            <p:ph type="title"/>
          </p:nvPr>
        </p:nvSpPr>
        <p:spPr/>
        <p:txBody>
          <a:bodyPr/>
          <a:lstStyle/>
          <a:p>
            <a:r>
              <a:rPr lang="en-US" dirty="0"/>
              <a:t>Benefits for ACME and Customers</a:t>
            </a:r>
            <a:endParaRPr lang="en-NZ" dirty="0"/>
          </a:p>
        </p:txBody>
      </p:sp>
      <p:sp>
        <p:nvSpPr>
          <p:cNvPr id="3" name="Content Placeholder 2">
            <a:extLst>
              <a:ext uri="{FF2B5EF4-FFF2-40B4-BE49-F238E27FC236}">
                <a16:creationId xmlns:a16="http://schemas.microsoft.com/office/drawing/2014/main" id="{0C146022-E7F8-90A5-CE52-3C27948BAD1C}"/>
              </a:ext>
            </a:extLst>
          </p:cNvPr>
          <p:cNvSpPr>
            <a:spLocks noGrp="1"/>
          </p:cNvSpPr>
          <p:nvPr>
            <p:ph idx="1"/>
          </p:nvPr>
        </p:nvSpPr>
        <p:spPr/>
        <p:txBody>
          <a:bodyPr>
            <a:normAutofit/>
          </a:bodyPr>
          <a:lstStyle/>
          <a:p>
            <a:r>
              <a:rPr lang="en-US" sz="2400" dirty="0"/>
              <a:t>When your customers find out that ACME is taking the appropriate measures to prevent and protect them from malicious Ransomware attacks, they will feel safe and secure and more likely to invest or buy products related to ACME. Resulting in revenue increases for ACME and significantly reduces the risk of losing paying customers due to security risks. The customers will have peace of mind when shopping or investing that their sensitive information will not be leaked or hacked and then sold on to malicious users for profit.</a:t>
            </a:r>
          </a:p>
          <a:p>
            <a:r>
              <a:rPr lang="en-US" sz="2400" dirty="0"/>
              <a:t>Following these trends will protect the business but more importantly help retain and grow your customer base. </a:t>
            </a:r>
            <a:endParaRPr lang="en-NZ" sz="2400" dirty="0"/>
          </a:p>
        </p:txBody>
      </p:sp>
    </p:spTree>
    <p:extLst>
      <p:ext uri="{BB962C8B-B14F-4D97-AF65-F5344CB8AC3E}">
        <p14:creationId xmlns:p14="http://schemas.microsoft.com/office/powerpoint/2010/main" val="398352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9A15-1F6E-53AB-BB61-AFFDBAB9D2DD}"/>
              </a:ext>
            </a:extLst>
          </p:cNvPr>
          <p:cNvSpPr>
            <a:spLocks noGrp="1"/>
          </p:cNvSpPr>
          <p:nvPr>
            <p:ph type="title"/>
          </p:nvPr>
        </p:nvSpPr>
        <p:spPr/>
        <p:txBody>
          <a:bodyPr/>
          <a:lstStyle/>
          <a:p>
            <a:r>
              <a:rPr lang="en-US" dirty="0"/>
              <a:t>Concerns when not using these security trends</a:t>
            </a:r>
            <a:endParaRPr lang="en-NZ" dirty="0"/>
          </a:p>
        </p:txBody>
      </p:sp>
      <p:sp>
        <p:nvSpPr>
          <p:cNvPr id="3" name="Content Placeholder 2">
            <a:extLst>
              <a:ext uri="{FF2B5EF4-FFF2-40B4-BE49-F238E27FC236}">
                <a16:creationId xmlns:a16="http://schemas.microsoft.com/office/drawing/2014/main" id="{B9682559-27C1-BC71-3645-8F95F1F92E86}"/>
              </a:ext>
            </a:extLst>
          </p:cNvPr>
          <p:cNvSpPr>
            <a:spLocks noGrp="1"/>
          </p:cNvSpPr>
          <p:nvPr>
            <p:ph idx="1"/>
          </p:nvPr>
        </p:nvSpPr>
        <p:spPr/>
        <p:txBody>
          <a:bodyPr>
            <a:normAutofit/>
          </a:bodyPr>
          <a:lstStyle/>
          <a:p>
            <a:r>
              <a:rPr lang="en-US" sz="1600" dirty="0"/>
              <a:t>The risks for not using these security trends can be detrimental for your business and customer base. Negative outcomes range from losing profits to full bankruptcy and closure of the business. </a:t>
            </a:r>
            <a:r>
              <a:rPr lang="en-NZ" sz="1600" b="0" i="0" dirty="0">
                <a:solidFill>
                  <a:srgbClr val="202124"/>
                </a:solidFill>
                <a:effectLst/>
              </a:rPr>
              <a:t>The average ransomware cost is </a:t>
            </a:r>
            <a:r>
              <a:rPr lang="en-NZ" sz="1600" b="0" i="0" dirty="0">
                <a:solidFill>
                  <a:srgbClr val="040C28"/>
                </a:solidFill>
                <a:effectLst/>
              </a:rPr>
              <a:t>$4.54 million</a:t>
            </a:r>
            <a:r>
              <a:rPr lang="en-NZ" sz="1600" b="0" i="0" dirty="0">
                <a:solidFill>
                  <a:srgbClr val="202124"/>
                </a:solidFill>
                <a:effectLst/>
              </a:rPr>
              <a:t>. </a:t>
            </a:r>
          </a:p>
          <a:p>
            <a:r>
              <a:rPr lang="en-NZ" sz="1600" dirty="0">
                <a:solidFill>
                  <a:srgbClr val="202124"/>
                </a:solidFill>
              </a:rPr>
              <a:t>Some “Real World” examples of what can happen to your business if security is not used.</a:t>
            </a:r>
          </a:p>
          <a:p>
            <a:r>
              <a:rPr lang="en-NZ" sz="1600" i="0" dirty="0">
                <a:solidFill>
                  <a:srgbClr val="212529"/>
                </a:solidFill>
                <a:effectLst/>
              </a:rPr>
              <a:t>McDonald's had 500 GB of data stolen in a ransomware attack. </a:t>
            </a:r>
            <a:r>
              <a:rPr lang="en-NZ" sz="1600" b="0" i="0" dirty="0">
                <a:solidFill>
                  <a:srgbClr val="212529"/>
                </a:solidFill>
                <a:effectLst/>
              </a:rPr>
              <a:t>Snatch, a Russia-linked hacker group claimed to have stolen </a:t>
            </a:r>
            <a:r>
              <a:rPr lang="en-NZ" sz="1600" i="0" dirty="0">
                <a:effectLst/>
                <a:hlinkClick r:id="rId2">
                  <a:extLst>
                    <a:ext uri="{A12FA001-AC4F-418D-AE19-62706E023703}">
                      <ahyp:hlinkClr xmlns:ahyp="http://schemas.microsoft.com/office/drawing/2018/hyperlinkcolor" val="tx"/>
                    </a:ext>
                  </a:extLst>
                </a:hlinkClick>
              </a:rPr>
              <a:t>500 GB of data from the McDonald's Corporation's Chicago headquarters</a:t>
            </a:r>
            <a:r>
              <a:rPr lang="en-NZ" sz="1600" b="0" i="0" dirty="0">
                <a:solidFill>
                  <a:srgbClr val="212529"/>
                </a:solidFill>
                <a:effectLst/>
              </a:rPr>
              <a:t>. The group posted a demand on the dark web for an undisclosed amount. </a:t>
            </a:r>
          </a:p>
          <a:p>
            <a:r>
              <a:rPr lang="en-NZ" sz="1600" i="0" dirty="0">
                <a:solidFill>
                  <a:srgbClr val="212529"/>
                </a:solidFill>
                <a:effectLst/>
              </a:rPr>
              <a:t>Ransomware group Lapsus$ leaks password hashes for Nvidia employees. </a:t>
            </a:r>
            <a:r>
              <a:rPr lang="en-NZ" sz="1600" b="0" i="0" dirty="0">
                <a:solidFill>
                  <a:srgbClr val="212529"/>
                </a:solidFill>
                <a:effectLst/>
              </a:rPr>
              <a:t>In February 2022, Nvidia announced that it was </a:t>
            </a:r>
            <a:r>
              <a:rPr lang="en-NZ" sz="1600" i="0" dirty="0">
                <a:effectLst/>
                <a:hlinkClick r:id="rId3">
                  <a:extLst>
                    <a:ext uri="{A12FA001-AC4F-418D-AE19-62706E023703}">
                      <ahyp:hlinkClr xmlns:ahyp="http://schemas.microsoft.com/office/drawing/2018/hyperlinkcolor" val="tx"/>
                    </a:ext>
                  </a:extLst>
                </a:hlinkClick>
              </a:rPr>
              <a:t>investigating an incident</a:t>
            </a:r>
            <a:r>
              <a:rPr lang="en-NZ" sz="1600" i="0" dirty="0">
                <a:effectLst/>
              </a:rPr>
              <a:t> </a:t>
            </a:r>
            <a:r>
              <a:rPr lang="en-NZ" sz="1600" b="0" i="0" dirty="0">
                <a:solidFill>
                  <a:srgbClr val="212529"/>
                </a:solidFill>
                <a:effectLst/>
              </a:rPr>
              <a:t>that compromised its systems for two days. The Lapsus$ ransomware gang claimed responsibility for leaking password hashes for Nvidia's employees and threatened to leak 1TB of additional stolen data, such as source code and information related to RTX GPUs</a:t>
            </a:r>
          </a:p>
          <a:p>
            <a:r>
              <a:rPr lang="en-NZ" sz="1600" i="0" dirty="0">
                <a:solidFill>
                  <a:srgbClr val="212529"/>
                </a:solidFill>
                <a:effectLst/>
              </a:rPr>
              <a:t>Toyota Motor Corp. suspended the operation of 28 lines at 14 plants in Japan due to an attack targeting a supplier. </a:t>
            </a:r>
            <a:r>
              <a:rPr lang="en-NZ" sz="1600" b="0" i="0" dirty="0">
                <a:solidFill>
                  <a:srgbClr val="212529"/>
                </a:solidFill>
                <a:effectLst/>
              </a:rPr>
              <a:t>A supplier of plastic parts and electronic components was hit by a ransomware attack in early 2022, </a:t>
            </a:r>
            <a:r>
              <a:rPr lang="en-NZ" sz="1600" i="0" u="sng" dirty="0">
                <a:effectLst/>
                <a:hlinkClick r:id="rId4">
                  <a:extLst>
                    <a:ext uri="{A12FA001-AC4F-418D-AE19-62706E023703}">
                      <ahyp:hlinkClr xmlns:ahyp="http://schemas.microsoft.com/office/drawing/2018/hyperlinkcolor" val="tx"/>
                    </a:ext>
                  </a:extLst>
                </a:hlinkClick>
              </a:rPr>
              <a:t>forcing Toyota to suspend operations</a:t>
            </a:r>
            <a:r>
              <a:rPr lang="en-NZ" sz="1600" i="0" dirty="0">
                <a:effectLst/>
              </a:rPr>
              <a:t> </a:t>
            </a:r>
            <a:r>
              <a:rPr lang="en-NZ" sz="1600" b="0" i="0" dirty="0">
                <a:solidFill>
                  <a:srgbClr val="212529"/>
                </a:solidFill>
                <a:effectLst/>
              </a:rPr>
              <a:t>of 14 plants in Japan, accounting for approximately one-third of Toyota's global production and causing a loss in output of about 13,000 vehicles.</a:t>
            </a:r>
          </a:p>
          <a:p>
            <a:r>
              <a:rPr lang="en-NZ" sz="1600" dirty="0">
                <a:solidFill>
                  <a:srgbClr val="212529"/>
                </a:solidFill>
              </a:rPr>
              <a:t>Companies try not to expose how much was paid to the ransomware gangs but with the average estimate of $4.54 million, it’s safe to say it can equate to tens of millions of dollars worth of damage over time. </a:t>
            </a:r>
            <a:endParaRPr lang="en-NZ" sz="1600" dirty="0"/>
          </a:p>
        </p:txBody>
      </p:sp>
    </p:spTree>
    <p:extLst>
      <p:ext uri="{BB962C8B-B14F-4D97-AF65-F5344CB8AC3E}">
        <p14:creationId xmlns:p14="http://schemas.microsoft.com/office/powerpoint/2010/main" val="218273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7017-D114-4DF7-6F7E-4D3883A90C84}"/>
              </a:ext>
            </a:extLst>
          </p:cNvPr>
          <p:cNvSpPr>
            <a:spLocks noGrp="1"/>
          </p:cNvSpPr>
          <p:nvPr>
            <p:ph type="title"/>
          </p:nvPr>
        </p:nvSpPr>
        <p:spPr/>
        <p:txBody>
          <a:bodyPr/>
          <a:lstStyle/>
          <a:p>
            <a:r>
              <a:rPr lang="en-US" dirty="0"/>
              <a:t>Conclusion </a:t>
            </a:r>
            <a:endParaRPr lang="en-NZ" dirty="0"/>
          </a:p>
        </p:txBody>
      </p:sp>
      <p:sp>
        <p:nvSpPr>
          <p:cNvPr id="3" name="Content Placeholder 2">
            <a:extLst>
              <a:ext uri="{FF2B5EF4-FFF2-40B4-BE49-F238E27FC236}">
                <a16:creationId xmlns:a16="http://schemas.microsoft.com/office/drawing/2014/main" id="{5A0D3AEE-1548-E5DF-95F0-D2173C89E53D}"/>
              </a:ext>
            </a:extLst>
          </p:cNvPr>
          <p:cNvSpPr>
            <a:spLocks noGrp="1"/>
          </p:cNvSpPr>
          <p:nvPr>
            <p:ph idx="1"/>
          </p:nvPr>
        </p:nvSpPr>
        <p:spPr/>
        <p:txBody>
          <a:bodyPr>
            <a:normAutofit fontScale="92500" lnSpcReduction="10000"/>
          </a:bodyPr>
          <a:lstStyle/>
          <a:p>
            <a:r>
              <a:rPr lang="en-US" sz="1600" dirty="0"/>
              <a:t>So, to conclude this presentation I will touch on what we have covered. We have covered 6 trends to help protect ACME and their customers from ransomware attack (We highly Recommend taking </a:t>
            </a:r>
            <a:r>
              <a:rPr lang="en-US" sz="1600"/>
              <a:t>these precautions) </a:t>
            </a:r>
            <a:endParaRPr lang="en-US" sz="1600" dirty="0"/>
          </a:p>
          <a:p>
            <a:r>
              <a:rPr lang="en-US" sz="1600" dirty="0"/>
              <a:t>1.</a:t>
            </a:r>
            <a:r>
              <a:rPr lang="en-NZ" sz="1600" b="0" i="0" dirty="0">
                <a:solidFill>
                  <a:srgbClr val="141416"/>
                </a:solidFill>
                <a:effectLst/>
                <a:latin typeface="Inter"/>
              </a:rPr>
              <a:t> Backup Your Data</a:t>
            </a:r>
            <a:endParaRPr lang="en-US" sz="1600" b="0" i="0" dirty="0">
              <a:solidFill>
                <a:srgbClr val="141416"/>
              </a:solidFill>
              <a:effectLst/>
              <a:latin typeface="Inter"/>
            </a:endParaRPr>
          </a:p>
          <a:p>
            <a:r>
              <a:rPr lang="en-NZ" sz="1600" b="0" i="0" dirty="0">
                <a:solidFill>
                  <a:srgbClr val="141416"/>
                </a:solidFill>
                <a:effectLst/>
                <a:latin typeface="Inter"/>
              </a:rPr>
              <a:t>2. Keep All Systems And Software Updated</a:t>
            </a:r>
          </a:p>
          <a:p>
            <a:r>
              <a:rPr lang="en-NZ" sz="1600" dirty="0">
                <a:solidFill>
                  <a:srgbClr val="141416"/>
                </a:solidFill>
                <a:latin typeface="Inter"/>
              </a:rPr>
              <a:t>3.</a:t>
            </a:r>
            <a:r>
              <a:rPr lang="en-NZ" sz="1600" b="0" i="0" dirty="0">
                <a:solidFill>
                  <a:srgbClr val="141416"/>
                </a:solidFill>
                <a:effectLst/>
                <a:latin typeface="Inter"/>
              </a:rPr>
              <a:t> Install Antivirus Software &amp; Firewalls</a:t>
            </a:r>
            <a:endParaRPr lang="en-NZ" sz="1600" dirty="0">
              <a:solidFill>
                <a:srgbClr val="141416"/>
              </a:solidFill>
              <a:latin typeface="Inter"/>
            </a:endParaRPr>
          </a:p>
          <a:p>
            <a:r>
              <a:rPr lang="en-NZ" sz="1600" b="0" i="0" dirty="0">
                <a:solidFill>
                  <a:srgbClr val="141416"/>
                </a:solidFill>
                <a:effectLst/>
                <a:latin typeface="Inter"/>
              </a:rPr>
              <a:t>4. Network Segmentation</a:t>
            </a:r>
          </a:p>
          <a:p>
            <a:r>
              <a:rPr lang="en-NZ" sz="1600" dirty="0">
                <a:solidFill>
                  <a:srgbClr val="141416"/>
                </a:solidFill>
                <a:latin typeface="Inter"/>
              </a:rPr>
              <a:t>5.</a:t>
            </a:r>
            <a:r>
              <a:rPr lang="en-NZ" sz="1600" b="0" i="0" dirty="0">
                <a:solidFill>
                  <a:srgbClr val="141416"/>
                </a:solidFill>
                <a:effectLst/>
                <a:latin typeface="Inter"/>
              </a:rPr>
              <a:t> Email Protection</a:t>
            </a:r>
          </a:p>
          <a:p>
            <a:r>
              <a:rPr lang="en-NZ" sz="1600" dirty="0">
                <a:solidFill>
                  <a:srgbClr val="141416"/>
                </a:solidFill>
                <a:latin typeface="Inter"/>
              </a:rPr>
              <a:t>6.</a:t>
            </a:r>
            <a:r>
              <a:rPr lang="en-NZ" sz="1600" b="0" i="0" dirty="0">
                <a:solidFill>
                  <a:srgbClr val="141416"/>
                </a:solidFill>
                <a:effectLst/>
                <a:latin typeface="Inter"/>
              </a:rPr>
              <a:t> Application Whitelisting</a:t>
            </a:r>
          </a:p>
          <a:p>
            <a:r>
              <a:rPr lang="en-NZ" sz="1600" dirty="0">
                <a:solidFill>
                  <a:srgbClr val="141416"/>
                </a:solidFill>
                <a:latin typeface="Inter"/>
              </a:rPr>
              <a:t>The benefits for ACME and their customer base </a:t>
            </a:r>
          </a:p>
          <a:p>
            <a:r>
              <a:rPr lang="en-NZ" sz="1600" b="0" i="0" dirty="0">
                <a:solidFill>
                  <a:srgbClr val="141416"/>
                </a:solidFill>
                <a:effectLst/>
                <a:latin typeface="Inter"/>
              </a:rPr>
              <a:t>And the concerns for businesses not following these security trends</a:t>
            </a:r>
          </a:p>
          <a:p>
            <a:r>
              <a:rPr lang="en-NZ" sz="1600" dirty="0">
                <a:solidFill>
                  <a:srgbClr val="141416"/>
                </a:solidFill>
                <a:latin typeface="Inter"/>
              </a:rPr>
              <a:t>So, if growing your business and generating profits is what you're looking for, look no further than what has been presented today. If you can remember one thing from this presentation, remember this, </a:t>
            </a:r>
            <a:r>
              <a:rPr lang="en-NZ" sz="1600" b="1" i="0" u="sng" dirty="0">
                <a:solidFill>
                  <a:srgbClr val="0A0A0A"/>
                </a:solidFill>
                <a:effectLst/>
              </a:rPr>
              <a:t>Cybercrime will Cost The World $10.5 Trillion Annually By 2025</a:t>
            </a:r>
          </a:p>
          <a:p>
            <a:endParaRPr lang="en-NZ" sz="1600" i="0" dirty="0">
              <a:solidFill>
                <a:srgbClr val="0A0A0A"/>
              </a:solidFill>
              <a:effectLst/>
            </a:endParaRPr>
          </a:p>
          <a:p>
            <a:r>
              <a:rPr lang="en-NZ" sz="1600" i="0" dirty="0">
                <a:solidFill>
                  <a:srgbClr val="0A0A0A"/>
                </a:solidFill>
                <a:effectLst/>
              </a:rPr>
              <a:t>Thank you for listening to my presentation </a:t>
            </a:r>
          </a:p>
          <a:p>
            <a:endParaRPr lang="en-NZ" sz="1600" b="1" i="0" u="sng" dirty="0">
              <a:solidFill>
                <a:srgbClr val="0A0A0A"/>
              </a:solidFill>
              <a:effectLst/>
            </a:endParaRPr>
          </a:p>
          <a:p>
            <a:endParaRPr lang="en-NZ" sz="1600" b="0" i="0" dirty="0">
              <a:solidFill>
                <a:srgbClr val="141416"/>
              </a:solidFill>
              <a:effectLst/>
              <a:latin typeface="Inter"/>
            </a:endParaRPr>
          </a:p>
          <a:p>
            <a:endParaRPr lang="en-NZ" sz="1600" b="0" i="0" dirty="0">
              <a:solidFill>
                <a:srgbClr val="141416"/>
              </a:solidFill>
              <a:effectLst/>
              <a:latin typeface="Inter"/>
            </a:endParaRPr>
          </a:p>
          <a:p>
            <a:endParaRPr lang="en-NZ" b="0" i="0" dirty="0">
              <a:solidFill>
                <a:srgbClr val="141416"/>
              </a:solidFill>
              <a:effectLst/>
              <a:latin typeface="Inter"/>
            </a:endParaRPr>
          </a:p>
          <a:p>
            <a:endParaRPr lang="en-NZ" dirty="0"/>
          </a:p>
        </p:txBody>
      </p:sp>
    </p:spTree>
    <p:extLst>
      <p:ext uri="{BB962C8B-B14F-4D97-AF65-F5344CB8AC3E}">
        <p14:creationId xmlns:p14="http://schemas.microsoft.com/office/powerpoint/2010/main" val="297998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212A-7795-50A9-21A1-77318BA33953}"/>
              </a:ext>
            </a:extLst>
          </p:cNvPr>
          <p:cNvSpPr>
            <a:spLocks noGrp="1"/>
          </p:cNvSpPr>
          <p:nvPr>
            <p:ph type="title"/>
          </p:nvPr>
        </p:nvSpPr>
        <p:spPr/>
        <p:txBody>
          <a:bodyPr/>
          <a:lstStyle/>
          <a:p>
            <a:r>
              <a:rPr lang="en-US" dirty="0"/>
              <a:t>Introduction </a:t>
            </a:r>
            <a:endParaRPr lang="en-NZ" dirty="0"/>
          </a:p>
        </p:txBody>
      </p:sp>
      <p:sp>
        <p:nvSpPr>
          <p:cNvPr id="3" name="Content Placeholder 2">
            <a:extLst>
              <a:ext uri="{FF2B5EF4-FFF2-40B4-BE49-F238E27FC236}">
                <a16:creationId xmlns:a16="http://schemas.microsoft.com/office/drawing/2014/main" id="{70C8B371-FD53-FA85-73DB-40E88FABE9C0}"/>
              </a:ext>
            </a:extLst>
          </p:cNvPr>
          <p:cNvSpPr>
            <a:spLocks noGrp="1"/>
          </p:cNvSpPr>
          <p:nvPr>
            <p:ph idx="1"/>
          </p:nvPr>
        </p:nvSpPr>
        <p:spPr/>
        <p:txBody>
          <a:bodyPr>
            <a:normAutofit/>
          </a:bodyPr>
          <a:lstStyle/>
          <a:p>
            <a:endParaRPr lang="en-US" sz="2400" dirty="0"/>
          </a:p>
          <a:p>
            <a:r>
              <a:rPr lang="en-US" sz="2400" dirty="0"/>
              <a:t>Hello and welcome, my name is Justin Bergman and Today I will be talking about  the risks of ransomware attacks and the potential threat it poses to businesses.</a:t>
            </a:r>
          </a:p>
          <a:p>
            <a:r>
              <a:rPr lang="en-US" sz="2400" dirty="0"/>
              <a:t>In this presentation </a:t>
            </a:r>
            <a:r>
              <a:rPr lang="en-NZ" sz="2400" i="0" dirty="0">
                <a:solidFill>
                  <a:srgbClr val="2D3B45"/>
                </a:solidFill>
                <a:effectLst/>
              </a:rPr>
              <a:t>The ACME Board of Directors have requested me </a:t>
            </a:r>
            <a:r>
              <a:rPr lang="en-NZ" sz="2400" b="0" i="0" dirty="0">
                <a:solidFill>
                  <a:srgbClr val="2D3B45"/>
                </a:solidFill>
                <a:effectLst/>
              </a:rPr>
              <a:t>to implement an appropriate solution to harden the security of their infrastructure and customer data. </a:t>
            </a:r>
          </a:p>
          <a:p>
            <a:r>
              <a:rPr lang="en-NZ" sz="2400" dirty="0">
                <a:solidFill>
                  <a:srgbClr val="2D3B45"/>
                </a:solidFill>
              </a:rPr>
              <a:t>Throughout this talk we will touch on the benefits of these security trends, concerns for them and how utilizing these tools will positively impact your customer base.  </a:t>
            </a:r>
            <a:endParaRPr lang="en-NZ" sz="2400" dirty="0"/>
          </a:p>
        </p:txBody>
      </p:sp>
    </p:spTree>
    <p:extLst>
      <p:ext uri="{BB962C8B-B14F-4D97-AF65-F5344CB8AC3E}">
        <p14:creationId xmlns:p14="http://schemas.microsoft.com/office/powerpoint/2010/main" val="48854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08CB-37F8-5AD0-7631-30471FF03EDE}"/>
              </a:ext>
            </a:extLst>
          </p:cNvPr>
          <p:cNvSpPr>
            <a:spLocks noGrp="1"/>
          </p:cNvSpPr>
          <p:nvPr>
            <p:ph type="title"/>
          </p:nvPr>
        </p:nvSpPr>
        <p:spPr/>
        <p:txBody>
          <a:bodyPr/>
          <a:lstStyle/>
          <a:p>
            <a:r>
              <a:rPr lang="en-US" dirty="0"/>
              <a:t>Overview </a:t>
            </a:r>
            <a:endParaRPr lang="en-NZ" dirty="0"/>
          </a:p>
        </p:txBody>
      </p:sp>
      <p:sp>
        <p:nvSpPr>
          <p:cNvPr id="3" name="Content Placeholder 2">
            <a:extLst>
              <a:ext uri="{FF2B5EF4-FFF2-40B4-BE49-F238E27FC236}">
                <a16:creationId xmlns:a16="http://schemas.microsoft.com/office/drawing/2014/main" id="{0207536A-FCE6-67CD-9C6C-F0649EA5A91A}"/>
              </a:ext>
            </a:extLst>
          </p:cNvPr>
          <p:cNvSpPr>
            <a:spLocks noGrp="1"/>
          </p:cNvSpPr>
          <p:nvPr>
            <p:ph idx="1"/>
          </p:nvPr>
        </p:nvSpPr>
        <p:spPr>
          <a:xfrm>
            <a:off x="468445" y="1341280"/>
            <a:ext cx="10515600" cy="5352175"/>
          </a:xfrm>
        </p:spPr>
        <p:txBody>
          <a:bodyPr>
            <a:normAutofit/>
          </a:bodyPr>
          <a:lstStyle/>
          <a:p>
            <a:pPr algn="l"/>
            <a:r>
              <a:rPr lang="en-NZ" sz="2400" b="0" i="0" dirty="0">
                <a:solidFill>
                  <a:srgbClr val="444547"/>
                </a:solidFill>
                <a:effectLst/>
              </a:rPr>
              <a:t>As the world of technology grows, so should the cyber securities practices that protect them. Having a ransomware defence strategy should be a priority for any individual or company. Without it, poorly protected users and organizations can put themselves at risk of losing important and confidential information.</a:t>
            </a:r>
          </a:p>
          <a:p>
            <a:pPr algn="l"/>
            <a:r>
              <a:rPr lang="en-NZ" sz="2400" b="0" i="0" dirty="0">
                <a:solidFill>
                  <a:srgbClr val="444547"/>
                </a:solidFill>
                <a:effectLst/>
              </a:rPr>
              <a:t>A report from Cybersecurity Ventures estimates that there was one ransomware attack every 11 seconds in 2021, resulting in almost $20 billion in damages. These extortion schemes often target individuals or businesses that are most likely to pay the demanded sum to recover their data.</a:t>
            </a:r>
          </a:p>
          <a:p>
            <a:pPr algn="l"/>
            <a:r>
              <a:rPr lang="en-NZ" sz="2400" b="0" i="0" dirty="0">
                <a:solidFill>
                  <a:srgbClr val="444547"/>
                </a:solidFill>
                <a:effectLst/>
              </a:rPr>
              <a:t>For many companies, that data is the most valuable asset they own. Losing it could mean irreversible damages that could cripple an entire operation. It's important to stay proactive with the best ransomware protection practices before potential threats have the opportunity to take advantage. Keep reading to learn more on how you can protect your data from any future attacks!</a:t>
            </a:r>
          </a:p>
          <a:p>
            <a:endParaRPr lang="en-NZ" sz="2400" dirty="0"/>
          </a:p>
        </p:txBody>
      </p:sp>
    </p:spTree>
    <p:extLst>
      <p:ext uri="{BB962C8B-B14F-4D97-AF65-F5344CB8AC3E}">
        <p14:creationId xmlns:p14="http://schemas.microsoft.com/office/powerpoint/2010/main" val="340535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F671-A79F-DCD8-3399-4ACE66371A67}"/>
              </a:ext>
            </a:extLst>
          </p:cNvPr>
          <p:cNvSpPr>
            <a:spLocks noGrp="1"/>
          </p:cNvSpPr>
          <p:nvPr>
            <p:ph type="title"/>
          </p:nvPr>
        </p:nvSpPr>
        <p:spPr>
          <a:xfrm>
            <a:off x="838200" y="163789"/>
            <a:ext cx="10515600" cy="1325563"/>
          </a:xfrm>
        </p:spPr>
        <p:txBody>
          <a:bodyPr/>
          <a:lstStyle/>
          <a:p>
            <a:r>
              <a:rPr lang="en-US" dirty="0"/>
              <a:t>Overview</a:t>
            </a:r>
            <a:endParaRPr lang="en-NZ" dirty="0"/>
          </a:p>
        </p:txBody>
      </p:sp>
      <p:sp>
        <p:nvSpPr>
          <p:cNvPr id="3" name="Content Placeholder 2">
            <a:extLst>
              <a:ext uri="{FF2B5EF4-FFF2-40B4-BE49-F238E27FC236}">
                <a16:creationId xmlns:a16="http://schemas.microsoft.com/office/drawing/2014/main" id="{9FEF96A4-31A7-BA49-2ED7-99780FFEC6D2}"/>
              </a:ext>
            </a:extLst>
          </p:cNvPr>
          <p:cNvSpPr>
            <a:spLocks noGrp="1"/>
          </p:cNvSpPr>
          <p:nvPr>
            <p:ph idx="1"/>
          </p:nvPr>
        </p:nvSpPr>
        <p:spPr>
          <a:xfrm>
            <a:off x="620086" y="1188062"/>
            <a:ext cx="10515600" cy="4351338"/>
          </a:xfrm>
        </p:spPr>
        <p:txBody>
          <a:bodyPr>
            <a:noAutofit/>
          </a:bodyPr>
          <a:lstStyle/>
          <a:p>
            <a:pPr algn="l"/>
            <a:r>
              <a:rPr lang="en-NZ" sz="1200" b="1" i="0" dirty="0">
                <a:solidFill>
                  <a:srgbClr val="141416"/>
                </a:solidFill>
                <a:effectLst/>
              </a:rPr>
              <a:t>What Is Ransomware?</a:t>
            </a:r>
          </a:p>
          <a:p>
            <a:pPr algn="l"/>
            <a:r>
              <a:rPr lang="en-NZ" sz="1200" b="0" i="0" dirty="0">
                <a:solidFill>
                  <a:srgbClr val="444547"/>
                </a:solidFill>
                <a:effectLst/>
              </a:rPr>
              <a:t> Ransomware is a sophisticated type of malware that can infect a computer and subsequently hold sensitive data or personally identifiable information hostage until a fee, or "ransom" is paid. Cybercriminals often use a binary encryption key to restrict data access to extort money from victims.</a:t>
            </a:r>
          </a:p>
          <a:p>
            <a:pPr algn="l"/>
            <a:r>
              <a:rPr lang="en-NZ" sz="1200" b="0" i="0" dirty="0">
                <a:solidFill>
                  <a:srgbClr val="444547"/>
                </a:solidFill>
                <a:effectLst/>
              </a:rPr>
              <a:t>Ransomware attacks can be especially dangerous for businesses, hospitals, schools, or other organizations that rely on that information to function daily. In most cases, failure to pay the ransom can lead to permanent loss or exposure of confidential data.</a:t>
            </a:r>
          </a:p>
          <a:p>
            <a:pPr algn="l"/>
            <a:r>
              <a:rPr lang="en-NZ" sz="1200" b="0" i="0" dirty="0">
                <a:solidFill>
                  <a:srgbClr val="444547"/>
                </a:solidFill>
                <a:effectLst/>
              </a:rPr>
              <a:t>Some of the most common ways people being infected by malware</a:t>
            </a:r>
            <a:r>
              <a:rPr lang="en-NZ" sz="1200" b="0" i="0" dirty="0">
                <a:effectLst/>
              </a:rPr>
              <a:t> </a:t>
            </a:r>
            <a:r>
              <a:rPr lang="en-NZ" sz="1200" b="0" i="0" dirty="0">
                <a:solidFill>
                  <a:srgbClr val="444547"/>
                </a:solidFill>
                <a:effectLst/>
              </a:rPr>
              <a:t>are:</a:t>
            </a:r>
          </a:p>
          <a:p>
            <a:pPr algn="l">
              <a:buFont typeface="Arial" panose="020B0604020202020204" pitchFamily="34" charset="0"/>
              <a:buChar char="•"/>
            </a:pPr>
            <a:r>
              <a:rPr lang="en-NZ" sz="1200" dirty="0">
                <a:solidFill>
                  <a:srgbClr val="444547"/>
                </a:solidFill>
              </a:rPr>
              <a:t>Phishing emails </a:t>
            </a:r>
            <a:endParaRPr lang="en-NZ" sz="1200" b="0" i="0" dirty="0">
              <a:solidFill>
                <a:srgbClr val="444547"/>
              </a:solidFill>
              <a:effectLst/>
            </a:endParaRPr>
          </a:p>
          <a:p>
            <a:pPr algn="l">
              <a:buFont typeface="Arial" panose="020B0604020202020204" pitchFamily="34" charset="0"/>
              <a:buChar char="•"/>
            </a:pPr>
            <a:r>
              <a:rPr lang="en-NZ" sz="1200" b="0" i="0" dirty="0">
                <a:solidFill>
                  <a:srgbClr val="444547"/>
                </a:solidFill>
                <a:effectLst/>
              </a:rPr>
              <a:t>Visiting corrupted websites </a:t>
            </a:r>
          </a:p>
          <a:p>
            <a:pPr algn="l">
              <a:buFont typeface="Arial" panose="020B0604020202020204" pitchFamily="34" charset="0"/>
              <a:buChar char="•"/>
            </a:pPr>
            <a:r>
              <a:rPr lang="en-NZ" sz="1200" b="0" i="0" dirty="0">
                <a:solidFill>
                  <a:srgbClr val="444547"/>
                </a:solidFill>
                <a:effectLst/>
              </a:rPr>
              <a:t>Downloading infected file extensions or malicious attachments</a:t>
            </a:r>
          </a:p>
          <a:p>
            <a:pPr algn="l">
              <a:buFont typeface="Arial" panose="020B0604020202020204" pitchFamily="34" charset="0"/>
              <a:buChar char="•"/>
            </a:pPr>
            <a:r>
              <a:rPr lang="en-NZ" sz="1200" b="0" i="0" dirty="0">
                <a:solidFill>
                  <a:srgbClr val="444547"/>
                </a:solidFill>
                <a:effectLst/>
              </a:rPr>
              <a:t>System and network vulnerabilities </a:t>
            </a:r>
          </a:p>
          <a:p>
            <a:pPr algn="l">
              <a:buFont typeface="Arial" panose="020B0604020202020204" pitchFamily="34" charset="0"/>
              <a:buChar char="•"/>
            </a:pPr>
            <a:r>
              <a:rPr lang="en-NZ" sz="1200" b="0" i="0" dirty="0">
                <a:solidFill>
                  <a:srgbClr val="444547"/>
                </a:solidFill>
                <a:effectLst/>
              </a:rPr>
              <a:t>Remote desktop protocol (RDP) attacks</a:t>
            </a:r>
          </a:p>
          <a:p>
            <a:pPr algn="l"/>
            <a:r>
              <a:rPr lang="en-NZ" sz="1200" b="1" i="0" dirty="0">
                <a:solidFill>
                  <a:srgbClr val="141416"/>
                </a:solidFill>
                <a:effectLst/>
              </a:rPr>
              <a:t>Types Of Ransomware</a:t>
            </a:r>
          </a:p>
          <a:p>
            <a:pPr algn="l"/>
            <a:r>
              <a:rPr lang="en-NZ" sz="1200" b="0" i="0" dirty="0">
                <a:solidFill>
                  <a:srgbClr val="444547"/>
                </a:solidFill>
                <a:effectLst/>
              </a:rPr>
              <a:t>Ransomware attacks can affect anyone, from individual users to large corporations. This type of malware can lock up individual files, like documents or images, to entire databases, leading to huge data breaches or exposure of sensitive, personal information.</a:t>
            </a:r>
          </a:p>
          <a:p>
            <a:pPr algn="l"/>
            <a:r>
              <a:rPr lang="en-NZ" sz="1200" b="0" i="0" dirty="0">
                <a:solidFill>
                  <a:srgbClr val="444547"/>
                </a:solidFill>
                <a:effectLst/>
              </a:rPr>
              <a:t>There are four main categories of ransomware:</a:t>
            </a:r>
          </a:p>
          <a:p>
            <a:pPr algn="l">
              <a:buFont typeface="+mj-lt"/>
              <a:buAutoNum type="arabicPeriod"/>
            </a:pPr>
            <a:r>
              <a:rPr lang="en-NZ" sz="1200" b="1" i="0" dirty="0">
                <a:solidFill>
                  <a:srgbClr val="444547"/>
                </a:solidFill>
                <a:effectLst/>
              </a:rPr>
              <a:t>Encryption</a:t>
            </a:r>
            <a:r>
              <a:rPr lang="en-NZ" sz="1200" b="0" i="0" dirty="0">
                <a:solidFill>
                  <a:srgbClr val="444547"/>
                </a:solidFill>
                <a:effectLst/>
              </a:rPr>
              <a:t> - Encryption is the most common type of ransomware, which encrypts data and makes it impossible to unlock without a decryption key.</a:t>
            </a:r>
          </a:p>
          <a:p>
            <a:pPr algn="l">
              <a:buFont typeface="+mj-lt"/>
              <a:buAutoNum type="arabicPeriod"/>
            </a:pPr>
            <a:r>
              <a:rPr lang="en-NZ" sz="1200" b="1" i="0" dirty="0">
                <a:solidFill>
                  <a:srgbClr val="444547"/>
                </a:solidFill>
                <a:effectLst/>
              </a:rPr>
              <a:t>Lockers</a:t>
            </a:r>
            <a:r>
              <a:rPr lang="en-NZ" sz="1200" b="0" i="0" dirty="0">
                <a:solidFill>
                  <a:srgbClr val="444547"/>
                </a:solidFill>
                <a:effectLst/>
              </a:rPr>
              <a:t> - Lockers restrict the use of your computer, making it impossible to work or use basic functions until the ransom is paid.</a:t>
            </a:r>
          </a:p>
          <a:p>
            <a:pPr algn="l">
              <a:buFont typeface="+mj-lt"/>
              <a:buAutoNum type="arabicPeriod"/>
            </a:pPr>
            <a:r>
              <a:rPr lang="en-NZ" sz="1200" b="1" i="0" dirty="0">
                <a:solidFill>
                  <a:srgbClr val="444547"/>
                </a:solidFill>
                <a:effectLst/>
              </a:rPr>
              <a:t>Scareware</a:t>
            </a:r>
            <a:r>
              <a:rPr lang="en-NZ" sz="1200" b="0" i="0" dirty="0">
                <a:solidFill>
                  <a:srgbClr val="444547"/>
                </a:solidFill>
                <a:effectLst/>
              </a:rPr>
              <a:t> - Scareware attempts to scare users into buying unnecessary software. In some cases, pop-ups will flood the screen, forcing the user to pay to remove them.</a:t>
            </a:r>
          </a:p>
          <a:p>
            <a:pPr algn="l">
              <a:buFont typeface="+mj-lt"/>
              <a:buAutoNum type="arabicPeriod"/>
            </a:pPr>
            <a:r>
              <a:rPr lang="en-NZ" sz="1200" b="1" i="0" dirty="0" err="1">
                <a:solidFill>
                  <a:srgbClr val="444547"/>
                </a:solidFill>
                <a:effectLst/>
              </a:rPr>
              <a:t>Doxware</a:t>
            </a:r>
            <a:r>
              <a:rPr lang="en-NZ" sz="1200" b="1" i="0" dirty="0">
                <a:solidFill>
                  <a:srgbClr val="444547"/>
                </a:solidFill>
                <a:effectLst/>
              </a:rPr>
              <a:t>/</a:t>
            </a:r>
            <a:r>
              <a:rPr lang="en-NZ" sz="1200" b="1" i="0" dirty="0" err="1">
                <a:solidFill>
                  <a:srgbClr val="444547"/>
                </a:solidFill>
                <a:effectLst/>
              </a:rPr>
              <a:t>Leakware</a:t>
            </a:r>
            <a:r>
              <a:rPr lang="en-NZ" sz="1200" b="0" i="0" dirty="0">
                <a:solidFill>
                  <a:srgbClr val="444547"/>
                </a:solidFill>
                <a:effectLst/>
              </a:rPr>
              <a:t> - </a:t>
            </a:r>
            <a:r>
              <a:rPr lang="en-NZ" sz="1200" b="0" i="0" dirty="0" err="1">
                <a:solidFill>
                  <a:srgbClr val="444547"/>
                </a:solidFill>
                <a:effectLst/>
              </a:rPr>
              <a:t>Doxware</a:t>
            </a:r>
            <a:r>
              <a:rPr lang="en-NZ" sz="1200" b="0" i="0" dirty="0">
                <a:solidFill>
                  <a:srgbClr val="444547"/>
                </a:solidFill>
                <a:effectLst/>
              </a:rPr>
              <a:t> or </a:t>
            </a:r>
            <a:r>
              <a:rPr lang="en-NZ" sz="1200" b="0" i="0" dirty="0" err="1">
                <a:solidFill>
                  <a:srgbClr val="444547"/>
                </a:solidFill>
                <a:effectLst/>
              </a:rPr>
              <a:t>leakware</a:t>
            </a:r>
            <a:r>
              <a:rPr lang="en-NZ" sz="1200" b="0" i="0" dirty="0">
                <a:solidFill>
                  <a:srgbClr val="444547"/>
                </a:solidFill>
                <a:effectLst/>
              </a:rPr>
              <a:t> will threaten to leak personal or company information unless the fine is paid.</a:t>
            </a:r>
          </a:p>
          <a:p>
            <a:endParaRPr lang="en-NZ" sz="1200" dirty="0"/>
          </a:p>
        </p:txBody>
      </p:sp>
    </p:spTree>
    <p:extLst>
      <p:ext uri="{BB962C8B-B14F-4D97-AF65-F5344CB8AC3E}">
        <p14:creationId xmlns:p14="http://schemas.microsoft.com/office/powerpoint/2010/main" val="71336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C99F-06F1-9ECC-F8EF-C44E675382BA}"/>
              </a:ext>
            </a:extLst>
          </p:cNvPr>
          <p:cNvSpPr>
            <a:spLocks noGrp="1"/>
          </p:cNvSpPr>
          <p:nvPr>
            <p:ph type="title"/>
          </p:nvPr>
        </p:nvSpPr>
        <p:spPr/>
        <p:txBody>
          <a:bodyPr/>
          <a:lstStyle/>
          <a:p>
            <a:r>
              <a:rPr lang="en-US" dirty="0"/>
              <a:t>Recommended Trends used to prevent Ransomware Attacks</a:t>
            </a:r>
            <a:endParaRPr lang="en-NZ" dirty="0"/>
          </a:p>
        </p:txBody>
      </p:sp>
      <p:sp>
        <p:nvSpPr>
          <p:cNvPr id="3" name="Content Placeholder 2">
            <a:extLst>
              <a:ext uri="{FF2B5EF4-FFF2-40B4-BE49-F238E27FC236}">
                <a16:creationId xmlns:a16="http://schemas.microsoft.com/office/drawing/2014/main" id="{9E2B518D-DCE9-5673-79F2-8DF633A6BD9A}"/>
              </a:ext>
            </a:extLst>
          </p:cNvPr>
          <p:cNvSpPr>
            <a:spLocks noGrp="1"/>
          </p:cNvSpPr>
          <p:nvPr>
            <p:ph idx="1"/>
          </p:nvPr>
        </p:nvSpPr>
        <p:spPr/>
        <p:txBody>
          <a:bodyPr>
            <a:normAutofit/>
          </a:bodyPr>
          <a:lstStyle/>
          <a:p>
            <a:pPr algn="l"/>
            <a:r>
              <a:rPr lang="en-NZ" sz="2400" b="0" i="0" dirty="0">
                <a:solidFill>
                  <a:srgbClr val="141416"/>
                </a:solidFill>
                <a:effectLst/>
              </a:rPr>
              <a:t>1. Backup Your Data</a:t>
            </a:r>
          </a:p>
          <a:p>
            <a:pPr algn="l"/>
            <a:r>
              <a:rPr lang="en-NZ" sz="2400" b="0" i="0" dirty="0">
                <a:solidFill>
                  <a:srgbClr val="444547"/>
                </a:solidFill>
                <a:effectLst/>
              </a:rPr>
              <a:t>Backing up your data to an external hard drive or cloud server is one of the easiest risk mitigation practices. In the case of a ransomware attack, the user can wipe the computer clean and reinstall the backup files. Ideally, organizations should be backing up their most important data at least </a:t>
            </a:r>
            <a:r>
              <a:rPr lang="en-NZ" sz="2400" b="0" dirty="0">
                <a:solidFill>
                  <a:srgbClr val="444547"/>
                </a:solidFill>
                <a:effectLst/>
              </a:rPr>
              <a:t>once per day</a:t>
            </a:r>
            <a:r>
              <a:rPr lang="en-NZ" sz="2400" b="0" i="0" dirty="0">
                <a:solidFill>
                  <a:srgbClr val="444547"/>
                </a:solidFill>
                <a:effectLst/>
              </a:rPr>
              <a:t>.</a:t>
            </a:r>
          </a:p>
          <a:p>
            <a:pPr algn="l"/>
            <a:r>
              <a:rPr lang="en-NZ" sz="2400" b="0" i="0" dirty="0">
                <a:solidFill>
                  <a:srgbClr val="444547"/>
                </a:solidFill>
                <a:effectLst/>
              </a:rPr>
              <a:t>A popular approach to follow is the 3-2-1 rule. Try to keep 3 separate copies of your data on 2 different storage types with 1 copy offline. You can also add another step to the process by adding one more copy on an </a:t>
            </a:r>
            <a:r>
              <a:rPr lang="en-NZ" sz="2400" b="1" i="0" dirty="0">
                <a:solidFill>
                  <a:srgbClr val="444547"/>
                </a:solidFill>
                <a:effectLst/>
              </a:rPr>
              <a:t>immutable</a:t>
            </a:r>
            <a:r>
              <a:rPr lang="en-NZ" sz="2400" b="0" i="0" dirty="0">
                <a:solidFill>
                  <a:srgbClr val="444547"/>
                </a:solidFill>
                <a:effectLst/>
              </a:rPr>
              <a:t> (can't be altered), </a:t>
            </a:r>
            <a:r>
              <a:rPr lang="en-NZ" sz="2400" b="1" i="0" dirty="0">
                <a:solidFill>
                  <a:srgbClr val="444547"/>
                </a:solidFill>
                <a:effectLst/>
              </a:rPr>
              <a:t>indelible</a:t>
            </a:r>
            <a:r>
              <a:rPr lang="en-NZ" sz="2400" b="0" i="0" dirty="0">
                <a:solidFill>
                  <a:srgbClr val="444547"/>
                </a:solidFill>
                <a:effectLst/>
              </a:rPr>
              <a:t> (can't be deleted) cloud storage server.</a:t>
            </a:r>
          </a:p>
          <a:p>
            <a:endParaRPr lang="en-NZ" dirty="0"/>
          </a:p>
        </p:txBody>
      </p:sp>
    </p:spTree>
    <p:extLst>
      <p:ext uri="{BB962C8B-B14F-4D97-AF65-F5344CB8AC3E}">
        <p14:creationId xmlns:p14="http://schemas.microsoft.com/office/powerpoint/2010/main" val="279024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FA-B08C-B427-B603-C93BAB449724}"/>
              </a:ext>
            </a:extLst>
          </p:cNvPr>
          <p:cNvSpPr>
            <a:spLocks noGrp="1"/>
          </p:cNvSpPr>
          <p:nvPr>
            <p:ph type="title"/>
          </p:nvPr>
        </p:nvSpPr>
        <p:spPr/>
        <p:txBody>
          <a:bodyPr/>
          <a:lstStyle/>
          <a:p>
            <a:r>
              <a:rPr lang="en-US" dirty="0"/>
              <a:t>Recommended Trends used to prevent Ransomware Attacks</a:t>
            </a:r>
            <a:endParaRPr lang="en-NZ" dirty="0"/>
          </a:p>
        </p:txBody>
      </p:sp>
      <p:sp>
        <p:nvSpPr>
          <p:cNvPr id="3" name="Content Placeholder 2">
            <a:extLst>
              <a:ext uri="{FF2B5EF4-FFF2-40B4-BE49-F238E27FC236}">
                <a16:creationId xmlns:a16="http://schemas.microsoft.com/office/drawing/2014/main" id="{4753A0F0-2B61-C49C-9A6B-6B0B9FC3C4E4}"/>
              </a:ext>
            </a:extLst>
          </p:cNvPr>
          <p:cNvSpPr>
            <a:spLocks noGrp="1"/>
          </p:cNvSpPr>
          <p:nvPr>
            <p:ph idx="1"/>
          </p:nvPr>
        </p:nvSpPr>
        <p:spPr>
          <a:xfrm>
            <a:off x="762699" y="1834014"/>
            <a:ext cx="10515600" cy="4351338"/>
          </a:xfrm>
        </p:spPr>
        <p:txBody>
          <a:bodyPr>
            <a:normAutofit fontScale="70000" lnSpcReduction="20000"/>
          </a:bodyPr>
          <a:lstStyle/>
          <a:p>
            <a:pPr algn="l"/>
            <a:r>
              <a:rPr lang="en-NZ" b="0" i="0" dirty="0">
                <a:solidFill>
                  <a:srgbClr val="141416"/>
                </a:solidFill>
                <a:effectLst/>
              </a:rPr>
              <a:t>2. Keep All Systems And Software Updated</a:t>
            </a:r>
          </a:p>
          <a:p>
            <a:pPr algn="l"/>
            <a:r>
              <a:rPr lang="en-NZ" b="0" i="0" dirty="0">
                <a:solidFill>
                  <a:srgbClr val="444547"/>
                </a:solidFill>
                <a:effectLst/>
              </a:rPr>
              <a:t>Always keep your operating system, web browser, antivirus, and any other software you use updated to the latest version available. Malware, viruses, and ransomware are constantly evolving with new variants that can bypass your old security features, so you'll want to make sure everything is patched and up-to-date.</a:t>
            </a:r>
          </a:p>
          <a:p>
            <a:pPr algn="l"/>
            <a:r>
              <a:rPr lang="en-NZ" b="0" i="0" dirty="0">
                <a:solidFill>
                  <a:srgbClr val="444547"/>
                </a:solidFill>
                <a:effectLst/>
              </a:rPr>
              <a:t>Many attackers prey on larger businesses that rely on outdated legacy systems that have not been updated for some time. Perhaps the most infamous ransomware attack occurred in 2017 when the malicious software “WannaCry” crippled major corporations around the world. It even forced NHS hospitals in Great Britain, Spanish telecommunications company Telefónica, and Apple chip supplier Taiwan Semiconductor Manufacturing Co. (TSMC) to shut down operations for four days. In total, over 230,000 computers globally were affected.</a:t>
            </a:r>
          </a:p>
          <a:p>
            <a:pPr algn="l"/>
            <a:r>
              <a:rPr lang="en-NZ" b="0" i="0" dirty="0">
                <a:solidFill>
                  <a:srgbClr val="444547"/>
                </a:solidFill>
                <a:effectLst/>
              </a:rPr>
              <a:t>The attack targeted computers with outdated versions of Microsoft Windows. Despite a recently released patch that would have prevented the spread of malware, many users and organizations were slow to update and, as a result, became victims of the scam. Since this incident, security experts worldwide have urged companies to update their systems as soon as possible.</a:t>
            </a:r>
          </a:p>
          <a:p>
            <a:endParaRPr lang="en-NZ" dirty="0"/>
          </a:p>
        </p:txBody>
      </p:sp>
    </p:spTree>
    <p:extLst>
      <p:ext uri="{BB962C8B-B14F-4D97-AF65-F5344CB8AC3E}">
        <p14:creationId xmlns:p14="http://schemas.microsoft.com/office/powerpoint/2010/main" val="110792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2561-6EA4-4F7C-C046-7C3B069CE92A}"/>
              </a:ext>
            </a:extLst>
          </p:cNvPr>
          <p:cNvSpPr>
            <a:spLocks noGrp="1"/>
          </p:cNvSpPr>
          <p:nvPr>
            <p:ph type="title"/>
          </p:nvPr>
        </p:nvSpPr>
        <p:spPr/>
        <p:txBody>
          <a:bodyPr/>
          <a:lstStyle/>
          <a:p>
            <a:r>
              <a:rPr lang="en-US" dirty="0"/>
              <a:t>Recommended Trends used to prevent Ransomware Attacks</a:t>
            </a:r>
            <a:endParaRPr lang="en-NZ" dirty="0"/>
          </a:p>
        </p:txBody>
      </p:sp>
      <p:sp>
        <p:nvSpPr>
          <p:cNvPr id="3" name="Content Placeholder 2">
            <a:extLst>
              <a:ext uri="{FF2B5EF4-FFF2-40B4-BE49-F238E27FC236}">
                <a16:creationId xmlns:a16="http://schemas.microsoft.com/office/drawing/2014/main" id="{BE87A520-B93D-FDE7-8BA1-BD66C278F5E2}"/>
              </a:ext>
            </a:extLst>
          </p:cNvPr>
          <p:cNvSpPr>
            <a:spLocks noGrp="1"/>
          </p:cNvSpPr>
          <p:nvPr>
            <p:ph idx="1"/>
          </p:nvPr>
        </p:nvSpPr>
        <p:spPr/>
        <p:txBody>
          <a:bodyPr>
            <a:normAutofit/>
          </a:bodyPr>
          <a:lstStyle/>
          <a:p>
            <a:pPr algn="l"/>
            <a:r>
              <a:rPr lang="en-NZ" sz="2400" b="0" i="0" dirty="0">
                <a:solidFill>
                  <a:srgbClr val="141416"/>
                </a:solidFill>
                <a:effectLst/>
              </a:rPr>
              <a:t>3. Install Antivirus Software &amp; Firewalls</a:t>
            </a:r>
          </a:p>
          <a:p>
            <a:pPr algn="l"/>
            <a:r>
              <a:rPr lang="en-NZ" sz="2400" b="0" i="0" dirty="0">
                <a:solidFill>
                  <a:srgbClr val="444547"/>
                </a:solidFill>
                <a:effectLst/>
              </a:rPr>
              <a:t> </a:t>
            </a:r>
            <a:r>
              <a:rPr lang="en-NZ" sz="2400" dirty="0">
                <a:solidFill>
                  <a:srgbClr val="444547"/>
                </a:solidFill>
              </a:rPr>
              <a:t>A</a:t>
            </a:r>
            <a:r>
              <a:rPr lang="en-NZ" sz="2400" b="0" i="0" dirty="0">
                <a:solidFill>
                  <a:srgbClr val="444547"/>
                </a:solidFill>
                <a:effectLst/>
              </a:rPr>
              <a:t>ntivirus and anti-malware software are the most common ways to defend against ransomware. They can scan, detect, and respond to cyber threats. However, you'll also need to configure your firewall since antivirus software only works at the internal level and can only detect the attack once it is already in the system.</a:t>
            </a:r>
          </a:p>
          <a:p>
            <a:pPr algn="l"/>
            <a:r>
              <a:rPr lang="en-NZ" sz="2400" dirty="0">
                <a:solidFill>
                  <a:srgbClr val="444547"/>
                </a:solidFill>
              </a:rPr>
              <a:t>Firewalls</a:t>
            </a:r>
            <a:r>
              <a:rPr lang="en-NZ" sz="2400" b="0" i="0" dirty="0">
                <a:solidFill>
                  <a:srgbClr val="444547"/>
                </a:solidFill>
                <a:effectLst/>
              </a:rPr>
              <a:t> are often the first line of defence against any incoming, external attacks. It can protect against </a:t>
            </a:r>
            <a:r>
              <a:rPr lang="en-NZ" sz="2400" b="0" dirty="0">
                <a:solidFill>
                  <a:srgbClr val="444547"/>
                </a:solidFill>
                <a:effectLst/>
              </a:rPr>
              <a:t>both</a:t>
            </a:r>
            <a:r>
              <a:rPr lang="en-NZ" sz="2400" b="0" i="0" dirty="0">
                <a:solidFill>
                  <a:srgbClr val="444547"/>
                </a:solidFill>
                <a:effectLst/>
              </a:rPr>
              <a:t> software and hardware-based attacks. Firewalls are essential for any business or private network because they can filter out and block suspicious data packets from entering the system.</a:t>
            </a:r>
          </a:p>
          <a:p>
            <a:endParaRPr lang="en-NZ" dirty="0"/>
          </a:p>
        </p:txBody>
      </p:sp>
    </p:spTree>
    <p:extLst>
      <p:ext uri="{BB962C8B-B14F-4D97-AF65-F5344CB8AC3E}">
        <p14:creationId xmlns:p14="http://schemas.microsoft.com/office/powerpoint/2010/main" val="125704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1BCC-2ADE-6B18-841D-695D7E0F50DE}"/>
              </a:ext>
            </a:extLst>
          </p:cNvPr>
          <p:cNvSpPr>
            <a:spLocks noGrp="1"/>
          </p:cNvSpPr>
          <p:nvPr>
            <p:ph type="title"/>
          </p:nvPr>
        </p:nvSpPr>
        <p:spPr/>
        <p:txBody>
          <a:bodyPr/>
          <a:lstStyle/>
          <a:p>
            <a:r>
              <a:rPr lang="en-US" dirty="0"/>
              <a:t>Recommended Trends used to prevent Ransomware Attacks</a:t>
            </a:r>
            <a:endParaRPr lang="en-NZ" dirty="0"/>
          </a:p>
        </p:txBody>
      </p:sp>
      <p:sp>
        <p:nvSpPr>
          <p:cNvPr id="3" name="Content Placeholder 2">
            <a:extLst>
              <a:ext uri="{FF2B5EF4-FFF2-40B4-BE49-F238E27FC236}">
                <a16:creationId xmlns:a16="http://schemas.microsoft.com/office/drawing/2014/main" id="{06660AE6-EFE1-7CE5-4628-C8335B48C749}"/>
              </a:ext>
            </a:extLst>
          </p:cNvPr>
          <p:cNvSpPr>
            <a:spLocks noGrp="1"/>
          </p:cNvSpPr>
          <p:nvPr>
            <p:ph idx="1"/>
          </p:nvPr>
        </p:nvSpPr>
        <p:spPr/>
        <p:txBody>
          <a:bodyPr>
            <a:normAutofit/>
          </a:bodyPr>
          <a:lstStyle/>
          <a:p>
            <a:pPr algn="l"/>
            <a:r>
              <a:rPr lang="en-NZ" sz="2400" b="0" i="0" dirty="0">
                <a:solidFill>
                  <a:srgbClr val="141416"/>
                </a:solidFill>
                <a:effectLst/>
              </a:rPr>
              <a:t>4. Network Segmentation</a:t>
            </a:r>
          </a:p>
          <a:p>
            <a:pPr algn="l"/>
            <a:r>
              <a:rPr lang="en-NZ" sz="2400" b="0" i="0" dirty="0">
                <a:solidFill>
                  <a:srgbClr val="444547"/>
                </a:solidFill>
                <a:effectLst/>
              </a:rPr>
              <a:t>Because ransomware can spread quickly throughout a network, it's important to limit the spread as much as possible in the event of an attack. Implementing network segmentation divides the network into multiple smaller networks so the organization can isolate the ransomware and prevent it from spreading to other systems.</a:t>
            </a:r>
          </a:p>
          <a:p>
            <a:pPr algn="l"/>
            <a:r>
              <a:rPr lang="en-NZ" sz="2400" b="0" i="0" dirty="0">
                <a:solidFill>
                  <a:srgbClr val="444547"/>
                </a:solidFill>
                <a:effectLst/>
              </a:rPr>
              <a:t>Each individual subsystem should have its own security controls, firewalls, and unique access to prevent ransomware from reaching the target data. Not only will segmented access prevent the spread to the main network, but it will also give the security team more time and identify, isolate, and remove the threat.</a:t>
            </a:r>
          </a:p>
          <a:p>
            <a:endParaRPr lang="en-NZ" dirty="0"/>
          </a:p>
        </p:txBody>
      </p:sp>
    </p:spTree>
    <p:extLst>
      <p:ext uri="{BB962C8B-B14F-4D97-AF65-F5344CB8AC3E}">
        <p14:creationId xmlns:p14="http://schemas.microsoft.com/office/powerpoint/2010/main" val="24669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51F6-11DC-207A-0626-0CA9AB43AF08}"/>
              </a:ext>
            </a:extLst>
          </p:cNvPr>
          <p:cNvSpPr>
            <a:spLocks noGrp="1"/>
          </p:cNvSpPr>
          <p:nvPr>
            <p:ph type="title"/>
          </p:nvPr>
        </p:nvSpPr>
        <p:spPr/>
        <p:txBody>
          <a:bodyPr/>
          <a:lstStyle/>
          <a:p>
            <a:r>
              <a:rPr lang="en-US" dirty="0"/>
              <a:t>Recommended Trends used to prevent Ransomware Attacks</a:t>
            </a:r>
            <a:endParaRPr lang="en-NZ" dirty="0"/>
          </a:p>
        </p:txBody>
      </p:sp>
      <p:sp>
        <p:nvSpPr>
          <p:cNvPr id="3" name="Content Placeholder 2">
            <a:extLst>
              <a:ext uri="{FF2B5EF4-FFF2-40B4-BE49-F238E27FC236}">
                <a16:creationId xmlns:a16="http://schemas.microsoft.com/office/drawing/2014/main" id="{256E0806-E48D-15AC-9CDD-B1A90CA85FA9}"/>
              </a:ext>
            </a:extLst>
          </p:cNvPr>
          <p:cNvSpPr>
            <a:spLocks noGrp="1"/>
          </p:cNvSpPr>
          <p:nvPr>
            <p:ph idx="1"/>
          </p:nvPr>
        </p:nvSpPr>
        <p:spPr/>
        <p:txBody>
          <a:bodyPr>
            <a:normAutofit fontScale="55000" lnSpcReduction="20000"/>
          </a:bodyPr>
          <a:lstStyle/>
          <a:p>
            <a:pPr algn="l"/>
            <a:r>
              <a:rPr lang="en-NZ" b="0" i="0" dirty="0">
                <a:solidFill>
                  <a:srgbClr val="141416"/>
                </a:solidFill>
                <a:effectLst/>
              </a:rPr>
              <a:t>5. Email Protection</a:t>
            </a:r>
          </a:p>
          <a:p>
            <a:pPr algn="l"/>
            <a:r>
              <a:rPr lang="en-NZ" b="0" i="0" dirty="0">
                <a:solidFill>
                  <a:srgbClr val="444547"/>
                </a:solidFill>
                <a:effectLst/>
              </a:rPr>
              <a:t>Historically, email phishing attacks are the leading cause of malware infections. In 2020, 54% of managed service providers (MSP) reported phishing as the top ransomware delivery method. Another report released by the Federal Bureau of Investigation (FBI) listed phishing scams as the top cybercrime in 2020, resulting in over $4.2 billion in loss or theft.</a:t>
            </a:r>
          </a:p>
          <a:p>
            <a:pPr algn="l"/>
            <a:r>
              <a:rPr lang="en-NZ" b="0" i="0" dirty="0">
                <a:solidFill>
                  <a:srgbClr val="444547"/>
                </a:solidFill>
                <a:effectLst/>
              </a:rPr>
              <a:t>There are a couple of different ways that ransomware can infect a user through email:</a:t>
            </a:r>
          </a:p>
          <a:p>
            <a:pPr algn="l">
              <a:buFont typeface="Arial" panose="020B0604020202020204" pitchFamily="34" charset="0"/>
              <a:buChar char="•"/>
            </a:pPr>
            <a:r>
              <a:rPr lang="en-NZ" b="0" i="0" dirty="0">
                <a:solidFill>
                  <a:srgbClr val="444547"/>
                </a:solidFill>
                <a:effectLst/>
              </a:rPr>
              <a:t>Downloading suspicious email attachments</a:t>
            </a:r>
          </a:p>
          <a:p>
            <a:pPr algn="l">
              <a:buFont typeface="Arial" panose="020B0604020202020204" pitchFamily="34" charset="0"/>
              <a:buChar char="•"/>
            </a:pPr>
            <a:r>
              <a:rPr lang="en-NZ" b="0" i="0" dirty="0">
                <a:solidFill>
                  <a:srgbClr val="444547"/>
                </a:solidFill>
                <a:effectLst/>
              </a:rPr>
              <a:t>Clicking on links that lead to infected websites</a:t>
            </a:r>
          </a:p>
          <a:p>
            <a:pPr algn="l">
              <a:buFont typeface="Arial" panose="020B0604020202020204" pitchFamily="34" charset="0"/>
              <a:buChar char="•"/>
            </a:pPr>
            <a:r>
              <a:rPr lang="en-NZ" b="0" i="0" dirty="0">
                <a:solidFill>
                  <a:srgbClr val="444547"/>
                </a:solidFill>
                <a:effectLst/>
              </a:rPr>
              <a:t>Social engineering (tricking users into exposing sensitive information)</a:t>
            </a:r>
          </a:p>
          <a:p>
            <a:pPr algn="l"/>
            <a:r>
              <a:rPr lang="en-NZ" b="0" i="0" dirty="0">
                <a:solidFill>
                  <a:srgbClr val="444547"/>
                </a:solidFill>
                <a:effectLst/>
              </a:rPr>
              <a:t>In addition to antivirus software, you can take additional precautions by using practices or technologies like:</a:t>
            </a:r>
          </a:p>
          <a:p>
            <a:pPr algn="l">
              <a:buFont typeface="Arial" panose="020B0604020202020204" pitchFamily="34" charset="0"/>
              <a:buChar char="•"/>
            </a:pPr>
            <a:r>
              <a:rPr lang="en-NZ" b="1" i="0" dirty="0">
                <a:solidFill>
                  <a:srgbClr val="444547"/>
                </a:solidFill>
                <a:effectLst/>
              </a:rPr>
              <a:t>Don't open emails from unknown senders</a:t>
            </a:r>
            <a:r>
              <a:rPr lang="en-NZ" b="0" i="0" dirty="0">
                <a:solidFill>
                  <a:srgbClr val="444547"/>
                </a:solidFill>
                <a:effectLst/>
              </a:rPr>
              <a:t> - Avoid clicking on attachments, files, or links from unknown addresses or unauthorized sources.</a:t>
            </a:r>
          </a:p>
          <a:p>
            <a:pPr algn="l">
              <a:buFont typeface="Arial" panose="020B0604020202020204" pitchFamily="34" charset="0"/>
              <a:buChar char="•"/>
            </a:pPr>
            <a:r>
              <a:rPr lang="en-NZ" b="1" i="0" dirty="0">
                <a:solidFill>
                  <a:srgbClr val="444547"/>
                </a:solidFill>
                <a:effectLst/>
              </a:rPr>
              <a:t>Keep email client apps updated</a:t>
            </a:r>
            <a:r>
              <a:rPr lang="en-NZ" b="0" i="0" dirty="0">
                <a:solidFill>
                  <a:srgbClr val="444547"/>
                </a:solidFill>
                <a:effectLst/>
              </a:rPr>
              <a:t> - Don't allow cybercriminals to take advantage of security vulnerabilities from out-of-date technology.</a:t>
            </a:r>
          </a:p>
          <a:p>
            <a:pPr algn="l">
              <a:buFont typeface="Arial" panose="020B0604020202020204" pitchFamily="34" charset="0"/>
              <a:buChar char="•"/>
            </a:pPr>
            <a:r>
              <a:rPr lang="en-NZ" b="1" i="0" dirty="0">
                <a:solidFill>
                  <a:srgbClr val="444547"/>
                </a:solidFill>
                <a:effectLst/>
              </a:rPr>
              <a:t>Sender Policy Framework (SPF)</a:t>
            </a:r>
            <a:r>
              <a:rPr lang="en-NZ" b="0" i="0" dirty="0">
                <a:solidFill>
                  <a:srgbClr val="444547"/>
                </a:solidFill>
                <a:effectLst/>
              </a:rPr>
              <a:t> - Email authentication technique to designate specific email servers from which outgoing messages can be sent.</a:t>
            </a:r>
          </a:p>
          <a:p>
            <a:pPr algn="l">
              <a:buFont typeface="Arial" panose="020B0604020202020204" pitchFamily="34" charset="0"/>
              <a:buChar char="•"/>
            </a:pPr>
            <a:r>
              <a:rPr lang="en-NZ" b="1" i="0" dirty="0">
                <a:solidFill>
                  <a:srgbClr val="444547"/>
                </a:solidFill>
                <a:effectLst/>
              </a:rPr>
              <a:t>DomainKeys Identified Mail (DKIM)</a:t>
            </a:r>
            <a:r>
              <a:rPr lang="en-NZ" b="0" i="0" dirty="0">
                <a:solidFill>
                  <a:srgbClr val="444547"/>
                </a:solidFill>
                <a:effectLst/>
              </a:rPr>
              <a:t> - Provides encryption key and digital signature to verify the email was not forged, or altered.</a:t>
            </a:r>
          </a:p>
          <a:p>
            <a:pPr marL="0" indent="0">
              <a:buNone/>
            </a:pPr>
            <a:endParaRPr lang="en-NZ" dirty="0"/>
          </a:p>
        </p:txBody>
      </p:sp>
    </p:spTree>
    <p:extLst>
      <p:ext uri="{BB962C8B-B14F-4D97-AF65-F5344CB8AC3E}">
        <p14:creationId xmlns:p14="http://schemas.microsoft.com/office/powerpoint/2010/main" val="2056542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1999</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Inter</vt:lpstr>
      <vt:lpstr>Office Theme</vt:lpstr>
      <vt:lpstr>Ransomware Prevention</vt:lpstr>
      <vt:lpstr>Introduction </vt:lpstr>
      <vt:lpstr>Overview </vt:lpstr>
      <vt:lpstr>Overview</vt:lpstr>
      <vt:lpstr>Recommended Trends used to prevent Ransomware Attacks</vt:lpstr>
      <vt:lpstr>Recommended Trends used to prevent Ransomware Attacks</vt:lpstr>
      <vt:lpstr>Recommended Trends used to prevent Ransomware Attacks</vt:lpstr>
      <vt:lpstr>Recommended Trends used to prevent Ransomware Attacks</vt:lpstr>
      <vt:lpstr>Recommended Trends used to prevent Ransomware Attacks</vt:lpstr>
      <vt:lpstr>Recommended Trends used to prevent Ransomware Attacks</vt:lpstr>
      <vt:lpstr>Benefits for ACME and Customers</vt:lpstr>
      <vt:lpstr>Concerns when not using these security trends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Ransomware Prevention</dc:title>
  <dc:creator>Justin Bergman</dc:creator>
  <cp:lastModifiedBy>Justin Bergman</cp:lastModifiedBy>
  <cp:revision>1</cp:revision>
  <dcterms:created xsi:type="dcterms:W3CDTF">2023-04-18T22:24:18Z</dcterms:created>
  <dcterms:modified xsi:type="dcterms:W3CDTF">2023-04-19T00:38:57Z</dcterms:modified>
</cp:coreProperties>
</file>