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88" r:id="rId21"/>
    <p:sldId id="289" r:id="rId22"/>
    <p:sldId id="275" r:id="rId23"/>
    <p:sldId id="290" r:id="rId24"/>
    <p:sldId id="291" r:id="rId25"/>
    <p:sldId id="276" r:id="rId26"/>
    <p:sldId id="292" r:id="rId27"/>
    <p:sldId id="293" r:id="rId28"/>
    <p:sldId id="277" r:id="rId29"/>
    <p:sldId id="278" r:id="rId30"/>
    <p:sldId id="279" r:id="rId31"/>
    <p:sldId id="280" r:id="rId32"/>
    <p:sldId id="282" r:id="rId33"/>
    <p:sldId id="281" r:id="rId34"/>
    <p:sldId id="283" r:id="rId35"/>
    <p:sldId id="284" r:id="rId36"/>
    <p:sldId id="287" r:id="rId37"/>
    <p:sldId id="285" r:id="rId38"/>
    <p:sldId id="286" r:id="rId39"/>
    <p:sldId id="295" r:id="rId40"/>
    <p:sldId id="296" r:id="rId41"/>
    <p:sldId id="297" r:id="rId42"/>
    <p:sldId id="294" r:id="rId43"/>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D5C0BF-8800-AC85-EB48-801B55740A4E}" v="6" dt="2023-05-10T03:29:44.0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43" autoAdjust="0"/>
    <p:restoredTop sz="94660"/>
  </p:normalViewPr>
  <p:slideViewPr>
    <p:cSldViewPr snapToGrid="0">
      <p:cViewPr varScale="1">
        <p:scale>
          <a:sx n="82" d="100"/>
          <a:sy n="82" d="100"/>
        </p:scale>
        <p:origin x="1382"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x Indra" userId="S::felix.indra@binus.ac.id::9c176177-5e7f-49d1-b711-140cc48a3735" providerId="AD" clId="Web-{0BD5C0BF-8800-AC85-EB48-801B55740A4E}"/>
    <pc:docChg chg="modSld">
      <pc:chgData name="Felix Indra" userId="S::felix.indra@binus.ac.id::9c176177-5e7f-49d1-b711-140cc48a3735" providerId="AD" clId="Web-{0BD5C0BF-8800-AC85-EB48-801B55740A4E}" dt="2023-05-10T03:29:42.627" v="4" actId="20577"/>
      <pc:docMkLst>
        <pc:docMk/>
      </pc:docMkLst>
      <pc:sldChg chg="modSp">
        <pc:chgData name="Felix Indra" userId="S::felix.indra@binus.ac.id::9c176177-5e7f-49d1-b711-140cc48a3735" providerId="AD" clId="Web-{0BD5C0BF-8800-AC85-EB48-801B55740A4E}" dt="2023-05-10T03:29:42.627" v="4" actId="20577"/>
        <pc:sldMkLst>
          <pc:docMk/>
          <pc:sldMk cId="1078446903" sldId="257"/>
        </pc:sldMkLst>
        <pc:spChg chg="mod">
          <ac:chgData name="Felix Indra" userId="S::felix.indra@binus.ac.id::9c176177-5e7f-49d1-b711-140cc48a3735" providerId="AD" clId="Web-{0BD5C0BF-8800-AC85-EB48-801B55740A4E}" dt="2023-05-10T03:29:42.627" v="4" actId="20577"/>
          <ac:spMkLst>
            <pc:docMk/>
            <pc:sldMk cId="1078446903" sldId="257"/>
            <ac:spMk id="4" creationId="{7839C629-3970-4B97-8A59-FBB1FF90A4D8}"/>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1" descr="Background 01.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2" y="4763"/>
            <a:ext cx="9139237" cy="646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p:nvSpPr>
        <p:spPr>
          <a:xfrm>
            <a:off x="1691679" y="1628800"/>
            <a:ext cx="7452319" cy="5229200"/>
          </a:xfrm>
          <a:prstGeom prst="rect">
            <a:avLst/>
          </a:prstGeom>
          <a:solidFill>
            <a:srgbClr val="008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ctrTitle" hasCustomPrompt="1"/>
          </p:nvPr>
        </p:nvSpPr>
        <p:spPr>
          <a:xfrm>
            <a:off x="1835696" y="2708920"/>
            <a:ext cx="7128792" cy="1470025"/>
          </a:xfrm>
        </p:spPr>
        <p:txBody>
          <a:bodyPr/>
          <a:lstStyle>
            <a:lvl1pPr eaLnBrk="1" hangingPunct="1">
              <a:defRPr sz="4400">
                <a:solidFill>
                  <a:schemeClr val="bg1"/>
                </a:solidFill>
              </a:defRPr>
            </a:lvl1pPr>
          </a:lstStyle>
          <a:p>
            <a:pPr eaLnBrk="1" hangingPunct="1"/>
            <a:r>
              <a:rPr lang="en-US" sz="3200" b="1" dirty="0">
                <a:solidFill>
                  <a:schemeClr val="bg1"/>
                </a:solidFill>
                <a:latin typeface="Open Sans" pitchFamily="-84" charset="0"/>
                <a:ea typeface="ＭＳ Ｐゴシック" pitchFamily="34" charset="-128"/>
              </a:rPr>
              <a:t>Headline Open Sans Bold 32pt</a:t>
            </a:r>
          </a:p>
        </p:txBody>
      </p:sp>
      <p:sp>
        <p:nvSpPr>
          <p:cNvPr id="3" name="Subtitle 2"/>
          <p:cNvSpPr>
            <a:spLocks noGrp="1"/>
          </p:cNvSpPr>
          <p:nvPr>
            <p:ph type="subTitle" idx="1"/>
          </p:nvPr>
        </p:nvSpPr>
        <p:spPr>
          <a:xfrm>
            <a:off x="2267744" y="4295527"/>
            <a:ext cx="6400800" cy="576064"/>
          </a:xfrm>
        </p:spPr>
        <p:txBody>
          <a:bodyPr>
            <a:normAutofit/>
          </a:bodyPr>
          <a:lstStyle>
            <a:lvl1pPr marL="0" indent="0" algn="ctr">
              <a:buNone/>
              <a:defRPr sz="2400">
                <a:solidFill>
                  <a:schemeClr val="bg1"/>
                </a:solidFill>
                <a:latin typeface="Open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id-ID" dirty="0"/>
          </a:p>
        </p:txBody>
      </p:sp>
      <p:sp>
        <p:nvSpPr>
          <p:cNvPr id="4" name="Date Placeholder 3"/>
          <p:cNvSpPr>
            <a:spLocks noGrp="1"/>
          </p:cNvSpPr>
          <p:nvPr>
            <p:ph type="dt" sz="half" idx="10"/>
          </p:nvPr>
        </p:nvSpPr>
        <p:spPr>
          <a:xfrm>
            <a:off x="457200" y="6453336"/>
            <a:ext cx="2133600" cy="365125"/>
          </a:xfrm>
        </p:spPr>
        <p:txBody>
          <a:bodyPr/>
          <a:lstStyle/>
          <a:p>
            <a:fld id="{255FA79B-1EB3-406D-9328-AE72EA92308F}" type="datetime1">
              <a:rPr lang="id-ID" smtClean="0"/>
              <a:pPr/>
              <a:t>07/06/2023</a:t>
            </a:fld>
            <a:endParaRPr lang="id-ID"/>
          </a:p>
        </p:txBody>
      </p:sp>
      <p:sp>
        <p:nvSpPr>
          <p:cNvPr id="5" name="Footer Placeholder 4"/>
          <p:cNvSpPr>
            <a:spLocks noGrp="1"/>
          </p:cNvSpPr>
          <p:nvPr>
            <p:ph type="ftr" sz="quarter" idx="11"/>
          </p:nvPr>
        </p:nvSpPr>
        <p:spPr>
          <a:xfrm>
            <a:off x="3124200" y="6453336"/>
            <a:ext cx="2895600" cy="365125"/>
          </a:xfrm>
        </p:spPr>
        <p:txBody>
          <a:bodyPr/>
          <a:lstStyle/>
          <a:p>
            <a:endParaRPr lang="id-ID"/>
          </a:p>
        </p:txBody>
      </p:sp>
      <p:sp>
        <p:nvSpPr>
          <p:cNvPr id="6"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725141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2375BFC9-20AB-426A-B235-B0F24E874B0C}" type="datetime1">
              <a:rPr lang="id-ID" smtClean="0"/>
              <a:pPr/>
              <a:t>07/06/2023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635969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84784"/>
            <a:ext cx="2057400" cy="4641379"/>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1043608" y="1484784"/>
            <a:ext cx="5433392" cy="46413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10"/>
          </p:nvPr>
        </p:nvSpPr>
        <p:spPr/>
        <p:txBody>
          <a:bodyPr/>
          <a:lstStyle/>
          <a:p>
            <a:fld id="{2E651378-1331-4C9F-A924-28596F4E2A1C}" type="datetime1">
              <a:rPr lang="id-ID" smtClean="0"/>
              <a:pPr/>
              <a:t>07/06/2023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1188760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7" name="Picture 1" descr="Background 02.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143000" y="1371600"/>
            <a:ext cx="7543800" cy="639688"/>
          </a:xfrm>
        </p:spPr>
        <p:txBody>
          <a:bodyPr>
            <a:normAutofit/>
          </a:bodyPr>
          <a:lstStyle>
            <a:lvl1pPr algn="ctr">
              <a:defRPr sz="3000" b="1">
                <a:solidFill>
                  <a:srgbClr val="0079B8"/>
                </a:solidFill>
                <a:latin typeface="Open Sans"/>
              </a:defRPr>
            </a:lvl1pPr>
          </a:lstStyle>
          <a:p>
            <a:r>
              <a:rPr lang="en-US"/>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fld id="{0128E760-7C15-42F8-B051-F548DC2F0B0B}" type="datetime1">
              <a:rPr lang="id-ID" smtClean="0"/>
              <a:pPr/>
              <a:t>07/06/2023</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143000" y="2011288"/>
            <a:ext cx="7605464" cy="4458135"/>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Tree>
    <p:extLst>
      <p:ext uri="{BB962C8B-B14F-4D97-AF65-F5344CB8AC3E}">
        <p14:creationId xmlns:p14="http://schemas.microsoft.com/office/powerpoint/2010/main" val="761869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31640" y="4406901"/>
            <a:ext cx="7344816" cy="678284"/>
          </a:xfrm>
        </p:spPr>
        <p:txBody>
          <a:bodyPr anchor="t">
            <a:noAutofit/>
          </a:bodyPr>
          <a:lstStyle>
            <a:lvl1pPr algn="l">
              <a:defRPr sz="3000" b="1" cap="all"/>
            </a:lvl1pPr>
          </a:lstStyle>
          <a:p>
            <a:r>
              <a:rPr lang="en-US"/>
              <a:t>Click to edit Master title style</a:t>
            </a:r>
            <a:endParaRPr lang="id-ID" dirty="0"/>
          </a:p>
        </p:txBody>
      </p:sp>
      <p:sp>
        <p:nvSpPr>
          <p:cNvPr id="3" name="Text Placeholder 2"/>
          <p:cNvSpPr>
            <a:spLocks noGrp="1"/>
          </p:cNvSpPr>
          <p:nvPr>
            <p:ph type="body" idx="1"/>
          </p:nvPr>
        </p:nvSpPr>
        <p:spPr>
          <a:xfrm>
            <a:off x="1331640" y="2906713"/>
            <a:ext cx="7344816"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9420D0-A89A-4A89-A6A7-9A4CF7EB6BD4}" type="datetime1">
              <a:rPr lang="id-ID" smtClean="0"/>
              <a:pPr/>
              <a:t>07/06/2023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593648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1619672" y="2636912"/>
            <a:ext cx="3456384"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Content Placeholder 3"/>
          <p:cNvSpPr>
            <a:spLocks noGrp="1"/>
          </p:cNvSpPr>
          <p:nvPr>
            <p:ph sz="half" idx="2"/>
          </p:nvPr>
        </p:nvSpPr>
        <p:spPr>
          <a:xfrm>
            <a:off x="5148064" y="2636912"/>
            <a:ext cx="3538736"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5" name="Date Placeholder 4"/>
          <p:cNvSpPr>
            <a:spLocks noGrp="1"/>
          </p:cNvSpPr>
          <p:nvPr>
            <p:ph type="dt" sz="half" idx="10"/>
          </p:nvPr>
        </p:nvSpPr>
        <p:spPr/>
        <p:txBody>
          <a:bodyPr/>
          <a:lstStyle/>
          <a:p>
            <a:fld id="{4A59C1AB-1DC5-4B71-9B89-CF2156684163}" type="datetime1">
              <a:rPr lang="id-ID" smtClean="0"/>
              <a:pPr/>
              <a:t>07/06/2023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4016327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672" y="1484784"/>
            <a:ext cx="7067128" cy="1008112"/>
          </a:xfrm>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16196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19672" y="2708920"/>
            <a:ext cx="3456384" cy="3456384"/>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6" name="Content Placeholder 5"/>
          <p:cNvSpPr>
            <a:spLocks noGrp="1"/>
          </p:cNvSpPr>
          <p:nvPr>
            <p:ph sz="quarter" idx="4"/>
          </p:nvPr>
        </p:nvSpPr>
        <p:spPr>
          <a:xfrm>
            <a:off x="5220072" y="2708919"/>
            <a:ext cx="3466728" cy="3456385"/>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7" name="Date Placeholder 6"/>
          <p:cNvSpPr>
            <a:spLocks noGrp="1"/>
          </p:cNvSpPr>
          <p:nvPr>
            <p:ph type="dt" sz="half" idx="10"/>
          </p:nvPr>
        </p:nvSpPr>
        <p:spPr/>
        <p:txBody>
          <a:bodyPr/>
          <a:lstStyle/>
          <a:p>
            <a:fld id="{88CEFF56-21CB-4098-81D8-F6320D606675}" type="datetime1">
              <a:rPr lang="id-ID" smtClean="0"/>
              <a:pPr/>
              <a:t>07/06/2023</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173735F-2667-4028-B606-D96AABD86FDB}" type="slidenum">
              <a:rPr lang="id-ID" smtClean="0"/>
              <a:pPr/>
              <a:t>‹#›</a:t>
            </a:fld>
            <a:endParaRPr lang="id-ID"/>
          </a:p>
        </p:txBody>
      </p:sp>
      <p:sp>
        <p:nvSpPr>
          <p:cNvPr id="10" name="Text Placeholder 2"/>
          <p:cNvSpPr>
            <a:spLocks noGrp="1"/>
          </p:cNvSpPr>
          <p:nvPr>
            <p:ph type="body" idx="13"/>
          </p:nvPr>
        </p:nvSpPr>
        <p:spPr>
          <a:xfrm>
            <a:off x="52200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1359855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7D7D5520-2A1D-4413-BB28-F5CA925DCCE9}" type="datetime1">
              <a:rPr lang="id-ID" smtClean="0"/>
              <a:pPr/>
              <a:t>07/06/2023</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435514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AD85F3-8FA0-41EA-AEFF-94C1C27209D7}" type="datetime1">
              <a:rPr lang="id-ID" smtClean="0"/>
              <a:pPr/>
              <a:t>07/06/2023</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pic>
        <p:nvPicPr>
          <p:cNvPr id="5" name="Picture 1" descr="Background 03.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4763"/>
            <a:ext cx="9693629"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313250" y="2859881"/>
            <a:ext cx="7067128" cy="1143000"/>
          </a:xfrm>
        </p:spPr>
        <p:txBody>
          <a:bodyPr>
            <a:normAutofit/>
          </a:bodyPr>
          <a:lstStyle>
            <a:lvl1pPr>
              <a:defRPr sz="3200">
                <a:solidFill>
                  <a:schemeClr val="bg1"/>
                </a:solidFill>
              </a:defRPr>
            </a:lvl1pPr>
          </a:lstStyle>
          <a:p>
            <a:r>
              <a:rPr lang="en-US"/>
              <a:t>Click to edit Master title style</a:t>
            </a:r>
            <a:endParaRPr lang="id-ID"/>
          </a:p>
        </p:txBody>
      </p:sp>
    </p:spTree>
    <p:extLst>
      <p:ext uri="{BB962C8B-B14F-4D97-AF65-F5344CB8AC3E}">
        <p14:creationId xmlns:p14="http://schemas.microsoft.com/office/powerpoint/2010/main" val="3273697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07704" y="1628800"/>
            <a:ext cx="6768752" cy="802010"/>
          </a:xfrm>
        </p:spPr>
        <p:txBody>
          <a:bodyPr anchor="b">
            <a:normAutofit/>
          </a:bodyPr>
          <a:lstStyle>
            <a:lvl1pPr algn="l">
              <a:defRPr sz="3000" b="1"/>
            </a:lvl1pPr>
          </a:lstStyle>
          <a:p>
            <a:r>
              <a:rPr lang="en-US"/>
              <a:t>Click to edit Master title style</a:t>
            </a:r>
            <a:endParaRPr lang="id-ID"/>
          </a:p>
        </p:txBody>
      </p:sp>
      <p:sp>
        <p:nvSpPr>
          <p:cNvPr id="3" name="Content Placeholder 2"/>
          <p:cNvSpPr>
            <a:spLocks noGrp="1"/>
          </p:cNvSpPr>
          <p:nvPr>
            <p:ph idx="1"/>
          </p:nvPr>
        </p:nvSpPr>
        <p:spPr>
          <a:xfrm>
            <a:off x="1907705" y="2564904"/>
            <a:ext cx="3168352" cy="3672408"/>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Text Placeholder 3"/>
          <p:cNvSpPr>
            <a:spLocks noGrp="1"/>
          </p:cNvSpPr>
          <p:nvPr>
            <p:ph type="body" sz="half" idx="2"/>
          </p:nvPr>
        </p:nvSpPr>
        <p:spPr>
          <a:xfrm>
            <a:off x="5220072" y="2564904"/>
            <a:ext cx="3430017" cy="367216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C0CC21-0AC3-438E-81E0-A279C7D9AE2B}" type="datetime1">
              <a:rPr lang="id-ID" smtClean="0"/>
              <a:pPr/>
              <a:t>07/06/2023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161704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6884168" cy="566738"/>
          </a:xfrm>
        </p:spPr>
        <p:txBody>
          <a:bodyPr anchor="b"/>
          <a:lstStyle>
            <a:lvl1pPr algn="l">
              <a:defRPr sz="2000" b="1"/>
            </a:lvl1pPr>
          </a:lstStyle>
          <a:p>
            <a:r>
              <a:rPr lang="en-US"/>
              <a:t>Click to edit Master title style</a:t>
            </a:r>
            <a:endParaRPr lang="id-ID"/>
          </a:p>
        </p:txBody>
      </p:sp>
      <p:sp>
        <p:nvSpPr>
          <p:cNvPr id="3" name="Picture Placeholder 2"/>
          <p:cNvSpPr>
            <a:spLocks noGrp="1"/>
          </p:cNvSpPr>
          <p:nvPr>
            <p:ph type="pic" idx="1"/>
          </p:nvPr>
        </p:nvSpPr>
        <p:spPr>
          <a:xfrm>
            <a:off x="1792288" y="1916832"/>
            <a:ext cx="6884168" cy="281074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id-ID"/>
          </a:p>
        </p:txBody>
      </p:sp>
      <p:sp>
        <p:nvSpPr>
          <p:cNvPr id="4" name="Text Placeholder 3"/>
          <p:cNvSpPr>
            <a:spLocks noGrp="1"/>
          </p:cNvSpPr>
          <p:nvPr>
            <p:ph type="body" sz="half" idx="2"/>
          </p:nvPr>
        </p:nvSpPr>
        <p:spPr>
          <a:xfrm>
            <a:off x="1792288" y="5367338"/>
            <a:ext cx="688416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6F750-3035-4C51-8349-6269EA0EE55D}" type="datetime1">
              <a:rPr lang="id-ID" smtClean="0"/>
              <a:pPr/>
              <a:t>07/06/2023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3193814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 descr="Background 02.jpg"/>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4764"/>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Placeholder 1"/>
          <p:cNvSpPr>
            <a:spLocks noGrp="1"/>
          </p:cNvSpPr>
          <p:nvPr>
            <p:ph type="title"/>
          </p:nvPr>
        </p:nvSpPr>
        <p:spPr>
          <a:xfrm>
            <a:off x="1619672" y="1484784"/>
            <a:ext cx="7067128" cy="1143000"/>
          </a:xfrm>
          <a:prstGeom prst="rect">
            <a:avLst/>
          </a:prstGeom>
        </p:spPr>
        <p:txBody>
          <a:bodyPr vert="horz" lIns="91440" tIns="45720" rIns="91440" bIns="45720" rtlCol="0" anchor="ctr">
            <a:normAutofit/>
          </a:bodyPr>
          <a:lstStyle/>
          <a:p>
            <a:r>
              <a:rPr lang="en-US"/>
              <a:t>Click to edit Master title style</a:t>
            </a:r>
            <a:endParaRPr lang="id-ID" dirty="0"/>
          </a:p>
        </p:txBody>
      </p:sp>
      <p:sp>
        <p:nvSpPr>
          <p:cNvPr id="3" name="Text Placeholder 2"/>
          <p:cNvSpPr>
            <a:spLocks noGrp="1"/>
          </p:cNvSpPr>
          <p:nvPr>
            <p:ph type="body" idx="1"/>
          </p:nvPr>
        </p:nvSpPr>
        <p:spPr>
          <a:xfrm>
            <a:off x="1619672" y="2636912"/>
            <a:ext cx="7067128" cy="34892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2"/>
          </p:nvPr>
        </p:nvSpPr>
        <p:spPr>
          <a:xfrm>
            <a:off x="457200" y="645333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D7CD36-54DD-4229-9AEA-D1FDE206A5D4}" type="datetime1">
              <a:rPr lang="id-ID" smtClean="0"/>
              <a:pPr/>
              <a:t>07/06/2023</a:t>
            </a:fld>
            <a:endParaRPr lang="id-ID"/>
          </a:p>
        </p:txBody>
      </p:sp>
      <p:sp>
        <p:nvSpPr>
          <p:cNvPr id="5" name="Footer Placeholder 4"/>
          <p:cNvSpPr>
            <a:spLocks noGrp="1"/>
          </p:cNvSpPr>
          <p:nvPr>
            <p:ph type="ftr" sz="quarter" idx="3"/>
          </p:nvPr>
        </p:nvSpPr>
        <p:spPr>
          <a:xfrm>
            <a:off x="3124200" y="645333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45333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73735F-2667-4028-B606-D96AABD86FDB}" type="slidenum">
              <a:rPr lang="id-ID" smtClean="0"/>
              <a:pPr/>
              <a:t>‹#›</a:t>
            </a:fld>
            <a:endParaRPr lang="id-ID"/>
          </a:p>
        </p:txBody>
      </p:sp>
    </p:spTree>
    <p:extLst>
      <p:ext uri="{BB962C8B-B14F-4D97-AF65-F5344CB8AC3E}">
        <p14:creationId xmlns:p14="http://schemas.microsoft.com/office/powerpoint/2010/main" val="2818913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3000" b="1" kern="1200">
          <a:solidFill>
            <a:srgbClr val="0079B8"/>
          </a:solidFill>
          <a:latin typeface="Open Sans"/>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7.emf"/><Relationship Id="rId1" Type="http://schemas.openxmlformats.org/officeDocument/2006/relationships/slideLayout" Target="../slideLayouts/slideLayout2.xml"/><Relationship Id="rId4" Type="http://schemas.openxmlformats.org/officeDocument/2006/relationships/image" Target="../media/image28.emf"/></Relationships>
</file>

<file path=ppt/slides/_rels/slide33.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34.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85BE0-0768-4F03-BB97-D139244F5AAF}"/>
              </a:ext>
            </a:extLst>
          </p:cNvPr>
          <p:cNvSpPr>
            <a:spLocks noGrp="1"/>
          </p:cNvSpPr>
          <p:nvPr>
            <p:ph type="ctrTitle"/>
          </p:nvPr>
        </p:nvSpPr>
        <p:spPr/>
        <p:txBody>
          <a:bodyPr>
            <a:normAutofit/>
          </a:bodyPr>
          <a:lstStyle/>
          <a:p>
            <a:r>
              <a:rPr lang="en-US" dirty="0"/>
              <a:t>Fuzzy Set</a:t>
            </a:r>
          </a:p>
        </p:txBody>
      </p:sp>
      <p:sp>
        <p:nvSpPr>
          <p:cNvPr id="3" name="Subtitle 2">
            <a:extLst>
              <a:ext uri="{FF2B5EF4-FFF2-40B4-BE49-F238E27FC236}">
                <a16:creationId xmlns:a16="http://schemas.microsoft.com/office/drawing/2014/main" id="{E6A2DF3A-3513-4F90-8463-620984410E03}"/>
              </a:ext>
            </a:extLst>
          </p:cNvPr>
          <p:cNvSpPr>
            <a:spLocks noGrp="1"/>
          </p:cNvSpPr>
          <p:nvPr>
            <p:ph type="subTitle" idx="1"/>
          </p:nvPr>
        </p:nvSpPr>
        <p:spPr/>
        <p:txBody>
          <a:bodyPr/>
          <a:lstStyle/>
          <a:p>
            <a:r>
              <a:rPr lang="en-US" dirty="0"/>
              <a:t>Session : 12</a:t>
            </a:r>
          </a:p>
        </p:txBody>
      </p:sp>
      <p:sp>
        <p:nvSpPr>
          <p:cNvPr id="4" name="Slide Number Placeholder 3">
            <a:extLst>
              <a:ext uri="{FF2B5EF4-FFF2-40B4-BE49-F238E27FC236}">
                <a16:creationId xmlns:a16="http://schemas.microsoft.com/office/drawing/2014/main" id="{427AF5CC-498C-44E2-BA2B-BAE4420838C4}"/>
              </a:ext>
            </a:extLst>
          </p:cNvPr>
          <p:cNvSpPr>
            <a:spLocks noGrp="1"/>
          </p:cNvSpPr>
          <p:nvPr>
            <p:ph type="sldNum" sz="quarter" idx="12"/>
          </p:nvPr>
        </p:nvSpPr>
        <p:spPr/>
        <p:txBody>
          <a:bodyPr/>
          <a:lstStyle/>
          <a:p>
            <a:fld id="{F173735F-2667-4028-B606-D96AABD86FDB}" type="slidenum">
              <a:rPr lang="id-ID" smtClean="0"/>
              <a:pPr/>
              <a:t>1</a:t>
            </a:fld>
            <a:endParaRPr lang="id-ID"/>
          </a:p>
        </p:txBody>
      </p:sp>
      <p:sp>
        <p:nvSpPr>
          <p:cNvPr id="6" name="Rectangle 7">
            <a:extLst>
              <a:ext uri="{FF2B5EF4-FFF2-40B4-BE49-F238E27FC236}">
                <a16:creationId xmlns:a16="http://schemas.microsoft.com/office/drawing/2014/main" id="{CD757304-1DD2-8096-2CF2-8EE02D18CD88}"/>
              </a:ext>
            </a:extLst>
          </p:cNvPr>
          <p:cNvSpPr>
            <a:spLocks noChangeArrowheads="1"/>
          </p:cNvSpPr>
          <p:nvPr/>
        </p:nvSpPr>
        <p:spPr bwMode="auto">
          <a:xfrm>
            <a:off x="1766887" y="1676400"/>
            <a:ext cx="7072313" cy="935038"/>
          </a:xfrm>
          <a:prstGeom prst="rect">
            <a:avLst/>
          </a:prstGeom>
          <a:noFill/>
          <a:ln w="9525">
            <a:noFill/>
            <a:miter lim="800000"/>
            <a:headEnd/>
            <a:tailEnd/>
          </a:ln>
        </p:spPr>
        <p:txBody>
          <a:bodyPr/>
          <a:lstStyle/>
          <a:p>
            <a:pPr marL="2909888" indent="-2909888">
              <a:spcBef>
                <a:spcPct val="20000"/>
              </a:spcBef>
              <a:tabLst>
                <a:tab pos="1320800" algn="l"/>
                <a:tab pos="2054225" algn="l"/>
                <a:tab pos="2743200" algn="l"/>
              </a:tabLst>
            </a:pPr>
            <a:r>
              <a:rPr lang="en-US" sz="2400" dirty="0">
                <a:solidFill>
                  <a:schemeClr val="bg1"/>
                </a:solidFill>
                <a:latin typeface="Open Sans"/>
              </a:rPr>
              <a:t>Course			: COMP6065001 Artificial Intelligence</a:t>
            </a:r>
          </a:p>
          <a:p>
            <a:pPr>
              <a:spcBef>
                <a:spcPct val="20000"/>
              </a:spcBef>
              <a:tabLst>
                <a:tab pos="1320800" algn="l"/>
                <a:tab pos="2054225" algn="l"/>
              </a:tabLst>
            </a:pPr>
            <a:r>
              <a:rPr lang="en-US" sz="2400" dirty="0">
                <a:solidFill>
                  <a:schemeClr val="bg1"/>
                </a:solidFill>
                <a:latin typeface="Open Sans"/>
              </a:rPr>
              <a:t>Effective Period	: September 2023</a:t>
            </a:r>
            <a:endParaRPr lang="en-US" sz="1400" dirty="0">
              <a:solidFill>
                <a:schemeClr val="bg1"/>
              </a:solidFill>
              <a:latin typeface="Open Sans"/>
            </a:endParaRPr>
          </a:p>
        </p:txBody>
      </p:sp>
    </p:spTree>
    <p:extLst>
      <p:ext uri="{BB962C8B-B14F-4D97-AF65-F5344CB8AC3E}">
        <p14:creationId xmlns:p14="http://schemas.microsoft.com/office/powerpoint/2010/main" val="3099335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FDAC2-B937-4790-83C5-B3197AE47895}"/>
              </a:ext>
            </a:extLst>
          </p:cNvPr>
          <p:cNvSpPr>
            <a:spLocks noGrp="1"/>
          </p:cNvSpPr>
          <p:nvPr>
            <p:ph type="title"/>
          </p:nvPr>
        </p:nvSpPr>
        <p:spPr>
          <a:xfrm>
            <a:off x="1600200" y="0"/>
            <a:ext cx="7543800" cy="639688"/>
          </a:xfrm>
        </p:spPr>
        <p:txBody>
          <a:bodyPr/>
          <a:lstStyle/>
          <a:p>
            <a:r>
              <a:rPr lang="en-US" dirty="0"/>
              <a:t>Features of Crisp Set</a:t>
            </a:r>
          </a:p>
        </p:txBody>
      </p:sp>
      <p:sp>
        <p:nvSpPr>
          <p:cNvPr id="3" name="Slide Number Placeholder 2">
            <a:extLst>
              <a:ext uri="{FF2B5EF4-FFF2-40B4-BE49-F238E27FC236}">
                <a16:creationId xmlns:a16="http://schemas.microsoft.com/office/drawing/2014/main" id="{F3175B72-086E-412A-AA26-234F5F10F80B}"/>
              </a:ext>
            </a:extLst>
          </p:cNvPr>
          <p:cNvSpPr>
            <a:spLocks noGrp="1"/>
          </p:cNvSpPr>
          <p:nvPr>
            <p:ph type="sldNum" sz="quarter" idx="12"/>
          </p:nvPr>
        </p:nvSpPr>
        <p:spPr/>
        <p:txBody>
          <a:bodyPr/>
          <a:lstStyle/>
          <a:p>
            <a:fld id="{F173735F-2667-4028-B606-D96AABD86FDB}" type="slidenum">
              <a:rPr lang="id-ID" smtClean="0"/>
              <a:pPr/>
              <a:t>10</a:t>
            </a:fld>
            <a:endParaRPr lang="id-ID"/>
          </a:p>
        </p:txBody>
      </p:sp>
      <p:sp>
        <p:nvSpPr>
          <p:cNvPr id="4" name="Content Placeholder 3">
            <a:extLst>
              <a:ext uri="{FF2B5EF4-FFF2-40B4-BE49-F238E27FC236}">
                <a16:creationId xmlns:a16="http://schemas.microsoft.com/office/drawing/2014/main" id="{4A56FAB5-AED6-45FE-9DCA-E78F6870F752}"/>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1CEB1737-CA9F-4525-A005-43EE4F3B5523}"/>
              </a:ext>
            </a:extLst>
          </p:cNvPr>
          <p:cNvPicPr>
            <a:picLocks noChangeAspect="1"/>
          </p:cNvPicPr>
          <p:nvPr/>
        </p:nvPicPr>
        <p:blipFill>
          <a:blip r:embed="rId2"/>
          <a:stretch>
            <a:fillRect/>
          </a:stretch>
        </p:blipFill>
        <p:spPr>
          <a:xfrm>
            <a:off x="2250757" y="864336"/>
            <a:ext cx="6242686" cy="5681417"/>
          </a:xfrm>
          <a:prstGeom prst="rect">
            <a:avLst/>
          </a:prstGeom>
        </p:spPr>
      </p:pic>
    </p:spTree>
    <p:extLst>
      <p:ext uri="{BB962C8B-B14F-4D97-AF65-F5344CB8AC3E}">
        <p14:creationId xmlns:p14="http://schemas.microsoft.com/office/powerpoint/2010/main" val="2632029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0C5FB-F3AD-43CC-99C8-20CBEA939E6D}"/>
              </a:ext>
            </a:extLst>
          </p:cNvPr>
          <p:cNvSpPr>
            <a:spLocks noGrp="1"/>
          </p:cNvSpPr>
          <p:nvPr>
            <p:ph type="title"/>
          </p:nvPr>
        </p:nvSpPr>
        <p:spPr/>
        <p:txBody>
          <a:bodyPr/>
          <a:lstStyle/>
          <a:p>
            <a:r>
              <a:rPr lang="en-US" dirty="0"/>
              <a:t>Fuzzy Set</a:t>
            </a:r>
          </a:p>
        </p:txBody>
      </p:sp>
      <p:sp>
        <p:nvSpPr>
          <p:cNvPr id="3" name="Slide Number Placeholder 2">
            <a:extLst>
              <a:ext uri="{FF2B5EF4-FFF2-40B4-BE49-F238E27FC236}">
                <a16:creationId xmlns:a16="http://schemas.microsoft.com/office/drawing/2014/main" id="{C720FEBC-3CB6-4EBE-B615-803C66C06FFE}"/>
              </a:ext>
            </a:extLst>
          </p:cNvPr>
          <p:cNvSpPr>
            <a:spLocks noGrp="1"/>
          </p:cNvSpPr>
          <p:nvPr>
            <p:ph type="sldNum" sz="quarter" idx="12"/>
          </p:nvPr>
        </p:nvSpPr>
        <p:spPr/>
        <p:txBody>
          <a:bodyPr/>
          <a:lstStyle/>
          <a:p>
            <a:fld id="{F173735F-2667-4028-B606-D96AABD86FDB}" type="slidenum">
              <a:rPr lang="id-ID" smtClean="0"/>
              <a:pPr/>
              <a:t>11</a:t>
            </a:fld>
            <a:endParaRPr lang="id-ID"/>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1872BE4B-2B8B-4DDC-9F21-DE2B7B68FD38}"/>
                  </a:ext>
                </a:extLst>
              </p:cNvPr>
              <p:cNvSpPr>
                <a:spLocks noGrp="1"/>
              </p:cNvSpPr>
              <p:nvPr>
                <p:ph idx="1"/>
              </p:nvPr>
            </p:nvSpPr>
            <p:spPr/>
            <p:txBody>
              <a:bodyPr/>
              <a:lstStyle/>
              <a:p>
                <a:r>
                  <a:rPr lang="en-US" dirty="0"/>
                  <a:t>Membership function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𝐴</m:t>
                        </m:r>
                      </m:sub>
                    </m:sSub>
                  </m:oMath>
                </a14:m>
                <a:r>
                  <a:rPr lang="en-US" dirty="0"/>
                  <a:t> in crisp set maps whole members in universal set X to set {0,1}.</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𝐴</m:t>
                          </m:r>
                        </m:sub>
                      </m:sSub>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→{0,1}</m:t>
                      </m:r>
                    </m:oMath>
                  </m:oMathPara>
                </a14:m>
                <a:endParaRPr lang="en-US" dirty="0"/>
              </a:p>
              <a:p>
                <a:pPr marL="0" indent="0">
                  <a:buNone/>
                </a:pPr>
                <a:endParaRPr lang="en-US" dirty="0"/>
              </a:p>
              <a:p>
                <a:r>
                  <a:rPr lang="en-US" dirty="0"/>
                  <a:t>In fuzzy sets, each elements is mapped to [0,1] by membership function.</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𝐴</m:t>
                          </m:r>
                        </m:sub>
                      </m:sSub>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0,1</m:t>
                          </m:r>
                        </m:e>
                      </m:d>
                    </m:oMath>
                  </m:oMathPara>
                </a14:m>
                <a:endParaRPr lang="en-US" b="0" dirty="0"/>
              </a:p>
              <a:p>
                <a:pPr marL="350838" indent="0">
                  <a:buNone/>
                </a:pPr>
                <a:r>
                  <a:rPr lang="en-US" dirty="0"/>
                  <a:t>where [0,1] means real numbers between 0 and 1 (including 0,1).</a:t>
                </a:r>
              </a:p>
              <a:p>
                <a:endParaRPr lang="en-US" dirty="0"/>
              </a:p>
            </p:txBody>
          </p:sp>
        </mc:Choice>
        <mc:Fallback xmlns="">
          <p:sp>
            <p:nvSpPr>
              <p:cNvPr id="4" name="Content Placeholder 3">
                <a:extLst>
                  <a:ext uri="{FF2B5EF4-FFF2-40B4-BE49-F238E27FC236}">
                    <a16:creationId xmlns:a16="http://schemas.microsoft.com/office/drawing/2014/main" id="{1872BE4B-2B8B-4DDC-9F21-DE2B7B68FD38}"/>
                  </a:ext>
                </a:extLst>
              </p:cNvPr>
              <p:cNvSpPr>
                <a:spLocks noGrp="1" noRot="1" noChangeAspect="1" noMove="1" noResize="1" noEditPoints="1" noAdjustHandles="1" noChangeArrowheads="1" noChangeShapeType="1" noTextEdit="1"/>
              </p:cNvSpPr>
              <p:nvPr>
                <p:ph idx="1"/>
              </p:nvPr>
            </p:nvSpPr>
            <p:spPr>
              <a:blipFill>
                <a:blip r:embed="rId2"/>
                <a:stretch>
                  <a:fillRect l="-722" t="-821"/>
                </a:stretch>
              </a:blipFill>
            </p:spPr>
            <p:txBody>
              <a:bodyPr/>
              <a:lstStyle/>
              <a:p>
                <a:r>
                  <a:rPr lang="en-US">
                    <a:noFill/>
                  </a:rPr>
                  <a:t> </a:t>
                </a:r>
              </a:p>
            </p:txBody>
          </p:sp>
        </mc:Fallback>
      </mc:AlternateContent>
    </p:spTree>
    <p:extLst>
      <p:ext uri="{BB962C8B-B14F-4D97-AF65-F5344CB8AC3E}">
        <p14:creationId xmlns:p14="http://schemas.microsoft.com/office/powerpoint/2010/main" val="3614814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993DB-5EF8-4522-95A2-99A8D32CA0DD}"/>
              </a:ext>
            </a:extLst>
          </p:cNvPr>
          <p:cNvSpPr>
            <a:spLocks noGrp="1"/>
          </p:cNvSpPr>
          <p:nvPr>
            <p:ph type="title"/>
          </p:nvPr>
        </p:nvSpPr>
        <p:spPr/>
        <p:txBody>
          <a:bodyPr/>
          <a:lstStyle/>
          <a:p>
            <a:r>
              <a:rPr lang="en-US" dirty="0"/>
              <a:t>Example of Fuzzy Set</a:t>
            </a:r>
          </a:p>
        </p:txBody>
      </p:sp>
      <p:sp>
        <p:nvSpPr>
          <p:cNvPr id="3" name="Slide Number Placeholder 2">
            <a:extLst>
              <a:ext uri="{FF2B5EF4-FFF2-40B4-BE49-F238E27FC236}">
                <a16:creationId xmlns:a16="http://schemas.microsoft.com/office/drawing/2014/main" id="{84C6FBD9-0EA5-428F-9398-009CCE2F4645}"/>
              </a:ext>
            </a:extLst>
          </p:cNvPr>
          <p:cNvSpPr>
            <a:spLocks noGrp="1"/>
          </p:cNvSpPr>
          <p:nvPr>
            <p:ph type="sldNum" sz="quarter" idx="12"/>
          </p:nvPr>
        </p:nvSpPr>
        <p:spPr/>
        <p:txBody>
          <a:bodyPr/>
          <a:lstStyle/>
          <a:p>
            <a:fld id="{F173735F-2667-4028-B606-D96AABD86FDB}" type="slidenum">
              <a:rPr lang="id-ID" smtClean="0"/>
              <a:pPr/>
              <a:t>12</a:t>
            </a:fld>
            <a:endParaRPr lang="id-ID"/>
          </a:p>
        </p:txBody>
      </p:sp>
      <p:sp>
        <p:nvSpPr>
          <p:cNvPr id="4" name="Content Placeholder 3">
            <a:extLst>
              <a:ext uri="{FF2B5EF4-FFF2-40B4-BE49-F238E27FC236}">
                <a16:creationId xmlns:a16="http://schemas.microsoft.com/office/drawing/2014/main" id="{1D054E91-2F0F-4834-BD90-EB3BF74A565B}"/>
              </a:ext>
            </a:extLst>
          </p:cNvPr>
          <p:cNvSpPr>
            <a:spLocks noGrp="1"/>
          </p:cNvSpPr>
          <p:nvPr>
            <p:ph idx="1"/>
          </p:nvPr>
        </p:nvSpPr>
        <p:spPr/>
        <p:txBody>
          <a:bodyPr/>
          <a:lstStyle/>
          <a:p>
            <a:r>
              <a:rPr lang="en-US" dirty="0"/>
              <a:t>There is a statement </a:t>
            </a:r>
          </a:p>
          <a:p>
            <a:endParaRPr lang="en-US" dirty="0"/>
          </a:p>
          <a:p>
            <a:pPr marL="0" indent="0" algn="ctr">
              <a:buNone/>
            </a:pPr>
            <a:r>
              <a:rPr lang="en-US" dirty="0"/>
              <a:t>“Budi is young”.</a:t>
            </a:r>
          </a:p>
          <a:p>
            <a:endParaRPr lang="en-US" dirty="0"/>
          </a:p>
          <a:p>
            <a:r>
              <a:rPr lang="en-US" dirty="0"/>
              <a:t>Is this a statement have a True or False value?</a:t>
            </a:r>
          </a:p>
          <a:p>
            <a:endParaRPr lang="en-US" dirty="0"/>
          </a:p>
          <a:p>
            <a:endParaRPr lang="en-US" dirty="0"/>
          </a:p>
        </p:txBody>
      </p:sp>
    </p:spTree>
    <p:extLst>
      <p:ext uri="{BB962C8B-B14F-4D97-AF65-F5344CB8AC3E}">
        <p14:creationId xmlns:p14="http://schemas.microsoft.com/office/powerpoint/2010/main" val="3496202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55670-0CC6-4957-BFB8-5989C9378339}"/>
              </a:ext>
            </a:extLst>
          </p:cNvPr>
          <p:cNvSpPr>
            <a:spLocks noGrp="1"/>
          </p:cNvSpPr>
          <p:nvPr>
            <p:ph type="title"/>
          </p:nvPr>
        </p:nvSpPr>
        <p:spPr>
          <a:xfrm>
            <a:off x="1600200" y="388577"/>
            <a:ext cx="7543800" cy="639688"/>
          </a:xfrm>
        </p:spPr>
        <p:txBody>
          <a:bodyPr/>
          <a:lstStyle/>
          <a:p>
            <a:r>
              <a:rPr lang="en-US" dirty="0"/>
              <a:t>Example of Fuzzy Set</a:t>
            </a:r>
          </a:p>
        </p:txBody>
      </p:sp>
      <p:sp>
        <p:nvSpPr>
          <p:cNvPr id="3" name="Slide Number Placeholder 2">
            <a:extLst>
              <a:ext uri="{FF2B5EF4-FFF2-40B4-BE49-F238E27FC236}">
                <a16:creationId xmlns:a16="http://schemas.microsoft.com/office/drawing/2014/main" id="{353DD043-E333-48CB-B5B1-C5DCBF560B31}"/>
              </a:ext>
            </a:extLst>
          </p:cNvPr>
          <p:cNvSpPr>
            <a:spLocks noGrp="1"/>
          </p:cNvSpPr>
          <p:nvPr>
            <p:ph type="sldNum" sz="quarter" idx="12"/>
          </p:nvPr>
        </p:nvSpPr>
        <p:spPr/>
        <p:txBody>
          <a:bodyPr/>
          <a:lstStyle/>
          <a:p>
            <a:fld id="{F173735F-2667-4028-B606-D96AABD86FDB}" type="slidenum">
              <a:rPr lang="id-ID" smtClean="0"/>
              <a:pPr/>
              <a:t>13</a:t>
            </a:fld>
            <a:endParaRPr lang="id-ID" dirty="0"/>
          </a:p>
        </p:txBody>
      </p:sp>
      <p:sp>
        <p:nvSpPr>
          <p:cNvPr id="4" name="Content Placeholder 3">
            <a:extLst>
              <a:ext uri="{FF2B5EF4-FFF2-40B4-BE49-F238E27FC236}">
                <a16:creationId xmlns:a16="http://schemas.microsoft.com/office/drawing/2014/main" id="{64FF32A3-C6A5-49AA-846B-F3F8D39A2A7D}"/>
              </a:ext>
            </a:extLst>
          </p:cNvPr>
          <p:cNvSpPr>
            <a:spLocks noGrp="1"/>
          </p:cNvSpPr>
          <p:nvPr>
            <p:ph idx="1"/>
          </p:nvPr>
        </p:nvSpPr>
        <p:spPr>
          <a:xfrm>
            <a:off x="785914" y="1861068"/>
            <a:ext cx="4123710" cy="4458135"/>
          </a:xfrm>
        </p:spPr>
        <p:txBody>
          <a:bodyPr>
            <a:normAutofit lnSpcReduction="10000"/>
          </a:bodyPr>
          <a:lstStyle/>
          <a:p>
            <a:r>
              <a:rPr lang="en-US" dirty="0"/>
              <a:t>Based on the previous example, the term “young” is ambiguous. </a:t>
            </a:r>
          </a:p>
          <a:p>
            <a:endParaRPr lang="en-US" dirty="0"/>
          </a:p>
          <a:p>
            <a:r>
              <a:rPr lang="en-US" dirty="0"/>
              <a:t>To represent the meaning of “ambiguous" exactly, it would be necessary to define its membership function</a:t>
            </a:r>
          </a:p>
          <a:p>
            <a:endParaRPr lang="en-US" dirty="0"/>
          </a:p>
          <a:p>
            <a:r>
              <a:rPr lang="en-US" dirty="0"/>
              <a:t>When we refer "young", there might be age which lies in the range [0,60] and we can account these "young age" in these scope as a continuous set.</a:t>
            </a:r>
          </a:p>
        </p:txBody>
      </p:sp>
      <p:pic>
        <p:nvPicPr>
          <p:cNvPr id="6" name="Picture 5">
            <a:extLst>
              <a:ext uri="{FF2B5EF4-FFF2-40B4-BE49-F238E27FC236}">
                <a16:creationId xmlns:a16="http://schemas.microsoft.com/office/drawing/2014/main" id="{5CAD7646-D735-472A-81A5-BC1EC5654165}"/>
              </a:ext>
            </a:extLst>
          </p:cNvPr>
          <p:cNvPicPr>
            <a:picLocks noChangeAspect="1"/>
          </p:cNvPicPr>
          <p:nvPr/>
        </p:nvPicPr>
        <p:blipFill rotWithShape="1">
          <a:blip r:embed="rId2"/>
          <a:srcRect l="10590" r="15553"/>
          <a:stretch/>
        </p:blipFill>
        <p:spPr>
          <a:xfrm>
            <a:off x="5219113" y="1861068"/>
            <a:ext cx="3924887" cy="3436209"/>
          </a:xfrm>
          <a:prstGeom prst="rect">
            <a:avLst/>
          </a:prstGeom>
        </p:spPr>
      </p:pic>
      <p:sp>
        <p:nvSpPr>
          <p:cNvPr id="7" name="TextBox 6">
            <a:extLst>
              <a:ext uri="{FF2B5EF4-FFF2-40B4-BE49-F238E27FC236}">
                <a16:creationId xmlns:a16="http://schemas.microsoft.com/office/drawing/2014/main" id="{D95F8D1B-7E01-4281-BE66-C346BC6B928E}"/>
              </a:ext>
            </a:extLst>
          </p:cNvPr>
          <p:cNvSpPr txBox="1"/>
          <p:nvPr/>
        </p:nvSpPr>
        <p:spPr>
          <a:xfrm>
            <a:off x="5486400" y="5297277"/>
            <a:ext cx="3657600" cy="646331"/>
          </a:xfrm>
          <a:prstGeom prst="rect">
            <a:avLst/>
          </a:prstGeom>
          <a:noFill/>
        </p:spPr>
        <p:txBody>
          <a:bodyPr wrap="square" rtlCol="0">
            <a:spAutoFit/>
          </a:bodyPr>
          <a:lstStyle/>
          <a:p>
            <a:r>
              <a:rPr lang="en-US" b="1" dirty="0">
                <a:solidFill>
                  <a:srgbClr val="0070C0"/>
                </a:solidFill>
              </a:rPr>
              <a:t>Figure 1: Fuzzy Set representing young and very young</a:t>
            </a:r>
          </a:p>
        </p:txBody>
      </p:sp>
    </p:spTree>
    <p:extLst>
      <p:ext uri="{BB962C8B-B14F-4D97-AF65-F5344CB8AC3E}">
        <p14:creationId xmlns:p14="http://schemas.microsoft.com/office/powerpoint/2010/main" val="2404391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0DBA1-D1DA-4CC1-9CA2-F4216A2D6969}"/>
              </a:ext>
            </a:extLst>
          </p:cNvPr>
          <p:cNvSpPr>
            <a:spLocks noGrp="1"/>
          </p:cNvSpPr>
          <p:nvPr>
            <p:ph type="title"/>
          </p:nvPr>
        </p:nvSpPr>
        <p:spPr/>
        <p:txBody>
          <a:bodyPr/>
          <a:lstStyle/>
          <a:p>
            <a:r>
              <a:rPr lang="en-US" dirty="0"/>
              <a:t>Example of Fuzzy Set</a:t>
            </a:r>
          </a:p>
        </p:txBody>
      </p:sp>
      <p:sp>
        <p:nvSpPr>
          <p:cNvPr id="3" name="Slide Number Placeholder 2">
            <a:extLst>
              <a:ext uri="{FF2B5EF4-FFF2-40B4-BE49-F238E27FC236}">
                <a16:creationId xmlns:a16="http://schemas.microsoft.com/office/drawing/2014/main" id="{4B30B27D-6134-44D5-BC77-D310453CE3BB}"/>
              </a:ext>
            </a:extLst>
          </p:cNvPr>
          <p:cNvSpPr>
            <a:spLocks noGrp="1"/>
          </p:cNvSpPr>
          <p:nvPr>
            <p:ph type="sldNum" sz="quarter" idx="12"/>
          </p:nvPr>
        </p:nvSpPr>
        <p:spPr/>
        <p:txBody>
          <a:bodyPr/>
          <a:lstStyle/>
          <a:p>
            <a:fld id="{F173735F-2667-4028-B606-D96AABD86FDB}" type="slidenum">
              <a:rPr lang="id-ID" smtClean="0"/>
              <a:pPr/>
              <a:t>14</a:t>
            </a:fld>
            <a:endParaRPr lang="id-ID"/>
          </a:p>
        </p:txBody>
      </p:sp>
      <p:sp>
        <p:nvSpPr>
          <p:cNvPr id="4" name="Content Placeholder 3">
            <a:extLst>
              <a:ext uri="{FF2B5EF4-FFF2-40B4-BE49-F238E27FC236}">
                <a16:creationId xmlns:a16="http://schemas.microsoft.com/office/drawing/2014/main" id="{DA696C91-09E3-4964-AD1D-EABC32A48FD2}"/>
              </a:ext>
            </a:extLst>
          </p:cNvPr>
          <p:cNvSpPr>
            <a:spLocks noGrp="1"/>
          </p:cNvSpPr>
          <p:nvPr>
            <p:ph idx="1"/>
          </p:nvPr>
        </p:nvSpPr>
        <p:spPr>
          <a:xfrm>
            <a:off x="1143000" y="2011288"/>
            <a:ext cx="4076114" cy="4458135"/>
          </a:xfrm>
        </p:spPr>
        <p:txBody>
          <a:bodyPr>
            <a:normAutofit lnSpcReduction="10000"/>
          </a:bodyPr>
          <a:lstStyle/>
          <a:p>
            <a:r>
              <a:rPr lang="en-US" dirty="0"/>
              <a:t>if we follow the definition of "young" as in the figure 1, ten-year-old boy may well be young. </a:t>
            </a:r>
          </a:p>
          <a:p>
            <a:pPr lvl="1"/>
            <a:r>
              <a:rPr lang="en-US" dirty="0"/>
              <a:t>the possibility for the "age ten” to join the fuzzy set of "young is 1. </a:t>
            </a:r>
          </a:p>
          <a:p>
            <a:pPr lvl="1"/>
            <a:r>
              <a:rPr lang="en-US" dirty="0"/>
              <a:t>The "age twenty-seven" is 0.9.</a:t>
            </a:r>
          </a:p>
          <a:p>
            <a:pPr lvl="1"/>
            <a:r>
              <a:rPr lang="en-US" dirty="0"/>
              <a:t> But we might not say young to a person who is over sixty and the possibility of  this case is 0.</a:t>
            </a:r>
          </a:p>
          <a:p>
            <a:pPr lvl="1"/>
            <a:endParaRPr lang="en-US" dirty="0"/>
          </a:p>
        </p:txBody>
      </p:sp>
      <p:pic>
        <p:nvPicPr>
          <p:cNvPr id="5" name="Picture 4">
            <a:extLst>
              <a:ext uri="{FF2B5EF4-FFF2-40B4-BE49-F238E27FC236}">
                <a16:creationId xmlns:a16="http://schemas.microsoft.com/office/drawing/2014/main" id="{35232116-7355-486F-A158-2FB95DEEAEEE}"/>
              </a:ext>
            </a:extLst>
          </p:cNvPr>
          <p:cNvPicPr>
            <a:picLocks noChangeAspect="1"/>
          </p:cNvPicPr>
          <p:nvPr/>
        </p:nvPicPr>
        <p:blipFill rotWithShape="1">
          <a:blip r:embed="rId2"/>
          <a:srcRect l="10590" r="15553"/>
          <a:stretch/>
        </p:blipFill>
        <p:spPr>
          <a:xfrm>
            <a:off x="5219113" y="1861068"/>
            <a:ext cx="3924887" cy="3436209"/>
          </a:xfrm>
          <a:prstGeom prst="rect">
            <a:avLst/>
          </a:prstGeom>
        </p:spPr>
      </p:pic>
      <p:sp>
        <p:nvSpPr>
          <p:cNvPr id="6" name="TextBox 5">
            <a:extLst>
              <a:ext uri="{FF2B5EF4-FFF2-40B4-BE49-F238E27FC236}">
                <a16:creationId xmlns:a16="http://schemas.microsoft.com/office/drawing/2014/main" id="{E6CB74BC-A6C8-482B-8D55-9128FF758442}"/>
              </a:ext>
            </a:extLst>
          </p:cNvPr>
          <p:cNvSpPr txBox="1"/>
          <p:nvPr/>
        </p:nvSpPr>
        <p:spPr>
          <a:xfrm>
            <a:off x="5486400" y="5297277"/>
            <a:ext cx="3657600" cy="646331"/>
          </a:xfrm>
          <a:prstGeom prst="rect">
            <a:avLst/>
          </a:prstGeom>
          <a:noFill/>
        </p:spPr>
        <p:txBody>
          <a:bodyPr wrap="square" rtlCol="0">
            <a:spAutoFit/>
          </a:bodyPr>
          <a:lstStyle/>
          <a:p>
            <a:r>
              <a:rPr lang="en-US" b="1" dirty="0">
                <a:solidFill>
                  <a:srgbClr val="0070C0"/>
                </a:solidFill>
              </a:rPr>
              <a:t>Figure 1: Fuzzy Set representing young and very young</a:t>
            </a:r>
          </a:p>
        </p:txBody>
      </p:sp>
    </p:spTree>
    <p:extLst>
      <p:ext uri="{BB962C8B-B14F-4D97-AF65-F5344CB8AC3E}">
        <p14:creationId xmlns:p14="http://schemas.microsoft.com/office/powerpoint/2010/main" val="4114373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F3C3C-FD2D-40CA-B25F-ED96E3C827A4}"/>
              </a:ext>
            </a:extLst>
          </p:cNvPr>
          <p:cNvSpPr>
            <a:spLocks noGrp="1"/>
          </p:cNvSpPr>
          <p:nvPr>
            <p:ph type="title"/>
          </p:nvPr>
        </p:nvSpPr>
        <p:spPr/>
        <p:txBody>
          <a:bodyPr/>
          <a:lstStyle/>
          <a:p>
            <a:r>
              <a:rPr lang="en-US" dirty="0"/>
              <a:t>Example of Fuzzy Set</a:t>
            </a:r>
          </a:p>
        </p:txBody>
      </p:sp>
      <p:sp>
        <p:nvSpPr>
          <p:cNvPr id="3" name="Slide Number Placeholder 2">
            <a:extLst>
              <a:ext uri="{FF2B5EF4-FFF2-40B4-BE49-F238E27FC236}">
                <a16:creationId xmlns:a16="http://schemas.microsoft.com/office/drawing/2014/main" id="{307E26BC-19EA-4160-B34B-60254DBE0898}"/>
              </a:ext>
            </a:extLst>
          </p:cNvPr>
          <p:cNvSpPr>
            <a:spLocks noGrp="1"/>
          </p:cNvSpPr>
          <p:nvPr>
            <p:ph type="sldNum" sz="quarter" idx="12"/>
          </p:nvPr>
        </p:nvSpPr>
        <p:spPr/>
        <p:txBody>
          <a:bodyPr/>
          <a:lstStyle/>
          <a:p>
            <a:fld id="{F173735F-2667-4028-B606-D96AABD86FDB}" type="slidenum">
              <a:rPr lang="id-ID" smtClean="0"/>
              <a:pPr/>
              <a:t>15</a:t>
            </a:fld>
            <a:endParaRPr lang="id-ID"/>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5241CECC-EF57-425E-8B52-4E84ADA6EA99}"/>
                  </a:ext>
                </a:extLst>
              </p:cNvPr>
              <p:cNvSpPr>
                <a:spLocks noGrp="1"/>
              </p:cNvSpPr>
              <p:nvPr>
                <p:ph idx="1"/>
              </p:nvPr>
            </p:nvSpPr>
            <p:spPr>
              <a:xfrm>
                <a:off x="1143000" y="2011288"/>
                <a:ext cx="4146452" cy="4458135"/>
              </a:xfrm>
            </p:spPr>
            <p:txBody>
              <a:bodyPr/>
              <a:lstStyle/>
              <a:p>
                <a:r>
                  <a:rPr lang="en-US" dirty="0"/>
                  <a:t>we can manipulate our last sentence to “Budi is very young". we define fuzzy set as such, only the person who is under forty years old can be included in the set of "very young"</a:t>
                </a:r>
              </a:p>
              <a:p>
                <a:endParaRPr lang="en-US" dirty="0"/>
              </a:p>
              <a:p>
                <a:r>
                  <a:rPr lang="en-US" dirty="0"/>
                  <a:t>Budi is 27 years old. According Figure 1. </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𝑦𝑜𝑢𝑛𝑔</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27</m:t>
                          </m:r>
                        </m:e>
                      </m:d>
                      <m:r>
                        <a:rPr lang="en-US" b="0" i="1" smtClean="0">
                          <a:latin typeface="Cambria Math" panose="02040503050406030204" pitchFamily="18" charset="0"/>
                        </a:rPr>
                        <m:t>=0.9 </m:t>
                      </m:r>
                      <m:r>
                        <a:rPr lang="en-US" b="0" i="1" smtClean="0">
                          <a:latin typeface="Cambria Math" panose="02040503050406030204" pitchFamily="18" charset="0"/>
                        </a:rPr>
                        <m:t>𝑎𝑛𝑑</m:t>
                      </m:r>
                      <m:r>
                        <a:rPr lang="en-US" b="0" i="1" smtClean="0">
                          <a:latin typeface="Cambria Math" panose="02040503050406030204" pitchFamily="18" charset="0"/>
                        </a:rPr>
                        <m:t> </m:t>
                      </m:r>
                    </m:oMath>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𝑣𝑒𝑟𝑦</m:t>
                          </m:r>
                          <m:r>
                            <a:rPr lang="en-US" b="0" i="1" smtClean="0">
                              <a:latin typeface="Cambria Math" panose="02040503050406030204" pitchFamily="18" charset="0"/>
                            </a:rPr>
                            <m:t> </m:t>
                          </m:r>
                          <m:r>
                            <a:rPr lang="en-US" b="0" i="1" smtClean="0">
                              <a:latin typeface="Cambria Math" panose="02040503050406030204" pitchFamily="18" charset="0"/>
                            </a:rPr>
                            <m:t>𝑦𝑜𝑢𝑛𝑔</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27</m:t>
                          </m:r>
                        </m:e>
                      </m:d>
                      <m:r>
                        <a:rPr lang="en-US" b="0" i="1" smtClean="0">
                          <a:latin typeface="Cambria Math" panose="02040503050406030204" pitchFamily="18" charset="0"/>
                        </a:rPr>
                        <m:t>=0.5</m:t>
                      </m:r>
                    </m:oMath>
                  </m:oMathPara>
                </a14:m>
                <a:endParaRPr lang="en-US" dirty="0"/>
              </a:p>
            </p:txBody>
          </p:sp>
        </mc:Choice>
        <mc:Fallback xmlns="">
          <p:sp>
            <p:nvSpPr>
              <p:cNvPr id="4" name="Content Placeholder 3">
                <a:extLst>
                  <a:ext uri="{FF2B5EF4-FFF2-40B4-BE49-F238E27FC236}">
                    <a16:creationId xmlns:a16="http://schemas.microsoft.com/office/drawing/2014/main" id="{5241CECC-EF57-425E-8B52-4E84ADA6EA99}"/>
                  </a:ext>
                </a:extLst>
              </p:cNvPr>
              <p:cNvSpPr>
                <a:spLocks noGrp="1" noRot="1" noChangeAspect="1" noMove="1" noResize="1" noEditPoints="1" noAdjustHandles="1" noChangeArrowheads="1" noChangeShapeType="1" noTextEdit="1"/>
              </p:cNvSpPr>
              <p:nvPr>
                <p:ph idx="1"/>
              </p:nvPr>
            </p:nvSpPr>
            <p:spPr>
              <a:xfrm>
                <a:off x="1143000" y="2011288"/>
                <a:ext cx="4146452" cy="4458135"/>
              </a:xfrm>
              <a:blipFill>
                <a:blip r:embed="rId2"/>
                <a:stretch>
                  <a:fillRect l="-1324" t="-821" r="-1765"/>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4CCC0E06-9F1F-480C-ADD2-BEE3EBDE8529}"/>
              </a:ext>
            </a:extLst>
          </p:cNvPr>
          <p:cNvPicPr>
            <a:picLocks noChangeAspect="1"/>
          </p:cNvPicPr>
          <p:nvPr/>
        </p:nvPicPr>
        <p:blipFill rotWithShape="1">
          <a:blip r:embed="rId3"/>
          <a:srcRect l="10590" r="15553"/>
          <a:stretch/>
        </p:blipFill>
        <p:spPr>
          <a:xfrm>
            <a:off x="5219113" y="2050191"/>
            <a:ext cx="3924887" cy="3436209"/>
          </a:xfrm>
          <a:prstGeom prst="rect">
            <a:avLst/>
          </a:prstGeom>
        </p:spPr>
      </p:pic>
      <p:sp>
        <p:nvSpPr>
          <p:cNvPr id="6" name="TextBox 5">
            <a:extLst>
              <a:ext uri="{FF2B5EF4-FFF2-40B4-BE49-F238E27FC236}">
                <a16:creationId xmlns:a16="http://schemas.microsoft.com/office/drawing/2014/main" id="{9D10134F-122B-420F-A91B-234FAFBF4F5B}"/>
              </a:ext>
            </a:extLst>
          </p:cNvPr>
          <p:cNvSpPr txBox="1"/>
          <p:nvPr/>
        </p:nvSpPr>
        <p:spPr>
          <a:xfrm>
            <a:off x="5486400" y="5486400"/>
            <a:ext cx="3657600" cy="646331"/>
          </a:xfrm>
          <a:prstGeom prst="rect">
            <a:avLst/>
          </a:prstGeom>
          <a:noFill/>
        </p:spPr>
        <p:txBody>
          <a:bodyPr wrap="square" rtlCol="0">
            <a:spAutoFit/>
          </a:bodyPr>
          <a:lstStyle/>
          <a:p>
            <a:r>
              <a:rPr lang="en-US" b="1" dirty="0">
                <a:solidFill>
                  <a:srgbClr val="0070C0"/>
                </a:solidFill>
              </a:rPr>
              <a:t>Figure 1: Fuzzy Set representing young and very young</a:t>
            </a:r>
          </a:p>
        </p:txBody>
      </p:sp>
    </p:spTree>
    <p:extLst>
      <p:ext uri="{BB962C8B-B14F-4D97-AF65-F5344CB8AC3E}">
        <p14:creationId xmlns:p14="http://schemas.microsoft.com/office/powerpoint/2010/main" val="499274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98D75-5CE7-40AF-8B62-D7639555D9CB}"/>
              </a:ext>
            </a:extLst>
          </p:cNvPr>
          <p:cNvSpPr>
            <a:spLocks noGrp="1"/>
          </p:cNvSpPr>
          <p:nvPr>
            <p:ph type="title"/>
          </p:nvPr>
        </p:nvSpPr>
        <p:spPr/>
        <p:txBody>
          <a:bodyPr/>
          <a:lstStyle/>
          <a:p>
            <a:r>
              <a:rPr lang="en-US" dirty="0"/>
              <a:t>Advantages of Fuzzy Set</a:t>
            </a:r>
          </a:p>
        </p:txBody>
      </p:sp>
      <p:sp>
        <p:nvSpPr>
          <p:cNvPr id="3" name="Slide Number Placeholder 2">
            <a:extLst>
              <a:ext uri="{FF2B5EF4-FFF2-40B4-BE49-F238E27FC236}">
                <a16:creationId xmlns:a16="http://schemas.microsoft.com/office/drawing/2014/main" id="{ABCC02A3-3EB0-49FA-91A0-BD4944ECB7DC}"/>
              </a:ext>
            </a:extLst>
          </p:cNvPr>
          <p:cNvSpPr>
            <a:spLocks noGrp="1"/>
          </p:cNvSpPr>
          <p:nvPr>
            <p:ph type="sldNum" sz="quarter" idx="12"/>
          </p:nvPr>
        </p:nvSpPr>
        <p:spPr/>
        <p:txBody>
          <a:bodyPr/>
          <a:lstStyle/>
          <a:p>
            <a:fld id="{F173735F-2667-4028-B606-D96AABD86FDB}" type="slidenum">
              <a:rPr lang="id-ID" smtClean="0"/>
              <a:pPr/>
              <a:t>16</a:t>
            </a:fld>
            <a:endParaRPr lang="id-ID"/>
          </a:p>
        </p:txBody>
      </p:sp>
      <p:sp>
        <p:nvSpPr>
          <p:cNvPr id="4" name="Content Placeholder 3">
            <a:extLst>
              <a:ext uri="{FF2B5EF4-FFF2-40B4-BE49-F238E27FC236}">
                <a16:creationId xmlns:a16="http://schemas.microsoft.com/office/drawing/2014/main" id="{D2D9C885-518E-4A75-82A0-F6452A535357}"/>
              </a:ext>
            </a:extLst>
          </p:cNvPr>
          <p:cNvSpPr>
            <a:spLocks noGrp="1"/>
          </p:cNvSpPr>
          <p:nvPr>
            <p:ph idx="1"/>
          </p:nvPr>
        </p:nvSpPr>
        <p:spPr/>
        <p:txBody>
          <a:bodyPr/>
          <a:lstStyle/>
          <a:p>
            <a:r>
              <a:rPr lang="en-US" dirty="0"/>
              <a:t>Store and Process the hidden information</a:t>
            </a:r>
          </a:p>
          <a:p>
            <a:pPr lvl="1"/>
            <a:r>
              <a:rPr lang="en-US" dirty="0"/>
              <a:t>Assume we have two mathematician</a:t>
            </a:r>
          </a:p>
          <a:p>
            <a:pPr lvl="1"/>
            <a:r>
              <a:rPr lang="en-US" dirty="0"/>
              <a:t>In Crisp set, both have same ability</a:t>
            </a:r>
          </a:p>
          <a:p>
            <a:pPr lvl="1"/>
            <a:r>
              <a:rPr lang="en-US" dirty="0"/>
              <a:t>In Fuzzy set, each of them have different ability</a:t>
            </a:r>
          </a:p>
          <a:p>
            <a:endParaRPr lang="en-US" dirty="0"/>
          </a:p>
          <a:p>
            <a:r>
              <a:rPr lang="en-US" dirty="0"/>
              <a:t>Useful for soft-clustering and soft classification</a:t>
            </a:r>
          </a:p>
          <a:p>
            <a:endParaRPr lang="en-US" dirty="0"/>
          </a:p>
        </p:txBody>
      </p:sp>
    </p:spTree>
    <p:extLst>
      <p:ext uri="{BB962C8B-B14F-4D97-AF65-F5344CB8AC3E}">
        <p14:creationId xmlns:p14="http://schemas.microsoft.com/office/powerpoint/2010/main" val="4037247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F031B-A0EE-4C1C-8FC1-DA8D77F81665}"/>
              </a:ext>
            </a:extLst>
          </p:cNvPr>
          <p:cNvSpPr>
            <a:spLocks noGrp="1"/>
          </p:cNvSpPr>
          <p:nvPr>
            <p:ph type="title"/>
          </p:nvPr>
        </p:nvSpPr>
        <p:spPr/>
        <p:txBody>
          <a:bodyPr/>
          <a:lstStyle/>
          <a:p>
            <a:r>
              <a:rPr lang="en-US" dirty="0"/>
              <a:t>Crisp vs Fuzzy Membership</a:t>
            </a:r>
          </a:p>
        </p:txBody>
      </p:sp>
      <p:sp>
        <p:nvSpPr>
          <p:cNvPr id="3" name="Slide Number Placeholder 2">
            <a:extLst>
              <a:ext uri="{FF2B5EF4-FFF2-40B4-BE49-F238E27FC236}">
                <a16:creationId xmlns:a16="http://schemas.microsoft.com/office/drawing/2014/main" id="{479857EB-7ADC-417F-AF1F-59187C9001E8}"/>
              </a:ext>
            </a:extLst>
          </p:cNvPr>
          <p:cNvSpPr>
            <a:spLocks noGrp="1"/>
          </p:cNvSpPr>
          <p:nvPr>
            <p:ph type="sldNum" sz="quarter" idx="12"/>
          </p:nvPr>
        </p:nvSpPr>
        <p:spPr/>
        <p:txBody>
          <a:bodyPr/>
          <a:lstStyle/>
          <a:p>
            <a:fld id="{F173735F-2667-4028-B606-D96AABD86FDB}" type="slidenum">
              <a:rPr lang="id-ID" smtClean="0"/>
              <a:pPr/>
              <a:t>17</a:t>
            </a:fld>
            <a:endParaRPr lang="id-ID"/>
          </a:p>
        </p:txBody>
      </p:sp>
      <p:pic>
        <p:nvPicPr>
          <p:cNvPr id="6" name="Picture 5">
            <a:extLst>
              <a:ext uri="{FF2B5EF4-FFF2-40B4-BE49-F238E27FC236}">
                <a16:creationId xmlns:a16="http://schemas.microsoft.com/office/drawing/2014/main" id="{9F849877-B6D6-48EE-B6CE-289401766EF8}"/>
              </a:ext>
            </a:extLst>
          </p:cNvPr>
          <p:cNvPicPr>
            <a:picLocks noChangeAspect="1"/>
          </p:cNvPicPr>
          <p:nvPr/>
        </p:nvPicPr>
        <p:blipFill>
          <a:blip r:embed="rId2"/>
          <a:stretch>
            <a:fillRect/>
          </a:stretch>
        </p:blipFill>
        <p:spPr>
          <a:xfrm>
            <a:off x="1143000" y="2139754"/>
            <a:ext cx="7391400" cy="3619500"/>
          </a:xfrm>
          <a:prstGeom prst="rect">
            <a:avLst/>
          </a:prstGeom>
        </p:spPr>
      </p:pic>
    </p:spTree>
    <p:extLst>
      <p:ext uri="{BB962C8B-B14F-4D97-AF65-F5344CB8AC3E}">
        <p14:creationId xmlns:p14="http://schemas.microsoft.com/office/powerpoint/2010/main" val="3113414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B8D9C-728E-4472-9798-B7C85625BD7F}"/>
              </a:ext>
            </a:extLst>
          </p:cNvPr>
          <p:cNvSpPr>
            <a:spLocks noGrp="1"/>
          </p:cNvSpPr>
          <p:nvPr>
            <p:ph type="title"/>
          </p:nvPr>
        </p:nvSpPr>
        <p:spPr/>
        <p:txBody>
          <a:bodyPr/>
          <a:lstStyle/>
          <a:p>
            <a:r>
              <a:rPr lang="en-US" dirty="0"/>
              <a:t>Fuzzy Membership Function</a:t>
            </a:r>
          </a:p>
        </p:txBody>
      </p:sp>
      <p:sp>
        <p:nvSpPr>
          <p:cNvPr id="3" name="Slide Number Placeholder 2">
            <a:extLst>
              <a:ext uri="{FF2B5EF4-FFF2-40B4-BE49-F238E27FC236}">
                <a16:creationId xmlns:a16="http://schemas.microsoft.com/office/drawing/2014/main" id="{0B48AB12-3515-4C54-ABA0-0C92E0CB58D7}"/>
              </a:ext>
            </a:extLst>
          </p:cNvPr>
          <p:cNvSpPr>
            <a:spLocks noGrp="1"/>
          </p:cNvSpPr>
          <p:nvPr>
            <p:ph type="sldNum" sz="quarter" idx="12"/>
          </p:nvPr>
        </p:nvSpPr>
        <p:spPr/>
        <p:txBody>
          <a:bodyPr/>
          <a:lstStyle/>
          <a:p>
            <a:fld id="{F173735F-2667-4028-B606-D96AABD86FDB}" type="slidenum">
              <a:rPr lang="id-ID" smtClean="0"/>
              <a:pPr/>
              <a:t>18</a:t>
            </a:fld>
            <a:endParaRPr lang="id-ID"/>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17B83995-3FEA-4CDE-8CEF-BE8358883637}"/>
                  </a:ext>
                </a:extLst>
              </p:cNvPr>
              <p:cNvSpPr>
                <a:spLocks noGrp="1"/>
              </p:cNvSpPr>
              <p:nvPr>
                <p:ph idx="1"/>
              </p:nvPr>
            </p:nvSpPr>
            <p:spPr/>
            <p:txBody>
              <a:bodyPr/>
              <a:lstStyle/>
              <a:p>
                <a:r>
                  <a:rPr lang="en-US" dirty="0"/>
                  <a:t>Linear function</a:t>
                </a:r>
              </a:p>
              <a:p>
                <a:r>
                  <a:rPr lang="en-US" dirty="0"/>
                  <a:t>Triangular function</a:t>
                </a:r>
              </a:p>
              <a:p>
                <a:r>
                  <a:rPr lang="en-US" dirty="0"/>
                  <a:t>Trapezoidal function</a:t>
                </a:r>
              </a:p>
              <a:p>
                <a:r>
                  <a:rPr lang="en-US" dirty="0"/>
                  <a:t>Gaussian function</a:t>
                </a:r>
              </a:p>
              <a:p>
                <a:r>
                  <a:rPr lang="en-US" dirty="0"/>
                  <a:t>Generalized Bell function</a:t>
                </a:r>
              </a:p>
              <a:p>
                <a:r>
                  <a:rPr lang="en-US" dirty="0"/>
                  <a:t>Sigmoid function</a:t>
                </a:r>
              </a:p>
              <a:p>
                <a:r>
                  <a:rPr lang="en-US" dirty="0"/>
                  <a:t>P-Sigmoid function/ Product-Sigmoid Function</a:t>
                </a:r>
              </a:p>
              <a:p>
                <a:r>
                  <a:rPr lang="en-US" dirty="0"/>
                  <a:t>D-Sigmoid function/ Difference-Sigmoid Function</a:t>
                </a:r>
              </a:p>
              <a:p>
                <a:r>
                  <a:rPr lang="en-US" dirty="0"/>
                  <a:t>Function S function</a:t>
                </a:r>
              </a:p>
              <a:p>
                <a:r>
                  <a:rPr lang="en-US" dirty="0"/>
                  <a:t>Function Z function</a:t>
                </a:r>
              </a:p>
              <a:p>
                <a:r>
                  <a:rPr lang="en-US" dirty="0"/>
                  <a:t>Function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Π</m:t>
                    </m:r>
                  </m:oMath>
                </a14:m>
                <a:r>
                  <a:rPr lang="en-US" dirty="0"/>
                  <a:t> function</a:t>
                </a:r>
              </a:p>
            </p:txBody>
          </p:sp>
        </mc:Choice>
        <mc:Fallback xmlns="">
          <p:sp>
            <p:nvSpPr>
              <p:cNvPr id="4" name="Content Placeholder 3">
                <a:extLst>
                  <a:ext uri="{FF2B5EF4-FFF2-40B4-BE49-F238E27FC236}">
                    <a16:creationId xmlns:a16="http://schemas.microsoft.com/office/drawing/2014/main" id="{17B83995-3FEA-4CDE-8CEF-BE8358883637}"/>
                  </a:ext>
                </a:extLst>
              </p:cNvPr>
              <p:cNvSpPr>
                <a:spLocks noGrp="1" noRot="1" noChangeAspect="1" noMove="1" noResize="1" noEditPoints="1" noAdjustHandles="1" noChangeArrowheads="1" noChangeShapeType="1" noTextEdit="1"/>
              </p:cNvSpPr>
              <p:nvPr>
                <p:ph idx="1"/>
              </p:nvPr>
            </p:nvSpPr>
            <p:spPr>
              <a:blipFill>
                <a:blip r:embed="rId2"/>
                <a:stretch>
                  <a:fillRect l="-722" t="-821"/>
                </a:stretch>
              </a:blipFill>
            </p:spPr>
            <p:txBody>
              <a:bodyPr/>
              <a:lstStyle/>
              <a:p>
                <a:r>
                  <a:rPr lang="en-US">
                    <a:noFill/>
                  </a:rPr>
                  <a:t> </a:t>
                </a:r>
              </a:p>
            </p:txBody>
          </p:sp>
        </mc:Fallback>
      </mc:AlternateContent>
    </p:spTree>
    <p:extLst>
      <p:ext uri="{BB962C8B-B14F-4D97-AF65-F5344CB8AC3E}">
        <p14:creationId xmlns:p14="http://schemas.microsoft.com/office/powerpoint/2010/main" val="34480176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3E113-2F16-4098-861D-06E1BCB83C3F}"/>
              </a:ext>
            </a:extLst>
          </p:cNvPr>
          <p:cNvSpPr>
            <a:spLocks noGrp="1"/>
          </p:cNvSpPr>
          <p:nvPr>
            <p:ph type="title"/>
          </p:nvPr>
        </p:nvSpPr>
        <p:spPr/>
        <p:txBody>
          <a:bodyPr/>
          <a:lstStyle/>
          <a:p>
            <a:r>
              <a:rPr lang="en-US" dirty="0"/>
              <a:t>Linear Function</a:t>
            </a:r>
          </a:p>
        </p:txBody>
      </p:sp>
      <p:sp>
        <p:nvSpPr>
          <p:cNvPr id="3" name="Slide Number Placeholder 2">
            <a:extLst>
              <a:ext uri="{FF2B5EF4-FFF2-40B4-BE49-F238E27FC236}">
                <a16:creationId xmlns:a16="http://schemas.microsoft.com/office/drawing/2014/main" id="{BFF264B2-D79A-4DDF-9D78-E422EED77D3D}"/>
              </a:ext>
            </a:extLst>
          </p:cNvPr>
          <p:cNvSpPr>
            <a:spLocks noGrp="1"/>
          </p:cNvSpPr>
          <p:nvPr>
            <p:ph type="sldNum" sz="quarter" idx="12"/>
          </p:nvPr>
        </p:nvSpPr>
        <p:spPr/>
        <p:txBody>
          <a:bodyPr/>
          <a:lstStyle/>
          <a:p>
            <a:fld id="{F173735F-2667-4028-B606-D96AABD86FDB}" type="slidenum">
              <a:rPr lang="id-ID" smtClean="0"/>
              <a:pPr/>
              <a:t>19</a:t>
            </a:fld>
            <a:endParaRPr lang="id-ID"/>
          </a:p>
        </p:txBody>
      </p:sp>
      <p:pic>
        <p:nvPicPr>
          <p:cNvPr id="6" name="Picture 5">
            <a:extLst>
              <a:ext uri="{FF2B5EF4-FFF2-40B4-BE49-F238E27FC236}">
                <a16:creationId xmlns:a16="http://schemas.microsoft.com/office/drawing/2014/main" id="{812B5090-D65F-4225-B09B-3E730CBE9759}"/>
              </a:ext>
            </a:extLst>
          </p:cNvPr>
          <p:cNvPicPr>
            <a:picLocks noChangeAspect="1"/>
          </p:cNvPicPr>
          <p:nvPr/>
        </p:nvPicPr>
        <p:blipFill>
          <a:blip r:embed="rId2"/>
          <a:stretch>
            <a:fillRect/>
          </a:stretch>
        </p:blipFill>
        <p:spPr>
          <a:xfrm>
            <a:off x="1081336" y="2011288"/>
            <a:ext cx="5334704" cy="2852463"/>
          </a:xfrm>
          <a:prstGeom prst="rect">
            <a:avLst/>
          </a:prstGeom>
        </p:spPr>
      </p:pic>
      <p:pic>
        <p:nvPicPr>
          <p:cNvPr id="8" name="Picture 7">
            <a:extLst>
              <a:ext uri="{FF2B5EF4-FFF2-40B4-BE49-F238E27FC236}">
                <a16:creationId xmlns:a16="http://schemas.microsoft.com/office/drawing/2014/main" id="{CAE553C1-B8BD-48C8-A83C-C016D24289E4}"/>
              </a:ext>
            </a:extLst>
          </p:cNvPr>
          <p:cNvPicPr>
            <a:picLocks noChangeAspect="1"/>
          </p:cNvPicPr>
          <p:nvPr/>
        </p:nvPicPr>
        <p:blipFill>
          <a:blip r:embed="rId3"/>
          <a:stretch>
            <a:fillRect/>
          </a:stretch>
        </p:blipFill>
        <p:spPr>
          <a:xfrm>
            <a:off x="1081336" y="5158571"/>
            <a:ext cx="4081174" cy="1371600"/>
          </a:xfrm>
          <a:prstGeom prst="rect">
            <a:avLst/>
          </a:prstGeom>
        </p:spPr>
      </p:pic>
    </p:spTree>
    <p:extLst>
      <p:ext uri="{BB962C8B-B14F-4D97-AF65-F5344CB8AC3E}">
        <p14:creationId xmlns:p14="http://schemas.microsoft.com/office/powerpoint/2010/main" val="3375565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DCA20-6A0A-479E-9627-D87A73347D20}"/>
              </a:ext>
            </a:extLst>
          </p:cNvPr>
          <p:cNvSpPr>
            <a:spLocks noGrp="1"/>
          </p:cNvSpPr>
          <p:nvPr>
            <p:ph type="title"/>
          </p:nvPr>
        </p:nvSpPr>
        <p:spPr/>
        <p:txBody>
          <a:bodyPr/>
          <a:lstStyle/>
          <a:p>
            <a:r>
              <a:rPr lang="en-US" dirty="0"/>
              <a:t>Learning Outcomes</a:t>
            </a:r>
          </a:p>
        </p:txBody>
      </p:sp>
      <p:sp>
        <p:nvSpPr>
          <p:cNvPr id="3" name="Slide Number Placeholder 2">
            <a:extLst>
              <a:ext uri="{FF2B5EF4-FFF2-40B4-BE49-F238E27FC236}">
                <a16:creationId xmlns:a16="http://schemas.microsoft.com/office/drawing/2014/main" id="{998B74EE-7D46-44FE-8FA1-279E10EDA817}"/>
              </a:ext>
            </a:extLst>
          </p:cNvPr>
          <p:cNvSpPr>
            <a:spLocks noGrp="1"/>
          </p:cNvSpPr>
          <p:nvPr>
            <p:ph type="sldNum" sz="quarter" idx="12"/>
          </p:nvPr>
        </p:nvSpPr>
        <p:spPr/>
        <p:txBody>
          <a:bodyPr/>
          <a:lstStyle/>
          <a:p>
            <a:fld id="{F173735F-2667-4028-B606-D96AABD86FDB}" type="slidenum">
              <a:rPr lang="id-ID" smtClean="0"/>
              <a:pPr/>
              <a:t>2</a:t>
            </a:fld>
            <a:endParaRPr lang="id-ID"/>
          </a:p>
        </p:txBody>
      </p:sp>
      <p:sp>
        <p:nvSpPr>
          <p:cNvPr id="4" name="Content Placeholder 3">
            <a:extLst>
              <a:ext uri="{FF2B5EF4-FFF2-40B4-BE49-F238E27FC236}">
                <a16:creationId xmlns:a16="http://schemas.microsoft.com/office/drawing/2014/main" id="{7839C629-3970-4B97-8A59-FBB1FF90A4D8}"/>
              </a:ext>
            </a:extLst>
          </p:cNvPr>
          <p:cNvSpPr>
            <a:spLocks noGrp="1"/>
          </p:cNvSpPr>
          <p:nvPr>
            <p:ph idx="1"/>
          </p:nvPr>
        </p:nvSpPr>
        <p:spPr/>
        <p:txBody>
          <a:bodyPr vert="horz" lIns="91440" tIns="45720" rIns="91440" bIns="45720" rtlCol="0" anchor="t">
            <a:normAutofit/>
          </a:bodyPr>
          <a:lstStyle/>
          <a:p>
            <a:pPr>
              <a:lnSpc>
                <a:spcPct val="150000"/>
              </a:lnSpc>
              <a:buNone/>
            </a:pPr>
            <a:r>
              <a:rPr lang="en-US" dirty="0"/>
              <a:t>At the end of this session, students will be able to:</a:t>
            </a:r>
          </a:p>
          <a:p>
            <a:pPr>
              <a:buFont typeface="Wingdings" panose="05000000000000000000" pitchFamily="2" charset="2"/>
              <a:buChar char="§"/>
            </a:pPr>
            <a:r>
              <a:rPr lang="en-US" dirty="0"/>
              <a:t>LO 3: </a:t>
            </a:r>
            <a:r>
              <a:rPr lang="en-AU" dirty="0"/>
              <a:t>Apply various techniques to an agent when acting under certainty</a:t>
            </a:r>
          </a:p>
          <a:p>
            <a:pPr marL="0" indent="0">
              <a:buNone/>
            </a:pPr>
            <a:endParaRPr lang="en-US" dirty="0"/>
          </a:p>
        </p:txBody>
      </p:sp>
    </p:spTree>
    <p:extLst>
      <p:ext uri="{BB962C8B-B14F-4D97-AF65-F5344CB8AC3E}">
        <p14:creationId xmlns:p14="http://schemas.microsoft.com/office/powerpoint/2010/main" val="10784469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B062D-3563-411D-80BA-36450CDE7A3E}"/>
              </a:ext>
            </a:extLst>
          </p:cNvPr>
          <p:cNvSpPr>
            <a:spLocks noGrp="1"/>
          </p:cNvSpPr>
          <p:nvPr>
            <p:ph type="title"/>
          </p:nvPr>
        </p:nvSpPr>
        <p:spPr/>
        <p:txBody>
          <a:bodyPr>
            <a:normAutofit fontScale="90000"/>
          </a:bodyPr>
          <a:lstStyle/>
          <a:p>
            <a:r>
              <a:rPr lang="en-US" dirty="0"/>
              <a:t>Example of Linear Membership Function</a:t>
            </a:r>
          </a:p>
        </p:txBody>
      </p:sp>
      <p:sp>
        <p:nvSpPr>
          <p:cNvPr id="3" name="Slide Number Placeholder 2">
            <a:extLst>
              <a:ext uri="{FF2B5EF4-FFF2-40B4-BE49-F238E27FC236}">
                <a16:creationId xmlns:a16="http://schemas.microsoft.com/office/drawing/2014/main" id="{F8FB2912-A7C2-4936-961A-CAFB5C3C4406}"/>
              </a:ext>
            </a:extLst>
          </p:cNvPr>
          <p:cNvSpPr>
            <a:spLocks noGrp="1"/>
          </p:cNvSpPr>
          <p:nvPr>
            <p:ph type="sldNum" sz="quarter" idx="12"/>
          </p:nvPr>
        </p:nvSpPr>
        <p:spPr/>
        <p:txBody>
          <a:bodyPr/>
          <a:lstStyle/>
          <a:p>
            <a:fld id="{F173735F-2667-4028-B606-D96AABD86FDB}" type="slidenum">
              <a:rPr lang="id-ID" smtClean="0"/>
              <a:pPr/>
              <a:t>20</a:t>
            </a:fld>
            <a:endParaRPr lang="id-ID"/>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405D65C8-977F-42E2-B146-F672944036BA}"/>
                  </a:ext>
                </a:extLst>
              </p:cNvPr>
              <p:cNvSpPr>
                <a:spLocks noGrp="1"/>
              </p:cNvSpPr>
              <p:nvPr>
                <p:ph idx="1"/>
              </p:nvPr>
            </p:nvSpPr>
            <p:spPr/>
            <p:txBody>
              <a:bodyPr/>
              <a:lstStyle/>
              <a:p>
                <a:r>
                  <a:rPr lang="en-US" dirty="0"/>
                  <a:t>According to WHO, the ideal room temperature for human occupancy is 18-25⁰C. You are entering a room with 20⁰C. What is the degree of comfortability this room.</a:t>
                </a:r>
              </a:p>
              <a:p>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𝑖𝑑𝑒𝑎𝑙</m:t>
                          </m:r>
                          <m:r>
                            <a:rPr lang="en-US" b="0" i="1" smtClean="0">
                              <a:latin typeface="Cambria Math" panose="02040503050406030204" pitchFamily="18" charset="0"/>
                            </a:rPr>
                            <m:t> </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𝑎</m:t>
                          </m:r>
                        </m:num>
                        <m:den>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𝑎</m:t>
                          </m:r>
                        </m:den>
                      </m:f>
                    </m:oMath>
                  </m:oMathPara>
                </a14:m>
                <a:endParaRPr lang="en-US" dirty="0"/>
              </a:p>
            </p:txBody>
          </p:sp>
        </mc:Choice>
        <mc:Fallback xmlns="">
          <p:sp>
            <p:nvSpPr>
              <p:cNvPr id="4" name="Content Placeholder 3">
                <a:extLst>
                  <a:ext uri="{FF2B5EF4-FFF2-40B4-BE49-F238E27FC236}">
                    <a16:creationId xmlns:a16="http://schemas.microsoft.com/office/drawing/2014/main" id="{405D65C8-977F-42E2-B146-F672944036BA}"/>
                  </a:ext>
                </a:extLst>
              </p:cNvPr>
              <p:cNvSpPr>
                <a:spLocks noGrp="1" noRot="1" noChangeAspect="1" noMove="1" noResize="1" noEditPoints="1" noAdjustHandles="1" noChangeArrowheads="1" noChangeShapeType="1" noTextEdit="1"/>
              </p:cNvSpPr>
              <p:nvPr>
                <p:ph idx="1"/>
              </p:nvPr>
            </p:nvSpPr>
            <p:spPr>
              <a:blipFill>
                <a:blip r:embed="rId2"/>
                <a:stretch>
                  <a:fillRect l="-722" t="-6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9F2CFEE-4182-46BD-80B9-522EEB90560E}"/>
                  </a:ext>
                </a:extLst>
              </p:cNvPr>
              <p:cNvSpPr txBox="1"/>
              <p:nvPr/>
            </p:nvSpPr>
            <p:spPr>
              <a:xfrm>
                <a:off x="1640645" y="4240355"/>
                <a:ext cx="6548510" cy="923330"/>
              </a:xfrm>
              <a:prstGeom prst="rect">
                <a:avLst/>
              </a:prstGeom>
              <a:noFill/>
            </p:spPr>
            <p:txBody>
              <a:bodyPr wrap="square" rtlCol="0">
                <a:spAutoFit/>
              </a:bodyPr>
              <a:lstStyle/>
              <a:p>
                <a:r>
                  <a:rPr lang="en-US" dirty="0"/>
                  <a:t>X is the temperature room when you are entering the room</a:t>
                </a:r>
              </a:p>
              <a:p>
                <a14:m>
                  <m:oMath xmlns:m="http://schemas.openxmlformats.org/officeDocument/2006/math">
                    <m:r>
                      <a:rPr lang="en-US" b="0" i="1" smtClean="0">
                        <a:latin typeface="Cambria Math" panose="02040503050406030204" pitchFamily="18" charset="0"/>
                      </a:rPr>
                      <m:t>𝑎</m:t>
                    </m:r>
                  </m:oMath>
                </a14:m>
                <a:r>
                  <a:rPr lang="en-US" dirty="0"/>
                  <a:t> is the lowest ideal temperature</a:t>
                </a:r>
              </a:p>
              <a:p>
                <a14:m>
                  <m:oMath xmlns:m="http://schemas.openxmlformats.org/officeDocument/2006/math">
                    <m:r>
                      <a:rPr lang="en-US" b="0" i="1" smtClean="0">
                        <a:latin typeface="Cambria Math" panose="02040503050406030204" pitchFamily="18" charset="0"/>
                      </a:rPr>
                      <m:t>𝑏</m:t>
                    </m:r>
                  </m:oMath>
                </a14:m>
                <a:r>
                  <a:rPr lang="en-US" dirty="0"/>
                  <a:t> is the largest ideal temperature</a:t>
                </a:r>
              </a:p>
            </p:txBody>
          </p:sp>
        </mc:Choice>
        <mc:Fallback xmlns="">
          <p:sp>
            <p:nvSpPr>
              <p:cNvPr id="5" name="TextBox 4">
                <a:extLst>
                  <a:ext uri="{FF2B5EF4-FFF2-40B4-BE49-F238E27FC236}">
                    <a16:creationId xmlns:a16="http://schemas.microsoft.com/office/drawing/2014/main" id="{D9F2CFEE-4182-46BD-80B9-522EEB90560E}"/>
                  </a:ext>
                </a:extLst>
              </p:cNvPr>
              <p:cNvSpPr txBox="1">
                <a:spLocks noRot="1" noChangeAspect="1" noMove="1" noResize="1" noEditPoints="1" noAdjustHandles="1" noChangeArrowheads="1" noChangeShapeType="1" noTextEdit="1"/>
              </p:cNvSpPr>
              <p:nvPr/>
            </p:nvSpPr>
            <p:spPr>
              <a:xfrm>
                <a:off x="1640645" y="4240355"/>
                <a:ext cx="6548510" cy="923330"/>
              </a:xfrm>
              <a:prstGeom prst="rect">
                <a:avLst/>
              </a:prstGeom>
              <a:blipFill>
                <a:blip r:embed="rId3"/>
                <a:stretch>
                  <a:fillRect l="-745" t="-3974" b="-9934"/>
                </a:stretch>
              </a:blipFill>
            </p:spPr>
            <p:txBody>
              <a:bodyPr/>
              <a:lstStyle/>
              <a:p>
                <a:r>
                  <a:rPr lang="en-US">
                    <a:noFill/>
                  </a:rPr>
                  <a:t> </a:t>
                </a:r>
              </a:p>
            </p:txBody>
          </p:sp>
        </mc:Fallback>
      </mc:AlternateContent>
    </p:spTree>
    <p:extLst>
      <p:ext uri="{BB962C8B-B14F-4D97-AF65-F5344CB8AC3E}">
        <p14:creationId xmlns:p14="http://schemas.microsoft.com/office/powerpoint/2010/main" val="26016089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B062D-3563-411D-80BA-36450CDE7A3E}"/>
              </a:ext>
            </a:extLst>
          </p:cNvPr>
          <p:cNvSpPr>
            <a:spLocks noGrp="1"/>
          </p:cNvSpPr>
          <p:nvPr>
            <p:ph type="title"/>
          </p:nvPr>
        </p:nvSpPr>
        <p:spPr/>
        <p:txBody>
          <a:bodyPr>
            <a:normAutofit fontScale="90000"/>
          </a:bodyPr>
          <a:lstStyle/>
          <a:p>
            <a:r>
              <a:rPr lang="en-US" dirty="0"/>
              <a:t>Example of Linear Membership Function</a:t>
            </a:r>
          </a:p>
        </p:txBody>
      </p:sp>
      <p:sp>
        <p:nvSpPr>
          <p:cNvPr id="3" name="Slide Number Placeholder 2">
            <a:extLst>
              <a:ext uri="{FF2B5EF4-FFF2-40B4-BE49-F238E27FC236}">
                <a16:creationId xmlns:a16="http://schemas.microsoft.com/office/drawing/2014/main" id="{F8FB2912-A7C2-4936-961A-CAFB5C3C4406}"/>
              </a:ext>
            </a:extLst>
          </p:cNvPr>
          <p:cNvSpPr>
            <a:spLocks noGrp="1"/>
          </p:cNvSpPr>
          <p:nvPr>
            <p:ph type="sldNum" sz="quarter" idx="12"/>
          </p:nvPr>
        </p:nvSpPr>
        <p:spPr/>
        <p:txBody>
          <a:bodyPr/>
          <a:lstStyle/>
          <a:p>
            <a:fld id="{F173735F-2667-4028-B606-D96AABD86FDB}" type="slidenum">
              <a:rPr lang="id-ID" smtClean="0"/>
              <a:pPr/>
              <a:t>21</a:t>
            </a:fld>
            <a:endParaRPr lang="id-ID"/>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405D65C8-977F-42E2-B146-F672944036BA}"/>
                  </a:ext>
                </a:extLst>
              </p:cNvPr>
              <p:cNvSpPr>
                <a:spLocks noGrp="1"/>
              </p:cNvSpPr>
              <p:nvPr>
                <p:ph idx="1"/>
              </p:nvPr>
            </p:nvSpPr>
            <p:spPr/>
            <p:txBody>
              <a:bodyPr/>
              <a:lstStyle/>
              <a:p>
                <a:r>
                  <a:rPr lang="en-US" dirty="0"/>
                  <a:t>According to WHO, the ideal room temperature for human occupancy is 18-25⁰C. You are entering a room with 20⁰C. What is the degree of comfortability this room.</a:t>
                </a:r>
              </a:p>
              <a:p>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𝑖𝑑𝑒𝑎𝑙</m:t>
                          </m:r>
                          <m:r>
                            <a:rPr lang="en-US" b="0" i="1" smtClean="0">
                              <a:latin typeface="Cambria Math" panose="02040503050406030204" pitchFamily="18" charset="0"/>
                            </a:rPr>
                            <m:t> </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20−18</m:t>
                          </m:r>
                        </m:num>
                        <m:den>
                          <m:r>
                            <a:rPr lang="en-US" b="0" i="1" smtClean="0">
                              <a:latin typeface="Cambria Math" panose="02040503050406030204" pitchFamily="18" charset="0"/>
                            </a:rPr>
                            <m:t>25−18</m:t>
                          </m:r>
                        </m:den>
                      </m:f>
                      <m:r>
                        <a:rPr lang="en-US" b="0" i="0" smtClean="0">
                          <a:latin typeface="Cambria Math" panose="02040503050406030204" pitchFamily="18" charset="0"/>
                        </a:rPr>
                        <m:t>=0.286</m:t>
                      </m:r>
                    </m:oMath>
                  </m:oMathPara>
                </a14:m>
                <a:endParaRPr lang="en-US" dirty="0"/>
              </a:p>
              <a:p>
                <a:pPr marL="0" indent="0">
                  <a:buNone/>
                </a:pPr>
                <a:endParaRPr lang="en-US" dirty="0"/>
              </a:p>
              <a:p>
                <a:pPr marL="0" indent="0">
                  <a:buNone/>
                </a:pPr>
                <a:endParaRPr lang="en-US" dirty="0"/>
              </a:p>
            </p:txBody>
          </p:sp>
        </mc:Choice>
        <mc:Fallback xmlns="">
          <p:sp>
            <p:nvSpPr>
              <p:cNvPr id="4" name="Content Placeholder 3">
                <a:extLst>
                  <a:ext uri="{FF2B5EF4-FFF2-40B4-BE49-F238E27FC236}">
                    <a16:creationId xmlns:a16="http://schemas.microsoft.com/office/drawing/2014/main" id="{405D65C8-977F-42E2-B146-F672944036BA}"/>
                  </a:ext>
                </a:extLst>
              </p:cNvPr>
              <p:cNvSpPr>
                <a:spLocks noGrp="1" noRot="1" noChangeAspect="1" noMove="1" noResize="1" noEditPoints="1" noAdjustHandles="1" noChangeArrowheads="1" noChangeShapeType="1" noTextEdit="1"/>
              </p:cNvSpPr>
              <p:nvPr>
                <p:ph idx="1"/>
              </p:nvPr>
            </p:nvSpPr>
            <p:spPr>
              <a:blipFill>
                <a:blip r:embed="rId2"/>
                <a:stretch>
                  <a:fillRect l="-722" t="-684"/>
                </a:stretch>
              </a:blipFill>
            </p:spPr>
            <p:txBody>
              <a:bodyPr/>
              <a:lstStyle/>
              <a:p>
                <a:r>
                  <a:rPr lang="en-US">
                    <a:noFill/>
                  </a:rPr>
                  <a:t> </a:t>
                </a:r>
              </a:p>
            </p:txBody>
          </p:sp>
        </mc:Fallback>
      </mc:AlternateContent>
    </p:spTree>
    <p:extLst>
      <p:ext uri="{BB962C8B-B14F-4D97-AF65-F5344CB8AC3E}">
        <p14:creationId xmlns:p14="http://schemas.microsoft.com/office/powerpoint/2010/main" val="32329145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5D3D6-A292-4247-9185-8C3481B0F0DB}"/>
              </a:ext>
            </a:extLst>
          </p:cNvPr>
          <p:cNvSpPr>
            <a:spLocks noGrp="1"/>
          </p:cNvSpPr>
          <p:nvPr>
            <p:ph type="title"/>
          </p:nvPr>
        </p:nvSpPr>
        <p:spPr>
          <a:xfrm>
            <a:off x="1264920" y="496434"/>
            <a:ext cx="7543800" cy="639688"/>
          </a:xfrm>
        </p:spPr>
        <p:txBody>
          <a:bodyPr/>
          <a:lstStyle/>
          <a:p>
            <a:r>
              <a:rPr lang="en-US" dirty="0"/>
              <a:t>Triangular function</a:t>
            </a:r>
          </a:p>
        </p:txBody>
      </p:sp>
      <p:sp>
        <p:nvSpPr>
          <p:cNvPr id="3" name="Slide Number Placeholder 2">
            <a:extLst>
              <a:ext uri="{FF2B5EF4-FFF2-40B4-BE49-F238E27FC236}">
                <a16:creationId xmlns:a16="http://schemas.microsoft.com/office/drawing/2014/main" id="{E267CDFC-26E6-4586-9BD8-C4DE37B0C19D}"/>
              </a:ext>
            </a:extLst>
          </p:cNvPr>
          <p:cNvSpPr>
            <a:spLocks noGrp="1"/>
          </p:cNvSpPr>
          <p:nvPr>
            <p:ph type="sldNum" sz="quarter" idx="12"/>
          </p:nvPr>
        </p:nvSpPr>
        <p:spPr/>
        <p:txBody>
          <a:bodyPr/>
          <a:lstStyle/>
          <a:p>
            <a:fld id="{F173735F-2667-4028-B606-D96AABD86FDB}" type="slidenum">
              <a:rPr lang="id-ID" smtClean="0"/>
              <a:pPr/>
              <a:t>22</a:t>
            </a:fld>
            <a:endParaRPr lang="id-ID"/>
          </a:p>
        </p:txBody>
      </p:sp>
      <p:pic>
        <p:nvPicPr>
          <p:cNvPr id="6" name="Picture 5">
            <a:extLst>
              <a:ext uri="{FF2B5EF4-FFF2-40B4-BE49-F238E27FC236}">
                <a16:creationId xmlns:a16="http://schemas.microsoft.com/office/drawing/2014/main" id="{16599F6E-92B6-437D-9B17-1A09B4F1D4A7}"/>
              </a:ext>
            </a:extLst>
          </p:cNvPr>
          <p:cNvPicPr>
            <a:picLocks noChangeAspect="1"/>
          </p:cNvPicPr>
          <p:nvPr/>
        </p:nvPicPr>
        <p:blipFill>
          <a:blip r:embed="rId2"/>
          <a:stretch>
            <a:fillRect/>
          </a:stretch>
        </p:blipFill>
        <p:spPr>
          <a:xfrm>
            <a:off x="2244824" y="1386448"/>
            <a:ext cx="4654352" cy="3459872"/>
          </a:xfrm>
          <a:prstGeom prst="rect">
            <a:avLst/>
          </a:prstGeom>
        </p:spPr>
      </p:pic>
      <p:pic>
        <p:nvPicPr>
          <p:cNvPr id="8" name="Picture 7">
            <a:extLst>
              <a:ext uri="{FF2B5EF4-FFF2-40B4-BE49-F238E27FC236}">
                <a16:creationId xmlns:a16="http://schemas.microsoft.com/office/drawing/2014/main" id="{B1C0A4C1-A648-48A8-941B-5C7CA276D68B}"/>
              </a:ext>
            </a:extLst>
          </p:cNvPr>
          <p:cNvPicPr>
            <a:picLocks noChangeAspect="1"/>
          </p:cNvPicPr>
          <p:nvPr/>
        </p:nvPicPr>
        <p:blipFill>
          <a:blip r:embed="rId3"/>
          <a:stretch>
            <a:fillRect/>
          </a:stretch>
        </p:blipFill>
        <p:spPr>
          <a:xfrm>
            <a:off x="2834640" y="4846320"/>
            <a:ext cx="3474720" cy="1927594"/>
          </a:xfrm>
          <a:prstGeom prst="rect">
            <a:avLst/>
          </a:prstGeom>
        </p:spPr>
      </p:pic>
    </p:spTree>
    <p:extLst>
      <p:ext uri="{BB962C8B-B14F-4D97-AF65-F5344CB8AC3E}">
        <p14:creationId xmlns:p14="http://schemas.microsoft.com/office/powerpoint/2010/main" val="35937166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B062D-3563-411D-80BA-36450CDE7A3E}"/>
              </a:ext>
            </a:extLst>
          </p:cNvPr>
          <p:cNvSpPr>
            <a:spLocks noGrp="1"/>
          </p:cNvSpPr>
          <p:nvPr>
            <p:ph type="title"/>
          </p:nvPr>
        </p:nvSpPr>
        <p:spPr/>
        <p:txBody>
          <a:bodyPr>
            <a:normAutofit fontScale="90000"/>
          </a:bodyPr>
          <a:lstStyle/>
          <a:p>
            <a:r>
              <a:rPr lang="en-US" dirty="0"/>
              <a:t>Example of Triangular Membership Function</a:t>
            </a:r>
          </a:p>
        </p:txBody>
      </p:sp>
      <p:sp>
        <p:nvSpPr>
          <p:cNvPr id="3" name="Slide Number Placeholder 2">
            <a:extLst>
              <a:ext uri="{FF2B5EF4-FFF2-40B4-BE49-F238E27FC236}">
                <a16:creationId xmlns:a16="http://schemas.microsoft.com/office/drawing/2014/main" id="{F8FB2912-A7C2-4936-961A-CAFB5C3C4406}"/>
              </a:ext>
            </a:extLst>
          </p:cNvPr>
          <p:cNvSpPr>
            <a:spLocks noGrp="1"/>
          </p:cNvSpPr>
          <p:nvPr>
            <p:ph type="sldNum" sz="quarter" idx="12"/>
          </p:nvPr>
        </p:nvSpPr>
        <p:spPr/>
        <p:txBody>
          <a:bodyPr/>
          <a:lstStyle/>
          <a:p>
            <a:fld id="{F173735F-2667-4028-B606-D96AABD86FDB}" type="slidenum">
              <a:rPr lang="id-ID" smtClean="0"/>
              <a:pPr/>
              <a:t>23</a:t>
            </a:fld>
            <a:endParaRPr lang="id-ID"/>
          </a:p>
        </p:txBody>
      </p:sp>
      <p:sp>
        <p:nvSpPr>
          <p:cNvPr id="4" name="Content Placeholder 3">
            <a:extLst>
              <a:ext uri="{FF2B5EF4-FFF2-40B4-BE49-F238E27FC236}">
                <a16:creationId xmlns:a16="http://schemas.microsoft.com/office/drawing/2014/main" id="{405D65C8-977F-42E2-B146-F672944036BA}"/>
              </a:ext>
            </a:extLst>
          </p:cNvPr>
          <p:cNvSpPr>
            <a:spLocks noGrp="1"/>
          </p:cNvSpPr>
          <p:nvPr>
            <p:ph idx="1"/>
          </p:nvPr>
        </p:nvSpPr>
        <p:spPr/>
        <p:txBody>
          <a:bodyPr/>
          <a:lstStyle/>
          <a:p>
            <a:r>
              <a:rPr lang="en-US" dirty="0"/>
              <a:t>According to WHO, the ideal room temperature for human occupancy is 18-25⁰C. The most ideal for older people is 20 ⁰C. A old woman enter a room with temperature 22 ⁰C. What is the degree of comfortability this room for this old woman?</a:t>
            </a:r>
          </a:p>
          <a:p>
            <a:pPr marL="0" indent="0">
              <a:buNone/>
            </a:pPr>
            <a:endParaRPr lang="en-US" dirty="0"/>
          </a:p>
          <a:p>
            <a:pPr marL="0" indent="0">
              <a:buNone/>
            </a:pPr>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9F2CFEE-4182-46BD-80B9-522EEB90560E}"/>
                  </a:ext>
                </a:extLst>
              </p:cNvPr>
              <p:cNvSpPr txBox="1"/>
              <p:nvPr/>
            </p:nvSpPr>
            <p:spPr>
              <a:xfrm>
                <a:off x="1640645" y="5720612"/>
                <a:ext cx="6548510" cy="1200329"/>
              </a:xfrm>
              <a:prstGeom prst="rect">
                <a:avLst/>
              </a:prstGeom>
              <a:noFill/>
            </p:spPr>
            <p:txBody>
              <a:bodyPr wrap="square" rtlCol="0">
                <a:spAutoFit/>
              </a:bodyPr>
              <a:lstStyle/>
              <a:p>
                <a:r>
                  <a:rPr lang="en-US" dirty="0"/>
                  <a:t>X is the temperature room when you are entering the room</a:t>
                </a:r>
              </a:p>
              <a:p>
                <a14:m>
                  <m:oMath xmlns:m="http://schemas.openxmlformats.org/officeDocument/2006/math">
                    <m:r>
                      <a:rPr lang="en-US" b="0" i="1" smtClean="0">
                        <a:latin typeface="Cambria Math" panose="02040503050406030204" pitchFamily="18" charset="0"/>
                      </a:rPr>
                      <m:t>𝑎</m:t>
                    </m:r>
                  </m:oMath>
                </a14:m>
                <a:r>
                  <a:rPr lang="en-US" dirty="0"/>
                  <a:t> is the minimum ideal temperature</a:t>
                </a:r>
              </a:p>
              <a:p>
                <a14:m>
                  <m:oMath xmlns:m="http://schemas.openxmlformats.org/officeDocument/2006/math">
                    <m:r>
                      <a:rPr lang="en-US" b="0" i="1" smtClean="0">
                        <a:latin typeface="Cambria Math" panose="02040503050406030204" pitchFamily="18" charset="0"/>
                      </a:rPr>
                      <m:t>𝑏</m:t>
                    </m:r>
                  </m:oMath>
                </a14:m>
                <a:r>
                  <a:rPr lang="en-US" dirty="0"/>
                  <a:t> is the optimal temperature for old people</a:t>
                </a:r>
              </a:p>
              <a:p>
                <a:r>
                  <a:rPr lang="en-US" dirty="0"/>
                  <a:t>C is the maximum ideal temperature</a:t>
                </a:r>
              </a:p>
            </p:txBody>
          </p:sp>
        </mc:Choice>
        <mc:Fallback xmlns="">
          <p:sp>
            <p:nvSpPr>
              <p:cNvPr id="5" name="TextBox 4">
                <a:extLst>
                  <a:ext uri="{FF2B5EF4-FFF2-40B4-BE49-F238E27FC236}">
                    <a16:creationId xmlns:a16="http://schemas.microsoft.com/office/drawing/2014/main" id="{D9F2CFEE-4182-46BD-80B9-522EEB90560E}"/>
                  </a:ext>
                </a:extLst>
              </p:cNvPr>
              <p:cNvSpPr txBox="1">
                <a:spLocks noRot="1" noChangeAspect="1" noMove="1" noResize="1" noEditPoints="1" noAdjustHandles="1" noChangeArrowheads="1" noChangeShapeType="1" noTextEdit="1"/>
              </p:cNvSpPr>
              <p:nvPr/>
            </p:nvSpPr>
            <p:spPr>
              <a:xfrm>
                <a:off x="1640645" y="5720612"/>
                <a:ext cx="6548510" cy="1200329"/>
              </a:xfrm>
              <a:prstGeom prst="rect">
                <a:avLst/>
              </a:prstGeom>
              <a:blipFill>
                <a:blip r:embed="rId2"/>
                <a:stretch>
                  <a:fillRect l="-745" t="-2538" b="-7107"/>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CA06A477-E4B3-47E2-A72E-7AF32C6672AF}"/>
              </a:ext>
            </a:extLst>
          </p:cNvPr>
          <p:cNvPicPr>
            <a:picLocks noChangeAspect="1"/>
          </p:cNvPicPr>
          <p:nvPr/>
        </p:nvPicPr>
        <p:blipFill>
          <a:blip r:embed="rId3"/>
          <a:stretch>
            <a:fillRect/>
          </a:stretch>
        </p:blipFill>
        <p:spPr>
          <a:xfrm>
            <a:off x="3105443" y="3752551"/>
            <a:ext cx="3474720" cy="1927594"/>
          </a:xfrm>
          <a:prstGeom prst="rect">
            <a:avLst/>
          </a:prstGeom>
        </p:spPr>
      </p:pic>
    </p:spTree>
    <p:extLst>
      <p:ext uri="{BB962C8B-B14F-4D97-AF65-F5344CB8AC3E}">
        <p14:creationId xmlns:p14="http://schemas.microsoft.com/office/powerpoint/2010/main" val="12081171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77861-FC48-4D6D-A4D0-1A4BFA69D817}"/>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C2900BF2-FD0C-4BC2-A31D-0D88A4633811}"/>
              </a:ext>
            </a:extLst>
          </p:cNvPr>
          <p:cNvSpPr>
            <a:spLocks noGrp="1"/>
          </p:cNvSpPr>
          <p:nvPr>
            <p:ph type="sldNum" sz="quarter" idx="12"/>
          </p:nvPr>
        </p:nvSpPr>
        <p:spPr/>
        <p:txBody>
          <a:bodyPr/>
          <a:lstStyle/>
          <a:p>
            <a:fld id="{F173735F-2667-4028-B606-D96AABD86FDB}" type="slidenum">
              <a:rPr lang="id-ID" smtClean="0"/>
              <a:pPr/>
              <a:t>24</a:t>
            </a:fld>
            <a:endParaRPr lang="id-ID"/>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BD093A78-A836-4958-BA27-48C7E0787752}"/>
                  </a:ext>
                </a:extLst>
              </p:cNvPr>
              <p:cNvSpPr>
                <a:spLocks noGrp="1"/>
              </p:cNvSpPr>
              <p:nvPr>
                <p:ph idx="1"/>
              </p:nvPr>
            </p:nvSpPr>
            <p:spPr/>
            <p:txBody>
              <a:bodyPr/>
              <a:lstStyle/>
              <a:p>
                <a:r>
                  <a:rPr lang="en-US" dirty="0"/>
                  <a:t>According to WHO, the ideal room temperature for human occupancy is 18-25⁰C. The most ideal for older people is 20 ⁰C. A old woman enter a room with temperature 22 ⁰C. What is the degree of comfortability this room for this old woman?</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𝑖𝑑𝑒𝑎𝑙</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𝑥</m:t>
                          </m:r>
                        </m:num>
                        <m:den>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𝑏</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25−22</m:t>
                          </m:r>
                        </m:num>
                        <m:den>
                          <m:r>
                            <a:rPr lang="en-US" b="0" i="1" smtClean="0">
                              <a:latin typeface="Cambria Math" panose="02040503050406030204" pitchFamily="18" charset="0"/>
                            </a:rPr>
                            <m:t>25−20</m:t>
                          </m:r>
                        </m:den>
                      </m:f>
                      <m:r>
                        <a:rPr lang="en-US" b="0" i="1" smtClean="0">
                          <a:latin typeface="Cambria Math" panose="02040503050406030204" pitchFamily="18" charset="0"/>
                        </a:rPr>
                        <m:t>=0.6</m:t>
                      </m:r>
                    </m:oMath>
                  </m:oMathPara>
                </a14:m>
                <a:endParaRPr lang="en-US" dirty="0"/>
              </a:p>
            </p:txBody>
          </p:sp>
        </mc:Choice>
        <mc:Fallback xmlns="">
          <p:sp>
            <p:nvSpPr>
              <p:cNvPr id="4" name="Content Placeholder 3">
                <a:extLst>
                  <a:ext uri="{FF2B5EF4-FFF2-40B4-BE49-F238E27FC236}">
                    <a16:creationId xmlns:a16="http://schemas.microsoft.com/office/drawing/2014/main" id="{BD093A78-A836-4958-BA27-48C7E0787752}"/>
                  </a:ext>
                </a:extLst>
              </p:cNvPr>
              <p:cNvSpPr>
                <a:spLocks noGrp="1" noRot="1" noChangeAspect="1" noMove="1" noResize="1" noEditPoints="1" noAdjustHandles="1" noChangeArrowheads="1" noChangeShapeType="1" noTextEdit="1"/>
              </p:cNvSpPr>
              <p:nvPr>
                <p:ph idx="1"/>
              </p:nvPr>
            </p:nvSpPr>
            <p:spPr>
              <a:blipFill>
                <a:blip r:embed="rId2"/>
                <a:stretch>
                  <a:fillRect l="-722" t="-821" r="-1203"/>
                </a:stretch>
              </a:blipFill>
            </p:spPr>
            <p:txBody>
              <a:bodyPr/>
              <a:lstStyle/>
              <a:p>
                <a:r>
                  <a:rPr lang="en-US">
                    <a:noFill/>
                  </a:rPr>
                  <a:t> </a:t>
                </a:r>
              </a:p>
            </p:txBody>
          </p:sp>
        </mc:Fallback>
      </mc:AlternateContent>
    </p:spTree>
    <p:extLst>
      <p:ext uri="{BB962C8B-B14F-4D97-AF65-F5344CB8AC3E}">
        <p14:creationId xmlns:p14="http://schemas.microsoft.com/office/powerpoint/2010/main" val="14454102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6BE7B-538A-4EF6-B533-4BD7DF706CF7}"/>
              </a:ext>
            </a:extLst>
          </p:cNvPr>
          <p:cNvSpPr>
            <a:spLocks noGrp="1"/>
          </p:cNvSpPr>
          <p:nvPr>
            <p:ph type="title"/>
          </p:nvPr>
        </p:nvSpPr>
        <p:spPr>
          <a:xfrm>
            <a:off x="1143000" y="335280"/>
            <a:ext cx="7543800" cy="639688"/>
          </a:xfrm>
        </p:spPr>
        <p:txBody>
          <a:bodyPr>
            <a:normAutofit/>
          </a:bodyPr>
          <a:lstStyle/>
          <a:p>
            <a:r>
              <a:rPr lang="en-US" dirty="0"/>
              <a:t>Trapezoidal function</a:t>
            </a:r>
          </a:p>
        </p:txBody>
      </p:sp>
      <p:sp>
        <p:nvSpPr>
          <p:cNvPr id="3" name="Slide Number Placeholder 2">
            <a:extLst>
              <a:ext uri="{FF2B5EF4-FFF2-40B4-BE49-F238E27FC236}">
                <a16:creationId xmlns:a16="http://schemas.microsoft.com/office/drawing/2014/main" id="{6D6DD2A0-34DF-4D77-BE07-6E0EF918589C}"/>
              </a:ext>
            </a:extLst>
          </p:cNvPr>
          <p:cNvSpPr>
            <a:spLocks noGrp="1"/>
          </p:cNvSpPr>
          <p:nvPr>
            <p:ph type="sldNum" sz="quarter" idx="12"/>
          </p:nvPr>
        </p:nvSpPr>
        <p:spPr/>
        <p:txBody>
          <a:bodyPr/>
          <a:lstStyle/>
          <a:p>
            <a:fld id="{F173735F-2667-4028-B606-D96AABD86FDB}" type="slidenum">
              <a:rPr lang="id-ID" smtClean="0"/>
              <a:pPr/>
              <a:t>25</a:t>
            </a:fld>
            <a:endParaRPr lang="id-ID"/>
          </a:p>
        </p:txBody>
      </p:sp>
      <p:pic>
        <p:nvPicPr>
          <p:cNvPr id="6" name="Picture 5">
            <a:extLst>
              <a:ext uri="{FF2B5EF4-FFF2-40B4-BE49-F238E27FC236}">
                <a16:creationId xmlns:a16="http://schemas.microsoft.com/office/drawing/2014/main" id="{6EC4B3E5-5E38-4D86-8AB5-6E7528055F33}"/>
              </a:ext>
            </a:extLst>
          </p:cNvPr>
          <p:cNvPicPr>
            <a:picLocks noChangeAspect="1"/>
          </p:cNvPicPr>
          <p:nvPr/>
        </p:nvPicPr>
        <p:blipFill>
          <a:blip r:embed="rId2"/>
          <a:stretch>
            <a:fillRect/>
          </a:stretch>
        </p:blipFill>
        <p:spPr>
          <a:xfrm>
            <a:off x="2987040" y="914008"/>
            <a:ext cx="5013960" cy="3727192"/>
          </a:xfrm>
          <a:prstGeom prst="rect">
            <a:avLst/>
          </a:prstGeom>
        </p:spPr>
      </p:pic>
      <p:pic>
        <p:nvPicPr>
          <p:cNvPr id="8" name="Picture 7">
            <a:extLst>
              <a:ext uri="{FF2B5EF4-FFF2-40B4-BE49-F238E27FC236}">
                <a16:creationId xmlns:a16="http://schemas.microsoft.com/office/drawing/2014/main" id="{88A05923-64A2-4D31-A3D2-EB6A64CED763}"/>
              </a:ext>
            </a:extLst>
          </p:cNvPr>
          <p:cNvPicPr>
            <a:picLocks noChangeAspect="1"/>
          </p:cNvPicPr>
          <p:nvPr/>
        </p:nvPicPr>
        <p:blipFill>
          <a:blip r:embed="rId3"/>
          <a:stretch>
            <a:fillRect/>
          </a:stretch>
        </p:blipFill>
        <p:spPr>
          <a:xfrm>
            <a:off x="3078480" y="4612470"/>
            <a:ext cx="3875315" cy="2205991"/>
          </a:xfrm>
          <a:prstGeom prst="rect">
            <a:avLst/>
          </a:prstGeom>
        </p:spPr>
      </p:pic>
    </p:spTree>
    <p:extLst>
      <p:ext uri="{BB962C8B-B14F-4D97-AF65-F5344CB8AC3E}">
        <p14:creationId xmlns:p14="http://schemas.microsoft.com/office/powerpoint/2010/main" val="16036739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77861-FC48-4D6D-A4D0-1A4BFA69D817}"/>
              </a:ext>
            </a:extLst>
          </p:cNvPr>
          <p:cNvSpPr>
            <a:spLocks noGrp="1"/>
          </p:cNvSpPr>
          <p:nvPr>
            <p:ph type="title"/>
          </p:nvPr>
        </p:nvSpPr>
        <p:spPr/>
        <p:txBody>
          <a:bodyPr>
            <a:normAutofit fontScale="90000"/>
          </a:bodyPr>
          <a:lstStyle/>
          <a:p>
            <a:r>
              <a:rPr lang="en-US" dirty="0"/>
              <a:t>Example of Triangular Membership Function</a:t>
            </a:r>
          </a:p>
        </p:txBody>
      </p:sp>
      <p:sp>
        <p:nvSpPr>
          <p:cNvPr id="3" name="Slide Number Placeholder 2">
            <a:extLst>
              <a:ext uri="{FF2B5EF4-FFF2-40B4-BE49-F238E27FC236}">
                <a16:creationId xmlns:a16="http://schemas.microsoft.com/office/drawing/2014/main" id="{C2900BF2-FD0C-4BC2-A31D-0D88A4633811}"/>
              </a:ext>
            </a:extLst>
          </p:cNvPr>
          <p:cNvSpPr>
            <a:spLocks noGrp="1"/>
          </p:cNvSpPr>
          <p:nvPr>
            <p:ph type="sldNum" sz="quarter" idx="12"/>
          </p:nvPr>
        </p:nvSpPr>
        <p:spPr/>
        <p:txBody>
          <a:bodyPr/>
          <a:lstStyle/>
          <a:p>
            <a:fld id="{F173735F-2667-4028-B606-D96AABD86FDB}" type="slidenum">
              <a:rPr lang="id-ID" smtClean="0"/>
              <a:pPr/>
              <a:t>26</a:t>
            </a:fld>
            <a:endParaRPr lang="id-ID"/>
          </a:p>
        </p:txBody>
      </p:sp>
      <p:sp>
        <p:nvSpPr>
          <p:cNvPr id="4" name="Content Placeholder 3">
            <a:extLst>
              <a:ext uri="{FF2B5EF4-FFF2-40B4-BE49-F238E27FC236}">
                <a16:creationId xmlns:a16="http://schemas.microsoft.com/office/drawing/2014/main" id="{BD093A78-A836-4958-BA27-48C7E0787752}"/>
              </a:ext>
            </a:extLst>
          </p:cNvPr>
          <p:cNvSpPr>
            <a:spLocks noGrp="1"/>
          </p:cNvSpPr>
          <p:nvPr>
            <p:ph idx="1"/>
          </p:nvPr>
        </p:nvSpPr>
        <p:spPr/>
        <p:txBody>
          <a:bodyPr/>
          <a:lstStyle/>
          <a:p>
            <a:r>
              <a:rPr lang="en-US" dirty="0"/>
              <a:t>According to WHO, the ideal room temperature for human occupancy is 18-25⁰C. The ideal for infant is 20-21 ⁰C. A infant sleep with the room temperature at 22 ⁰C. What is the degree of comfortability this room for this infant?</a:t>
            </a:r>
          </a:p>
        </p:txBody>
      </p:sp>
      <p:pic>
        <p:nvPicPr>
          <p:cNvPr id="5" name="Picture 4">
            <a:extLst>
              <a:ext uri="{FF2B5EF4-FFF2-40B4-BE49-F238E27FC236}">
                <a16:creationId xmlns:a16="http://schemas.microsoft.com/office/drawing/2014/main" id="{CDE3DC9F-7C95-49ED-9009-C527A34B5056}"/>
              </a:ext>
            </a:extLst>
          </p:cNvPr>
          <p:cNvPicPr>
            <a:picLocks noChangeAspect="1"/>
          </p:cNvPicPr>
          <p:nvPr/>
        </p:nvPicPr>
        <p:blipFill>
          <a:blip r:embed="rId2"/>
          <a:stretch>
            <a:fillRect/>
          </a:stretch>
        </p:blipFill>
        <p:spPr>
          <a:xfrm>
            <a:off x="3359834" y="3334956"/>
            <a:ext cx="3875315" cy="2205991"/>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9CEBBE4-36FC-447F-B383-968CD30BAF90}"/>
                  </a:ext>
                </a:extLst>
              </p:cNvPr>
              <p:cNvSpPr txBox="1"/>
              <p:nvPr/>
            </p:nvSpPr>
            <p:spPr>
              <a:xfrm>
                <a:off x="1640645" y="5720612"/>
                <a:ext cx="6548510" cy="1200329"/>
              </a:xfrm>
              <a:prstGeom prst="rect">
                <a:avLst/>
              </a:prstGeom>
              <a:noFill/>
            </p:spPr>
            <p:txBody>
              <a:bodyPr wrap="square" rtlCol="0">
                <a:spAutoFit/>
              </a:bodyPr>
              <a:lstStyle/>
              <a:p>
                <a:r>
                  <a:rPr lang="en-US" dirty="0"/>
                  <a:t>X is the temperature room when you are entering the room</a:t>
                </a:r>
              </a:p>
              <a:p>
                <a14:m>
                  <m:oMath xmlns:m="http://schemas.openxmlformats.org/officeDocument/2006/math">
                    <m:r>
                      <a:rPr lang="en-US" b="0" i="1" smtClean="0">
                        <a:latin typeface="Cambria Math" panose="02040503050406030204" pitchFamily="18" charset="0"/>
                      </a:rPr>
                      <m:t>𝑎</m:t>
                    </m:r>
                  </m:oMath>
                </a14:m>
                <a:r>
                  <a:rPr lang="en-US" dirty="0"/>
                  <a:t> is the minimum ideal temperature</a:t>
                </a:r>
              </a:p>
              <a:p>
                <a14:m>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oMath>
                </a14:m>
                <a:r>
                  <a:rPr lang="en-US" dirty="0"/>
                  <a:t> is the optimal temperature for infant</a:t>
                </a:r>
              </a:p>
              <a:p>
                <a14:m>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 </m:t>
                    </m:r>
                  </m:oMath>
                </a14:m>
                <a:r>
                  <a:rPr lang="en-US" dirty="0"/>
                  <a:t>is the maximum ideal temperature</a:t>
                </a:r>
              </a:p>
            </p:txBody>
          </p:sp>
        </mc:Choice>
        <mc:Fallback xmlns="">
          <p:sp>
            <p:nvSpPr>
              <p:cNvPr id="6" name="TextBox 5">
                <a:extLst>
                  <a:ext uri="{FF2B5EF4-FFF2-40B4-BE49-F238E27FC236}">
                    <a16:creationId xmlns:a16="http://schemas.microsoft.com/office/drawing/2014/main" id="{09CEBBE4-36FC-447F-B383-968CD30BAF90}"/>
                  </a:ext>
                </a:extLst>
              </p:cNvPr>
              <p:cNvSpPr txBox="1">
                <a:spLocks noRot="1" noChangeAspect="1" noMove="1" noResize="1" noEditPoints="1" noAdjustHandles="1" noChangeArrowheads="1" noChangeShapeType="1" noTextEdit="1"/>
              </p:cNvSpPr>
              <p:nvPr/>
            </p:nvSpPr>
            <p:spPr>
              <a:xfrm>
                <a:off x="1640645" y="5720612"/>
                <a:ext cx="6548510" cy="1200329"/>
              </a:xfrm>
              <a:prstGeom prst="rect">
                <a:avLst/>
              </a:prstGeom>
              <a:blipFill>
                <a:blip r:embed="rId3"/>
                <a:stretch>
                  <a:fillRect l="-745" t="-2538" b="-7107"/>
                </a:stretch>
              </a:blipFill>
            </p:spPr>
            <p:txBody>
              <a:bodyPr/>
              <a:lstStyle/>
              <a:p>
                <a:r>
                  <a:rPr lang="en-US">
                    <a:noFill/>
                  </a:rPr>
                  <a:t> </a:t>
                </a:r>
              </a:p>
            </p:txBody>
          </p:sp>
        </mc:Fallback>
      </mc:AlternateContent>
    </p:spTree>
    <p:extLst>
      <p:ext uri="{BB962C8B-B14F-4D97-AF65-F5344CB8AC3E}">
        <p14:creationId xmlns:p14="http://schemas.microsoft.com/office/powerpoint/2010/main" val="39476240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393D3-CBC8-4160-B8B4-5C6BA8C731AA}"/>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A971576B-F6DF-43E3-8AEC-F3E2F55A0577}"/>
              </a:ext>
            </a:extLst>
          </p:cNvPr>
          <p:cNvSpPr>
            <a:spLocks noGrp="1"/>
          </p:cNvSpPr>
          <p:nvPr>
            <p:ph type="sldNum" sz="quarter" idx="12"/>
          </p:nvPr>
        </p:nvSpPr>
        <p:spPr/>
        <p:txBody>
          <a:bodyPr/>
          <a:lstStyle/>
          <a:p>
            <a:fld id="{F173735F-2667-4028-B606-D96AABD86FDB}" type="slidenum">
              <a:rPr lang="id-ID" smtClean="0"/>
              <a:pPr/>
              <a:t>27</a:t>
            </a:fld>
            <a:endParaRPr lang="id-ID"/>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B9A6B3D4-3636-4767-AE7F-EBF3B3662D18}"/>
                  </a:ext>
                </a:extLst>
              </p:cNvPr>
              <p:cNvSpPr>
                <a:spLocks noGrp="1"/>
              </p:cNvSpPr>
              <p:nvPr>
                <p:ph idx="1"/>
              </p:nvPr>
            </p:nvSpPr>
            <p:spPr/>
            <p:txBody>
              <a:bodyPr/>
              <a:lstStyle/>
              <a:p>
                <a:r>
                  <a:rPr lang="en-US" dirty="0"/>
                  <a:t>According to WHO, the ideal room temperature for human occupancy is 18-25⁰C. The ideal for infant is 20-21 ⁰C. A infant sleep with the room temperature at 22 ⁰C. What is the degree of comfortability this room for this infant?</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𝑖𝑑𝑒𝑎𝑙</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𝑥</m:t>
                          </m:r>
                        </m:num>
                        <m:den>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𝑐</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25−22</m:t>
                          </m:r>
                        </m:num>
                        <m:den>
                          <m:r>
                            <a:rPr lang="en-US" b="0" i="1" smtClean="0">
                              <a:latin typeface="Cambria Math" panose="02040503050406030204" pitchFamily="18" charset="0"/>
                            </a:rPr>
                            <m:t>25−21</m:t>
                          </m:r>
                        </m:den>
                      </m:f>
                      <m:r>
                        <a:rPr lang="en-US" b="0" i="1" smtClean="0">
                          <a:latin typeface="Cambria Math" panose="02040503050406030204" pitchFamily="18" charset="0"/>
                        </a:rPr>
                        <m:t>=0.75</m:t>
                      </m:r>
                    </m:oMath>
                  </m:oMathPara>
                </a14:m>
                <a:endParaRPr lang="en-US" dirty="0"/>
              </a:p>
            </p:txBody>
          </p:sp>
        </mc:Choice>
        <mc:Fallback xmlns="">
          <p:sp>
            <p:nvSpPr>
              <p:cNvPr id="4" name="Content Placeholder 3">
                <a:extLst>
                  <a:ext uri="{FF2B5EF4-FFF2-40B4-BE49-F238E27FC236}">
                    <a16:creationId xmlns:a16="http://schemas.microsoft.com/office/drawing/2014/main" id="{B9A6B3D4-3636-4767-AE7F-EBF3B3662D18}"/>
                  </a:ext>
                </a:extLst>
              </p:cNvPr>
              <p:cNvSpPr>
                <a:spLocks noGrp="1" noRot="1" noChangeAspect="1" noMove="1" noResize="1" noEditPoints="1" noAdjustHandles="1" noChangeArrowheads="1" noChangeShapeType="1" noTextEdit="1"/>
              </p:cNvSpPr>
              <p:nvPr>
                <p:ph idx="1"/>
              </p:nvPr>
            </p:nvSpPr>
            <p:spPr>
              <a:blipFill>
                <a:blip r:embed="rId2"/>
                <a:stretch>
                  <a:fillRect l="-722" t="-821"/>
                </a:stretch>
              </a:blipFill>
            </p:spPr>
            <p:txBody>
              <a:bodyPr/>
              <a:lstStyle/>
              <a:p>
                <a:r>
                  <a:rPr lang="en-US">
                    <a:noFill/>
                  </a:rPr>
                  <a:t> </a:t>
                </a:r>
              </a:p>
            </p:txBody>
          </p:sp>
        </mc:Fallback>
      </mc:AlternateContent>
    </p:spTree>
    <p:extLst>
      <p:ext uri="{BB962C8B-B14F-4D97-AF65-F5344CB8AC3E}">
        <p14:creationId xmlns:p14="http://schemas.microsoft.com/office/powerpoint/2010/main" val="37996287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FCAF8-2161-49FC-8A2C-E20FCC93C336}"/>
              </a:ext>
            </a:extLst>
          </p:cNvPr>
          <p:cNvSpPr>
            <a:spLocks noGrp="1"/>
          </p:cNvSpPr>
          <p:nvPr>
            <p:ph type="title"/>
          </p:nvPr>
        </p:nvSpPr>
        <p:spPr/>
        <p:txBody>
          <a:bodyPr>
            <a:normAutofit/>
          </a:bodyPr>
          <a:lstStyle/>
          <a:p>
            <a:r>
              <a:rPr lang="en-US" dirty="0"/>
              <a:t>Gaussian function</a:t>
            </a:r>
          </a:p>
        </p:txBody>
      </p:sp>
      <p:sp>
        <p:nvSpPr>
          <p:cNvPr id="3" name="Slide Number Placeholder 2">
            <a:extLst>
              <a:ext uri="{FF2B5EF4-FFF2-40B4-BE49-F238E27FC236}">
                <a16:creationId xmlns:a16="http://schemas.microsoft.com/office/drawing/2014/main" id="{6950882E-BE0F-4A37-96BA-AE70EE518101}"/>
              </a:ext>
            </a:extLst>
          </p:cNvPr>
          <p:cNvSpPr>
            <a:spLocks noGrp="1"/>
          </p:cNvSpPr>
          <p:nvPr>
            <p:ph type="sldNum" sz="quarter" idx="12"/>
          </p:nvPr>
        </p:nvSpPr>
        <p:spPr/>
        <p:txBody>
          <a:bodyPr/>
          <a:lstStyle/>
          <a:p>
            <a:fld id="{F173735F-2667-4028-B606-D96AABD86FDB}" type="slidenum">
              <a:rPr lang="id-ID" smtClean="0"/>
              <a:pPr/>
              <a:t>28</a:t>
            </a:fld>
            <a:endParaRPr lang="id-ID"/>
          </a:p>
        </p:txBody>
      </p:sp>
      <p:pic>
        <p:nvPicPr>
          <p:cNvPr id="6" name="Picture 5">
            <a:extLst>
              <a:ext uri="{FF2B5EF4-FFF2-40B4-BE49-F238E27FC236}">
                <a16:creationId xmlns:a16="http://schemas.microsoft.com/office/drawing/2014/main" id="{59F368BC-3D11-4C1D-862F-2ABB4BDB7838}"/>
              </a:ext>
            </a:extLst>
          </p:cNvPr>
          <p:cNvPicPr>
            <a:picLocks noChangeAspect="1"/>
          </p:cNvPicPr>
          <p:nvPr/>
        </p:nvPicPr>
        <p:blipFill>
          <a:blip r:embed="rId2"/>
          <a:stretch>
            <a:fillRect/>
          </a:stretch>
        </p:blipFill>
        <p:spPr>
          <a:xfrm>
            <a:off x="899159" y="2011288"/>
            <a:ext cx="5535913" cy="4115192"/>
          </a:xfrm>
          <a:prstGeom prst="rect">
            <a:avLst/>
          </a:prstGeom>
        </p:spPr>
      </p:pic>
      <p:pic>
        <p:nvPicPr>
          <p:cNvPr id="8" name="Picture 7">
            <a:extLst>
              <a:ext uri="{FF2B5EF4-FFF2-40B4-BE49-F238E27FC236}">
                <a16:creationId xmlns:a16="http://schemas.microsoft.com/office/drawing/2014/main" id="{388AF3DE-328D-4B7C-8DDF-271D7535C415}"/>
              </a:ext>
            </a:extLst>
          </p:cNvPr>
          <p:cNvPicPr>
            <a:picLocks noChangeAspect="1"/>
          </p:cNvPicPr>
          <p:nvPr/>
        </p:nvPicPr>
        <p:blipFill>
          <a:blip r:embed="rId3"/>
          <a:stretch>
            <a:fillRect/>
          </a:stretch>
        </p:blipFill>
        <p:spPr>
          <a:xfrm>
            <a:off x="6462381" y="3282846"/>
            <a:ext cx="2681619" cy="1162826"/>
          </a:xfrm>
          <a:prstGeom prst="rect">
            <a:avLst/>
          </a:prstGeom>
        </p:spPr>
      </p:pic>
    </p:spTree>
    <p:extLst>
      <p:ext uri="{BB962C8B-B14F-4D97-AF65-F5344CB8AC3E}">
        <p14:creationId xmlns:p14="http://schemas.microsoft.com/office/powerpoint/2010/main" val="42673452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A7A4A-71C6-445F-9404-2B9419E1FB9F}"/>
              </a:ext>
            </a:extLst>
          </p:cNvPr>
          <p:cNvSpPr>
            <a:spLocks noGrp="1"/>
          </p:cNvSpPr>
          <p:nvPr>
            <p:ph type="title"/>
          </p:nvPr>
        </p:nvSpPr>
        <p:spPr>
          <a:xfrm>
            <a:off x="2118360" y="579120"/>
            <a:ext cx="7543800" cy="639688"/>
          </a:xfrm>
        </p:spPr>
        <p:txBody>
          <a:bodyPr/>
          <a:lstStyle/>
          <a:p>
            <a:r>
              <a:rPr lang="en-US" dirty="0"/>
              <a:t>Generalized Bell function</a:t>
            </a:r>
          </a:p>
        </p:txBody>
      </p:sp>
      <p:sp>
        <p:nvSpPr>
          <p:cNvPr id="3" name="Slide Number Placeholder 2">
            <a:extLst>
              <a:ext uri="{FF2B5EF4-FFF2-40B4-BE49-F238E27FC236}">
                <a16:creationId xmlns:a16="http://schemas.microsoft.com/office/drawing/2014/main" id="{812311B4-BBAE-4429-A726-4F01BEEA0A6C}"/>
              </a:ext>
            </a:extLst>
          </p:cNvPr>
          <p:cNvSpPr>
            <a:spLocks noGrp="1"/>
          </p:cNvSpPr>
          <p:nvPr>
            <p:ph type="sldNum" sz="quarter" idx="12"/>
          </p:nvPr>
        </p:nvSpPr>
        <p:spPr/>
        <p:txBody>
          <a:bodyPr/>
          <a:lstStyle/>
          <a:p>
            <a:fld id="{F173735F-2667-4028-B606-D96AABD86FDB}" type="slidenum">
              <a:rPr lang="id-ID" smtClean="0"/>
              <a:pPr/>
              <a:t>29</a:t>
            </a:fld>
            <a:endParaRPr lang="id-ID"/>
          </a:p>
        </p:txBody>
      </p:sp>
      <p:pic>
        <p:nvPicPr>
          <p:cNvPr id="6" name="Picture 5">
            <a:extLst>
              <a:ext uri="{FF2B5EF4-FFF2-40B4-BE49-F238E27FC236}">
                <a16:creationId xmlns:a16="http://schemas.microsoft.com/office/drawing/2014/main" id="{0E9C89A7-4A60-4D6E-BB1C-ACD73D954117}"/>
              </a:ext>
            </a:extLst>
          </p:cNvPr>
          <p:cNvPicPr>
            <a:picLocks noChangeAspect="1"/>
          </p:cNvPicPr>
          <p:nvPr/>
        </p:nvPicPr>
        <p:blipFill>
          <a:blip r:embed="rId2"/>
          <a:stretch>
            <a:fillRect/>
          </a:stretch>
        </p:blipFill>
        <p:spPr>
          <a:xfrm>
            <a:off x="2118360" y="1379428"/>
            <a:ext cx="5623560" cy="4180346"/>
          </a:xfrm>
          <a:prstGeom prst="rect">
            <a:avLst/>
          </a:prstGeom>
        </p:spPr>
      </p:pic>
      <p:pic>
        <p:nvPicPr>
          <p:cNvPr id="8" name="Picture 7">
            <a:extLst>
              <a:ext uri="{FF2B5EF4-FFF2-40B4-BE49-F238E27FC236}">
                <a16:creationId xmlns:a16="http://schemas.microsoft.com/office/drawing/2014/main" id="{27989983-7FA6-45A6-8081-07CBB198DAC1}"/>
              </a:ext>
            </a:extLst>
          </p:cNvPr>
          <p:cNvPicPr>
            <a:picLocks noChangeAspect="1"/>
          </p:cNvPicPr>
          <p:nvPr/>
        </p:nvPicPr>
        <p:blipFill>
          <a:blip r:embed="rId3"/>
          <a:stretch>
            <a:fillRect/>
          </a:stretch>
        </p:blipFill>
        <p:spPr>
          <a:xfrm>
            <a:off x="3348089" y="5680855"/>
            <a:ext cx="3164101" cy="1137606"/>
          </a:xfrm>
          <a:prstGeom prst="rect">
            <a:avLst/>
          </a:prstGeom>
        </p:spPr>
      </p:pic>
    </p:spTree>
    <p:extLst>
      <p:ext uri="{BB962C8B-B14F-4D97-AF65-F5344CB8AC3E}">
        <p14:creationId xmlns:p14="http://schemas.microsoft.com/office/powerpoint/2010/main" val="162795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91A96-FC61-49D3-845C-7DC8013DF236}"/>
              </a:ext>
            </a:extLst>
          </p:cNvPr>
          <p:cNvSpPr>
            <a:spLocks noGrp="1"/>
          </p:cNvSpPr>
          <p:nvPr>
            <p:ph type="title"/>
          </p:nvPr>
        </p:nvSpPr>
        <p:spPr/>
        <p:txBody>
          <a:bodyPr/>
          <a:lstStyle/>
          <a:p>
            <a:r>
              <a:rPr lang="en-US" dirty="0"/>
              <a:t>Outline</a:t>
            </a:r>
          </a:p>
        </p:txBody>
      </p:sp>
      <p:sp>
        <p:nvSpPr>
          <p:cNvPr id="3" name="Slide Number Placeholder 2">
            <a:extLst>
              <a:ext uri="{FF2B5EF4-FFF2-40B4-BE49-F238E27FC236}">
                <a16:creationId xmlns:a16="http://schemas.microsoft.com/office/drawing/2014/main" id="{F74AE236-A5F8-4CB5-979A-BC79B27F9C6D}"/>
              </a:ext>
            </a:extLst>
          </p:cNvPr>
          <p:cNvSpPr>
            <a:spLocks noGrp="1"/>
          </p:cNvSpPr>
          <p:nvPr>
            <p:ph type="sldNum" sz="quarter" idx="12"/>
          </p:nvPr>
        </p:nvSpPr>
        <p:spPr/>
        <p:txBody>
          <a:bodyPr/>
          <a:lstStyle/>
          <a:p>
            <a:fld id="{F173735F-2667-4028-B606-D96AABD86FDB}" type="slidenum">
              <a:rPr lang="id-ID" smtClean="0"/>
              <a:pPr/>
              <a:t>3</a:t>
            </a:fld>
            <a:endParaRPr lang="id-ID"/>
          </a:p>
        </p:txBody>
      </p:sp>
      <p:sp>
        <p:nvSpPr>
          <p:cNvPr id="4" name="Content Placeholder 3">
            <a:extLst>
              <a:ext uri="{FF2B5EF4-FFF2-40B4-BE49-F238E27FC236}">
                <a16:creationId xmlns:a16="http://schemas.microsoft.com/office/drawing/2014/main" id="{F336D42E-1A43-465F-93D9-D2334787E7FE}"/>
              </a:ext>
            </a:extLst>
          </p:cNvPr>
          <p:cNvSpPr>
            <a:spLocks noGrp="1"/>
          </p:cNvSpPr>
          <p:nvPr>
            <p:ph idx="1"/>
          </p:nvPr>
        </p:nvSpPr>
        <p:spPr/>
        <p:txBody>
          <a:bodyPr/>
          <a:lstStyle/>
          <a:p>
            <a:r>
              <a:rPr lang="en-US" dirty="0"/>
              <a:t>Element of Sets</a:t>
            </a:r>
          </a:p>
          <a:p>
            <a:r>
              <a:rPr lang="en-US" dirty="0"/>
              <a:t>Membership Function</a:t>
            </a:r>
          </a:p>
          <a:p>
            <a:r>
              <a:rPr lang="en-US" dirty="0"/>
              <a:t>Crisp Sets</a:t>
            </a:r>
          </a:p>
          <a:p>
            <a:r>
              <a:rPr lang="en-US" dirty="0"/>
              <a:t>Fuzzy Sets</a:t>
            </a:r>
          </a:p>
          <a:p>
            <a:r>
              <a:rPr lang="en-US" dirty="0"/>
              <a:t>Fuzzy Membership Function</a:t>
            </a:r>
          </a:p>
          <a:p>
            <a:r>
              <a:rPr lang="en-US" dirty="0"/>
              <a:t>Difference between Fuzzy and Probability</a:t>
            </a:r>
          </a:p>
        </p:txBody>
      </p:sp>
    </p:spTree>
    <p:extLst>
      <p:ext uri="{BB962C8B-B14F-4D97-AF65-F5344CB8AC3E}">
        <p14:creationId xmlns:p14="http://schemas.microsoft.com/office/powerpoint/2010/main" val="18020260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DFC4B-4D2B-458E-9475-50C64BDDE6A4}"/>
              </a:ext>
            </a:extLst>
          </p:cNvPr>
          <p:cNvSpPr>
            <a:spLocks noGrp="1"/>
          </p:cNvSpPr>
          <p:nvPr>
            <p:ph type="title"/>
          </p:nvPr>
        </p:nvSpPr>
        <p:spPr>
          <a:xfrm>
            <a:off x="1143000" y="731435"/>
            <a:ext cx="7543800" cy="639688"/>
          </a:xfrm>
        </p:spPr>
        <p:txBody>
          <a:bodyPr>
            <a:normAutofit/>
          </a:bodyPr>
          <a:lstStyle/>
          <a:p>
            <a:r>
              <a:rPr lang="en-US" dirty="0"/>
              <a:t>Sigmoid function</a:t>
            </a:r>
          </a:p>
        </p:txBody>
      </p:sp>
      <p:sp>
        <p:nvSpPr>
          <p:cNvPr id="3" name="Slide Number Placeholder 2">
            <a:extLst>
              <a:ext uri="{FF2B5EF4-FFF2-40B4-BE49-F238E27FC236}">
                <a16:creationId xmlns:a16="http://schemas.microsoft.com/office/drawing/2014/main" id="{9EF6A8C3-FFD4-434A-A558-FFA4DBC7A19B}"/>
              </a:ext>
            </a:extLst>
          </p:cNvPr>
          <p:cNvSpPr>
            <a:spLocks noGrp="1"/>
          </p:cNvSpPr>
          <p:nvPr>
            <p:ph type="sldNum" sz="quarter" idx="12"/>
          </p:nvPr>
        </p:nvSpPr>
        <p:spPr/>
        <p:txBody>
          <a:bodyPr/>
          <a:lstStyle/>
          <a:p>
            <a:fld id="{F173735F-2667-4028-B606-D96AABD86FDB}" type="slidenum">
              <a:rPr lang="id-ID" smtClean="0"/>
              <a:pPr/>
              <a:t>30</a:t>
            </a:fld>
            <a:endParaRPr lang="id-ID"/>
          </a:p>
        </p:txBody>
      </p:sp>
      <p:pic>
        <p:nvPicPr>
          <p:cNvPr id="6" name="Picture 5">
            <a:extLst>
              <a:ext uri="{FF2B5EF4-FFF2-40B4-BE49-F238E27FC236}">
                <a16:creationId xmlns:a16="http://schemas.microsoft.com/office/drawing/2014/main" id="{294D8193-29EC-4189-A4F7-6B92F5BA0D8C}"/>
              </a:ext>
            </a:extLst>
          </p:cNvPr>
          <p:cNvPicPr>
            <a:picLocks noChangeAspect="1"/>
          </p:cNvPicPr>
          <p:nvPr/>
        </p:nvPicPr>
        <p:blipFill>
          <a:blip r:embed="rId2"/>
          <a:stretch>
            <a:fillRect/>
          </a:stretch>
        </p:blipFill>
        <p:spPr>
          <a:xfrm>
            <a:off x="2485390" y="1770942"/>
            <a:ext cx="4859020" cy="3612015"/>
          </a:xfrm>
          <a:prstGeom prst="rect">
            <a:avLst/>
          </a:prstGeom>
        </p:spPr>
      </p:pic>
      <p:pic>
        <p:nvPicPr>
          <p:cNvPr id="8" name="Picture 7">
            <a:extLst>
              <a:ext uri="{FF2B5EF4-FFF2-40B4-BE49-F238E27FC236}">
                <a16:creationId xmlns:a16="http://schemas.microsoft.com/office/drawing/2014/main" id="{BC1E24EF-A530-4153-914C-CDD45AD69D13}"/>
              </a:ext>
            </a:extLst>
          </p:cNvPr>
          <p:cNvPicPr>
            <a:picLocks noChangeAspect="1"/>
          </p:cNvPicPr>
          <p:nvPr/>
        </p:nvPicPr>
        <p:blipFill>
          <a:blip r:embed="rId3"/>
          <a:stretch>
            <a:fillRect/>
          </a:stretch>
        </p:blipFill>
        <p:spPr>
          <a:xfrm>
            <a:off x="3370204" y="5718237"/>
            <a:ext cx="3089391" cy="1139763"/>
          </a:xfrm>
          <a:prstGeom prst="rect">
            <a:avLst/>
          </a:prstGeom>
        </p:spPr>
      </p:pic>
    </p:spTree>
    <p:extLst>
      <p:ext uri="{BB962C8B-B14F-4D97-AF65-F5344CB8AC3E}">
        <p14:creationId xmlns:p14="http://schemas.microsoft.com/office/powerpoint/2010/main" val="34254113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B798C-3D9B-4A67-A77C-97091F5F40EE}"/>
              </a:ext>
            </a:extLst>
          </p:cNvPr>
          <p:cNvSpPr>
            <a:spLocks noGrp="1"/>
          </p:cNvSpPr>
          <p:nvPr>
            <p:ph type="title"/>
          </p:nvPr>
        </p:nvSpPr>
        <p:spPr>
          <a:xfrm>
            <a:off x="1813560" y="583902"/>
            <a:ext cx="7543800" cy="639688"/>
          </a:xfrm>
        </p:spPr>
        <p:txBody>
          <a:bodyPr>
            <a:normAutofit/>
          </a:bodyPr>
          <a:lstStyle/>
          <a:p>
            <a:r>
              <a:rPr lang="en-US" dirty="0"/>
              <a:t>P-Sigmoid function</a:t>
            </a:r>
          </a:p>
        </p:txBody>
      </p:sp>
      <p:sp>
        <p:nvSpPr>
          <p:cNvPr id="3" name="Slide Number Placeholder 2">
            <a:extLst>
              <a:ext uri="{FF2B5EF4-FFF2-40B4-BE49-F238E27FC236}">
                <a16:creationId xmlns:a16="http://schemas.microsoft.com/office/drawing/2014/main" id="{90E48A18-0EC4-4993-9DE3-21ABB5878582}"/>
              </a:ext>
            </a:extLst>
          </p:cNvPr>
          <p:cNvSpPr>
            <a:spLocks noGrp="1"/>
          </p:cNvSpPr>
          <p:nvPr>
            <p:ph type="sldNum" sz="quarter" idx="12"/>
          </p:nvPr>
        </p:nvSpPr>
        <p:spPr/>
        <p:txBody>
          <a:bodyPr/>
          <a:lstStyle/>
          <a:p>
            <a:fld id="{F173735F-2667-4028-B606-D96AABD86FDB}" type="slidenum">
              <a:rPr lang="id-ID" smtClean="0"/>
              <a:pPr/>
              <a:t>31</a:t>
            </a:fld>
            <a:endParaRPr lang="id-ID"/>
          </a:p>
        </p:txBody>
      </p:sp>
      <p:pic>
        <p:nvPicPr>
          <p:cNvPr id="6" name="Picture 5">
            <a:extLst>
              <a:ext uri="{FF2B5EF4-FFF2-40B4-BE49-F238E27FC236}">
                <a16:creationId xmlns:a16="http://schemas.microsoft.com/office/drawing/2014/main" id="{07DD814D-71CC-4C7D-81EF-54AED7A7B008}"/>
              </a:ext>
            </a:extLst>
          </p:cNvPr>
          <p:cNvPicPr>
            <a:picLocks noChangeAspect="1"/>
          </p:cNvPicPr>
          <p:nvPr/>
        </p:nvPicPr>
        <p:blipFill>
          <a:blip r:embed="rId2"/>
          <a:stretch>
            <a:fillRect/>
          </a:stretch>
        </p:blipFill>
        <p:spPr>
          <a:xfrm>
            <a:off x="2286000" y="1562032"/>
            <a:ext cx="4572000" cy="3398655"/>
          </a:xfrm>
          <a:prstGeom prst="rect">
            <a:avLst/>
          </a:prstGeom>
        </p:spPr>
      </p:pic>
      <p:pic>
        <p:nvPicPr>
          <p:cNvPr id="8" name="Picture 7">
            <a:extLst>
              <a:ext uri="{FF2B5EF4-FFF2-40B4-BE49-F238E27FC236}">
                <a16:creationId xmlns:a16="http://schemas.microsoft.com/office/drawing/2014/main" id="{0B01A0C9-8A39-4AE2-9AEE-F0989B20FACB}"/>
              </a:ext>
            </a:extLst>
          </p:cNvPr>
          <p:cNvPicPr>
            <a:picLocks noChangeAspect="1"/>
          </p:cNvPicPr>
          <p:nvPr/>
        </p:nvPicPr>
        <p:blipFill>
          <a:blip r:embed="rId3"/>
          <a:stretch>
            <a:fillRect/>
          </a:stretch>
        </p:blipFill>
        <p:spPr>
          <a:xfrm>
            <a:off x="3275511" y="4960687"/>
            <a:ext cx="2826547" cy="993567"/>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AAB9839-6E9E-4772-9919-5C534803D323}"/>
                  </a:ext>
                </a:extLst>
              </p:cNvPr>
              <p:cNvSpPr txBox="1"/>
              <p:nvPr/>
            </p:nvSpPr>
            <p:spPr>
              <a:xfrm>
                <a:off x="3275511" y="6074259"/>
                <a:ext cx="361759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𝑓</m:t>
                          </m:r>
                        </m:e>
                        <m:sub>
                          <m:r>
                            <a:rPr lang="en-US" sz="2400" b="0" i="1" smtClean="0">
                              <a:latin typeface="Cambria Math" panose="02040503050406030204" pitchFamily="18" charset="0"/>
                            </a:rPr>
                            <m:t>1</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1</m:t>
                              </m:r>
                            </m:sub>
                          </m:sSub>
                        </m:e>
                      </m:d>
                      <m:r>
                        <a:rPr lang="en-US" sz="2400" b="0" i="1" smtClean="0">
                          <a:latin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𝑓</m:t>
                          </m:r>
                        </m:e>
                        <m:sub>
                          <m:r>
                            <a:rPr lang="en-US" sz="2400" b="0" i="1" smtClean="0">
                              <a:latin typeface="Cambria Math" panose="02040503050406030204" pitchFamily="18" charset="0"/>
                            </a:rPr>
                            <m:t>2</m:t>
                          </m:r>
                        </m:sub>
                      </m:sSub>
                      <m:d>
                        <m:dPr>
                          <m:ctrlPr>
                            <a:rPr lang="en-US" sz="2400" i="1">
                              <a:latin typeface="Cambria Math" panose="02040503050406030204" pitchFamily="18" charset="0"/>
                            </a:rPr>
                          </m:ctrlPr>
                        </m:dPr>
                        <m:e>
                          <m:r>
                            <a:rPr lang="en-US" sz="2400" i="1">
                              <a:latin typeface="Cambria Math" panose="02040503050406030204" pitchFamily="18" charset="0"/>
                            </a:rPr>
                            <m:t>𝑥</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b="0" i="1" smtClean="0">
                                  <a:latin typeface="Cambria Math" panose="02040503050406030204" pitchFamily="18" charset="0"/>
                                </a:rPr>
                                <m:t>2</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𝑐</m:t>
                              </m:r>
                            </m:e>
                            <m:sub>
                              <m:r>
                                <a:rPr lang="en-US" sz="2400" b="0" i="1" smtClean="0">
                                  <a:latin typeface="Cambria Math" panose="02040503050406030204" pitchFamily="18" charset="0"/>
                                </a:rPr>
                                <m:t>2</m:t>
                              </m:r>
                            </m:sub>
                          </m:sSub>
                        </m:e>
                      </m:d>
                    </m:oMath>
                  </m:oMathPara>
                </a14:m>
                <a:endParaRPr lang="en-US" sz="2400" dirty="0"/>
              </a:p>
            </p:txBody>
          </p:sp>
        </mc:Choice>
        <mc:Fallback xmlns="">
          <p:sp>
            <p:nvSpPr>
              <p:cNvPr id="9" name="TextBox 8">
                <a:extLst>
                  <a:ext uri="{FF2B5EF4-FFF2-40B4-BE49-F238E27FC236}">
                    <a16:creationId xmlns:a16="http://schemas.microsoft.com/office/drawing/2014/main" id="{BAAB9839-6E9E-4772-9919-5C534803D323}"/>
                  </a:ext>
                </a:extLst>
              </p:cNvPr>
              <p:cNvSpPr txBox="1">
                <a:spLocks noRot="1" noChangeAspect="1" noMove="1" noResize="1" noEditPoints="1" noAdjustHandles="1" noChangeArrowheads="1" noChangeShapeType="1" noTextEdit="1"/>
              </p:cNvSpPr>
              <p:nvPr/>
            </p:nvSpPr>
            <p:spPr>
              <a:xfrm>
                <a:off x="3275511" y="6074259"/>
                <a:ext cx="3617593" cy="369332"/>
              </a:xfrm>
              <a:prstGeom prst="rect">
                <a:avLst/>
              </a:prstGeom>
              <a:blipFill>
                <a:blip r:embed="rId4"/>
                <a:stretch>
                  <a:fillRect l="-673" b="-34426"/>
                </a:stretch>
              </a:blipFill>
            </p:spPr>
            <p:txBody>
              <a:bodyPr/>
              <a:lstStyle/>
              <a:p>
                <a:r>
                  <a:rPr lang="en-US">
                    <a:noFill/>
                  </a:rPr>
                  <a:t> </a:t>
                </a:r>
              </a:p>
            </p:txBody>
          </p:sp>
        </mc:Fallback>
      </mc:AlternateContent>
    </p:spTree>
    <p:extLst>
      <p:ext uri="{BB962C8B-B14F-4D97-AF65-F5344CB8AC3E}">
        <p14:creationId xmlns:p14="http://schemas.microsoft.com/office/powerpoint/2010/main" val="30550887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B798C-3D9B-4A67-A77C-97091F5F40EE}"/>
              </a:ext>
            </a:extLst>
          </p:cNvPr>
          <p:cNvSpPr>
            <a:spLocks noGrp="1"/>
          </p:cNvSpPr>
          <p:nvPr>
            <p:ph type="title"/>
          </p:nvPr>
        </p:nvSpPr>
        <p:spPr>
          <a:xfrm>
            <a:off x="1813560" y="583902"/>
            <a:ext cx="7543800" cy="639688"/>
          </a:xfrm>
        </p:spPr>
        <p:txBody>
          <a:bodyPr>
            <a:normAutofit/>
          </a:bodyPr>
          <a:lstStyle/>
          <a:p>
            <a:r>
              <a:rPr lang="en-US" dirty="0"/>
              <a:t>D-Sigmoid function</a:t>
            </a:r>
          </a:p>
        </p:txBody>
      </p:sp>
      <p:sp>
        <p:nvSpPr>
          <p:cNvPr id="3" name="Slide Number Placeholder 2">
            <a:extLst>
              <a:ext uri="{FF2B5EF4-FFF2-40B4-BE49-F238E27FC236}">
                <a16:creationId xmlns:a16="http://schemas.microsoft.com/office/drawing/2014/main" id="{90E48A18-0EC4-4993-9DE3-21ABB5878582}"/>
              </a:ext>
            </a:extLst>
          </p:cNvPr>
          <p:cNvSpPr>
            <a:spLocks noGrp="1"/>
          </p:cNvSpPr>
          <p:nvPr>
            <p:ph type="sldNum" sz="quarter" idx="12"/>
          </p:nvPr>
        </p:nvSpPr>
        <p:spPr/>
        <p:txBody>
          <a:bodyPr/>
          <a:lstStyle/>
          <a:p>
            <a:fld id="{F173735F-2667-4028-B606-D96AABD86FDB}" type="slidenum">
              <a:rPr lang="id-ID" smtClean="0"/>
              <a:pPr/>
              <a:t>32</a:t>
            </a:fld>
            <a:endParaRPr lang="id-ID"/>
          </a:p>
        </p:txBody>
      </p:sp>
      <p:pic>
        <p:nvPicPr>
          <p:cNvPr id="8" name="Picture 7">
            <a:extLst>
              <a:ext uri="{FF2B5EF4-FFF2-40B4-BE49-F238E27FC236}">
                <a16:creationId xmlns:a16="http://schemas.microsoft.com/office/drawing/2014/main" id="{0B01A0C9-8A39-4AE2-9AEE-F0989B20FACB}"/>
              </a:ext>
            </a:extLst>
          </p:cNvPr>
          <p:cNvPicPr>
            <a:picLocks noChangeAspect="1"/>
          </p:cNvPicPr>
          <p:nvPr/>
        </p:nvPicPr>
        <p:blipFill>
          <a:blip r:embed="rId2"/>
          <a:stretch>
            <a:fillRect/>
          </a:stretch>
        </p:blipFill>
        <p:spPr>
          <a:xfrm>
            <a:off x="3275511" y="4960687"/>
            <a:ext cx="2826547" cy="993567"/>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AAB9839-6E9E-4772-9919-5C534803D323}"/>
                  </a:ext>
                </a:extLst>
              </p:cNvPr>
              <p:cNvSpPr txBox="1"/>
              <p:nvPr/>
            </p:nvSpPr>
            <p:spPr>
              <a:xfrm>
                <a:off x="3275511" y="6074259"/>
                <a:ext cx="350217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𝑓</m:t>
                          </m:r>
                        </m:e>
                        <m:sub>
                          <m:r>
                            <a:rPr lang="en-US" sz="2400" b="0" i="1" smtClean="0">
                              <a:latin typeface="Cambria Math" panose="02040503050406030204" pitchFamily="18" charset="0"/>
                            </a:rPr>
                            <m:t>1</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1</m:t>
                              </m:r>
                            </m:sub>
                          </m:sSub>
                        </m:e>
                      </m:d>
                      <m:r>
                        <a:rPr lang="en-US" sz="2400" b="0" i="1" smtClean="0">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𝑓</m:t>
                          </m:r>
                        </m:e>
                        <m:sub>
                          <m:r>
                            <a:rPr lang="en-US" sz="2400" b="0" i="1" smtClean="0">
                              <a:latin typeface="Cambria Math" panose="02040503050406030204" pitchFamily="18" charset="0"/>
                            </a:rPr>
                            <m:t>2</m:t>
                          </m:r>
                        </m:sub>
                      </m:sSub>
                      <m:d>
                        <m:dPr>
                          <m:ctrlPr>
                            <a:rPr lang="en-US" sz="2400" i="1">
                              <a:latin typeface="Cambria Math" panose="02040503050406030204" pitchFamily="18" charset="0"/>
                            </a:rPr>
                          </m:ctrlPr>
                        </m:dPr>
                        <m:e>
                          <m:r>
                            <a:rPr lang="en-US" sz="2400" i="1">
                              <a:latin typeface="Cambria Math" panose="02040503050406030204" pitchFamily="18" charset="0"/>
                            </a:rPr>
                            <m:t>𝑥</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b="0" i="1" smtClean="0">
                                  <a:latin typeface="Cambria Math" panose="02040503050406030204" pitchFamily="18" charset="0"/>
                                </a:rPr>
                                <m:t>2</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𝑐</m:t>
                              </m:r>
                            </m:e>
                            <m:sub>
                              <m:r>
                                <a:rPr lang="en-US" sz="2400" b="0" i="1" smtClean="0">
                                  <a:latin typeface="Cambria Math" panose="02040503050406030204" pitchFamily="18" charset="0"/>
                                </a:rPr>
                                <m:t>2</m:t>
                              </m:r>
                            </m:sub>
                          </m:sSub>
                        </m:e>
                      </m:d>
                    </m:oMath>
                  </m:oMathPara>
                </a14:m>
                <a:endParaRPr lang="en-US" sz="2400" dirty="0"/>
              </a:p>
            </p:txBody>
          </p:sp>
        </mc:Choice>
        <mc:Fallback xmlns="">
          <p:sp>
            <p:nvSpPr>
              <p:cNvPr id="9" name="TextBox 8">
                <a:extLst>
                  <a:ext uri="{FF2B5EF4-FFF2-40B4-BE49-F238E27FC236}">
                    <a16:creationId xmlns:a16="http://schemas.microsoft.com/office/drawing/2014/main" id="{BAAB9839-6E9E-4772-9919-5C534803D323}"/>
                  </a:ext>
                </a:extLst>
              </p:cNvPr>
              <p:cNvSpPr txBox="1">
                <a:spLocks noRot="1" noChangeAspect="1" noMove="1" noResize="1" noEditPoints="1" noAdjustHandles="1" noChangeArrowheads="1" noChangeShapeType="1" noTextEdit="1"/>
              </p:cNvSpPr>
              <p:nvPr/>
            </p:nvSpPr>
            <p:spPr>
              <a:xfrm>
                <a:off x="3275511" y="6074259"/>
                <a:ext cx="3502177" cy="369332"/>
              </a:xfrm>
              <a:prstGeom prst="rect">
                <a:avLst/>
              </a:prstGeom>
              <a:blipFill>
                <a:blip r:embed="rId3"/>
                <a:stretch>
                  <a:fillRect l="-2609" b="-34426"/>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73FFE6BB-F89E-46F3-932F-7E55CB6176AC}"/>
              </a:ext>
            </a:extLst>
          </p:cNvPr>
          <p:cNvPicPr>
            <a:picLocks noChangeAspect="1"/>
          </p:cNvPicPr>
          <p:nvPr/>
        </p:nvPicPr>
        <p:blipFill>
          <a:blip r:embed="rId4"/>
          <a:stretch>
            <a:fillRect/>
          </a:stretch>
        </p:blipFill>
        <p:spPr>
          <a:xfrm>
            <a:off x="2402784" y="1562032"/>
            <a:ext cx="4572000" cy="3398655"/>
          </a:xfrm>
          <a:prstGeom prst="rect">
            <a:avLst/>
          </a:prstGeom>
        </p:spPr>
      </p:pic>
    </p:spTree>
    <p:extLst>
      <p:ext uri="{BB962C8B-B14F-4D97-AF65-F5344CB8AC3E}">
        <p14:creationId xmlns:p14="http://schemas.microsoft.com/office/powerpoint/2010/main" val="634660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7078B-5508-4945-89A9-2DAC662B79A6}"/>
              </a:ext>
            </a:extLst>
          </p:cNvPr>
          <p:cNvSpPr>
            <a:spLocks noGrp="1"/>
          </p:cNvSpPr>
          <p:nvPr>
            <p:ph type="title"/>
          </p:nvPr>
        </p:nvSpPr>
        <p:spPr/>
        <p:txBody>
          <a:bodyPr/>
          <a:lstStyle/>
          <a:p>
            <a:r>
              <a:rPr lang="en-US" dirty="0"/>
              <a:t>S-Function</a:t>
            </a:r>
          </a:p>
        </p:txBody>
      </p:sp>
      <p:sp>
        <p:nvSpPr>
          <p:cNvPr id="3" name="Slide Number Placeholder 2">
            <a:extLst>
              <a:ext uri="{FF2B5EF4-FFF2-40B4-BE49-F238E27FC236}">
                <a16:creationId xmlns:a16="http://schemas.microsoft.com/office/drawing/2014/main" id="{97D73EDE-EA38-421A-BF7B-6A77D03B62D7}"/>
              </a:ext>
            </a:extLst>
          </p:cNvPr>
          <p:cNvSpPr>
            <a:spLocks noGrp="1"/>
          </p:cNvSpPr>
          <p:nvPr>
            <p:ph type="sldNum" sz="quarter" idx="12"/>
          </p:nvPr>
        </p:nvSpPr>
        <p:spPr/>
        <p:txBody>
          <a:bodyPr/>
          <a:lstStyle/>
          <a:p>
            <a:fld id="{F173735F-2667-4028-B606-D96AABD86FDB}" type="slidenum">
              <a:rPr lang="id-ID" smtClean="0"/>
              <a:pPr/>
              <a:t>33</a:t>
            </a:fld>
            <a:endParaRPr lang="id-ID"/>
          </a:p>
        </p:txBody>
      </p:sp>
      <p:pic>
        <p:nvPicPr>
          <p:cNvPr id="6" name="Picture 5">
            <a:extLst>
              <a:ext uri="{FF2B5EF4-FFF2-40B4-BE49-F238E27FC236}">
                <a16:creationId xmlns:a16="http://schemas.microsoft.com/office/drawing/2014/main" id="{541D3E50-81D0-4AA1-A0B6-C2F7355483BA}"/>
              </a:ext>
            </a:extLst>
          </p:cNvPr>
          <p:cNvPicPr>
            <a:picLocks noChangeAspect="1"/>
          </p:cNvPicPr>
          <p:nvPr/>
        </p:nvPicPr>
        <p:blipFill>
          <a:blip r:embed="rId2"/>
          <a:stretch>
            <a:fillRect/>
          </a:stretch>
        </p:blipFill>
        <p:spPr>
          <a:xfrm>
            <a:off x="1036320" y="2011288"/>
            <a:ext cx="4572000" cy="3398655"/>
          </a:xfrm>
          <a:prstGeom prst="rect">
            <a:avLst/>
          </a:prstGeom>
        </p:spPr>
      </p:pic>
      <p:pic>
        <p:nvPicPr>
          <p:cNvPr id="8" name="Picture 7">
            <a:extLst>
              <a:ext uri="{FF2B5EF4-FFF2-40B4-BE49-F238E27FC236}">
                <a16:creationId xmlns:a16="http://schemas.microsoft.com/office/drawing/2014/main" id="{1573A6D9-F9AD-4B70-AE01-CF543596D4D3}"/>
              </a:ext>
            </a:extLst>
          </p:cNvPr>
          <p:cNvPicPr>
            <a:picLocks noChangeAspect="1"/>
          </p:cNvPicPr>
          <p:nvPr/>
        </p:nvPicPr>
        <p:blipFill>
          <a:blip r:embed="rId3"/>
          <a:stretch>
            <a:fillRect/>
          </a:stretch>
        </p:blipFill>
        <p:spPr>
          <a:xfrm>
            <a:off x="5608320" y="2820699"/>
            <a:ext cx="3464688" cy="1779831"/>
          </a:xfrm>
          <a:prstGeom prst="rect">
            <a:avLst/>
          </a:prstGeom>
        </p:spPr>
      </p:pic>
    </p:spTree>
    <p:extLst>
      <p:ext uri="{BB962C8B-B14F-4D97-AF65-F5344CB8AC3E}">
        <p14:creationId xmlns:p14="http://schemas.microsoft.com/office/powerpoint/2010/main" val="28322713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BD21A-38E3-41F2-9029-6B4B4B9895C8}"/>
              </a:ext>
            </a:extLst>
          </p:cNvPr>
          <p:cNvSpPr>
            <a:spLocks noGrp="1"/>
          </p:cNvSpPr>
          <p:nvPr>
            <p:ph type="title"/>
          </p:nvPr>
        </p:nvSpPr>
        <p:spPr/>
        <p:txBody>
          <a:bodyPr/>
          <a:lstStyle/>
          <a:p>
            <a:r>
              <a:rPr lang="en-US" dirty="0"/>
              <a:t>Z-Function</a:t>
            </a:r>
          </a:p>
        </p:txBody>
      </p:sp>
      <p:sp>
        <p:nvSpPr>
          <p:cNvPr id="3" name="Slide Number Placeholder 2">
            <a:extLst>
              <a:ext uri="{FF2B5EF4-FFF2-40B4-BE49-F238E27FC236}">
                <a16:creationId xmlns:a16="http://schemas.microsoft.com/office/drawing/2014/main" id="{1A9A41B4-D637-49D0-8FDF-B8DCB67A80A7}"/>
              </a:ext>
            </a:extLst>
          </p:cNvPr>
          <p:cNvSpPr>
            <a:spLocks noGrp="1"/>
          </p:cNvSpPr>
          <p:nvPr>
            <p:ph type="sldNum" sz="quarter" idx="12"/>
          </p:nvPr>
        </p:nvSpPr>
        <p:spPr/>
        <p:txBody>
          <a:bodyPr/>
          <a:lstStyle/>
          <a:p>
            <a:fld id="{F173735F-2667-4028-B606-D96AABD86FDB}" type="slidenum">
              <a:rPr lang="id-ID" smtClean="0"/>
              <a:pPr/>
              <a:t>34</a:t>
            </a:fld>
            <a:endParaRPr lang="id-ID"/>
          </a:p>
        </p:txBody>
      </p:sp>
      <p:pic>
        <p:nvPicPr>
          <p:cNvPr id="6" name="Picture 5">
            <a:extLst>
              <a:ext uri="{FF2B5EF4-FFF2-40B4-BE49-F238E27FC236}">
                <a16:creationId xmlns:a16="http://schemas.microsoft.com/office/drawing/2014/main" id="{19B8537A-5EB0-4040-82CC-8576A1B6AA25}"/>
              </a:ext>
            </a:extLst>
          </p:cNvPr>
          <p:cNvPicPr>
            <a:picLocks noChangeAspect="1"/>
          </p:cNvPicPr>
          <p:nvPr/>
        </p:nvPicPr>
        <p:blipFill>
          <a:blip r:embed="rId2"/>
          <a:stretch>
            <a:fillRect/>
          </a:stretch>
        </p:blipFill>
        <p:spPr>
          <a:xfrm>
            <a:off x="883920" y="2087745"/>
            <a:ext cx="4572000" cy="3398655"/>
          </a:xfrm>
          <a:prstGeom prst="rect">
            <a:avLst/>
          </a:prstGeom>
        </p:spPr>
      </p:pic>
      <p:pic>
        <p:nvPicPr>
          <p:cNvPr id="8" name="Picture 7">
            <a:extLst>
              <a:ext uri="{FF2B5EF4-FFF2-40B4-BE49-F238E27FC236}">
                <a16:creationId xmlns:a16="http://schemas.microsoft.com/office/drawing/2014/main" id="{6A72CA29-A215-40DD-9653-8404D85F4982}"/>
              </a:ext>
            </a:extLst>
          </p:cNvPr>
          <p:cNvPicPr>
            <a:picLocks noChangeAspect="1"/>
          </p:cNvPicPr>
          <p:nvPr/>
        </p:nvPicPr>
        <p:blipFill>
          <a:blip r:embed="rId3"/>
          <a:stretch>
            <a:fillRect/>
          </a:stretch>
        </p:blipFill>
        <p:spPr>
          <a:xfrm>
            <a:off x="5241342" y="2760304"/>
            <a:ext cx="3902658" cy="2117674"/>
          </a:xfrm>
          <a:prstGeom prst="rect">
            <a:avLst/>
          </a:prstGeom>
        </p:spPr>
      </p:pic>
    </p:spTree>
    <p:extLst>
      <p:ext uri="{BB962C8B-B14F-4D97-AF65-F5344CB8AC3E}">
        <p14:creationId xmlns:p14="http://schemas.microsoft.com/office/powerpoint/2010/main" val="42398669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44BE9F8-A14F-4644-9F23-F67D350F7C49}"/>
                  </a:ext>
                </a:extLst>
              </p:cNvPr>
              <p:cNvSpPr>
                <a:spLocks noGrp="1"/>
              </p:cNvSpPr>
              <p:nvPr>
                <p:ph type="title"/>
              </p:nvPr>
            </p:nvSpPr>
            <p:spPr/>
            <p:txBody>
              <a:bodyPr>
                <a:normAutofit/>
              </a:bodyPr>
              <a:lstStyle/>
              <a:p>
                <a:r>
                  <a:rPr lang="en-US" dirty="0"/>
                  <a:t>Function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Π</m:t>
                    </m:r>
                  </m:oMath>
                </a14:m>
                <a:r>
                  <a:rPr lang="en-US" dirty="0"/>
                  <a:t> function</a:t>
                </a:r>
              </a:p>
            </p:txBody>
          </p:sp>
        </mc:Choice>
        <mc:Fallback xmlns="">
          <p:sp>
            <p:nvSpPr>
              <p:cNvPr id="2" name="Title 1">
                <a:extLst>
                  <a:ext uri="{FF2B5EF4-FFF2-40B4-BE49-F238E27FC236}">
                    <a16:creationId xmlns:a16="http://schemas.microsoft.com/office/drawing/2014/main" id="{144BE9F8-A14F-4644-9F23-F67D350F7C49}"/>
                  </a:ext>
                </a:extLst>
              </p:cNvPr>
              <p:cNvSpPr>
                <a:spLocks noGrp="1" noRot="1" noChangeAspect="1" noMove="1" noResize="1" noEditPoints="1" noAdjustHandles="1" noChangeArrowheads="1" noChangeShapeType="1" noTextEdit="1"/>
              </p:cNvSpPr>
              <p:nvPr>
                <p:ph type="title"/>
              </p:nvPr>
            </p:nvSpPr>
            <p:spPr>
              <a:blipFill>
                <a:blip r:embed="rId2"/>
                <a:stretch>
                  <a:fillRect t="-5714" b="-21905"/>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59A0D569-E4B7-44E2-B430-7099C52427D2}"/>
              </a:ext>
            </a:extLst>
          </p:cNvPr>
          <p:cNvSpPr>
            <a:spLocks noGrp="1"/>
          </p:cNvSpPr>
          <p:nvPr>
            <p:ph type="sldNum" sz="quarter" idx="12"/>
          </p:nvPr>
        </p:nvSpPr>
        <p:spPr/>
        <p:txBody>
          <a:bodyPr/>
          <a:lstStyle/>
          <a:p>
            <a:fld id="{F173735F-2667-4028-B606-D96AABD86FDB}" type="slidenum">
              <a:rPr lang="id-ID" smtClean="0"/>
              <a:pPr/>
              <a:t>35</a:t>
            </a:fld>
            <a:endParaRPr lang="id-ID"/>
          </a:p>
        </p:txBody>
      </p:sp>
      <p:pic>
        <p:nvPicPr>
          <p:cNvPr id="6" name="Picture 5">
            <a:extLst>
              <a:ext uri="{FF2B5EF4-FFF2-40B4-BE49-F238E27FC236}">
                <a16:creationId xmlns:a16="http://schemas.microsoft.com/office/drawing/2014/main" id="{887351A6-231C-4B4C-8B36-423D9F2D3110}"/>
              </a:ext>
            </a:extLst>
          </p:cNvPr>
          <p:cNvPicPr>
            <a:picLocks noChangeAspect="1"/>
          </p:cNvPicPr>
          <p:nvPr/>
        </p:nvPicPr>
        <p:blipFill>
          <a:blip r:embed="rId3"/>
          <a:stretch>
            <a:fillRect/>
          </a:stretch>
        </p:blipFill>
        <p:spPr>
          <a:xfrm>
            <a:off x="899160" y="2011288"/>
            <a:ext cx="4572000" cy="3398655"/>
          </a:xfrm>
          <a:prstGeom prst="rect">
            <a:avLst/>
          </a:prstGeom>
        </p:spPr>
      </p:pic>
      <p:pic>
        <p:nvPicPr>
          <p:cNvPr id="8" name="Picture 7">
            <a:extLst>
              <a:ext uri="{FF2B5EF4-FFF2-40B4-BE49-F238E27FC236}">
                <a16:creationId xmlns:a16="http://schemas.microsoft.com/office/drawing/2014/main" id="{B763EB7F-0FFC-4BF2-A917-AF69B3A0805E}"/>
              </a:ext>
            </a:extLst>
          </p:cNvPr>
          <p:cNvPicPr>
            <a:picLocks noChangeAspect="1"/>
          </p:cNvPicPr>
          <p:nvPr/>
        </p:nvPicPr>
        <p:blipFill>
          <a:blip r:embed="rId4"/>
          <a:stretch>
            <a:fillRect/>
          </a:stretch>
        </p:blipFill>
        <p:spPr>
          <a:xfrm>
            <a:off x="5318149" y="2011288"/>
            <a:ext cx="3825851" cy="3117861"/>
          </a:xfrm>
          <a:prstGeom prst="rect">
            <a:avLst/>
          </a:prstGeom>
        </p:spPr>
      </p:pic>
    </p:spTree>
    <p:extLst>
      <p:ext uri="{BB962C8B-B14F-4D97-AF65-F5344CB8AC3E}">
        <p14:creationId xmlns:p14="http://schemas.microsoft.com/office/powerpoint/2010/main" val="23795809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5158B-F871-4EEB-9114-3767E19F80C1}"/>
              </a:ext>
            </a:extLst>
          </p:cNvPr>
          <p:cNvSpPr>
            <a:spLocks noGrp="1"/>
          </p:cNvSpPr>
          <p:nvPr>
            <p:ph type="title"/>
          </p:nvPr>
        </p:nvSpPr>
        <p:spPr/>
        <p:txBody>
          <a:bodyPr>
            <a:normAutofit fontScale="90000"/>
          </a:bodyPr>
          <a:lstStyle/>
          <a:p>
            <a:r>
              <a:rPr lang="en-US" dirty="0"/>
              <a:t>How to Determine Membership Function</a:t>
            </a:r>
          </a:p>
        </p:txBody>
      </p:sp>
      <p:sp>
        <p:nvSpPr>
          <p:cNvPr id="3" name="Slide Number Placeholder 2">
            <a:extLst>
              <a:ext uri="{FF2B5EF4-FFF2-40B4-BE49-F238E27FC236}">
                <a16:creationId xmlns:a16="http://schemas.microsoft.com/office/drawing/2014/main" id="{AC3D9EDA-1186-43DA-869B-83BA243D5555}"/>
              </a:ext>
            </a:extLst>
          </p:cNvPr>
          <p:cNvSpPr>
            <a:spLocks noGrp="1"/>
          </p:cNvSpPr>
          <p:nvPr>
            <p:ph type="sldNum" sz="quarter" idx="12"/>
          </p:nvPr>
        </p:nvSpPr>
        <p:spPr/>
        <p:txBody>
          <a:bodyPr/>
          <a:lstStyle/>
          <a:p>
            <a:fld id="{F173735F-2667-4028-B606-D96AABD86FDB}" type="slidenum">
              <a:rPr lang="id-ID" smtClean="0"/>
              <a:pPr/>
              <a:t>36</a:t>
            </a:fld>
            <a:endParaRPr lang="id-ID"/>
          </a:p>
        </p:txBody>
      </p:sp>
      <p:sp>
        <p:nvSpPr>
          <p:cNvPr id="4" name="Content Placeholder 3">
            <a:extLst>
              <a:ext uri="{FF2B5EF4-FFF2-40B4-BE49-F238E27FC236}">
                <a16:creationId xmlns:a16="http://schemas.microsoft.com/office/drawing/2014/main" id="{ECE0D918-AAF9-4EA8-AF17-A96DC8BFE654}"/>
              </a:ext>
            </a:extLst>
          </p:cNvPr>
          <p:cNvSpPr>
            <a:spLocks noGrp="1"/>
          </p:cNvSpPr>
          <p:nvPr>
            <p:ph idx="1"/>
          </p:nvPr>
        </p:nvSpPr>
        <p:spPr/>
        <p:txBody>
          <a:bodyPr/>
          <a:lstStyle/>
          <a:p>
            <a:r>
              <a:rPr lang="en-US" dirty="0"/>
              <a:t>Interview those who are familiar with the underlying concept and later adjust it based on a tuning strategy</a:t>
            </a:r>
          </a:p>
          <a:p>
            <a:endParaRPr lang="en-US" dirty="0"/>
          </a:p>
          <a:p>
            <a:r>
              <a:rPr lang="en-US" dirty="0"/>
              <a:t>Construct it automatically from data.</a:t>
            </a:r>
          </a:p>
          <a:p>
            <a:endParaRPr lang="en-US" dirty="0"/>
          </a:p>
          <a:p>
            <a:r>
              <a:rPr lang="en-US" dirty="0"/>
              <a:t>Learn it based on feedback from the system performance</a:t>
            </a:r>
          </a:p>
        </p:txBody>
      </p:sp>
    </p:spTree>
    <p:extLst>
      <p:ext uri="{BB962C8B-B14F-4D97-AF65-F5344CB8AC3E}">
        <p14:creationId xmlns:p14="http://schemas.microsoft.com/office/powerpoint/2010/main" val="1708153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B90C9-10EB-45D8-8F79-3C85C49F1621}"/>
              </a:ext>
            </a:extLst>
          </p:cNvPr>
          <p:cNvSpPr>
            <a:spLocks noGrp="1"/>
          </p:cNvSpPr>
          <p:nvPr>
            <p:ph type="title"/>
          </p:nvPr>
        </p:nvSpPr>
        <p:spPr/>
        <p:txBody>
          <a:bodyPr/>
          <a:lstStyle/>
          <a:p>
            <a:r>
              <a:rPr lang="en-US" dirty="0"/>
              <a:t>Fuzzy Subset</a:t>
            </a:r>
          </a:p>
        </p:txBody>
      </p:sp>
      <p:sp>
        <p:nvSpPr>
          <p:cNvPr id="3" name="Slide Number Placeholder 2">
            <a:extLst>
              <a:ext uri="{FF2B5EF4-FFF2-40B4-BE49-F238E27FC236}">
                <a16:creationId xmlns:a16="http://schemas.microsoft.com/office/drawing/2014/main" id="{7665A51F-FEE3-4715-A3CE-B51BF41C0B0A}"/>
              </a:ext>
            </a:extLst>
          </p:cNvPr>
          <p:cNvSpPr>
            <a:spLocks noGrp="1"/>
          </p:cNvSpPr>
          <p:nvPr>
            <p:ph type="sldNum" sz="quarter" idx="12"/>
          </p:nvPr>
        </p:nvSpPr>
        <p:spPr/>
        <p:txBody>
          <a:bodyPr/>
          <a:lstStyle/>
          <a:p>
            <a:fld id="{F173735F-2667-4028-B606-D96AABD86FDB}" type="slidenum">
              <a:rPr lang="id-ID" smtClean="0"/>
              <a:pPr/>
              <a:t>37</a:t>
            </a:fld>
            <a:endParaRPr lang="id-ID"/>
          </a:p>
        </p:txBody>
      </p:sp>
      <p:pic>
        <p:nvPicPr>
          <p:cNvPr id="6" name="Picture 5">
            <a:extLst>
              <a:ext uri="{FF2B5EF4-FFF2-40B4-BE49-F238E27FC236}">
                <a16:creationId xmlns:a16="http://schemas.microsoft.com/office/drawing/2014/main" id="{F8063225-F50C-43B7-A1E7-6C3E839F7CDE}"/>
              </a:ext>
            </a:extLst>
          </p:cNvPr>
          <p:cNvPicPr>
            <a:picLocks noChangeAspect="1"/>
          </p:cNvPicPr>
          <p:nvPr/>
        </p:nvPicPr>
        <p:blipFill>
          <a:blip r:embed="rId2"/>
          <a:stretch>
            <a:fillRect/>
          </a:stretch>
        </p:blipFill>
        <p:spPr>
          <a:xfrm>
            <a:off x="1539240" y="2011288"/>
            <a:ext cx="6751320" cy="4811420"/>
          </a:xfrm>
          <a:prstGeom prst="rect">
            <a:avLst/>
          </a:prstGeom>
        </p:spPr>
      </p:pic>
    </p:spTree>
    <p:extLst>
      <p:ext uri="{BB962C8B-B14F-4D97-AF65-F5344CB8AC3E}">
        <p14:creationId xmlns:p14="http://schemas.microsoft.com/office/powerpoint/2010/main" val="15164425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861C0-8D1C-467D-BA4F-D02C05CAD258}"/>
              </a:ext>
            </a:extLst>
          </p:cNvPr>
          <p:cNvSpPr>
            <a:spLocks noGrp="1"/>
          </p:cNvSpPr>
          <p:nvPr>
            <p:ph type="title"/>
          </p:nvPr>
        </p:nvSpPr>
        <p:spPr/>
        <p:txBody>
          <a:bodyPr/>
          <a:lstStyle/>
          <a:p>
            <a:r>
              <a:rPr lang="en-US" dirty="0"/>
              <a:t>Standard Operation of Fuzzy Set</a:t>
            </a:r>
          </a:p>
        </p:txBody>
      </p:sp>
      <p:sp>
        <p:nvSpPr>
          <p:cNvPr id="3" name="Slide Number Placeholder 2">
            <a:extLst>
              <a:ext uri="{FF2B5EF4-FFF2-40B4-BE49-F238E27FC236}">
                <a16:creationId xmlns:a16="http://schemas.microsoft.com/office/drawing/2014/main" id="{E635054A-2AE0-4EE0-BDC7-60685F5AF2F2}"/>
              </a:ext>
            </a:extLst>
          </p:cNvPr>
          <p:cNvSpPr>
            <a:spLocks noGrp="1"/>
          </p:cNvSpPr>
          <p:nvPr>
            <p:ph type="sldNum" sz="quarter" idx="12"/>
          </p:nvPr>
        </p:nvSpPr>
        <p:spPr/>
        <p:txBody>
          <a:bodyPr/>
          <a:lstStyle/>
          <a:p>
            <a:fld id="{F173735F-2667-4028-B606-D96AABD86FDB}" type="slidenum">
              <a:rPr lang="id-ID" smtClean="0"/>
              <a:pPr/>
              <a:t>38</a:t>
            </a:fld>
            <a:endParaRPr lang="id-ID"/>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19365C02-2AF7-437F-865D-A4AD18634492}"/>
                  </a:ext>
                </a:extLst>
              </p:cNvPr>
              <p:cNvSpPr>
                <a:spLocks noGrp="1"/>
              </p:cNvSpPr>
              <p:nvPr>
                <p:ph idx="1"/>
              </p:nvPr>
            </p:nvSpPr>
            <p:spPr/>
            <p:txBody>
              <a:bodyPr>
                <a:normAutofit/>
              </a:bodyPr>
              <a:lstStyle/>
              <a:p>
                <a:r>
                  <a:rPr lang="en-US" sz="2800" dirty="0"/>
                  <a:t>Complement</a:t>
                </a:r>
              </a:p>
              <a:p>
                <a:pPr marL="0" indent="0">
                  <a:buNone/>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𝜇</m:t>
                          </m:r>
                        </m:e>
                        <m:sub>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𝐴</m:t>
                              </m:r>
                            </m:e>
                          </m:acc>
                        </m:sub>
                      </m:sSub>
                      <m:r>
                        <a:rPr lang="en-US" sz="2800" b="0" i="1" smtClean="0">
                          <a:latin typeface="Cambria Math" panose="02040503050406030204" pitchFamily="18" charset="0"/>
                        </a:rPr>
                        <m:t>=1−</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𝜇</m:t>
                          </m:r>
                        </m:e>
                        <m:sub>
                          <m:r>
                            <a:rPr lang="en-US" sz="2800" b="0" i="1" smtClean="0">
                              <a:latin typeface="Cambria Math" panose="02040503050406030204" pitchFamily="18" charset="0"/>
                            </a:rPr>
                            <m:t>𝐴</m:t>
                          </m:r>
                        </m:sub>
                      </m:sSub>
                    </m:oMath>
                  </m:oMathPara>
                </a14:m>
                <a:endParaRPr lang="en-US" sz="2800" dirty="0"/>
              </a:p>
              <a:p>
                <a:endParaRPr lang="en-US" sz="2800" dirty="0"/>
              </a:p>
              <a:p>
                <a:r>
                  <a:rPr lang="en-US" sz="2800" dirty="0"/>
                  <a:t>Union (Or)</a:t>
                </a:r>
              </a:p>
              <a:p>
                <a:pPr marL="0" indent="0">
                  <a:buNone/>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𝜇</m:t>
                          </m:r>
                        </m:e>
                        <m:sub>
                          <m:r>
                            <a:rPr lang="en-US" sz="2800" b="0" i="1" smtClean="0">
                              <a:latin typeface="Cambria Math" panose="02040503050406030204" pitchFamily="18" charset="0"/>
                            </a:rPr>
                            <m:t>𝐴</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𝐵</m:t>
                          </m:r>
                        </m:sub>
                      </m:sSub>
                      <m:r>
                        <a:rPr lang="en-US" sz="2800" b="0" i="1" smtClean="0">
                          <a:latin typeface="Cambria Math" panose="02040503050406030204" pitchFamily="18" charset="0"/>
                        </a:rPr>
                        <m:t>=</m:t>
                      </m:r>
                      <m:r>
                        <a:rPr lang="en-US" sz="2800" b="0" i="1" smtClean="0">
                          <a:latin typeface="Cambria Math" panose="02040503050406030204" pitchFamily="18" charset="0"/>
                        </a:rPr>
                        <m:t>𝑀𝐴𝑋</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𝜇</m:t>
                          </m:r>
                        </m:e>
                        <m:sub>
                          <m:r>
                            <a:rPr lang="en-US" sz="2800" b="0" i="1" smtClean="0">
                              <a:latin typeface="Cambria Math" panose="02040503050406030204" pitchFamily="18" charset="0"/>
                            </a:rPr>
                            <m:t>𝐴</m:t>
                          </m:r>
                        </m:sub>
                      </m:sSub>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e>
                      </m:d>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𝜇</m:t>
                          </m:r>
                        </m:e>
                        <m:sub>
                          <m:r>
                            <a:rPr lang="en-US" sz="2800" b="0" i="1" smtClean="0">
                              <a:latin typeface="Cambria Math" panose="02040503050406030204" pitchFamily="18" charset="0"/>
                            </a:rPr>
                            <m:t>𝐵</m:t>
                          </m:r>
                        </m:sub>
                      </m:sSub>
                      <m:d>
                        <m:dPr>
                          <m:ctrlPr>
                            <a:rPr lang="en-US" sz="2800" i="1">
                              <a:latin typeface="Cambria Math" panose="02040503050406030204" pitchFamily="18" charset="0"/>
                            </a:rPr>
                          </m:ctrlPr>
                        </m:dPr>
                        <m:e>
                          <m:r>
                            <a:rPr lang="en-US" sz="2800" i="1">
                              <a:latin typeface="Cambria Math" panose="02040503050406030204" pitchFamily="18" charset="0"/>
                            </a:rPr>
                            <m:t>𝑥</m:t>
                          </m:r>
                        </m:e>
                      </m:d>
                      <m:r>
                        <a:rPr lang="en-US" sz="2800" b="0" i="1" smtClean="0">
                          <a:latin typeface="Cambria Math" panose="02040503050406030204" pitchFamily="18" charset="0"/>
                        </a:rPr>
                        <m:t>]</m:t>
                      </m:r>
                    </m:oMath>
                  </m:oMathPara>
                </a14:m>
                <a:endParaRPr lang="en-US" sz="2800" dirty="0"/>
              </a:p>
              <a:p>
                <a:pPr marL="0" indent="0">
                  <a:buNone/>
                </a:pPr>
                <a:endParaRPr lang="en-US" sz="2800" dirty="0"/>
              </a:p>
              <a:p>
                <a:r>
                  <a:rPr lang="en-US" sz="2800" dirty="0"/>
                  <a:t>Intersection (And)</a:t>
                </a:r>
              </a:p>
              <a:p>
                <a:pPr marL="0" indent="0">
                  <a:buNone/>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𝜇</m:t>
                          </m:r>
                        </m:e>
                        <m:sub>
                          <m:r>
                            <a:rPr lang="en-US" sz="2800" b="0" i="1" smtClean="0">
                              <a:latin typeface="Cambria Math" panose="02040503050406030204" pitchFamily="18" charset="0"/>
                            </a:rPr>
                            <m:t>𝐴</m:t>
                          </m:r>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𝐵</m:t>
                          </m:r>
                        </m:sub>
                      </m:sSub>
                      <m:r>
                        <a:rPr lang="en-US" sz="2800" b="0" i="1" smtClean="0">
                          <a:latin typeface="Cambria Math" panose="02040503050406030204" pitchFamily="18" charset="0"/>
                        </a:rPr>
                        <m:t>=</m:t>
                      </m:r>
                      <m:r>
                        <a:rPr lang="en-US" sz="2800" b="0" i="1" smtClean="0">
                          <a:latin typeface="Cambria Math" panose="02040503050406030204" pitchFamily="18" charset="0"/>
                        </a:rPr>
                        <m:t>𝑀𝐼𝑁</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𝜇</m:t>
                          </m:r>
                        </m:e>
                        <m:sub>
                          <m:r>
                            <a:rPr lang="en-US" sz="2800" b="0" i="1" smtClean="0">
                              <a:latin typeface="Cambria Math" panose="02040503050406030204" pitchFamily="18" charset="0"/>
                            </a:rPr>
                            <m:t>𝐴</m:t>
                          </m:r>
                        </m:sub>
                      </m:sSub>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e>
                      </m:d>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𝜇</m:t>
                          </m:r>
                        </m:e>
                        <m:sub>
                          <m:r>
                            <a:rPr lang="en-US" sz="2800" b="0" i="1" smtClean="0">
                              <a:latin typeface="Cambria Math" panose="02040503050406030204" pitchFamily="18" charset="0"/>
                            </a:rPr>
                            <m:t>𝐵</m:t>
                          </m:r>
                        </m:sub>
                      </m:sSub>
                      <m:d>
                        <m:dPr>
                          <m:ctrlPr>
                            <a:rPr lang="en-US" sz="2800" i="1">
                              <a:latin typeface="Cambria Math" panose="02040503050406030204" pitchFamily="18" charset="0"/>
                            </a:rPr>
                          </m:ctrlPr>
                        </m:dPr>
                        <m:e>
                          <m:r>
                            <a:rPr lang="en-US" sz="2800" i="1">
                              <a:latin typeface="Cambria Math" panose="02040503050406030204" pitchFamily="18" charset="0"/>
                            </a:rPr>
                            <m:t>𝑥</m:t>
                          </m:r>
                        </m:e>
                      </m:d>
                      <m:r>
                        <a:rPr lang="en-US" sz="2800" b="0" i="1" smtClean="0">
                          <a:latin typeface="Cambria Math" panose="02040503050406030204" pitchFamily="18" charset="0"/>
                        </a:rPr>
                        <m:t>]</m:t>
                      </m:r>
                    </m:oMath>
                  </m:oMathPara>
                </a14:m>
                <a:endParaRPr lang="en-US" sz="2800" dirty="0"/>
              </a:p>
              <a:p>
                <a:pPr marL="0" indent="0">
                  <a:buNone/>
                </a:pPr>
                <a:endParaRPr lang="en-US" sz="2800" dirty="0"/>
              </a:p>
              <a:p>
                <a:pPr marL="0" indent="0">
                  <a:buNone/>
                </a:pPr>
                <a:endParaRPr lang="en-US" sz="2800" dirty="0"/>
              </a:p>
              <a:p>
                <a:endParaRPr lang="en-US" sz="2800" dirty="0"/>
              </a:p>
            </p:txBody>
          </p:sp>
        </mc:Choice>
        <mc:Fallback xmlns="">
          <p:sp>
            <p:nvSpPr>
              <p:cNvPr id="4" name="Content Placeholder 3">
                <a:extLst>
                  <a:ext uri="{FF2B5EF4-FFF2-40B4-BE49-F238E27FC236}">
                    <a16:creationId xmlns:a16="http://schemas.microsoft.com/office/drawing/2014/main" id="{19365C02-2AF7-437F-865D-A4AD18634492}"/>
                  </a:ext>
                </a:extLst>
              </p:cNvPr>
              <p:cNvSpPr>
                <a:spLocks noGrp="1" noRot="1" noChangeAspect="1" noMove="1" noResize="1" noEditPoints="1" noAdjustHandles="1" noChangeArrowheads="1" noChangeShapeType="1" noTextEdit="1"/>
              </p:cNvSpPr>
              <p:nvPr>
                <p:ph idx="1"/>
              </p:nvPr>
            </p:nvSpPr>
            <p:spPr>
              <a:blipFill>
                <a:blip r:embed="rId2"/>
                <a:stretch>
                  <a:fillRect l="-1443" t="-15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8A74B51-14AD-41CE-ABDC-E5AAA5C1F5FB}"/>
                  </a:ext>
                </a:extLst>
              </p:cNvPr>
              <p:cNvSpPr txBox="1"/>
              <p:nvPr/>
            </p:nvSpPr>
            <p:spPr>
              <a:xfrm>
                <a:off x="7231764" y="2510244"/>
                <a:ext cx="142705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m:t>
                          </m:r>
                          <m:r>
                            <a:rPr lang="en-US" sz="2800" i="1" smtClean="0">
                              <a:latin typeface="Cambria Math" panose="02040503050406030204" pitchFamily="18" charset="0"/>
                              <a:ea typeface="Cambria Math" panose="02040503050406030204" pitchFamily="18" charset="0"/>
                            </a:rPr>
                            <m:t>∀</m:t>
                          </m:r>
                        </m:e>
                        <m:sub>
                          <m:r>
                            <a:rPr lang="en-US" sz="2800" b="0" i="1" smtClean="0">
                              <a:latin typeface="Cambria Math" panose="02040503050406030204" pitchFamily="18" charset="0"/>
                              <a:ea typeface="Cambria Math" panose="02040503050406030204" pitchFamily="18" charset="0"/>
                            </a:rPr>
                            <m:t>𝑥</m:t>
                          </m:r>
                        </m:sub>
                      </m:sSub>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𝑋</m:t>
                      </m:r>
                    </m:oMath>
                  </m:oMathPara>
                </a14:m>
                <a:endParaRPr lang="en-US" sz="2800" dirty="0"/>
              </a:p>
            </p:txBody>
          </p:sp>
        </mc:Choice>
        <mc:Fallback xmlns="">
          <p:sp>
            <p:nvSpPr>
              <p:cNvPr id="5" name="TextBox 4">
                <a:extLst>
                  <a:ext uri="{FF2B5EF4-FFF2-40B4-BE49-F238E27FC236}">
                    <a16:creationId xmlns:a16="http://schemas.microsoft.com/office/drawing/2014/main" id="{E8A74B51-14AD-41CE-ABDC-E5AAA5C1F5FB}"/>
                  </a:ext>
                </a:extLst>
              </p:cNvPr>
              <p:cNvSpPr txBox="1">
                <a:spLocks noRot="1" noChangeAspect="1" noMove="1" noResize="1" noEditPoints="1" noAdjustHandles="1" noChangeArrowheads="1" noChangeShapeType="1" noTextEdit="1"/>
              </p:cNvSpPr>
              <p:nvPr/>
            </p:nvSpPr>
            <p:spPr>
              <a:xfrm>
                <a:off x="7231764" y="2510244"/>
                <a:ext cx="1427057"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9346056-BAE1-49B8-B623-776239654D38}"/>
                  </a:ext>
                </a:extLst>
              </p:cNvPr>
              <p:cNvSpPr txBox="1"/>
              <p:nvPr/>
            </p:nvSpPr>
            <p:spPr>
              <a:xfrm>
                <a:off x="7231763" y="3824537"/>
                <a:ext cx="142705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m:t>
                          </m:r>
                          <m:r>
                            <a:rPr lang="en-US" sz="2800" i="1" smtClean="0">
                              <a:latin typeface="Cambria Math" panose="02040503050406030204" pitchFamily="18" charset="0"/>
                              <a:ea typeface="Cambria Math" panose="02040503050406030204" pitchFamily="18" charset="0"/>
                            </a:rPr>
                            <m:t>∀</m:t>
                          </m:r>
                        </m:e>
                        <m:sub>
                          <m:r>
                            <a:rPr lang="en-US" sz="2800" b="0" i="1" smtClean="0">
                              <a:latin typeface="Cambria Math" panose="02040503050406030204" pitchFamily="18" charset="0"/>
                              <a:ea typeface="Cambria Math" panose="02040503050406030204" pitchFamily="18" charset="0"/>
                            </a:rPr>
                            <m:t>𝑥</m:t>
                          </m:r>
                        </m:sub>
                      </m:sSub>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𝑋</m:t>
                      </m:r>
                    </m:oMath>
                  </m:oMathPara>
                </a14:m>
                <a:endParaRPr lang="en-US" sz="2800" dirty="0"/>
              </a:p>
            </p:txBody>
          </p:sp>
        </mc:Choice>
        <mc:Fallback xmlns="">
          <p:sp>
            <p:nvSpPr>
              <p:cNvPr id="6" name="TextBox 5">
                <a:extLst>
                  <a:ext uri="{FF2B5EF4-FFF2-40B4-BE49-F238E27FC236}">
                    <a16:creationId xmlns:a16="http://schemas.microsoft.com/office/drawing/2014/main" id="{49346056-BAE1-49B8-B623-776239654D38}"/>
                  </a:ext>
                </a:extLst>
              </p:cNvPr>
              <p:cNvSpPr txBox="1">
                <a:spLocks noRot="1" noChangeAspect="1" noMove="1" noResize="1" noEditPoints="1" noAdjustHandles="1" noChangeArrowheads="1" noChangeShapeType="1" noTextEdit="1"/>
              </p:cNvSpPr>
              <p:nvPr/>
            </p:nvSpPr>
            <p:spPr>
              <a:xfrm>
                <a:off x="7231763" y="3824537"/>
                <a:ext cx="1427057" cy="52322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693BA94-C25B-48F2-8151-3CA62AC8084A}"/>
                  </a:ext>
                </a:extLst>
              </p:cNvPr>
              <p:cNvSpPr txBox="1"/>
              <p:nvPr/>
            </p:nvSpPr>
            <p:spPr>
              <a:xfrm>
                <a:off x="7231762" y="5348662"/>
                <a:ext cx="142705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m:t>
                          </m:r>
                          <m:r>
                            <a:rPr lang="en-US" sz="2800" i="1" smtClean="0">
                              <a:latin typeface="Cambria Math" panose="02040503050406030204" pitchFamily="18" charset="0"/>
                              <a:ea typeface="Cambria Math" panose="02040503050406030204" pitchFamily="18" charset="0"/>
                            </a:rPr>
                            <m:t>∀</m:t>
                          </m:r>
                        </m:e>
                        <m:sub>
                          <m:r>
                            <a:rPr lang="en-US" sz="2800" b="0" i="1" smtClean="0">
                              <a:latin typeface="Cambria Math" panose="02040503050406030204" pitchFamily="18" charset="0"/>
                              <a:ea typeface="Cambria Math" panose="02040503050406030204" pitchFamily="18" charset="0"/>
                            </a:rPr>
                            <m:t>𝑥</m:t>
                          </m:r>
                        </m:sub>
                      </m:sSub>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𝑋</m:t>
                      </m:r>
                    </m:oMath>
                  </m:oMathPara>
                </a14:m>
                <a:endParaRPr lang="en-US" sz="2800" dirty="0"/>
              </a:p>
            </p:txBody>
          </p:sp>
        </mc:Choice>
        <mc:Fallback xmlns="">
          <p:sp>
            <p:nvSpPr>
              <p:cNvPr id="7" name="TextBox 6">
                <a:extLst>
                  <a:ext uri="{FF2B5EF4-FFF2-40B4-BE49-F238E27FC236}">
                    <a16:creationId xmlns:a16="http://schemas.microsoft.com/office/drawing/2014/main" id="{A693BA94-C25B-48F2-8151-3CA62AC8084A}"/>
                  </a:ext>
                </a:extLst>
              </p:cNvPr>
              <p:cNvSpPr txBox="1">
                <a:spLocks noRot="1" noChangeAspect="1" noMove="1" noResize="1" noEditPoints="1" noAdjustHandles="1" noChangeArrowheads="1" noChangeShapeType="1" noTextEdit="1"/>
              </p:cNvSpPr>
              <p:nvPr/>
            </p:nvSpPr>
            <p:spPr>
              <a:xfrm>
                <a:off x="7231762" y="5348662"/>
                <a:ext cx="1427057" cy="523220"/>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007762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EA47C-CF6B-470D-9300-07FCFC1247F7}"/>
              </a:ext>
            </a:extLst>
          </p:cNvPr>
          <p:cNvSpPr>
            <a:spLocks noGrp="1"/>
          </p:cNvSpPr>
          <p:nvPr>
            <p:ph type="title"/>
          </p:nvPr>
        </p:nvSpPr>
        <p:spPr/>
        <p:txBody>
          <a:bodyPr/>
          <a:lstStyle/>
          <a:p>
            <a:r>
              <a:rPr lang="en-US" dirty="0"/>
              <a:t>Fuzzy Logic and Probability Theory</a:t>
            </a:r>
          </a:p>
        </p:txBody>
      </p:sp>
      <p:sp>
        <p:nvSpPr>
          <p:cNvPr id="3" name="Slide Number Placeholder 2">
            <a:extLst>
              <a:ext uri="{FF2B5EF4-FFF2-40B4-BE49-F238E27FC236}">
                <a16:creationId xmlns:a16="http://schemas.microsoft.com/office/drawing/2014/main" id="{1CCF9858-FBA4-4EB9-84CE-9D406D1095A6}"/>
              </a:ext>
            </a:extLst>
          </p:cNvPr>
          <p:cNvSpPr>
            <a:spLocks noGrp="1"/>
          </p:cNvSpPr>
          <p:nvPr>
            <p:ph type="sldNum" sz="quarter" idx="12"/>
          </p:nvPr>
        </p:nvSpPr>
        <p:spPr/>
        <p:txBody>
          <a:bodyPr/>
          <a:lstStyle/>
          <a:p>
            <a:fld id="{F173735F-2667-4028-B606-D96AABD86FDB}" type="slidenum">
              <a:rPr lang="id-ID" smtClean="0"/>
              <a:pPr/>
              <a:t>39</a:t>
            </a:fld>
            <a:endParaRPr lang="id-ID"/>
          </a:p>
        </p:txBody>
      </p:sp>
      <p:sp>
        <p:nvSpPr>
          <p:cNvPr id="4" name="Content Placeholder 3">
            <a:extLst>
              <a:ext uri="{FF2B5EF4-FFF2-40B4-BE49-F238E27FC236}">
                <a16:creationId xmlns:a16="http://schemas.microsoft.com/office/drawing/2014/main" id="{3F3C06ED-A0F1-469C-B2FB-C9FA2A336BD8}"/>
              </a:ext>
            </a:extLst>
          </p:cNvPr>
          <p:cNvSpPr>
            <a:spLocks noGrp="1"/>
          </p:cNvSpPr>
          <p:nvPr>
            <p:ph idx="1"/>
          </p:nvPr>
        </p:nvSpPr>
        <p:spPr/>
        <p:txBody>
          <a:bodyPr/>
          <a:lstStyle/>
          <a:p>
            <a:endParaRPr lang="en-US" dirty="0"/>
          </a:p>
        </p:txBody>
      </p:sp>
      <p:sp>
        <p:nvSpPr>
          <p:cNvPr id="5" name="Rectangle 4">
            <a:extLst>
              <a:ext uri="{FF2B5EF4-FFF2-40B4-BE49-F238E27FC236}">
                <a16:creationId xmlns:a16="http://schemas.microsoft.com/office/drawing/2014/main" id="{A5A45037-9A5F-4591-A564-69E001D23C10}"/>
              </a:ext>
            </a:extLst>
          </p:cNvPr>
          <p:cNvSpPr/>
          <p:nvPr/>
        </p:nvSpPr>
        <p:spPr>
          <a:xfrm>
            <a:off x="3909060" y="2011288"/>
            <a:ext cx="2011680" cy="639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Open Sans" panose="020B0806030504020204" pitchFamily="34" charset="0"/>
                <a:ea typeface="Open Sans" panose="020B0806030504020204" pitchFamily="34" charset="0"/>
                <a:cs typeface="Open Sans" panose="020B0806030504020204" pitchFamily="34" charset="0"/>
              </a:rPr>
              <a:t>Imperfection</a:t>
            </a:r>
          </a:p>
        </p:txBody>
      </p:sp>
      <p:sp>
        <p:nvSpPr>
          <p:cNvPr id="6" name="Rectangle 5">
            <a:extLst>
              <a:ext uri="{FF2B5EF4-FFF2-40B4-BE49-F238E27FC236}">
                <a16:creationId xmlns:a16="http://schemas.microsoft.com/office/drawing/2014/main" id="{6818CB70-84DE-471B-9364-F5AD3C7BA056}"/>
              </a:ext>
            </a:extLst>
          </p:cNvPr>
          <p:cNvSpPr/>
          <p:nvPr/>
        </p:nvSpPr>
        <p:spPr>
          <a:xfrm>
            <a:off x="1897380" y="3301141"/>
            <a:ext cx="2011680" cy="639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Open Sans" panose="020B0806030504020204" pitchFamily="34" charset="0"/>
                <a:ea typeface="Open Sans" panose="020B0806030504020204" pitchFamily="34" charset="0"/>
                <a:cs typeface="Open Sans" panose="020B0806030504020204" pitchFamily="34" charset="0"/>
              </a:rPr>
              <a:t>Vagueness</a:t>
            </a:r>
          </a:p>
        </p:txBody>
      </p:sp>
      <p:sp>
        <p:nvSpPr>
          <p:cNvPr id="7" name="Rectangle 6">
            <a:extLst>
              <a:ext uri="{FF2B5EF4-FFF2-40B4-BE49-F238E27FC236}">
                <a16:creationId xmlns:a16="http://schemas.microsoft.com/office/drawing/2014/main" id="{6015DA43-E80E-409D-9DC2-02FA8FDE9314}"/>
              </a:ext>
            </a:extLst>
          </p:cNvPr>
          <p:cNvSpPr/>
          <p:nvPr/>
        </p:nvSpPr>
        <p:spPr>
          <a:xfrm>
            <a:off x="5920740" y="3337218"/>
            <a:ext cx="2011680" cy="639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Open Sans" panose="020B0806030504020204" pitchFamily="34" charset="0"/>
                <a:ea typeface="Open Sans" panose="020B0806030504020204" pitchFamily="34" charset="0"/>
                <a:cs typeface="Open Sans" panose="020B0806030504020204" pitchFamily="34" charset="0"/>
              </a:rPr>
              <a:t>Uncertainty</a:t>
            </a:r>
          </a:p>
        </p:txBody>
      </p:sp>
      <p:sp>
        <p:nvSpPr>
          <p:cNvPr id="8" name="TextBox 7">
            <a:extLst>
              <a:ext uri="{FF2B5EF4-FFF2-40B4-BE49-F238E27FC236}">
                <a16:creationId xmlns:a16="http://schemas.microsoft.com/office/drawing/2014/main" id="{8100853B-2C73-499E-B79B-133F405D2511}"/>
              </a:ext>
            </a:extLst>
          </p:cNvPr>
          <p:cNvSpPr txBox="1"/>
          <p:nvPr/>
        </p:nvSpPr>
        <p:spPr>
          <a:xfrm>
            <a:off x="2170856" y="3976906"/>
            <a:ext cx="1361014" cy="400110"/>
          </a:xfrm>
          <a:prstGeom prst="rect">
            <a:avLst/>
          </a:prstGeom>
          <a:noFill/>
        </p:spPr>
        <p:txBody>
          <a:bodyPr wrap="none" rtlCol="0">
            <a:spAutoFit/>
          </a:bodyPr>
          <a:lstStyle/>
          <a:p>
            <a:r>
              <a:rPr lang="en-US" sz="2000" b="1" dirty="0"/>
              <a:t>Fuzzy Logic</a:t>
            </a:r>
          </a:p>
        </p:txBody>
      </p:sp>
      <p:sp>
        <p:nvSpPr>
          <p:cNvPr id="9" name="TextBox 8">
            <a:extLst>
              <a:ext uri="{FF2B5EF4-FFF2-40B4-BE49-F238E27FC236}">
                <a16:creationId xmlns:a16="http://schemas.microsoft.com/office/drawing/2014/main" id="{4A19EFC1-416B-4209-8D29-7F8CEC8836F4}"/>
              </a:ext>
            </a:extLst>
          </p:cNvPr>
          <p:cNvSpPr txBox="1"/>
          <p:nvPr/>
        </p:nvSpPr>
        <p:spPr>
          <a:xfrm>
            <a:off x="6292637" y="4032257"/>
            <a:ext cx="1346907" cy="707886"/>
          </a:xfrm>
          <a:prstGeom prst="rect">
            <a:avLst/>
          </a:prstGeom>
          <a:noFill/>
        </p:spPr>
        <p:txBody>
          <a:bodyPr wrap="none" rtlCol="0">
            <a:spAutoFit/>
          </a:bodyPr>
          <a:lstStyle/>
          <a:p>
            <a:r>
              <a:rPr lang="en-US" sz="2000" b="1" dirty="0"/>
              <a:t>Probability</a:t>
            </a:r>
          </a:p>
          <a:p>
            <a:r>
              <a:rPr lang="en-US" sz="2000" b="1" dirty="0"/>
              <a:t>Theory</a:t>
            </a:r>
          </a:p>
        </p:txBody>
      </p:sp>
      <p:cxnSp>
        <p:nvCxnSpPr>
          <p:cNvPr id="11" name="Straight Arrow Connector 10">
            <a:extLst>
              <a:ext uri="{FF2B5EF4-FFF2-40B4-BE49-F238E27FC236}">
                <a16:creationId xmlns:a16="http://schemas.microsoft.com/office/drawing/2014/main" id="{A55D98F8-53F5-4A37-B8F3-4268C37131D6}"/>
              </a:ext>
            </a:extLst>
          </p:cNvPr>
          <p:cNvCxnSpPr>
            <a:stCxn id="5" idx="2"/>
            <a:endCxn id="6" idx="0"/>
          </p:cNvCxnSpPr>
          <p:nvPr/>
        </p:nvCxnSpPr>
        <p:spPr>
          <a:xfrm flipH="1">
            <a:off x="2903220" y="2650976"/>
            <a:ext cx="2011680" cy="6501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449713A-24F9-4857-BDF0-26D237630876}"/>
              </a:ext>
            </a:extLst>
          </p:cNvPr>
          <p:cNvCxnSpPr>
            <a:stCxn id="5" idx="2"/>
            <a:endCxn id="7" idx="0"/>
          </p:cNvCxnSpPr>
          <p:nvPr/>
        </p:nvCxnSpPr>
        <p:spPr>
          <a:xfrm>
            <a:off x="4914900" y="2650976"/>
            <a:ext cx="2011680" cy="68624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0785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75676-D02A-41D9-ACA1-1838A9CEC90C}"/>
              </a:ext>
            </a:extLst>
          </p:cNvPr>
          <p:cNvSpPr>
            <a:spLocks noGrp="1"/>
          </p:cNvSpPr>
          <p:nvPr>
            <p:ph type="title"/>
          </p:nvPr>
        </p:nvSpPr>
        <p:spPr/>
        <p:txBody>
          <a:bodyPr/>
          <a:lstStyle/>
          <a:p>
            <a:r>
              <a:rPr lang="en-US" dirty="0"/>
              <a:t>Elements of Set</a:t>
            </a:r>
          </a:p>
        </p:txBody>
      </p:sp>
      <p:sp>
        <p:nvSpPr>
          <p:cNvPr id="3" name="Slide Number Placeholder 2">
            <a:extLst>
              <a:ext uri="{FF2B5EF4-FFF2-40B4-BE49-F238E27FC236}">
                <a16:creationId xmlns:a16="http://schemas.microsoft.com/office/drawing/2014/main" id="{021D2EDB-4FD3-4A33-8060-23AD0B663275}"/>
              </a:ext>
            </a:extLst>
          </p:cNvPr>
          <p:cNvSpPr>
            <a:spLocks noGrp="1"/>
          </p:cNvSpPr>
          <p:nvPr>
            <p:ph type="sldNum" sz="quarter" idx="12"/>
          </p:nvPr>
        </p:nvSpPr>
        <p:spPr/>
        <p:txBody>
          <a:bodyPr/>
          <a:lstStyle/>
          <a:p>
            <a:fld id="{F173735F-2667-4028-B606-D96AABD86FDB}" type="slidenum">
              <a:rPr lang="id-ID" smtClean="0"/>
              <a:pPr/>
              <a:t>4</a:t>
            </a:fld>
            <a:endParaRPr lang="id-ID"/>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DE683606-6EFF-4C1B-9D68-D188AF2CAEF7}"/>
                  </a:ext>
                </a:extLst>
              </p:cNvPr>
              <p:cNvSpPr>
                <a:spLocks noGrp="1"/>
              </p:cNvSpPr>
              <p:nvPr>
                <p:ph idx="1"/>
              </p:nvPr>
            </p:nvSpPr>
            <p:spPr/>
            <p:txBody>
              <a:bodyPr>
                <a:normAutofit lnSpcReduction="10000"/>
              </a:bodyPr>
              <a:lstStyle/>
              <a:p>
                <a:pPr algn="l"/>
                <a:r>
                  <a:rPr lang="en-US" sz="2400" i="0" u="none" strike="noStrike" baseline="0" dirty="0">
                    <a:latin typeface="Open Sans" panose="020B0806030504020204" pitchFamily="34" charset="0"/>
                    <a:ea typeface="Open Sans" panose="020B0806030504020204" pitchFamily="34" charset="0"/>
                    <a:cs typeface="Open Sans" panose="020B0806030504020204" pitchFamily="34" charset="0"/>
                  </a:rPr>
                  <a:t>A universal set </a:t>
                </a:r>
                <a:r>
                  <a:rPr lang="en-US" sz="2400" i="1" u="none" strike="noStrike" baseline="0" dirty="0">
                    <a:latin typeface="Open Sans" panose="020B0806030504020204" pitchFamily="34" charset="0"/>
                    <a:ea typeface="Open Sans" panose="020B0806030504020204" pitchFamily="34" charset="0"/>
                    <a:cs typeface="Open Sans" panose="020B0806030504020204" pitchFamily="34" charset="0"/>
                  </a:rPr>
                  <a:t>X </a:t>
                </a:r>
                <a:r>
                  <a:rPr lang="en-US" sz="2400" i="0" u="none" strike="noStrike" baseline="0" dirty="0">
                    <a:latin typeface="Open Sans" panose="020B0806030504020204" pitchFamily="34" charset="0"/>
                    <a:ea typeface="Open Sans" panose="020B0806030504020204" pitchFamily="34" charset="0"/>
                    <a:cs typeface="Open Sans" panose="020B0806030504020204" pitchFamily="34" charset="0"/>
                  </a:rPr>
                  <a:t>is defined in the universe of discourse, and it includes all possible elements related with the given problem.</a:t>
                </a:r>
              </a:p>
              <a:p>
                <a:pPr algn="l"/>
                <a:endParaRPr lang="en-US" sz="2400" dirty="0">
                  <a:latin typeface="TimesNewRomanPSMT"/>
                </a:endParaRPr>
              </a:p>
              <a:p>
                <a:pPr algn="l"/>
                <a:r>
                  <a:rPr lang="en-US" sz="2400" dirty="0"/>
                  <a:t>If we define a set A in the universal set X, we see the following relationships</a:t>
                </a:r>
              </a:p>
              <a:p>
                <a:pPr marL="0" indent="0" algn="l">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𝑋</m:t>
                      </m:r>
                    </m:oMath>
                  </m:oMathPara>
                </a14:m>
                <a:endParaRPr lang="en-US" sz="2400" dirty="0"/>
              </a:p>
              <a:p>
                <a:pPr marL="0" indent="0" algn="l">
                  <a:buNone/>
                </a:pPr>
                <a:endParaRPr lang="en-US" sz="2400" dirty="0"/>
              </a:p>
              <a:p>
                <a:pPr algn="l"/>
                <a:r>
                  <a:rPr lang="en-US" sz="2400" b="0" i="0" u="none" strike="noStrike" baseline="0" dirty="0">
                    <a:latin typeface="Open Sans" panose="020B0806030504020204" pitchFamily="34" charset="0"/>
                    <a:ea typeface="Open Sans" panose="020B0806030504020204" pitchFamily="34" charset="0"/>
                    <a:cs typeface="Open Sans" panose="020B0806030504020204" pitchFamily="34" charset="0"/>
                  </a:rPr>
                  <a:t>If </a:t>
                </a:r>
                <a:r>
                  <a:rPr lang="en-US" sz="2400" b="0" i="1" u="none" strike="noStrike" baseline="0" dirty="0">
                    <a:latin typeface="Open Sans" panose="020B0806030504020204" pitchFamily="34" charset="0"/>
                    <a:ea typeface="Open Sans" panose="020B0806030504020204" pitchFamily="34" charset="0"/>
                    <a:cs typeface="Open Sans" panose="020B0806030504020204" pitchFamily="34" charset="0"/>
                  </a:rPr>
                  <a:t>A </a:t>
                </a:r>
                <a:r>
                  <a:rPr lang="en-US" sz="2400" b="0" i="0" u="none" strike="noStrike" baseline="0" dirty="0">
                    <a:latin typeface="Open Sans" panose="020B0806030504020204" pitchFamily="34" charset="0"/>
                    <a:ea typeface="Open Sans" panose="020B0806030504020204" pitchFamily="34" charset="0"/>
                    <a:cs typeface="Open Sans" panose="020B0806030504020204" pitchFamily="34" charset="0"/>
                  </a:rPr>
                  <a:t>is not included in </a:t>
                </a:r>
                <a:r>
                  <a:rPr lang="en-US" sz="2400" b="0" i="1" u="none" strike="noStrike" baseline="0" dirty="0">
                    <a:latin typeface="Open Sans" panose="020B0806030504020204" pitchFamily="34" charset="0"/>
                    <a:ea typeface="Open Sans" panose="020B0806030504020204" pitchFamily="34" charset="0"/>
                    <a:cs typeface="Open Sans" panose="020B0806030504020204" pitchFamily="34" charset="0"/>
                  </a:rPr>
                  <a:t>X</a:t>
                </a:r>
                <a:r>
                  <a:rPr lang="en-US" sz="2400" b="0" i="0" u="none" strike="noStrike" baseline="0" dirty="0">
                    <a:latin typeface="Open Sans" panose="020B0806030504020204" pitchFamily="34" charset="0"/>
                    <a:ea typeface="Open Sans" panose="020B0806030504020204" pitchFamily="34" charset="0"/>
                    <a:cs typeface="Open Sans" panose="020B0806030504020204" pitchFamily="34" charset="0"/>
                  </a:rPr>
                  <a:t>, this relationship is represented as follows.</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𝐴</m:t>
                      </m:r>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𝑋</m:t>
                      </m:r>
                    </m:oMath>
                  </m:oMathPara>
                </a14:m>
                <a:endParaRPr lang="en-US" sz="3200" dirty="0"/>
              </a:p>
              <a:p>
                <a:pPr marL="0" indent="0" algn="l">
                  <a:buNone/>
                </a:pPr>
                <a:endParaRPr lang="en-US" sz="3200" dirty="0">
                  <a:latin typeface="Open Sans" panose="020B0806030504020204" pitchFamily="34" charset="0"/>
                  <a:ea typeface="Open Sans" panose="020B0806030504020204" pitchFamily="34" charset="0"/>
                  <a:cs typeface="Open Sans" panose="020B0806030504020204" pitchFamily="34" charset="0"/>
                </a:endParaRPr>
              </a:p>
            </p:txBody>
          </p:sp>
        </mc:Choice>
        <mc:Fallback xmlns="">
          <p:sp>
            <p:nvSpPr>
              <p:cNvPr id="4" name="Content Placeholder 3">
                <a:extLst>
                  <a:ext uri="{FF2B5EF4-FFF2-40B4-BE49-F238E27FC236}">
                    <a16:creationId xmlns:a16="http://schemas.microsoft.com/office/drawing/2014/main" id="{DE683606-6EFF-4C1B-9D68-D188AF2CAEF7}"/>
                  </a:ext>
                </a:extLst>
              </p:cNvPr>
              <p:cNvSpPr>
                <a:spLocks noGrp="1" noRot="1" noChangeAspect="1" noMove="1" noResize="1" noEditPoints="1" noAdjustHandles="1" noChangeArrowheads="1" noChangeShapeType="1" noTextEdit="1"/>
              </p:cNvSpPr>
              <p:nvPr>
                <p:ph idx="1"/>
              </p:nvPr>
            </p:nvSpPr>
            <p:spPr>
              <a:blipFill>
                <a:blip r:embed="rId2"/>
                <a:stretch>
                  <a:fillRect l="-1123" t="-1915"/>
                </a:stretch>
              </a:blipFill>
            </p:spPr>
            <p:txBody>
              <a:bodyPr/>
              <a:lstStyle/>
              <a:p>
                <a:r>
                  <a:rPr lang="en-US">
                    <a:noFill/>
                  </a:rPr>
                  <a:t> </a:t>
                </a:r>
              </a:p>
            </p:txBody>
          </p:sp>
        </mc:Fallback>
      </mc:AlternateContent>
    </p:spTree>
    <p:extLst>
      <p:ext uri="{BB962C8B-B14F-4D97-AF65-F5344CB8AC3E}">
        <p14:creationId xmlns:p14="http://schemas.microsoft.com/office/powerpoint/2010/main" val="18662582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0038F-20B4-4A75-8DFE-8174534952AA}"/>
              </a:ext>
            </a:extLst>
          </p:cNvPr>
          <p:cNvSpPr>
            <a:spLocks noGrp="1"/>
          </p:cNvSpPr>
          <p:nvPr>
            <p:ph type="title"/>
          </p:nvPr>
        </p:nvSpPr>
        <p:spPr/>
        <p:txBody>
          <a:bodyPr/>
          <a:lstStyle/>
          <a:p>
            <a:r>
              <a:rPr lang="en-US" dirty="0"/>
              <a:t>Fuzzy Logic and Probability Theory</a:t>
            </a:r>
          </a:p>
        </p:txBody>
      </p:sp>
      <p:sp>
        <p:nvSpPr>
          <p:cNvPr id="3" name="Slide Number Placeholder 2">
            <a:extLst>
              <a:ext uri="{FF2B5EF4-FFF2-40B4-BE49-F238E27FC236}">
                <a16:creationId xmlns:a16="http://schemas.microsoft.com/office/drawing/2014/main" id="{8A58F142-8665-4C78-B6AD-969B301FD8B0}"/>
              </a:ext>
            </a:extLst>
          </p:cNvPr>
          <p:cNvSpPr>
            <a:spLocks noGrp="1"/>
          </p:cNvSpPr>
          <p:nvPr>
            <p:ph type="sldNum" sz="quarter" idx="12"/>
          </p:nvPr>
        </p:nvSpPr>
        <p:spPr/>
        <p:txBody>
          <a:bodyPr/>
          <a:lstStyle/>
          <a:p>
            <a:fld id="{F173735F-2667-4028-B606-D96AABD86FDB}" type="slidenum">
              <a:rPr lang="id-ID" smtClean="0"/>
              <a:pPr/>
              <a:t>40</a:t>
            </a:fld>
            <a:endParaRPr lang="id-ID"/>
          </a:p>
        </p:txBody>
      </p:sp>
      <mc:AlternateContent xmlns:mc="http://schemas.openxmlformats.org/markup-compatibility/2006" xmlns:a14="http://schemas.microsoft.com/office/drawing/2010/main">
        <mc:Choice Requires="a14">
          <p:graphicFrame>
            <p:nvGraphicFramePr>
              <p:cNvPr id="5" name="Table 5">
                <a:extLst>
                  <a:ext uri="{FF2B5EF4-FFF2-40B4-BE49-F238E27FC236}">
                    <a16:creationId xmlns:a16="http://schemas.microsoft.com/office/drawing/2014/main" id="{603061A3-87C1-48AE-9C75-F5AAA4C2EEC2}"/>
                  </a:ext>
                </a:extLst>
              </p:cNvPr>
              <p:cNvGraphicFramePr>
                <a:graphicFrameLocks noGrp="1"/>
              </p:cNvGraphicFramePr>
              <p:nvPr>
                <p:ph idx="1"/>
              </p:nvPr>
            </p:nvGraphicFramePr>
            <p:xfrm>
              <a:off x="1143000" y="2011363"/>
              <a:ext cx="7605712" cy="2200529"/>
            </p:xfrm>
            <a:graphic>
              <a:graphicData uri="http://schemas.openxmlformats.org/drawingml/2006/table">
                <a:tbl>
                  <a:tblPr firstRow="1" bandRow="1">
                    <a:tableStyleId>{5C22544A-7EE6-4342-B048-85BDC9FD1C3A}</a:tableStyleId>
                  </a:tblPr>
                  <a:tblGrid>
                    <a:gridCol w="3802856">
                      <a:extLst>
                        <a:ext uri="{9D8B030D-6E8A-4147-A177-3AD203B41FA5}">
                          <a16:colId xmlns:a16="http://schemas.microsoft.com/office/drawing/2014/main" val="2595951501"/>
                        </a:ext>
                      </a:extLst>
                    </a:gridCol>
                    <a:gridCol w="3802856">
                      <a:extLst>
                        <a:ext uri="{9D8B030D-6E8A-4147-A177-3AD203B41FA5}">
                          <a16:colId xmlns:a16="http://schemas.microsoft.com/office/drawing/2014/main" val="3357718537"/>
                        </a:ext>
                      </a:extLst>
                    </a:gridCol>
                  </a:tblGrid>
                  <a:tr h="370840">
                    <a:tc>
                      <a:txBody>
                        <a:bodyPr/>
                        <a:lstStyle/>
                        <a:p>
                          <a:r>
                            <a:rPr lang="en-US" dirty="0"/>
                            <a:t>Probability Theory P(A)</a:t>
                          </a:r>
                        </a:p>
                      </a:txBody>
                      <a:tcPr/>
                    </a:tc>
                    <a:tc>
                      <a:txBody>
                        <a:bodyPr/>
                        <a:lstStyle/>
                        <a:p>
                          <a:r>
                            <a:rPr lang="en-US" dirty="0"/>
                            <a:t>Fuzzy Logic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𝝁</m:t>
                                  </m:r>
                                </m:e>
                                <m:sub>
                                  <m:r>
                                    <a:rPr lang="en-US" b="1" i="1" smtClean="0">
                                      <a:latin typeface="Cambria Math" panose="02040503050406030204" pitchFamily="18" charset="0"/>
                                    </a:rPr>
                                    <m:t>𝑨</m:t>
                                  </m:r>
                                </m:sub>
                              </m:sSub>
                            </m:oMath>
                          </a14:m>
                          <a:r>
                            <a:rPr lang="en-US" dirty="0"/>
                            <a:t>)</a:t>
                          </a:r>
                        </a:p>
                      </a:txBody>
                      <a:tcPr/>
                    </a:tc>
                    <a:extLst>
                      <a:ext uri="{0D108BD9-81ED-4DB2-BD59-A6C34878D82A}">
                        <a16:rowId xmlns:a16="http://schemas.microsoft.com/office/drawing/2014/main" val="2572009578"/>
                      </a:ext>
                    </a:extLst>
                  </a:tr>
                  <a:tr h="370840">
                    <a:tc>
                      <a:txBody>
                        <a:bodyPr/>
                        <a:lstStyle/>
                        <a:p>
                          <a:r>
                            <a:rPr lang="en-US" dirty="0"/>
                            <a:t>Probability that an </a:t>
                          </a:r>
                          <a:r>
                            <a:rPr lang="en-US" dirty="0">
                              <a:solidFill>
                                <a:srgbClr val="FF0000"/>
                              </a:solidFill>
                            </a:rPr>
                            <a:t>ill-known</a:t>
                          </a:r>
                          <a:r>
                            <a:rPr lang="en-US" dirty="0"/>
                            <a:t> variable x ranging on sample space (S) hits the </a:t>
                          </a:r>
                          <a:r>
                            <a:rPr lang="en-US" dirty="0">
                              <a:solidFill>
                                <a:srgbClr val="FF0000"/>
                              </a:solidFill>
                            </a:rPr>
                            <a:t>well-known</a:t>
                          </a:r>
                          <a:r>
                            <a:rPr lang="en-US" dirty="0"/>
                            <a:t> Event space (E)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Membership that a </a:t>
                          </a:r>
                          <a:r>
                            <a:rPr lang="en-US" dirty="0">
                              <a:solidFill>
                                <a:srgbClr val="FF0000"/>
                              </a:solidFill>
                            </a:rPr>
                            <a:t>well-known </a:t>
                          </a:r>
                          <a:r>
                            <a:rPr lang="en-US" dirty="0"/>
                            <a:t>variable x ranging on sample space (S) hits the </a:t>
                          </a:r>
                          <a:r>
                            <a:rPr lang="en-US" dirty="0">
                              <a:solidFill>
                                <a:srgbClr val="FF0000"/>
                              </a:solidFill>
                            </a:rPr>
                            <a:t>ill-known</a:t>
                          </a:r>
                          <a:r>
                            <a:rPr lang="en-US" dirty="0"/>
                            <a:t> Event space (E)</a:t>
                          </a:r>
                        </a:p>
                        <a:p>
                          <a:endParaRPr lang="en-US" dirty="0"/>
                        </a:p>
                      </a:txBody>
                      <a:tcPr/>
                    </a:tc>
                    <a:extLst>
                      <a:ext uri="{0D108BD9-81ED-4DB2-BD59-A6C34878D82A}">
                        <a16:rowId xmlns:a16="http://schemas.microsoft.com/office/drawing/2014/main" val="3384919215"/>
                      </a:ext>
                    </a:extLst>
                  </a:tr>
                  <a:tr h="370840">
                    <a:tc>
                      <a:txBody>
                        <a:bodyPr/>
                        <a:lstStyle/>
                        <a:p>
                          <a:r>
                            <a:rPr lang="en-US" dirty="0"/>
                            <a:t>Measure Theory Domain is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𝑆</m:t>
                                  </m:r>
                                </m:sup>
                              </m:sSup>
                            </m:oMath>
                          </a14:m>
                          <a:endParaRPr lang="en-US" dirty="0"/>
                        </a:p>
                        <a:p>
                          <a:r>
                            <a:rPr lang="en-US" b="1" dirty="0"/>
                            <a:t>Boolean Theory</a:t>
                          </a:r>
                        </a:p>
                      </a:txBody>
                      <a:tcPr/>
                    </a:tc>
                    <a:tc>
                      <a:txBody>
                        <a:bodyPr/>
                        <a:lstStyle/>
                        <a:p>
                          <a:r>
                            <a:rPr lang="en-US" dirty="0"/>
                            <a:t>Set Theory Domain is [0,1]</a:t>
                          </a:r>
                          <a:r>
                            <a:rPr lang="en-US" baseline="30000" dirty="0"/>
                            <a:t>S</a:t>
                          </a:r>
                        </a:p>
                        <a:p>
                          <a:r>
                            <a:rPr lang="en-US" b="1" baseline="0" dirty="0"/>
                            <a:t>Cannot be a Boolean Algebra</a:t>
                          </a:r>
                        </a:p>
                      </a:txBody>
                      <a:tcPr/>
                    </a:tc>
                    <a:extLst>
                      <a:ext uri="{0D108BD9-81ED-4DB2-BD59-A6C34878D82A}">
                        <a16:rowId xmlns:a16="http://schemas.microsoft.com/office/drawing/2014/main" val="695844040"/>
                      </a:ext>
                    </a:extLst>
                  </a:tr>
                </a:tbl>
              </a:graphicData>
            </a:graphic>
          </p:graphicFrame>
        </mc:Choice>
        <mc:Fallback xmlns="">
          <p:graphicFrame>
            <p:nvGraphicFramePr>
              <p:cNvPr id="5" name="Table 5">
                <a:extLst>
                  <a:ext uri="{FF2B5EF4-FFF2-40B4-BE49-F238E27FC236}">
                    <a16:creationId xmlns:a16="http://schemas.microsoft.com/office/drawing/2014/main" id="{603061A3-87C1-48AE-9C75-F5AAA4C2EEC2}"/>
                  </a:ext>
                </a:extLst>
              </p:cNvPr>
              <p:cNvGraphicFramePr>
                <a:graphicFrameLocks noGrp="1"/>
              </p:cNvGraphicFramePr>
              <p:nvPr>
                <p:ph idx="1"/>
                <p:extLst>
                  <p:ext uri="{D42A27DB-BD31-4B8C-83A1-F6EECF244321}">
                    <p14:modId xmlns:p14="http://schemas.microsoft.com/office/powerpoint/2010/main" val="3459482320"/>
                  </p:ext>
                </p:extLst>
              </p:nvPr>
            </p:nvGraphicFramePr>
            <p:xfrm>
              <a:off x="1143000" y="2011363"/>
              <a:ext cx="7605712" cy="2200529"/>
            </p:xfrm>
            <a:graphic>
              <a:graphicData uri="http://schemas.openxmlformats.org/drawingml/2006/table">
                <a:tbl>
                  <a:tblPr firstRow="1" bandRow="1">
                    <a:tableStyleId>{5C22544A-7EE6-4342-B048-85BDC9FD1C3A}</a:tableStyleId>
                  </a:tblPr>
                  <a:tblGrid>
                    <a:gridCol w="3802856">
                      <a:extLst>
                        <a:ext uri="{9D8B030D-6E8A-4147-A177-3AD203B41FA5}">
                          <a16:colId xmlns:a16="http://schemas.microsoft.com/office/drawing/2014/main" val="2595951501"/>
                        </a:ext>
                      </a:extLst>
                    </a:gridCol>
                    <a:gridCol w="3802856">
                      <a:extLst>
                        <a:ext uri="{9D8B030D-6E8A-4147-A177-3AD203B41FA5}">
                          <a16:colId xmlns:a16="http://schemas.microsoft.com/office/drawing/2014/main" val="3357718537"/>
                        </a:ext>
                      </a:extLst>
                    </a:gridCol>
                  </a:tblGrid>
                  <a:tr h="370840">
                    <a:tc>
                      <a:txBody>
                        <a:bodyPr/>
                        <a:lstStyle/>
                        <a:p>
                          <a:r>
                            <a:rPr lang="en-US" dirty="0"/>
                            <a:t>Probability Theory P(A)</a:t>
                          </a:r>
                        </a:p>
                      </a:txBody>
                      <a:tcPr/>
                    </a:tc>
                    <a:tc>
                      <a:txBody>
                        <a:bodyPr/>
                        <a:lstStyle/>
                        <a:p>
                          <a:endParaRPr lang="en-US"/>
                        </a:p>
                      </a:txBody>
                      <a:tcPr>
                        <a:blipFill>
                          <a:blip r:embed="rId2"/>
                          <a:stretch>
                            <a:fillRect l="-100321" t="-8197" r="-641" b="-519672"/>
                          </a:stretch>
                        </a:blipFill>
                      </a:tcPr>
                    </a:tc>
                    <a:extLst>
                      <a:ext uri="{0D108BD9-81ED-4DB2-BD59-A6C34878D82A}">
                        <a16:rowId xmlns:a16="http://schemas.microsoft.com/office/drawing/2014/main" val="2572009578"/>
                      </a:ext>
                    </a:extLst>
                  </a:tr>
                  <a:tr h="1188720">
                    <a:tc>
                      <a:txBody>
                        <a:bodyPr/>
                        <a:lstStyle/>
                        <a:p>
                          <a:r>
                            <a:rPr lang="en-US" dirty="0"/>
                            <a:t>Probability that an </a:t>
                          </a:r>
                          <a:r>
                            <a:rPr lang="en-US" dirty="0">
                              <a:solidFill>
                                <a:srgbClr val="FF0000"/>
                              </a:solidFill>
                            </a:rPr>
                            <a:t>ill-known</a:t>
                          </a:r>
                          <a:r>
                            <a:rPr lang="en-US" dirty="0"/>
                            <a:t> variable x ranging on sample space (S) hits the </a:t>
                          </a:r>
                          <a:r>
                            <a:rPr lang="en-US" dirty="0">
                              <a:solidFill>
                                <a:srgbClr val="FF0000"/>
                              </a:solidFill>
                            </a:rPr>
                            <a:t>well-known</a:t>
                          </a:r>
                          <a:r>
                            <a:rPr lang="en-US" dirty="0"/>
                            <a:t> Event space (E)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Membership that a </a:t>
                          </a:r>
                          <a:r>
                            <a:rPr lang="en-US" dirty="0">
                              <a:solidFill>
                                <a:srgbClr val="FF0000"/>
                              </a:solidFill>
                            </a:rPr>
                            <a:t>well-known </a:t>
                          </a:r>
                          <a:r>
                            <a:rPr lang="en-US" dirty="0"/>
                            <a:t>variable x ranging on sample space (S) hits the </a:t>
                          </a:r>
                          <a:r>
                            <a:rPr lang="en-US" dirty="0">
                              <a:solidFill>
                                <a:srgbClr val="FF0000"/>
                              </a:solidFill>
                            </a:rPr>
                            <a:t>ill-known</a:t>
                          </a:r>
                          <a:r>
                            <a:rPr lang="en-US" dirty="0"/>
                            <a:t> Event space (E)</a:t>
                          </a:r>
                        </a:p>
                        <a:p>
                          <a:endParaRPr lang="en-US" dirty="0"/>
                        </a:p>
                      </a:txBody>
                      <a:tcPr/>
                    </a:tc>
                    <a:extLst>
                      <a:ext uri="{0D108BD9-81ED-4DB2-BD59-A6C34878D82A}">
                        <a16:rowId xmlns:a16="http://schemas.microsoft.com/office/drawing/2014/main" val="3384919215"/>
                      </a:ext>
                    </a:extLst>
                  </a:tr>
                  <a:tr h="640969">
                    <a:tc>
                      <a:txBody>
                        <a:bodyPr/>
                        <a:lstStyle/>
                        <a:p>
                          <a:endParaRPr lang="en-US"/>
                        </a:p>
                      </a:txBody>
                      <a:tcPr>
                        <a:blipFill>
                          <a:blip r:embed="rId2"/>
                          <a:stretch>
                            <a:fillRect l="-160" t="-249524" r="-100480" b="-15238"/>
                          </a:stretch>
                        </a:blipFill>
                      </a:tcPr>
                    </a:tc>
                    <a:tc>
                      <a:txBody>
                        <a:bodyPr/>
                        <a:lstStyle/>
                        <a:p>
                          <a:r>
                            <a:rPr lang="en-US" dirty="0"/>
                            <a:t>Set Theory Domain is [0,1]</a:t>
                          </a:r>
                          <a:r>
                            <a:rPr lang="en-US" baseline="30000" dirty="0"/>
                            <a:t>S</a:t>
                          </a:r>
                        </a:p>
                        <a:p>
                          <a:r>
                            <a:rPr lang="en-US" b="1" baseline="0" dirty="0"/>
                            <a:t>Cannot be a Boolean Algebra</a:t>
                          </a:r>
                        </a:p>
                      </a:txBody>
                      <a:tcPr/>
                    </a:tc>
                    <a:extLst>
                      <a:ext uri="{0D108BD9-81ED-4DB2-BD59-A6C34878D82A}">
                        <a16:rowId xmlns:a16="http://schemas.microsoft.com/office/drawing/2014/main" val="695844040"/>
                      </a:ext>
                    </a:extLst>
                  </a:tr>
                </a:tbl>
              </a:graphicData>
            </a:graphic>
          </p:graphicFrame>
        </mc:Fallback>
      </mc:AlternateContent>
    </p:spTree>
    <p:extLst>
      <p:ext uri="{BB962C8B-B14F-4D97-AF65-F5344CB8AC3E}">
        <p14:creationId xmlns:p14="http://schemas.microsoft.com/office/powerpoint/2010/main" val="26752043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20F19-980F-46FF-ABEE-F2016AFD7C83}"/>
              </a:ext>
            </a:extLst>
          </p:cNvPr>
          <p:cNvSpPr>
            <a:spLocks noGrp="1"/>
          </p:cNvSpPr>
          <p:nvPr>
            <p:ph type="title"/>
          </p:nvPr>
        </p:nvSpPr>
        <p:spPr/>
        <p:txBody>
          <a:bodyPr/>
          <a:lstStyle/>
          <a:p>
            <a:r>
              <a:rPr lang="en-US" dirty="0"/>
              <a:t>Exercise</a:t>
            </a:r>
          </a:p>
        </p:txBody>
      </p:sp>
      <p:sp>
        <p:nvSpPr>
          <p:cNvPr id="3" name="Slide Number Placeholder 2">
            <a:extLst>
              <a:ext uri="{FF2B5EF4-FFF2-40B4-BE49-F238E27FC236}">
                <a16:creationId xmlns:a16="http://schemas.microsoft.com/office/drawing/2014/main" id="{603F1B08-1517-4A5D-9311-B4C1ABC46BB5}"/>
              </a:ext>
            </a:extLst>
          </p:cNvPr>
          <p:cNvSpPr>
            <a:spLocks noGrp="1"/>
          </p:cNvSpPr>
          <p:nvPr>
            <p:ph type="sldNum" sz="quarter" idx="12"/>
          </p:nvPr>
        </p:nvSpPr>
        <p:spPr/>
        <p:txBody>
          <a:bodyPr/>
          <a:lstStyle/>
          <a:p>
            <a:fld id="{F173735F-2667-4028-B606-D96AABD86FDB}" type="slidenum">
              <a:rPr lang="id-ID" smtClean="0"/>
              <a:pPr/>
              <a:t>41</a:t>
            </a:fld>
            <a:endParaRPr lang="id-ID"/>
          </a:p>
        </p:txBody>
      </p:sp>
      <p:sp>
        <p:nvSpPr>
          <p:cNvPr id="4" name="Content Placeholder 3">
            <a:extLst>
              <a:ext uri="{FF2B5EF4-FFF2-40B4-BE49-F238E27FC236}">
                <a16:creationId xmlns:a16="http://schemas.microsoft.com/office/drawing/2014/main" id="{7951004E-AF9B-4DD9-AB70-E9F7C7E34C19}"/>
              </a:ext>
            </a:extLst>
          </p:cNvPr>
          <p:cNvSpPr>
            <a:spLocks noGrp="1"/>
          </p:cNvSpPr>
          <p:nvPr>
            <p:ph idx="1"/>
          </p:nvPr>
        </p:nvSpPr>
        <p:spPr/>
        <p:txBody>
          <a:bodyPr/>
          <a:lstStyle/>
          <a:p>
            <a:r>
              <a:rPr lang="en-US" dirty="0"/>
              <a:t>According to some research, the normal temperature for place X are 24 until 27 C. While lower than 15 C is cold and Higher than 32 is hot.</a:t>
            </a:r>
          </a:p>
          <a:p>
            <a:pPr lvl="1"/>
            <a:r>
              <a:rPr lang="en-US" dirty="0"/>
              <a:t>Draw the membership function</a:t>
            </a:r>
          </a:p>
          <a:p>
            <a:pPr lvl="1"/>
            <a:r>
              <a:rPr lang="en-US" dirty="0"/>
              <a:t>One day, the temperature of that area are 23 C. Calculate the degree of comfortability according to the previous </a:t>
            </a:r>
            <a:r>
              <a:rPr lang="en-US"/>
              <a:t>membership function.</a:t>
            </a:r>
            <a:endParaRPr lang="en-US" dirty="0"/>
          </a:p>
        </p:txBody>
      </p:sp>
    </p:spTree>
    <p:extLst>
      <p:ext uri="{BB962C8B-B14F-4D97-AF65-F5344CB8AC3E}">
        <p14:creationId xmlns:p14="http://schemas.microsoft.com/office/powerpoint/2010/main" val="18410397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59ABD-40F6-4C68-BACB-864D4469E72F}"/>
              </a:ext>
            </a:extLst>
          </p:cNvPr>
          <p:cNvSpPr>
            <a:spLocks noGrp="1"/>
          </p:cNvSpPr>
          <p:nvPr>
            <p:ph type="title"/>
          </p:nvPr>
        </p:nvSpPr>
        <p:spPr/>
        <p:txBody>
          <a:bodyPr/>
          <a:lstStyle/>
          <a:p>
            <a:r>
              <a:rPr lang="en-US" dirty="0"/>
              <a:t>References</a:t>
            </a:r>
          </a:p>
        </p:txBody>
      </p:sp>
      <p:sp>
        <p:nvSpPr>
          <p:cNvPr id="3" name="Slide Number Placeholder 2">
            <a:extLst>
              <a:ext uri="{FF2B5EF4-FFF2-40B4-BE49-F238E27FC236}">
                <a16:creationId xmlns:a16="http://schemas.microsoft.com/office/drawing/2014/main" id="{AF41F2E3-3381-4C1B-A5C1-8C3A2F81DC5D}"/>
              </a:ext>
            </a:extLst>
          </p:cNvPr>
          <p:cNvSpPr>
            <a:spLocks noGrp="1"/>
          </p:cNvSpPr>
          <p:nvPr>
            <p:ph type="sldNum" sz="quarter" idx="12"/>
          </p:nvPr>
        </p:nvSpPr>
        <p:spPr/>
        <p:txBody>
          <a:bodyPr/>
          <a:lstStyle/>
          <a:p>
            <a:fld id="{F173735F-2667-4028-B606-D96AABD86FDB}" type="slidenum">
              <a:rPr lang="id-ID" smtClean="0"/>
              <a:pPr/>
              <a:t>42</a:t>
            </a:fld>
            <a:endParaRPr lang="id-ID"/>
          </a:p>
        </p:txBody>
      </p:sp>
      <p:sp>
        <p:nvSpPr>
          <p:cNvPr id="4" name="Content Placeholder 3">
            <a:extLst>
              <a:ext uri="{FF2B5EF4-FFF2-40B4-BE49-F238E27FC236}">
                <a16:creationId xmlns:a16="http://schemas.microsoft.com/office/drawing/2014/main" id="{EDD31494-0B76-4DC5-9EC8-EAA404BEB4DD}"/>
              </a:ext>
            </a:extLst>
          </p:cNvPr>
          <p:cNvSpPr>
            <a:spLocks noGrp="1"/>
          </p:cNvSpPr>
          <p:nvPr>
            <p:ph idx="1"/>
          </p:nvPr>
        </p:nvSpPr>
        <p:spPr/>
        <p:txBody>
          <a:bodyPr/>
          <a:lstStyle/>
          <a:p>
            <a:r>
              <a:rPr lang="en-US" dirty="0"/>
              <a:t>Lee, K.H., First Course on Fuzzy Theory and Applications, Springer, 2005</a:t>
            </a:r>
          </a:p>
        </p:txBody>
      </p:sp>
    </p:spTree>
    <p:extLst>
      <p:ext uri="{BB962C8B-B14F-4D97-AF65-F5344CB8AC3E}">
        <p14:creationId xmlns:p14="http://schemas.microsoft.com/office/powerpoint/2010/main" val="1563060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0E5E3-ED0E-4C32-AD43-B8126C063678}"/>
              </a:ext>
            </a:extLst>
          </p:cNvPr>
          <p:cNvSpPr>
            <a:spLocks noGrp="1"/>
          </p:cNvSpPr>
          <p:nvPr>
            <p:ph type="title"/>
          </p:nvPr>
        </p:nvSpPr>
        <p:spPr/>
        <p:txBody>
          <a:bodyPr/>
          <a:lstStyle/>
          <a:p>
            <a:r>
              <a:rPr lang="en-US" dirty="0"/>
              <a:t>Elements of Set</a:t>
            </a:r>
          </a:p>
        </p:txBody>
      </p:sp>
      <p:sp>
        <p:nvSpPr>
          <p:cNvPr id="3" name="Slide Number Placeholder 2">
            <a:extLst>
              <a:ext uri="{FF2B5EF4-FFF2-40B4-BE49-F238E27FC236}">
                <a16:creationId xmlns:a16="http://schemas.microsoft.com/office/drawing/2014/main" id="{720ACDE1-A97B-4C17-8B27-4DDEF5CA05BE}"/>
              </a:ext>
            </a:extLst>
          </p:cNvPr>
          <p:cNvSpPr>
            <a:spLocks noGrp="1"/>
          </p:cNvSpPr>
          <p:nvPr>
            <p:ph type="sldNum" sz="quarter" idx="12"/>
          </p:nvPr>
        </p:nvSpPr>
        <p:spPr/>
        <p:txBody>
          <a:bodyPr/>
          <a:lstStyle/>
          <a:p>
            <a:fld id="{F173735F-2667-4028-B606-D96AABD86FDB}" type="slidenum">
              <a:rPr lang="id-ID" smtClean="0"/>
              <a:pPr/>
              <a:t>5</a:t>
            </a:fld>
            <a:endParaRPr lang="id-ID"/>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6888781B-C2FB-4AEF-84F2-5CDD73189DC8}"/>
                  </a:ext>
                </a:extLst>
              </p:cNvPr>
              <p:cNvSpPr>
                <a:spLocks noGrp="1"/>
              </p:cNvSpPr>
              <p:nvPr>
                <p:ph idx="1"/>
              </p:nvPr>
            </p:nvSpPr>
            <p:spPr/>
            <p:txBody>
              <a:bodyPr/>
              <a:lstStyle/>
              <a:p>
                <a:r>
                  <a:rPr lang="en-US" dirty="0"/>
                  <a:t>If an element x is included in the set A, this element is called as a member of the set and the following notation is used.</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𝜖</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𝐴</m:t>
                      </m:r>
                    </m:oMath>
                  </m:oMathPara>
                </a14:m>
                <a:endParaRPr lang="en-US" dirty="0"/>
              </a:p>
              <a:p>
                <a:endParaRPr lang="en-US" dirty="0"/>
              </a:p>
              <a:p>
                <a:r>
                  <a:rPr lang="en-US" dirty="0"/>
                  <a:t>If the element x is not included in the set A, we use the following notation.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𝐴</m:t>
                      </m:r>
                    </m:oMath>
                  </m:oMathPara>
                </a14:m>
                <a:endParaRPr lang="en-US" dirty="0"/>
              </a:p>
              <a:p>
                <a:endParaRPr lang="en-US" dirty="0"/>
              </a:p>
              <a:p>
                <a:r>
                  <a:rPr lang="en-US" dirty="0"/>
                  <a:t>elements a</a:t>
                </a:r>
                <a:r>
                  <a:rPr lang="en-US" baseline="-25000" dirty="0"/>
                  <a:t>1</a:t>
                </a:r>
                <a:r>
                  <a:rPr lang="en-US" dirty="0"/>
                  <a:t>, a</a:t>
                </a:r>
                <a:r>
                  <a:rPr lang="en-US" baseline="-25000" dirty="0"/>
                  <a:t>2</a:t>
                </a:r>
                <a:r>
                  <a:rPr lang="en-US" dirty="0"/>
                  <a:t>, a</a:t>
                </a:r>
                <a:r>
                  <a:rPr lang="en-US" baseline="-25000" dirty="0"/>
                  <a:t>3</a:t>
                </a:r>
                <a:r>
                  <a:rPr lang="en-US" dirty="0"/>
                  <a:t>, … , a</a:t>
                </a:r>
                <a:r>
                  <a:rPr lang="en-US" baseline="-25000" dirty="0"/>
                  <a:t>n</a:t>
                </a:r>
                <a:r>
                  <a:rPr lang="en-US" dirty="0"/>
                  <a:t> are the elements of set A, it is represented as follows.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𝑛</m:t>
                          </m:r>
                        </m:sub>
                      </m:sSub>
                      <m:r>
                        <a:rPr lang="en-US" b="0" i="1" smtClean="0">
                          <a:latin typeface="Cambria Math" panose="02040503050406030204" pitchFamily="18" charset="0"/>
                        </a:rPr>
                        <m:t>}</m:t>
                      </m:r>
                    </m:oMath>
                  </m:oMathPara>
                </a14:m>
                <a:endParaRPr lang="en-US" dirty="0"/>
              </a:p>
            </p:txBody>
          </p:sp>
        </mc:Choice>
        <mc:Fallback xmlns="">
          <p:sp>
            <p:nvSpPr>
              <p:cNvPr id="4" name="Content Placeholder 3">
                <a:extLst>
                  <a:ext uri="{FF2B5EF4-FFF2-40B4-BE49-F238E27FC236}">
                    <a16:creationId xmlns:a16="http://schemas.microsoft.com/office/drawing/2014/main" id="{6888781B-C2FB-4AEF-84F2-5CDD73189DC8}"/>
                  </a:ext>
                </a:extLst>
              </p:cNvPr>
              <p:cNvSpPr>
                <a:spLocks noGrp="1" noRot="1" noChangeAspect="1" noMove="1" noResize="1" noEditPoints="1" noAdjustHandles="1" noChangeArrowheads="1" noChangeShapeType="1" noTextEdit="1"/>
              </p:cNvSpPr>
              <p:nvPr>
                <p:ph idx="1"/>
              </p:nvPr>
            </p:nvSpPr>
            <p:spPr>
              <a:blipFill>
                <a:blip r:embed="rId2"/>
                <a:stretch>
                  <a:fillRect l="-722" t="-821" r="-80"/>
                </a:stretch>
              </a:blipFill>
            </p:spPr>
            <p:txBody>
              <a:bodyPr/>
              <a:lstStyle/>
              <a:p>
                <a:r>
                  <a:rPr lang="en-US">
                    <a:noFill/>
                  </a:rPr>
                  <a:t> </a:t>
                </a:r>
              </a:p>
            </p:txBody>
          </p:sp>
        </mc:Fallback>
      </mc:AlternateContent>
    </p:spTree>
    <p:extLst>
      <p:ext uri="{BB962C8B-B14F-4D97-AF65-F5344CB8AC3E}">
        <p14:creationId xmlns:p14="http://schemas.microsoft.com/office/powerpoint/2010/main" val="1427632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F40E-4E40-4357-BAE2-B4C40171C3EB}"/>
              </a:ext>
            </a:extLst>
          </p:cNvPr>
          <p:cNvSpPr>
            <a:spLocks noGrp="1"/>
          </p:cNvSpPr>
          <p:nvPr>
            <p:ph type="title"/>
          </p:nvPr>
        </p:nvSpPr>
        <p:spPr/>
        <p:txBody>
          <a:bodyPr/>
          <a:lstStyle/>
          <a:p>
            <a:r>
              <a:rPr lang="en-US" dirty="0"/>
              <a:t>Elements of Set</a:t>
            </a:r>
          </a:p>
        </p:txBody>
      </p:sp>
      <p:sp>
        <p:nvSpPr>
          <p:cNvPr id="3" name="Slide Number Placeholder 2">
            <a:extLst>
              <a:ext uri="{FF2B5EF4-FFF2-40B4-BE49-F238E27FC236}">
                <a16:creationId xmlns:a16="http://schemas.microsoft.com/office/drawing/2014/main" id="{B942E5C6-662A-4129-93E9-59019D5FF88B}"/>
              </a:ext>
            </a:extLst>
          </p:cNvPr>
          <p:cNvSpPr>
            <a:spLocks noGrp="1"/>
          </p:cNvSpPr>
          <p:nvPr>
            <p:ph type="sldNum" sz="quarter" idx="12"/>
          </p:nvPr>
        </p:nvSpPr>
        <p:spPr/>
        <p:txBody>
          <a:bodyPr/>
          <a:lstStyle/>
          <a:p>
            <a:fld id="{F173735F-2667-4028-B606-D96AABD86FDB}" type="slidenum">
              <a:rPr lang="id-ID" smtClean="0"/>
              <a:pPr/>
              <a:t>6</a:t>
            </a:fld>
            <a:endParaRPr lang="id-ID"/>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461FF683-3E2D-4672-BAE8-8A77115D6DBF}"/>
                  </a:ext>
                </a:extLst>
              </p:cNvPr>
              <p:cNvSpPr>
                <a:spLocks noGrp="1"/>
              </p:cNvSpPr>
              <p:nvPr>
                <p:ph idx="1"/>
              </p:nvPr>
            </p:nvSpPr>
            <p:spPr/>
            <p:txBody>
              <a:bodyPr/>
              <a:lstStyle/>
              <a:p>
                <a:r>
                  <a:rPr lang="en-US" dirty="0"/>
                  <a:t>if the elements of set B should satisfy the conditions P</a:t>
                </a:r>
                <a:r>
                  <a:rPr lang="en-US" baseline="-25000" dirty="0"/>
                  <a:t>1</a:t>
                </a:r>
                <a:r>
                  <a:rPr lang="en-US" dirty="0"/>
                  <a:t>, P</a:t>
                </a:r>
                <a:r>
                  <a:rPr lang="en-US" baseline="-25000" dirty="0"/>
                  <a:t>2</a:t>
                </a:r>
                <a:r>
                  <a:rPr lang="en-US" dirty="0"/>
                  <a:t>, … , </a:t>
                </a:r>
                <a:r>
                  <a:rPr lang="en-US" dirty="0" err="1"/>
                  <a:t>P</a:t>
                </a:r>
                <a:r>
                  <a:rPr lang="en-US" baseline="-25000" dirty="0" err="1"/>
                  <a:t>n</a:t>
                </a:r>
                <a:r>
                  <a:rPr lang="en-US" dirty="0"/>
                  <a:t>, then the set B is defined by the following.</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 </m:t>
                      </m:r>
                      <m:r>
                        <a:rPr lang="en-US" b="0" i="1" smtClean="0">
                          <a:latin typeface="Cambria Math" panose="02040503050406030204" pitchFamily="18" charset="0"/>
                        </a:rPr>
                        <m:t>𝑠𝑎𝑡𝑖𝑓𝑖𝑒𝑠</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𝑛</m:t>
                          </m:r>
                        </m:sub>
                      </m:sSub>
                      <m:r>
                        <a:rPr lang="en-US" b="0" i="1" smtClean="0">
                          <a:latin typeface="Cambria Math" panose="02040503050406030204" pitchFamily="18" charset="0"/>
                        </a:rPr>
                        <m:t>}</m:t>
                      </m:r>
                    </m:oMath>
                  </m:oMathPara>
                </a14:m>
                <a:endParaRPr lang="en-US" dirty="0"/>
              </a:p>
              <a:p>
                <a:pPr marL="0" indent="0">
                  <a:buNone/>
                </a:pPr>
                <a:endParaRPr lang="en-US" dirty="0"/>
              </a:p>
            </p:txBody>
          </p:sp>
        </mc:Choice>
        <mc:Fallback xmlns="">
          <p:sp>
            <p:nvSpPr>
              <p:cNvPr id="4" name="Content Placeholder 3">
                <a:extLst>
                  <a:ext uri="{FF2B5EF4-FFF2-40B4-BE49-F238E27FC236}">
                    <a16:creationId xmlns:a16="http://schemas.microsoft.com/office/drawing/2014/main" id="{461FF683-3E2D-4672-BAE8-8A77115D6DBF}"/>
                  </a:ext>
                </a:extLst>
              </p:cNvPr>
              <p:cNvSpPr>
                <a:spLocks noGrp="1" noRot="1" noChangeAspect="1" noMove="1" noResize="1" noEditPoints="1" noAdjustHandles="1" noChangeArrowheads="1" noChangeShapeType="1" noTextEdit="1"/>
              </p:cNvSpPr>
              <p:nvPr>
                <p:ph idx="1"/>
              </p:nvPr>
            </p:nvSpPr>
            <p:spPr>
              <a:blipFill>
                <a:blip r:embed="rId2"/>
                <a:stretch>
                  <a:fillRect l="-722" t="-821" r="-1283"/>
                </a:stretch>
              </a:blipFill>
            </p:spPr>
            <p:txBody>
              <a:bodyPr/>
              <a:lstStyle/>
              <a:p>
                <a:r>
                  <a:rPr lang="en-US">
                    <a:noFill/>
                  </a:rPr>
                  <a:t> </a:t>
                </a:r>
              </a:p>
            </p:txBody>
          </p:sp>
        </mc:Fallback>
      </mc:AlternateContent>
    </p:spTree>
    <p:extLst>
      <p:ext uri="{BB962C8B-B14F-4D97-AF65-F5344CB8AC3E}">
        <p14:creationId xmlns:p14="http://schemas.microsoft.com/office/powerpoint/2010/main" val="305778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7EDFE-DC60-468F-ABA7-ABD410F8355E}"/>
              </a:ext>
            </a:extLst>
          </p:cNvPr>
          <p:cNvSpPr>
            <a:spLocks noGrp="1"/>
          </p:cNvSpPr>
          <p:nvPr>
            <p:ph type="title"/>
          </p:nvPr>
        </p:nvSpPr>
        <p:spPr/>
        <p:txBody>
          <a:bodyPr/>
          <a:lstStyle/>
          <a:p>
            <a:r>
              <a:rPr lang="en-US" dirty="0"/>
              <a:t>Membership Function</a:t>
            </a:r>
          </a:p>
        </p:txBody>
      </p:sp>
      <p:sp>
        <p:nvSpPr>
          <p:cNvPr id="3" name="Slide Number Placeholder 2">
            <a:extLst>
              <a:ext uri="{FF2B5EF4-FFF2-40B4-BE49-F238E27FC236}">
                <a16:creationId xmlns:a16="http://schemas.microsoft.com/office/drawing/2014/main" id="{1BF7F73D-EEF6-4405-B024-6FCBDCC9304E}"/>
              </a:ext>
            </a:extLst>
          </p:cNvPr>
          <p:cNvSpPr>
            <a:spLocks noGrp="1"/>
          </p:cNvSpPr>
          <p:nvPr>
            <p:ph type="sldNum" sz="quarter" idx="12"/>
          </p:nvPr>
        </p:nvSpPr>
        <p:spPr/>
        <p:txBody>
          <a:bodyPr/>
          <a:lstStyle/>
          <a:p>
            <a:fld id="{F173735F-2667-4028-B606-D96AABD86FDB}" type="slidenum">
              <a:rPr lang="id-ID" smtClean="0"/>
              <a:pPr/>
              <a:t>7</a:t>
            </a:fld>
            <a:endParaRPr lang="id-ID"/>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98B47D58-EE82-4839-A0A4-D59EB5893B2B}"/>
                  </a:ext>
                </a:extLst>
              </p:cNvPr>
              <p:cNvSpPr>
                <a:spLocks noGrp="1"/>
              </p:cNvSpPr>
              <p:nvPr>
                <p:ph idx="1"/>
              </p:nvPr>
            </p:nvSpPr>
            <p:spPr/>
            <p:txBody>
              <a:bodyPr/>
              <a:lstStyle/>
              <a:p>
                <a:r>
                  <a:rPr lang="en-US" dirty="0"/>
                  <a:t>Membership Function is </a:t>
                </a:r>
              </a:p>
              <a:p>
                <a:pPr lvl="1"/>
                <a:r>
                  <a:rPr lang="en-US" dirty="0"/>
                  <a:t>For Set A, we defined membership function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𝐴</m:t>
                        </m:r>
                      </m:sub>
                    </m:sSub>
                  </m:oMath>
                </a14:m>
                <a:r>
                  <a:rPr lang="en-US" dirty="0"/>
                  <a:t> such as:</a:t>
                </a:r>
              </a:p>
              <a:p>
                <a:pPr marL="457200" lvl="1"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𝐴</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m>
                        <m:mPr>
                          <m:mcs>
                            <m:mc>
                              <m:mcPr>
                                <m:count m:val="1"/>
                                <m:mcJc m:val="center"/>
                              </m:mcPr>
                            </m:mc>
                          </m:mcs>
                          <m:ctrlPr>
                            <a:rPr lang="en-US" b="0" i="1" smtClean="0">
                              <a:latin typeface="Cambria Math" panose="02040503050406030204" pitchFamily="18" charset="0"/>
                            </a:rPr>
                          </m:ctrlPr>
                        </m:mPr>
                        <m:mr>
                          <m:e>
                            <m:r>
                              <a:rPr lang="en-US" i="1">
                                <a:latin typeface="Cambria Math" panose="02040503050406030204" pitchFamily="18" charset="0"/>
                              </a:rPr>
                              <m:t>1 , </m:t>
                            </m:r>
                            <m:r>
                              <a:rPr lang="en-US" i="1">
                                <a:latin typeface="Cambria Math" panose="02040503050406030204" pitchFamily="18" charset="0"/>
                              </a:rPr>
                              <m:t>𝑖𝑓</m:t>
                            </m:r>
                            <m:r>
                              <a:rPr lang="en-US" i="1">
                                <a:latin typeface="Cambria Math" panose="02040503050406030204" pitchFamily="18" charset="0"/>
                              </a:rPr>
                              <m:t> </m:t>
                            </m:r>
                            <m:r>
                              <a:rPr lang="en-US" i="1">
                                <a:latin typeface="Cambria Math" panose="02040503050406030204" pitchFamily="18" charset="0"/>
                              </a:rPr>
                              <m:t>𝑎𝑛𝑑</m:t>
                            </m:r>
                            <m:r>
                              <a:rPr lang="en-US" i="1">
                                <a:latin typeface="Cambria Math" panose="02040503050406030204" pitchFamily="18" charset="0"/>
                              </a:rPr>
                              <m:t> </m:t>
                            </m:r>
                            <m:r>
                              <a:rPr lang="en-US" i="1">
                                <a:latin typeface="Cambria Math" panose="02040503050406030204" pitchFamily="18" charset="0"/>
                              </a:rPr>
                              <m:t>𝑜𝑛𝑙𝑦</m:t>
                            </m:r>
                            <m:r>
                              <a:rPr lang="en-US" i="1">
                                <a:latin typeface="Cambria Math" panose="02040503050406030204" pitchFamily="18" charset="0"/>
                              </a:rPr>
                              <m:t> </m:t>
                            </m:r>
                            <m:r>
                              <a:rPr lang="en-US" i="1">
                                <a:latin typeface="Cambria Math" panose="02040503050406030204" pitchFamily="18" charset="0"/>
                              </a:rPr>
                              <m:t>𝑖𝑓</m:t>
                            </m:r>
                            <m:r>
                              <a:rPr lang="en-US" i="1">
                                <a:latin typeface="Cambria Math" panose="02040503050406030204" pitchFamily="18" charset="0"/>
                              </a:rPr>
                              <m:t> </m:t>
                            </m:r>
                            <m:r>
                              <a:rPr lang="en-US" i="1">
                                <a:latin typeface="Cambria Math" panose="02040503050406030204" pitchFamily="18" charset="0"/>
                              </a:rPr>
                              <m:t>𝑥</m:t>
                            </m:r>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𝐴</m:t>
                            </m:r>
                          </m:e>
                        </m:mr>
                        <m:mr>
                          <m:e>
                            <m:r>
                              <a:rPr lang="en-US" b="0" i="1" smtClean="0">
                                <a:latin typeface="Cambria Math" panose="02040503050406030204" pitchFamily="18" charset="0"/>
                              </a:rPr>
                              <m:t>0</m:t>
                            </m:r>
                            <m:r>
                              <a:rPr lang="en-US" i="1">
                                <a:latin typeface="Cambria Math" panose="02040503050406030204" pitchFamily="18" charset="0"/>
                              </a:rPr>
                              <m:t>, </m:t>
                            </m:r>
                            <m:r>
                              <a:rPr lang="en-US" i="1">
                                <a:latin typeface="Cambria Math" panose="02040503050406030204" pitchFamily="18" charset="0"/>
                              </a:rPr>
                              <m:t>𝑖𝑓</m:t>
                            </m:r>
                            <m:r>
                              <a:rPr lang="en-US" i="1">
                                <a:latin typeface="Cambria Math" panose="02040503050406030204" pitchFamily="18" charset="0"/>
                              </a:rPr>
                              <m:t> </m:t>
                            </m:r>
                            <m:r>
                              <a:rPr lang="en-US" i="1">
                                <a:latin typeface="Cambria Math" panose="02040503050406030204" pitchFamily="18" charset="0"/>
                              </a:rPr>
                              <m:t>𝑎𝑛𝑑</m:t>
                            </m:r>
                            <m:r>
                              <a:rPr lang="en-US" i="1">
                                <a:latin typeface="Cambria Math" panose="02040503050406030204" pitchFamily="18" charset="0"/>
                              </a:rPr>
                              <m:t> </m:t>
                            </m:r>
                            <m:r>
                              <a:rPr lang="en-US" i="1">
                                <a:latin typeface="Cambria Math" panose="02040503050406030204" pitchFamily="18" charset="0"/>
                              </a:rPr>
                              <m:t>𝑜𝑛𝑙𝑦</m:t>
                            </m:r>
                            <m:r>
                              <a:rPr lang="en-US" i="1">
                                <a:latin typeface="Cambria Math" panose="02040503050406030204" pitchFamily="18" charset="0"/>
                              </a:rPr>
                              <m:t> </m:t>
                            </m:r>
                            <m:r>
                              <a:rPr lang="en-US" i="1">
                                <a:latin typeface="Cambria Math" panose="02040503050406030204" pitchFamily="18" charset="0"/>
                              </a:rPr>
                              <m:t>𝑖𝑓</m:t>
                            </m:r>
                            <m:r>
                              <a:rPr lang="en-US" i="1">
                                <a:latin typeface="Cambria Math" panose="02040503050406030204" pitchFamily="18" charset="0"/>
                              </a:rPr>
                              <m:t> </m:t>
                            </m:r>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𝐴</m:t>
                            </m:r>
                          </m:e>
                        </m:mr>
                      </m:m>
                    </m:oMath>
                  </m:oMathPara>
                </a14:m>
                <a:endParaRPr lang="en-US" dirty="0"/>
              </a:p>
            </p:txBody>
          </p:sp>
        </mc:Choice>
        <mc:Fallback xmlns="">
          <p:sp>
            <p:nvSpPr>
              <p:cNvPr id="4" name="Content Placeholder 3">
                <a:extLst>
                  <a:ext uri="{FF2B5EF4-FFF2-40B4-BE49-F238E27FC236}">
                    <a16:creationId xmlns:a16="http://schemas.microsoft.com/office/drawing/2014/main" id="{98B47D58-EE82-4839-A0A4-D59EB5893B2B}"/>
                  </a:ext>
                </a:extLst>
              </p:cNvPr>
              <p:cNvSpPr>
                <a:spLocks noGrp="1" noRot="1" noChangeAspect="1" noMove="1" noResize="1" noEditPoints="1" noAdjustHandles="1" noChangeArrowheads="1" noChangeShapeType="1" noTextEdit="1"/>
              </p:cNvSpPr>
              <p:nvPr>
                <p:ph idx="1"/>
              </p:nvPr>
            </p:nvSpPr>
            <p:spPr>
              <a:blipFill>
                <a:blip r:embed="rId2"/>
                <a:stretch>
                  <a:fillRect l="-722" t="-821"/>
                </a:stretch>
              </a:blipFill>
            </p:spPr>
            <p:txBody>
              <a:bodyPr/>
              <a:lstStyle/>
              <a:p>
                <a:r>
                  <a:rPr lang="en-US">
                    <a:noFill/>
                  </a:rPr>
                  <a:t> </a:t>
                </a:r>
              </a:p>
            </p:txBody>
          </p:sp>
        </mc:Fallback>
      </mc:AlternateContent>
    </p:spTree>
    <p:extLst>
      <p:ext uri="{BB962C8B-B14F-4D97-AF65-F5344CB8AC3E}">
        <p14:creationId xmlns:p14="http://schemas.microsoft.com/office/powerpoint/2010/main" val="3462512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10810-CC9D-4B54-942D-A189DEEC4B1C}"/>
              </a:ext>
            </a:extLst>
          </p:cNvPr>
          <p:cNvSpPr>
            <a:spLocks noGrp="1"/>
          </p:cNvSpPr>
          <p:nvPr>
            <p:ph type="title"/>
          </p:nvPr>
        </p:nvSpPr>
        <p:spPr/>
        <p:txBody>
          <a:bodyPr/>
          <a:lstStyle/>
          <a:p>
            <a:r>
              <a:rPr lang="en-US" dirty="0"/>
              <a:t>Crisp Set</a:t>
            </a:r>
          </a:p>
        </p:txBody>
      </p:sp>
      <p:sp>
        <p:nvSpPr>
          <p:cNvPr id="3" name="Slide Number Placeholder 2">
            <a:extLst>
              <a:ext uri="{FF2B5EF4-FFF2-40B4-BE49-F238E27FC236}">
                <a16:creationId xmlns:a16="http://schemas.microsoft.com/office/drawing/2014/main" id="{13682DB3-0A0D-400C-A20F-9DFB7FA3270A}"/>
              </a:ext>
            </a:extLst>
          </p:cNvPr>
          <p:cNvSpPr>
            <a:spLocks noGrp="1"/>
          </p:cNvSpPr>
          <p:nvPr>
            <p:ph type="sldNum" sz="quarter" idx="12"/>
          </p:nvPr>
        </p:nvSpPr>
        <p:spPr/>
        <p:txBody>
          <a:bodyPr/>
          <a:lstStyle/>
          <a:p>
            <a:fld id="{F173735F-2667-4028-B606-D96AABD86FDB}" type="slidenum">
              <a:rPr lang="id-ID" smtClean="0"/>
              <a:pPr/>
              <a:t>8</a:t>
            </a:fld>
            <a:endParaRPr lang="id-ID"/>
          </a:p>
        </p:txBody>
      </p:sp>
      <p:sp>
        <p:nvSpPr>
          <p:cNvPr id="4" name="Content Placeholder 3">
            <a:extLst>
              <a:ext uri="{FF2B5EF4-FFF2-40B4-BE49-F238E27FC236}">
                <a16:creationId xmlns:a16="http://schemas.microsoft.com/office/drawing/2014/main" id="{91D13555-3B0D-4B82-845D-FA4B7914D6F0}"/>
              </a:ext>
            </a:extLst>
          </p:cNvPr>
          <p:cNvSpPr>
            <a:spLocks noGrp="1"/>
          </p:cNvSpPr>
          <p:nvPr>
            <p:ph idx="1"/>
          </p:nvPr>
        </p:nvSpPr>
        <p:spPr/>
        <p:txBody>
          <a:bodyPr/>
          <a:lstStyle/>
          <a:p>
            <a:r>
              <a:rPr lang="en-US" dirty="0"/>
              <a:t>Crisp Set is another way to say a set</a:t>
            </a:r>
          </a:p>
          <a:p>
            <a:endParaRPr lang="en-US" dirty="0"/>
          </a:p>
          <a:p>
            <a:r>
              <a:rPr lang="en-US" dirty="0"/>
              <a:t>In Crisp Set, the element of the set is 1 (element of the set) and 0 (not the element of the set)</a:t>
            </a:r>
          </a:p>
          <a:p>
            <a:endParaRPr lang="en-US" dirty="0"/>
          </a:p>
          <a:p>
            <a:r>
              <a:rPr lang="en-US" dirty="0"/>
              <a:t>However, the condition in the real world is not crisp. Most of the time, we defined the condition in ambiguous statement. </a:t>
            </a:r>
          </a:p>
          <a:p>
            <a:pPr lvl="1"/>
            <a:r>
              <a:rPr lang="en-US" dirty="0"/>
              <a:t>For Example: enough sugar, cheap and etc.</a:t>
            </a:r>
          </a:p>
          <a:p>
            <a:endParaRPr lang="en-US" dirty="0"/>
          </a:p>
          <a:p>
            <a:r>
              <a:rPr lang="en-US" dirty="0"/>
              <a:t>Handling the ambiguous statement, we need to apply a threshold in pre-processing  or post-processing step.</a:t>
            </a:r>
          </a:p>
        </p:txBody>
      </p:sp>
    </p:spTree>
    <p:extLst>
      <p:ext uri="{BB962C8B-B14F-4D97-AF65-F5344CB8AC3E}">
        <p14:creationId xmlns:p14="http://schemas.microsoft.com/office/powerpoint/2010/main" val="3850582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88EBA-4243-475C-B78F-6A8BCE2B0B7B}"/>
              </a:ext>
            </a:extLst>
          </p:cNvPr>
          <p:cNvSpPr>
            <a:spLocks noGrp="1"/>
          </p:cNvSpPr>
          <p:nvPr>
            <p:ph type="title"/>
          </p:nvPr>
        </p:nvSpPr>
        <p:spPr/>
        <p:txBody>
          <a:bodyPr/>
          <a:lstStyle/>
          <a:p>
            <a:r>
              <a:rPr lang="en-US" dirty="0"/>
              <a:t>Features of Crisp Set</a:t>
            </a:r>
          </a:p>
        </p:txBody>
      </p:sp>
      <p:sp>
        <p:nvSpPr>
          <p:cNvPr id="3" name="Slide Number Placeholder 2">
            <a:extLst>
              <a:ext uri="{FF2B5EF4-FFF2-40B4-BE49-F238E27FC236}">
                <a16:creationId xmlns:a16="http://schemas.microsoft.com/office/drawing/2014/main" id="{B0E55099-18B8-4B9D-9B34-2CEDF02589B5}"/>
              </a:ext>
            </a:extLst>
          </p:cNvPr>
          <p:cNvSpPr>
            <a:spLocks noGrp="1"/>
          </p:cNvSpPr>
          <p:nvPr>
            <p:ph type="sldNum" sz="quarter" idx="12"/>
          </p:nvPr>
        </p:nvSpPr>
        <p:spPr/>
        <p:txBody>
          <a:bodyPr/>
          <a:lstStyle/>
          <a:p>
            <a:fld id="{F173735F-2667-4028-B606-D96AABD86FDB}" type="slidenum">
              <a:rPr lang="id-ID" smtClean="0"/>
              <a:pPr/>
              <a:t>9</a:t>
            </a:fld>
            <a:endParaRPr lang="id-ID"/>
          </a:p>
        </p:txBody>
      </p:sp>
      <p:pic>
        <p:nvPicPr>
          <p:cNvPr id="8" name="Picture 7">
            <a:extLst>
              <a:ext uri="{FF2B5EF4-FFF2-40B4-BE49-F238E27FC236}">
                <a16:creationId xmlns:a16="http://schemas.microsoft.com/office/drawing/2014/main" id="{62D7A97E-C3C3-4C69-B61A-B3C85CD54454}"/>
              </a:ext>
            </a:extLst>
          </p:cNvPr>
          <p:cNvPicPr>
            <a:picLocks noChangeAspect="1"/>
          </p:cNvPicPr>
          <p:nvPr/>
        </p:nvPicPr>
        <p:blipFill>
          <a:blip r:embed="rId2"/>
          <a:stretch>
            <a:fillRect/>
          </a:stretch>
        </p:blipFill>
        <p:spPr>
          <a:xfrm>
            <a:off x="1186146" y="2484474"/>
            <a:ext cx="7500654" cy="3495675"/>
          </a:xfrm>
          <a:prstGeom prst="rect">
            <a:avLst/>
          </a:prstGeom>
        </p:spPr>
      </p:pic>
    </p:spTree>
    <p:extLst>
      <p:ext uri="{BB962C8B-B14F-4D97-AF65-F5344CB8AC3E}">
        <p14:creationId xmlns:p14="http://schemas.microsoft.com/office/powerpoint/2010/main" val="1063871683"/>
      </p:ext>
    </p:extLst>
  </p:cSld>
  <p:clrMapOvr>
    <a:masterClrMapping/>
  </p:clrMapOvr>
</p:sld>
</file>

<file path=ppt/theme/theme1.xml><?xml version="1.0" encoding="utf-8"?>
<a:theme xmlns:a="http://schemas.openxmlformats.org/drawingml/2006/main" name="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 id="{6005E162-EB9D-4868-AAE5-4943B54EC81F}" vid="{461BC5E4-AAE9-422B-A358-27971E921FEE}"/>
    </a:ext>
  </a:extLst>
</a:theme>
</file>

<file path=docProps/app.xml><?xml version="1.0" encoding="utf-8"?>
<Properties xmlns="http://schemas.openxmlformats.org/officeDocument/2006/extended-properties" xmlns:vt="http://schemas.openxmlformats.org/officeDocument/2006/docPropsVTypes">
  <Template>Theme</Template>
  <TotalTime>223</TotalTime>
  <Words>1516</Words>
  <Application>Microsoft Office PowerPoint</Application>
  <PresentationFormat>Tampilan Layar (4:3)</PresentationFormat>
  <Paragraphs>225</Paragraphs>
  <Slides>42</Slides>
  <Notes>0</Notes>
  <HiddenSlides>0</HiddenSlides>
  <MMClips>0</MMClips>
  <ScaleCrop>false</ScaleCrop>
  <HeadingPairs>
    <vt:vector size="6" baseType="variant">
      <vt:variant>
        <vt:lpstr>Font Dipakai</vt:lpstr>
      </vt:variant>
      <vt:variant>
        <vt:i4>6</vt:i4>
      </vt:variant>
      <vt:variant>
        <vt:lpstr>Tema</vt:lpstr>
      </vt:variant>
      <vt:variant>
        <vt:i4>1</vt:i4>
      </vt:variant>
      <vt:variant>
        <vt:lpstr>Judul Slide</vt:lpstr>
      </vt:variant>
      <vt:variant>
        <vt:i4>42</vt:i4>
      </vt:variant>
    </vt:vector>
  </HeadingPairs>
  <TitlesOfParts>
    <vt:vector size="49" baseType="lpstr">
      <vt:lpstr>Arial</vt:lpstr>
      <vt:lpstr>Calibri</vt:lpstr>
      <vt:lpstr>Cambria Math</vt:lpstr>
      <vt:lpstr>Open Sans</vt:lpstr>
      <vt:lpstr>TimesNewRomanPSMT</vt:lpstr>
      <vt:lpstr>Wingdings</vt:lpstr>
      <vt:lpstr>Theme</vt:lpstr>
      <vt:lpstr>Fuzzy Set</vt:lpstr>
      <vt:lpstr>Learning Outcomes</vt:lpstr>
      <vt:lpstr>Outline</vt:lpstr>
      <vt:lpstr>Elements of Set</vt:lpstr>
      <vt:lpstr>Elements of Set</vt:lpstr>
      <vt:lpstr>Elements of Set</vt:lpstr>
      <vt:lpstr>Membership Function</vt:lpstr>
      <vt:lpstr>Crisp Set</vt:lpstr>
      <vt:lpstr>Features of Crisp Set</vt:lpstr>
      <vt:lpstr>Features of Crisp Set</vt:lpstr>
      <vt:lpstr>Fuzzy Set</vt:lpstr>
      <vt:lpstr>Example of Fuzzy Set</vt:lpstr>
      <vt:lpstr>Example of Fuzzy Set</vt:lpstr>
      <vt:lpstr>Example of Fuzzy Set</vt:lpstr>
      <vt:lpstr>Example of Fuzzy Set</vt:lpstr>
      <vt:lpstr>Advantages of Fuzzy Set</vt:lpstr>
      <vt:lpstr>Crisp vs Fuzzy Membership</vt:lpstr>
      <vt:lpstr>Fuzzy Membership Function</vt:lpstr>
      <vt:lpstr>Linear Function</vt:lpstr>
      <vt:lpstr>Example of Linear Membership Function</vt:lpstr>
      <vt:lpstr>Example of Linear Membership Function</vt:lpstr>
      <vt:lpstr>Triangular function</vt:lpstr>
      <vt:lpstr>Example of Triangular Membership Function</vt:lpstr>
      <vt:lpstr>Presentasi PowerPoint</vt:lpstr>
      <vt:lpstr>Trapezoidal function</vt:lpstr>
      <vt:lpstr>Example of Triangular Membership Function</vt:lpstr>
      <vt:lpstr>Presentasi PowerPoint</vt:lpstr>
      <vt:lpstr>Gaussian function</vt:lpstr>
      <vt:lpstr>Generalized Bell function</vt:lpstr>
      <vt:lpstr>Sigmoid function</vt:lpstr>
      <vt:lpstr>P-Sigmoid function</vt:lpstr>
      <vt:lpstr>D-Sigmoid function</vt:lpstr>
      <vt:lpstr>S-Function</vt:lpstr>
      <vt:lpstr>Z-Function</vt:lpstr>
      <vt:lpstr>Function Π function</vt:lpstr>
      <vt:lpstr>How to Determine Membership Function</vt:lpstr>
      <vt:lpstr>Fuzzy Subset</vt:lpstr>
      <vt:lpstr>Standard Operation of Fuzzy Set</vt:lpstr>
      <vt:lpstr>Fuzzy Logic and Probability Theory</vt:lpstr>
      <vt:lpstr>Fuzzy Logic and Probability Theory</vt:lpstr>
      <vt:lpstr>Exercise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Fuzzy Set; The Operation of Fuzzy; Fuzzy Relation and Composition</dc:title>
  <dc:creator>Felix Indra Kurniadi</dc:creator>
  <cp:lastModifiedBy>Felix Indra Kurniadi</cp:lastModifiedBy>
  <cp:revision>20</cp:revision>
  <dcterms:created xsi:type="dcterms:W3CDTF">2022-01-19T02:19:46Z</dcterms:created>
  <dcterms:modified xsi:type="dcterms:W3CDTF">2023-06-07T12:28:31Z</dcterms:modified>
</cp:coreProperties>
</file>