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81" r:id="rId3"/>
    <p:sldId id="282" r:id="rId4"/>
    <p:sldId id="258" r:id="rId5"/>
    <p:sldId id="283" r:id="rId6"/>
    <p:sldId id="285" r:id="rId7"/>
    <p:sldId id="286" r:id="rId8"/>
    <p:sldId id="284" r:id="rId9"/>
    <p:sldId id="287" r:id="rId10"/>
    <p:sldId id="288" r:id="rId11"/>
    <p:sldId id="289" r:id="rId12"/>
    <p:sldId id="290" r:id="rId13"/>
    <p:sldId id="280" r:id="rId14"/>
    <p:sldId id="27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F744CE-34AF-47FE-A6D7-1BCCD81EBA91}">
  <a:tblStyle styleId="{7DF744CE-34AF-47FE-A6D7-1BCCD81EBA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1581"/>
    <p:restoredTop sz="77997"/>
  </p:normalViewPr>
  <p:slideViewPr>
    <p:cSldViewPr snapToGrid="0">
      <p:cViewPr>
        <p:scale>
          <a:sx n="120" d="100"/>
          <a:sy n="120" d="100"/>
        </p:scale>
        <p:origin x="648" y="112"/>
      </p:cViewPr>
      <p:guideLst>
        <p:guide orient="horz" pos="162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24753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148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graphs plot the MSE against number of predictors. The top graph shows all 106 non-zero predictors, and the bottom graph zooms into the top 50 predictors to better </a:t>
            </a:r>
            <a:r>
              <a:rPr lang="en-US" baseline="0" dirty="0" err="1" smtClean="0"/>
              <a:t>visualise</a:t>
            </a:r>
            <a:r>
              <a:rPr lang="en-US" baseline="0" dirty="0" smtClean="0"/>
              <a:t> </a:t>
            </a:r>
            <a:r>
              <a:rPr lang="en-US" baseline="0" smtClean="0"/>
              <a:t>the trend. You </a:t>
            </a:r>
            <a:r>
              <a:rPr lang="en-US" baseline="0" dirty="0" smtClean="0"/>
              <a:t>can see that as the number of predictors in the model increases, MSE decreases. 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MSE stops decreasing from about 30 predictors onwards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Going up one standard error from that point, we reach 19 predictors.</a:t>
            </a:r>
          </a:p>
          <a:p>
            <a:pPr marL="15875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33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smtClean="0"/>
              <a:t>And these are the</a:t>
            </a:r>
            <a:r>
              <a:rPr lang="en-US" baseline="0" dirty="0" smtClean="0"/>
              <a:t> 19 top predictors, in decreasing order of importance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You can first see that there are two features with negative coefficients –age of the house and </a:t>
            </a:r>
            <a:r>
              <a:rPr lang="en-US" baseline="0" dirty="0" err="1" smtClean="0"/>
              <a:t>mszoning</a:t>
            </a:r>
            <a:r>
              <a:rPr lang="en-US" baseline="0" dirty="0" smtClean="0"/>
              <a:t> C (commercial) are negatively correlated with sale price. As age increases, sale price decreases. And houses in the commercial zone are cheaper than other houses.</a:t>
            </a:r>
          </a:p>
          <a:p>
            <a:pPr marL="457200" indent="-298450">
              <a:buFontTx/>
              <a:buChar char="-"/>
            </a:pPr>
            <a:r>
              <a:rPr lang="en-US" baseline="0" dirty="0" smtClean="0"/>
              <a:t>There are also a lot of size-related features (in pink), and location-related features (in blue). So the main things affecting house price is size and location.</a:t>
            </a:r>
          </a:p>
          <a:p>
            <a:pPr marL="457200" indent="-298450">
              <a:buFontTx/>
              <a:buChar char="-"/>
            </a:pPr>
            <a:endParaRPr lang="en-US" baseline="0" dirty="0" smtClean="0"/>
          </a:p>
          <a:p>
            <a:pPr marL="158750" indent="0">
              <a:buFontTx/>
              <a:buNone/>
            </a:pPr>
            <a:r>
              <a:rPr lang="en-US" baseline="0" dirty="0" smtClean="0"/>
              <a:t>If one wants to reduce the coefficients even further to make an even more easy to understand model, you can arguably just use the top 6 predictors. Because in the previous graph, there is an ‘elbow’ at 6, where MSE stops decreasing as quickly.</a:t>
            </a:r>
          </a:p>
        </p:txBody>
      </p:sp>
    </p:spTree>
    <p:extLst>
      <p:ext uri="{BB962C8B-B14F-4D97-AF65-F5344CB8AC3E}">
        <p14:creationId xmlns:p14="http://schemas.microsoft.com/office/powerpoint/2010/main" val="382113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7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70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57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Most of the null values correspond to houses without a certain feature, e.g. pool, alley, basement</a:t>
            </a:r>
          </a:p>
        </p:txBody>
      </p:sp>
    </p:spTree>
    <p:extLst>
      <p:ext uri="{BB962C8B-B14F-4D97-AF65-F5344CB8AC3E}">
        <p14:creationId xmlns:p14="http://schemas.microsoft.com/office/powerpoint/2010/main" val="79602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These are examples of distribution plots of numerical features, and histograms of categorical features. They show the frequency of each value and each category so one can get a sense of the distribution.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Above grade living area (</a:t>
            </a:r>
            <a:r>
              <a:rPr lang="en-US" baseline="0" dirty="0" err="1" smtClean="0"/>
              <a:t>grlivarea</a:t>
            </a:r>
            <a:r>
              <a:rPr lang="en-US" baseline="0" dirty="0" smtClean="0"/>
              <a:t>) and </a:t>
            </a:r>
            <a:r>
              <a:rPr lang="en-US" baseline="0" dirty="0" err="1" smtClean="0"/>
              <a:t>saleprice</a:t>
            </a:r>
            <a:r>
              <a:rPr lang="en-US" baseline="0" dirty="0" smtClean="0"/>
              <a:t> are right skewed and have some houses that were bigger and more expensive than others. Most houses had no miscellaneous features, and almost all houses had </a:t>
            </a:r>
            <a:r>
              <a:rPr lang="en-US" baseline="0" dirty="0" err="1" smtClean="0"/>
              <a:t>centralair</a:t>
            </a:r>
            <a:r>
              <a:rPr lang="en-US" baseline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8540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This is a correlation </a:t>
            </a:r>
            <a:r>
              <a:rPr lang="en-US" baseline="0" dirty="0" err="1" smtClean="0"/>
              <a:t>heatmap</a:t>
            </a:r>
            <a:r>
              <a:rPr lang="en-US" baseline="0" dirty="0" smtClean="0"/>
              <a:t> of the 10 features that have the highest correlations with </a:t>
            </a:r>
            <a:r>
              <a:rPr lang="en-US" baseline="0" dirty="0" err="1" smtClean="0"/>
              <a:t>saleprice</a:t>
            </a:r>
            <a:endParaRPr lang="en-US" baseline="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err="1" smtClean="0"/>
              <a:t>Overallquall</a:t>
            </a:r>
            <a:r>
              <a:rPr lang="en-US" baseline="0" dirty="0" smtClean="0"/>
              <a:t> is the highest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There is also some </a:t>
            </a:r>
            <a:r>
              <a:rPr lang="en-US" baseline="0" dirty="0" err="1" smtClean="0"/>
              <a:t>collinearity</a:t>
            </a:r>
            <a:r>
              <a:rPr lang="en-US" baseline="0" dirty="0" smtClean="0"/>
              <a:t>, e.g. between </a:t>
            </a:r>
            <a:r>
              <a:rPr lang="en-US" baseline="0" dirty="0" err="1" smtClean="0"/>
              <a:t>garagecars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garagearea</a:t>
            </a:r>
            <a:r>
              <a:rPr lang="en-US" baseline="0" dirty="0" smtClean="0"/>
              <a:t>, and 1stflrsf and </a:t>
            </a:r>
            <a:r>
              <a:rPr lang="en-US" baseline="0" dirty="0" err="1" smtClean="0"/>
              <a:t>totalbsmtsf</a:t>
            </a:r>
            <a:endParaRPr lang="en-US" baseline="0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Looking at the top 2 features specifically, there is quite an obvious linear relationship with </a:t>
            </a:r>
            <a:r>
              <a:rPr lang="en-US" baseline="0" dirty="0" err="1" smtClean="0"/>
              <a:t>saleprice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909228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These are my main preprocessing steps.</a:t>
            </a:r>
          </a:p>
        </p:txBody>
      </p:sp>
    </p:spTree>
    <p:extLst>
      <p:ext uri="{BB962C8B-B14F-4D97-AF65-F5344CB8AC3E}">
        <p14:creationId xmlns:p14="http://schemas.microsoft.com/office/powerpoint/2010/main" val="2101487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1574023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1574023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This shows the </a:t>
            </a:r>
            <a:r>
              <a:rPr lang="en-US" baseline="0" dirty="0" err="1" smtClean="0"/>
              <a:t>skewness</a:t>
            </a:r>
            <a:r>
              <a:rPr lang="en-US" baseline="0" dirty="0" smtClean="0"/>
              <a:t> score of the 20 most skewed features – the higher the score (on the left of the graph), the more skewed the feature is. A normal distribution have a score of 0, represented by the dotted line. A positive score (on the left of the graph) means right skew, and a negative score means left skew.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aseline="0" dirty="0" smtClean="0"/>
              <a:t>During preprocessing I also tried various methods to rectify the skewed distribution. The orange line – log transformation – generally did the best for right skewed features, while a square transformation did better for left skewed features.</a:t>
            </a:r>
          </a:p>
        </p:txBody>
      </p:sp>
    </p:spTree>
    <p:extLst>
      <p:ext uri="{BB962C8B-B14F-4D97-AF65-F5344CB8AC3E}">
        <p14:creationId xmlns:p14="http://schemas.microsoft.com/office/powerpoint/2010/main" val="1109049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 err="1" smtClean="0"/>
              <a:t>Regularised</a:t>
            </a:r>
            <a:r>
              <a:rPr lang="en-US" dirty="0" smtClean="0"/>
              <a:t> regressions all did better than the simple</a:t>
            </a:r>
            <a:r>
              <a:rPr lang="en-US" baseline="0" dirty="0" smtClean="0"/>
              <a:t> linear regression (which actually performed worse than the baseline, which just predicted the mean of the training data).</a:t>
            </a:r>
          </a:p>
          <a:p>
            <a:pPr marL="158750" indent="0">
              <a:buNone/>
            </a:pPr>
            <a:endParaRPr lang="en-US" baseline="0" dirty="0" smtClean="0"/>
          </a:p>
          <a:p>
            <a:pPr marL="158750" indent="0">
              <a:buNone/>
            </a:pPr>
            <a:r>
              <a:rPr lang="en-US" baseline="0" dirty="0" smtClean="0"/>
              <a:t>The elastic net model performed the best, with the highest R2 and the lowest RMSE.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1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00054" y="474828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62515" y="48425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/dsi-us-6-project-2-regression-challenge/overvie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400" b="1" dirty="0"/>
              <a:t>Ames Housing P</a:t>
            </a:r>
            <a:r>
              <a:rPr lang="en-GB" sz="4400" b="1" dirty="0" smtClean="0"/>
              <a:t>rice </a:t>
            </a:r>
            <a:r>
              <a:rPr lang="en-GB" sz="4400" b="1" dirty="0"/>
              <a:t>Prediction</a:t>
            </a:r>
            <a:endParaRPr sz="44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2000" b="1" dirty="0" smtClean="0">
                <a:solidFill>
                  <a:schemeClr val="tx2">
                    <a:lumMod val="50000"/>
                  </a:schemeClr>
                </a:solidFill>
              </a:rPr>
              <a:t>Using linear regression to predict house prices in Ames, USA</a:t>
            </a:r>
            <a:endParaRPr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3369" y="671888"/>
            <a:ext cx="2995133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selection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46" y="0"/>
            <a:ext cx="59953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2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198"/>
            <a:ext cx="9144000" cy="509239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382233" y="467834"/>
            <a:ext cx="7761767" cy="1392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9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79775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162449" cy="3416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/>
              <a:t>Square feet area, condition, age, and the location of the house are the most important determinant </a:t>
            </a:r>
            <a:r>
              <a:rPr lang="en-US" sz="1400" dirty="0" smtClean="0"/>
              <a:t>factors of sale price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 smtClean="0"/>
              <a:t>House buyers should invest in </a:t>
            </a:r>
            <a:r>
              <a:rPr lang="en-US" sz="1400" dirty="0"/>
              <a:t>Northridge Heights, Stone Brook, and </a:t>
            </a:r>
            <a:r>
              <a:rPr lang="en-US" sz="1400" dirty="0" smtClean="0"/>
              <a:t>Northridge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 smtClean="0"/>
              <a:t>People looking to sell should do it sooner rather than later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1400" dirty="0" smtClean="0"/>
              <a:t>To increase the value of a home:</a:t>
            </a:r>
          </a:p>
          <a:p>
            <a:pPr marL="719138" indent="-265113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400" dirty="0" smtClean="0"/>
              <a:t>Repaint/remodel </a:t>
            </a:r>
            <a:r>
              <a:rPr lang="en-US" sz="1400" dirty="0"/>
              <a:t>the interior and exterior </a:t>
            </a:r>
            <a:r>
              <a:rPr lang="en-US" sz="1400" dirty="0" smtClean="0"/>
              <a:t>finish </a:t>
            </a:r>
          </a:p>
          <a:p>
            <a:pPr marL="719138" indent="-265113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400" dirty="0" smtClean="0"/>
              <a:t>Renovate </a:t>
            </a:r>
            <a:r>
              <a:rPr lang="en-US" sz="1400" dirty="0"/>
              <a:t>the </a:t>
            </a:r>
            <a:r>
              <a:rPr lang="en-US" sz="1400" dirty="0" smtClean="0"/>
              <a:t>kitchen</a:t>
            </a:r>
          </a:p>
          <a:p>
            <a:pPr marL="719138" indent="-265113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400" dirty="0" smtClean="0"/>
              <a:t>Add </a:t>
            </a:r>
            <a:r>
              <a:rPr lang="en-US" sz="1400" dirty="0"/>
              <a:t>a fireplace (if not already </a:t>
            </a:r>
            <a:r>
              <a:rPr lang="en-US" sz="1400" dirty="0" smtClean="0"/>
              <a:t>present)</a:t>
            </a:r>
          </a:p>
          <a:p>
            <a:pPr marL="719138" indent="-265113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400" dirty="0" smtClean="0"/>
              <a:t>Renovate </a:t>
            </a:r>
            <a:r>
              <a:rPr lang="en-US" sz="1400" dirty="0"/>
              <a:t>the garage if it is in bad </a:t>
            </a:r>
            <a:r>
              <a:rPr lang="en-US" sz="1400" dirty="0" smtClean="0"/>
              <a:t>condition</a:t>
            </a:r>
          </a:p>
          <a:p>
            <a:pPr marL="719138" indent="-265113">
              <a:lnSpc>
                <a:spcPct val="100000"/>
              </a:lnSpc>
              <a:spcAft>
                <a:spcPts val="600"/>
              </a:spcAft>
              <a:buFontTx/>
              <a:buChar char="-"/>
            </a:pPr>
            <a:r>
              <a:rPr lang="en-US" sz="1400" dirty="0" smtClean="0"/>
              <a:t>Renovate </a:t>
            </a:r>
            <a:r>
              <a:rPr lang="en-US" sz="1400" dirty="0"/>
              <a:t>the house if it had been severely damaged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81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35" y="1144230"/>
            <a:ext cx="3630723" cy="3630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7" y="1122031"/>
            <a:ext cx="4561416" cy="378683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47797" y="331646"/>
            <a:ext cx="4136064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Residual plots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6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79775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162449" cy="3416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smtClean="0"/>
              <a:t>Using a linear regression model, this project aims to answer the following questions:</a:t>
            </a: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What </a:t>
            </a:r>
            <a:r>
              <a:rPr lang="en-US" dirty="0"/>
              <a:t>features add the most value to a home, and which hurt home values the most?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What </a:t>
            </a:r>
            <a:r>
              <a:rPr lang="en-US" dirty="0"/>
              <a:t>are features homeowners can add to increase the value of their home?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Given </a:t>
            </a:r>
            <a:r>
              <a:rPr lang="en-US" dirty="0"/>
              <a:t>a set of features, what is the expected sale price of a house?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Given </a:t>
            </a:r>
            <a:r>
              <a:rPr lang="en-US" dirty="0"/>
              <a:t>a budget, what kind of house would one be able to afford</a:t>
            </a:r>
            <a:r>
              <a:rPr lang="en-US" dirty="0" smtClean="0"/>
              <a:t>?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endParaRPr lang="en-US" dirty="0"/>
          </a:p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source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Kaggle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6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196465"/>
            <a:ext cx="8520600" cy="5727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 Analysis (EDA)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769165"/>
            <a:ext cx="8162449" cy="201602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11430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smtClean="0"/>
              <a:t>During EDA, the main issues explored were: </a:t>
            </a: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Null values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Skewed distributions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Correlations and collinear features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Features with possible linear relationship with </a:t>
            </a:r>
            <a:r>
              <a:rPr lang="en-US" dirty="0" err="1" smtClean="0"/>
              <a:t>saleprice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4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92" y="446566"/>
            <a:ext cx="2259821" cy="46544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398052" y="2275141"/>
            <a:ext cx="4980603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Some columns contained many </a:t>
            </a:r>
            <a:r>
              <a:rPr lang="en-GB" sz="1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null values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0558" y="180752"/>
            <a:ext cx="2259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Feature name            null count</a:t>
            </a:r>
            <a:endParaRPr 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1898309" y="0"/>
            <a:ext cx="5407324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Some columns are heavily skewed towards one value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58" y="2898180"/>
            <a:ext cx="2333149" cy="22334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47" y="563767"/>
            <a:ext cx="2392973" cy="2243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70" y="2868210"/>
            <a:ext cx="3333050" cy="22933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60" y="503603"/>
            <a:ext cx="3587871" cy="230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7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7"/>
          <a:stretch/>
        </p:blipFill>
        <p:spPr>
          <a:xfrm>
            <a:off x="-1" y="0"/>
            <a:ext cx="6188149" cy="50933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06" y="467258"/>
            <a:ext cx="2006009" cy="2034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53" y="2501788"/>
            <a:ext cx="2110587" cy="205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5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09858"/>
              </p:ext>
            </p:extLst>
          </p:nvPr>
        </p:nvGraphicFramePr>
        <p:xfrm>
          <a:off x="184972" y="1073886"/>
          <a:ext cx="8785608" cy="3625703"/>
        </p:xfrm>
        <a:graphic>
          <a:graphicData uri="http://schemas.openxmlformats.org/drawingml/2006/table">
            <a:tbl>
              <a:tblPr firstRow="1" bandRow="1">
                <a:tableStyleId>{7DF744CE-34AF-47FE-A6D7-1BCCD81EBA91}</a:tableStyleId>
              </a:tblPr>
              <a:tblGrid>
                <a:gridCol w="421106"/>
                <a:gridCol w="3985348"/>
                <a:gridCol w="416512"/>
                <a:gridCol w="3962642"/>
              </a:tblGrid>
              <a:tr h="167994">
                <a:tc rowSpan="2">
                  <a:txBody>
                    <a:bodyPr/>
                    <a:lstStyle/>
                    <a:p>
                      <a:pPr marL="0" indent="0">
                        <a:tabLst/>
                      </a:pPr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 smtClean="0"/>
                        <a:t>Drop</a:t>
                      </a:r>
                      <a:r>
                        <a:rPr lang="en-GB" sz="1200" baseline="0" dirty="0" smtClean="0"/>
                        <a:t> columns with &gt;80% zero or a single value</a:t>
                      </a:r>
                      <a:endParaRPr lang="en-GB" sz="1200" dirty="0" smtClean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 smtClean="0"/>
                        <a:t>Add new columns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334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5456">
                <a:tc rowSpan="2"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 smtClean="0"/>
                        <a:t>Create ‘presence-absence’ columns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/>
                        <a:t>Impute</a:t>
                      </a:r>
                      <a:r>
                        <a:rPr lang="en-US" sz="1200" baseline="0" dirty="0" smtClean="0"/>
                        <a:t> missing values</a:t>
                      </a:r>
                      <a:endParaRPr lang="en-US" sz="1200" dirty="0" smtClean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15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218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Convert ordinal to numerical</a:t>
                      </a:r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32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sz="3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Remove</a:t>
                      </a:r>
                      <a:r>
                        <a:rPr lang="en-US" sz="1200" baseline="0" dirty="0" smtClean="0"/>
                        <a:t> outliers</a:t>
                      </a:r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28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sp>
        <p:nvSpPr>
          <p:cNvPr id="12" name="Google Shape;66;p15"/>
          <p:cNvSpPr txBox="1">
            <a:spLocks noGrp="1"/>
          </p:cNvSpPr>
          <p:nvPr>
            <p:ph type="title"/>
          </p:nvPr>
        </p:nvSpPr>
        <p:spPr>
          <a:xfrm>
            <a:off x="121174" y="302060"/>
            <a:ext cx="7819059" cy="556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GB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1" y="3881136"/>
            <a:ext cx="3683295" cy="4520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9" y="3806649"/>
            <a:ext cx="2798818" cy="8051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1" y="2825282"/>
            <a:ext cx="3349824" cy="4510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1" y="1441769"/>
            <a:ext cx="3572540" cy="7235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7" y="1441769"/>
            <a:ext cx="3708695" cy="8025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56" y="2780721"/>
            <a:ext cx="3733367" cy="56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sp>
        <p:nvSpPr>
          <p:cNvPr id="13" name="Google Shape;66;p15"/>
          <p:cNvSpPr txBox="1">
            <a:spLocks noGrp="1"/>
          </p:cNvSpPr>
          <p:nvPr>
            <p:ph type="title"/>
          </p:nvPr>
        </p:nvSpPr>
        <p:spPr>
          <a:xfrm>
            <a:off x="412743" y="382772"/>
            <a:ext cx="5407324" cy="49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Transformation of the most skewed columns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43" y="965901"/>
            <a:ext cx="8378456" cy="38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9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173" y="608093"/>
            <a:ext cx="3083442" cy="572700"/>
          </a:xfrm>
        </p:spPr>
        <p:txBody>
          <a:bodyPr/>
          <a:lstStyle/>
          <a:p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 performance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973056"/>
              </p:ext>
            </p:extLst>
          </p:nvPr>
        </p:nvGraphicFramePr>
        <p:xfrm>
          <a:off x="1297173" y="1233957"/>
          <a:ext cx="6337005" cy="3082548"/>
        </p:xfrm>
        <a:graphic>
          <a:graphicData uri="http://schemas.openxmlformats.org/drawingml/2006/table">
            <a:tbl>
              <a:tblPr firstRow="1" bandRow="1">
                <a:tableStyleId>{7DF744CE-34AF-47FE-A6D7-1BCCD81EBA91}</a:tableStyleId>
              </a:tblPr>
              <a:tblGrid>
                <a:gridCol w="2881423"/>
                <a:gridCol w="1727791"/>
                <a:gridCol w="1727791"/>
              </a:tblGrid>
              <a:tr h="46725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</a:t>
                      </a:r>
                      <a:r>
                        <a:rPr lang="en-US" b="1" baseline="30000" dirty="0" smtClean="0"/>
                        <a:t>2</a:t>
                      </a:r>
                      <a:endParaRPr lang="en-US" b="1" baseline="300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RMSE</a:t>
                      </a:r>
                      <a:endParaRPr lang="en-US" b="1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0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Baseline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-0.003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2.52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230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Simple linear regression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-1.103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26471299993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0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Ridge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0.918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0.723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0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Lasso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0.918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0.720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0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Elastic</a:t>
                      </a:r>
                      <a:r>
                        <a:rPr lang="en-US" baseline="0" dirty="0" smtClean="0"/>
                        <a:t> net regression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0.919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0.719</a:t>
                      </a:r>
                      <a:endParaRPr lang="en-US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77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1837</TotalTime>
  <Words>856</Words>
  <Application>Microsoft Macintosh PowerPoint</Application>
  <PresentationFormat>On-screen Show (16:9)</PresentationFormat>
  <Paragraphs>98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Simple Light</vt:lpstr>
      <vt:lpstr>Ames Housing Price Prediction</vt:lpstr>
      <vt:lpstr>Problem Statement</vt:lpstr>
      <vt:lpstr>Exploratory Data Analysis (EDA)</vt:lpstr>
      <vt:lpstr>Some columns contained many null values</vt:lpstr>
      <vt:lpstr>Some columns are heavily skewed towards one value</vt:lpstr>
      <vt:lpstr>PowerPoint Presentation</vt:lpstr>
      <vt:lpstr>Preprocessing</vt:lpstr>
      <vt:lpstr>Transformation of the most skewed columns</vt:lpstr>
      <vt:lpstr>Test performance</vt:lpstr>
      <vt:lpstr>PowerPoint Presentation</vt:lpstr>
      <vt:lpstr>PowerPoint Presentation</vt:lpstr>
      <vt:lpstr>Recommendations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 &amp; SAT</dc:title>
  <cp:lastModifiedBy>ElaineZ</cp:lastModifiedBy>
  <cp:revision>293</cp:revision>
  <dcterms:modified xsi:type="dcterms:W3CDTF">2019-10-10T12:21:14Z</dcterms:modified>
</cp:coreProperties>
</file>