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81" r:id="rId3"/>
    <p:sldId id="282" r:id="rId4"/>
    <p:sldId id="292" r:id="rId5"/>
    <p:sldId id="291" r:id="rId6"/>
    <p:sldId id="296" r:id="rId7"/>
    <p:sldId id="258" r:id="rId8"/>
    <p:sldId id="293" r:id="rId9"/>
    <p:sldId id="286" r:id="rId10"/>
    <p:sldId id="284" r:id="rId11"/>
    <p:sldId id="294" r:id="rId12"/>
    <p:sldId id="297" r:id="rId13"/>
    <p:sldId id="298" r:id="rId14"/>
    <p:sldId id="290" r:id="rId15"/>
    <p:sldId id="280" r:id="rId16"/>
    <p:sldId id="295" r:id="rId17"/>
    <p:sldId id="287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F744CE-34AF-47FE-A6D7-1BCCD81EBA91}">
  <a:tblStyle styleId="{7DF744CE-34AF-47FE-A6D7-1BCCD81EBA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1548"/>
    <p:restoredTop sz="73684"/>
  </p:normalViewPr>
  <p:slideViewPr>
    <p:cSldViewPr snapToGrid="0">
      <p:cViewPr>
        <p:scale>
          <a:sx n="107" d="100"/>
          <a:sy n="107" d="100"/>
        </p:scale>
        <p:origin x="912" y="192"/>
      </p:cViewPr>
      <p:guideLst>
        <p:guide orient="horz" pos="1620"/>
        <p:guide pos="2880"/>
      </p:guideLst>
    </p:cSldViewPr>
  </p:slid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24753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148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574023e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574023e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After preprocessing, I looked at the most common words again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Signals are clearer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Topic words are mostly unique to each </a:t>
            </a:r>
            <a:r>
              <a:rPr lang="en-US" baseline="0" dirty="0" err="1" smtClean="0"/>
              <a:t>subreddit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109049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smtClean="0"/>
              <a:t>I</a:t>
            </a:r>
            <a:r>
              <a:rPr lang="en-US" baseline="0" dirty="0" smtClean="0"/>
              <a:t> tested a total of 8 models with a slightly different approach - I placed all my </a:t>
            </a:r>
            <a:r>
              <a:rPr lang="en-US" baseline="0" dirty="0" err="1" smtClean="0"/>
              <a:t>vectoriser</a:t>
            </a:r>
            <a:r>
              <a:rPr lang="en-US" baseline="0" dirty="0" smtClean="0"/>
              <a:t> and model parameters to test  (like which </a:t>
            </a:r>
            <a:r>
              <a:rPr lang="en-US" baseline="0" dirty="0" err="1" smtClean="0"/>
              <a:t>vectoriser</a:t>
            </a:r>
            <a:r>
              <a:rPr lang="en-US" baseline="0" dirty="0" smtClean="0"/>
              <a:t>, which model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 into a </a:t>
            </a:r>
            <a:r>
              <a:rPr lang="en-US" baseline="0" dirty="0" err="1" smtClean="0"/>
              <a:t>gridsearch</a:t>
            </a:r>
            <a:r>
              <a:rPr lang="en-US" baseline="0" dirty="0" smtClean="0"/>
              <a:t> so I can easily test different predictors. </a:t>
            </a:r>
          </a:p>
          <a:p>
            <a:pPr marL="457200" indent="-298450">
              <a:buFontTx/>
              <a:buChar char="-"/>
            </a:pPr>
            <a:r>
              <a:rPr lang="en-US" baseline="0" dirty="0" smtClean="0"/>
              <a:t>Between title and post lengths, titles performed better, because of the lack of posts</a:t>
            </a:r>
          </a:p>
          <a:p>
            <a:pPr marL="457200" indent="-298450">
              <a:buFontTx/>
              <a:buChar char="-"/>
            </a:pPr>
            <a:r>
              <a:rPr lang="en-US" baseline="0" dirty="0" smtClean="0"/>
              <a:t>Therefore I excluded posts from my model, and added post lengths to titles as post lengths are quite different between the </a:t>
            </a:r>
            <a:r>
              <a:rPr lang="en-US" baseline="0" dirty="0" err="1" smtClean="0"/>
              <a:t>subreddits</a:t>
            </a:r>
            <a:r>
              <a:rPr lang="en-US" baseline="0" dirty="0" smtClean="0"/>
              <a:t> (as shown in the previous slide)</a:t>
            </a:r>
          </a:p>
          <a:p>
            <a:pPr marL="158750" indent="0">
              <a:buFontTx/>
              <a:buNone/>
            </a:pPr>
            <a:endParaRPr lang="en-US" baseline="0" dirty="0" smtClean="0"/>
          </a:p>
          <a:p>
            <a:pPr marL="158750" indent="0">
              <a:buFontTx/>
              <a:buNone/>
            </a:pPr>
            <a:r>
              <a:rPr lang="en-US" baseline="0" dirty="0" smtClean="0"/>
              <a:t>This gave the best score so far, so I fine-tuned it further by excluding very short titles</a:t>
            </a:r>
          </a:p>
          <a:p>
            <a:pPr marL="457200" indent="-298450">
              <a:buFontTx/>
              <a:buChar char="-"/>
            </a:pPr>
            <a:r>
              <a:rPr lang="en-US" dirty="0" smtClean="0"/>
              <a:t>As</a:t>
            </a:r>
            <a:r>
              <a:rPr lang="en-US" baseline="0" dirty="0" smtClean="0"/>
              <a:t> you can see the validation set accuracy improved with longer words used in the train and validation sets</a:t>
            </a:r>
          </a:p>
          <a:p>
            <a:pPr marL="457200" indent="-298450">
              <a:buFontTx/>
              <a:buChar char="-"/>
            </a:pPr>
            <a:r>
              <a:rPr lang="en-US" baseline="0" dirty="0" smtClean="0"/>
              <a:t>However the median title length is actually 10, and using the best performing model would mean that it would only be able to accurately classify half the posts</a:t>
            </a:r>
          </a:p>
          <a:p>
            <a:pPr marL="457200" indent="-298450">
              <a:buFontTx/>
              <a:buChar char="-"/>
            </a:pPr>
            <a:r>
              <a:rPr lang="en-US" baseline="0" dirty="0" smtClean="0"/>
              <a:t>Therefore </a:t>
            </a:r>
            <a:r>
              <a:rPr lang="en-US" dirty="0" smtClean="0"/>
              <a:t>I decided to go with the original model 4 as a production model (using title and post lengths), in order to have a model that balances performance with </a:t>
            </a:r>
            <a:r>
              <a:rPr lang="en-US" dirty="0" err="1" smtClean="0"/>
              <a:t>generalisation</a:t>
            </a:r>
            <a:endParaRPr lang="en-US" dirty="0" smtClean="0"/>
          </a:p>
          <a:p>
            <a:pPr marL="158750" indent="0">
              <a:buFontTx/>
              <a:buNone/>
            </a:pPr>
            <a:endParaRPr lang="en-US" dirty="0" smtClean="0"/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US" baseline="0" dirty="0" smtClean="0"/>
              <a:t>With the production model, I got an accuracy of about 70% on the test data</a:t>
            </a:r>
          </a:p>
          <a:p>
            <a:pPr marL="158750" indent="0">
              <a:buFontTx/>
              <a:buNone/>
            </a:pPr>
            <a:endParaRPr lang="en-US" dirty="0" smtClean="0"/>
          </a:p>
          <a:p>
            <a:pPr marL="15875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655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>
              <a:buFontTx/>
              <a:buChar char="-"/>
            </a:pPr>
            <a:r>
              <a:rPr lang="en-US" baseline="0" dirty="0" smtClean="0"/>
              <a:t>The misclassifications in the production model are likely due to the high degree of overlap in the words that have the highest probabilities of occurring in each class</a:t>
            </a:r>
          </a:p>
          <a:p>
            <a:pPr marL="457200" indent="-298450">
              <a:buFontTx/>
              <a:buChar char="-"/>
            </a:pPr>
            <a:r>
              <a:rPr lang="en-US" baseline="0" dirty="0" smtClean="0"/>
              <a:t>This shows that there are some similarities in what people discuss in both </a:t>
            </a:r>
            <a:r>
              <a:rPr lang="en-US" baseline="0" smtClean="0"/>
              <a:t>subreddits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040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370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smtClean="0"/>
              <a:t>I</a:t>
            </a:r>
            <a:r>
              <a:rPr lang="en-US" baseline="0" dirty="0" smtClean="0"/>
              <a:t> tested a total of 8 models with a slightly different approach - I placed all my </a:t>
            </a:r>
            <a:r>
              <a:rPr lang="en-US" baseline="0" dirty="0" err="1" smtClean="0"/>
              <a:t>vectoriser</a:t>
            </a:r>
            <a:r>
              <a:rPr lang="en-US" baseline="0" dirty="0" smtClean="0"/>
              <a:t> and model parameters to test  (like which </a:t>
            </a:r>
            <a:r>
              <a:rPr lang="en-US" baseline="0" dirty="0" err="1" smtClean="0"/>
              <a:t>vectoriser</a:t>
            </a:r>
            <a:r>
              <a:rPr lang="en-US" baseline="0" dirty="0" smtClean="0"/>
              <a:t>, which model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 into a </a:t>
            </a:r>
            <a:r>
              <a:rPr lang="en-US" baseline="0" dirty="0" err="1" smtClean="0"/>
              <a:t>gridsearch</a:t>
            </a:r>
            <a:r>
              <a:rPr lang="en-US" baseline="0" dirty="0" smtClean="0"/>
              <a:t> so I can easily test different predictors. </a:t>
            </a:r>
          </a:p>
          <a:p>
            <a:pPr marL="457200" indent="-298450">
              <a:buFontTx/>
              <a:buChar char="-"/>
            </a:pPr>
            <a:r>
              <a:rPr lang="en-US" baseline="0" dirty="0" smtClean="0"/>
              <a:t>Between title and post lengths, titles performed better, because of the lack of posts</a:t>
            </a:r>
          </a:p>
          <a:p>
            <a:pPr marL="457200" indent="-298450">
              <a:buFontTx/>
              <a:buChar char="-"/>
            </a:pPr>
            <a:r>
              <a:rPr lang="en-US" baseline="0" dirty="0" smtClean="0"/>
              <a:t>Therefore I excluded posts from my model, and added post lengths to titles as post lengths are quite different between the </a:t>
            </a:r>
            <a:r>
              <a:rPr lang="en-US" baseline="0" dirty="0" err="1" smtClean="0"/>
              <a:t>subreddits</a:t>
            </a:r>
            <a:r>
              <a:rPr lang="en-US" baseline="0" dirty="0" smtClean="0"/>
              <a:t> (as shown in the previous slide)</a:t>
            </a:r>
          </a:p>
          <a:p>
            <a:pPr marL="158750" indent="0">
              <a:buFontTx/>
              <a:buNone/>
            </a:pPr>
            <a:endParaRPr lang="en-US" baseline="0" dirty="0" smtClean="0"/>
          </a:p>
          <a:p>
            <a:pPr marL="158750" indent="0">
              <a:buFontTx/>
              <a:buNone/>
            </a:pPr>
            <a:r>
              <a:rPr lang="en-US" baseline="0" dirty="0" smtClean="0"/>
              <a:t>This gave the best score so far, so I fine-tuned it further by excluding very short titles</a:t>
            </a:r>
          </a:p>
          <a:p>
            <a:pPr marL="457200" indent="-298450">
              <a:buFontTx/>
              <a:buChar char="-"/>
            </a:pPr>
            <a:r>
              <a:rPr lang="en-US" dirty="0" smtClean="0"/>
              <a:t>As</a:t>
            </a:r>
            <a:r>
              <a:rPr lang="en-US" baseline="0" dirty="0" smtClean="0"/>
              <a:t> you can see the validation set accuracy improved with longer words used in the train and validation sets</a:t>
            </a:r>
          </a:p>
          <a:p>
            <a:pPr marL="457200" indent="-298450">
              <a:buFontTx/>
              <a:buChar char="-"/>
            </a:pPr>
            <a:r>
              <a:rPr lang="en-US" baseline="0" dirty="0" smtClean="0"/>
              <a:t>However the median title length is actually 10, and using the best performing model would mean that it would only be able to accurately classify half the posts</a:t>
            </a:r>
          </a:p>
          <a:p>
            <a:pPr marL="457200" indent="-298450">
              <a:buFontTx/>
              <a:buChar char="-"/>
            </a:pPr>
            <a:r>
              <a:rPr lang="en-US" baseline="0" dirty="0" smtClean="0"/>
              <a:t>Therefore </a:t>
            </a:r>
            <a:r>
              <a:rPr lang="en-US" dirty="0" smtClean="0"/>
              <a:t>I decided to go with the original model 4 as a production model (using title and post lengths), in order to have a model that balances performance with </a:t>
            </a:r>
            <a:r>
              <a:rPr lang="en-US" dirty="0" err="1" smtClean="0"/>
              <a:t>generalisation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19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70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57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160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574023e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574023e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smtClean="0"/>
              <a:t>Very few posts have texts in their body.</a:t>
            </a:r>
            <a:r>
              <a:rPr lang="en-US" baseline="0" dirty="0" smtClean="0"/>
              <a:t> M</a:t>
            </a:r>
            <a:r>
              <a:rPr lang="en-US" dirty="0" smtClean="0"/>
              <a:t>ajority of the posts are links, images, or consists purely of e.g. a question in the title.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smtClean="0"/>
              <a:t>So</a:t>
            </a:r>
            <a:r>
              <a:rPr lang="en-US" baseline="0" dirty="0" smtClean="0"/>
              <a:t> it </a:t>
            </a:r>
            <a:r>
              <a:rPr lang="en-US" dirty="0" smtClean="0"/>
              <a:t>would not</a:t>
            </a:r>
            <a:r>
              <a:rPr lang="en-US" baseline="0" dirty="0" smtClean="0"/>
              <a:t> </a:t>
            </a:r>
            <a:r>
              <a:rPr lang="en-US" dirty="0" smtClean="0"/>
              <a:t>be a good idea to predict new posts based on their post contents as it would be absent in most of them.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00871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574023e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574023e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Very right-skewed distributions with a lot of outliers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Title lengths between the two </a:t>
            </a:r>
            <a:r>
              <a:rPr lang="en-US" baseline="0" dirty="0" err="1" smtClean="0"/>
              <a:t>subreddits</a:t>
            </a:r>
            <a:r>
              <a:rPr lang="en-US" baseline="0" dirty="0" smtClean="0"/>
              <a:t> are quite similar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r/</a:t>
            </a:r>
            <a:r>
              <a:rPr lang="en-US" baseline="0" dirty="0" err="1" smtClean="0"/>
              <a:t>singapore</a:t>
            </a:r>
            <a:r>
              <a:rPr lang="en-US" baseline="0" dirty="0" smtClean="0"/>
              <a:t> has longer posts and longer comments</a:t>
            </a:r>
          </a:p>
        </p:txBody>
      </p:sp>
    </p:spTree>
    <p:extLst>
      <p:ext uri="{BB962C8B-B14F-4D97-AF65-F5344CB8AC3E}">
        <p14:creationId xmlns:p14="http://schemas.microsoft.com/office/powerpoint/2010/main" val="796022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574023e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574023e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The top words by count in the two </a:t>
            </a:r>
            <a:r>
              <a:rPr lang="en-US" baseline="0" dirty="0" err="1" smtClean="0"/>
              <a:t>subreddits</a:t>
            </a:r>
            <a:r>
              <a:rPr lang="en-US" baseline="0" dirty="0" smtClean="0"/>
              <a:t> are dominated by noise, which can be attributed to </a:t>
            </a:r>
            <a:r>
              <a:rPr lang="en-US" dirty="0" smtClean="0"/>
              <a:t>daily discussion posts made by moderators (evident from the "questions thread", "</a:t>
            </a:r>
            <a:r>
              <a:rPr lang="en-US" dirty="0" err="1" smtClean="0"/>
              <a:t>singapore</a:t>
            </a:r>
            <a:r>
              <a:rPr lang="en-US" dirty="0" smtClean="0"/>
              <a:t> random discussion", "</a:t>
            </a:r>
            <a:r>
              <a:rPr lang="en-US" dirty="0" err="1" smtClean="0"/>
              <a:t>malaysia</a:t>
            </a:r>
            <a:r>
              <a:rPr lang="en-US" dirty="0" smtClean="0"/>
              <a:t> daily random"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baseline="0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424891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574023e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574023e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Main preprocessing steps, mainly to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Clean up noise in the data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Engineer new features</a:t>
            </a:r>
          </a:p>
        </p:txBody>
      </p:sp>
    </p:spTree>
    <p:extLst>
      <p:ext uri="{BB962C8B-B14F-4D97-AF65-F5344CB8AC3E}">
        <p14:creationId xmlns:p14="http://schemas.microsoft.com/office/powerpoint/2010/main" val="2101487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662515" y="484250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singapore/" TargetMode="External"/><Relationship Id="rId4" Type="http://schemas.openxmlformats.org/officeDocument/2006/relationships/hyperlink" Target="https://www.reddit.com/r/malaysia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400" b="1" dirty="0" err="1" smtClean="0"/>
              <a:t>Subreddit</a:t>
            </a:r>
            <a:r>
              <a:rPr lang="en-GB" sz="4400" b="1" dirty="0" smtClean="0"/>
              <a:t> Classification</a:t>
            </a:r>
            <a:endParaRPr sz="4400" b="1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Classifying posts in r/Singapore and r/Malaysia</a:t>
            </a:r>
            <a:endParaRPr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122" y="900881"/>
            <a:ext cx="1977781" cy="7509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5" y="0"/>
            <a:ext cx="8822470" cy="51435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</a:t>
            </a:fld>
            <a:endParaRPr lang="en-GB"/>
          </a:p>
        </p:txBody>
      </p:sp>
      <p:sp>
        <p:nvSpPr>
          <p:cNvPr id="13" name="Google Shape;66;p15"/>
          <p:cNvSpPr txBox="1">
            <a:spLocks noGrp="1"/>
          </p:cNvSpPr>
          <p:nvPr>
            <p:ph type="title"/>
          </p:nvPr>
        </p:nvSpPr>
        <p:spPr>
          <a:xfrm>
            <a:off x="114395" y="197577"/>
            <a:ext cx="5407324" cy="498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6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Most common words after </a:t>
            </a:r>
            <a:r>
              <a:rPr lang="en-GB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preprocessing</a:t>
            </a:r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09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18" y="0"/>
            <a:ext cx="7383411" cy="51435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01751" y="202979"/>
            <a:ext cx="3083442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 performance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3761" y="1520042"/>
            <a:ext cx="8617397" cy="510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74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</a:t>
            </a:fld>
            <a:endParaRPr lang="en-GB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3400" y="721452"/>
            <a:ext cx="8520600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Production model parameters: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23400" y="1294152"/>
            <a:ext cx="8162449" cy="205469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514350" indent="-285750">
              <a:lnSpc>
                <a:spcPct val="100000"/>
              </a:lnSpc>
              <a:spcAft>
                <a:spcPts val="600"/>
              </a:spcAft>
              <a:buFont typeface="Arial" charset="0"/>
              <a:buChar char="•"/>
            </a:pPr>
            <a:r>
              <a:rPr lang="en-US" dirty="0" smtClean="0"/>
              <a:t>Trained/predict using title and post lengths</a:t>
            </a:r>
          </a:p>
          <a:p>
            <a:pPr marL="514350" indent="-285750">
              <a:lnSpc>
                <a:spcPct val="100000"/>
              </a:lnSpc>
              <a:spcAft>
                <a:spcPts val="600"/>
              </a:spcAft>
              <a:buFont typeface="Arial" charset="0"/>
              <a:buChar char="•"/>
            </a:pPr>
            <a:r>
              <a:rPr lang="en-US" dirty="0" err="1" smtClean="0"/>
              <a:t>CountVectorizer</a:t>
            </a:r>
            <a:r>
              <a:rPr lang="en-US" dirty="0" smtClean="0"/>
              <a:t>; </a:t>
            </a:r>
            <a:r>
              <a:rPr lang="en-US" dirty="0" err="1" smtClean="0"/>
              <a:t>max_df</a:t>
            </a:r>
            <a:r>
              <a:rPr lang="en-US" dirty="0" smtClean="0"/>
              <a:t> = 0.05, </a:t>
            </a:r>
            <a:r>
              <a:rPr lang="en-US" dirty="0" err="1" smtClean="0"/>
              <a:t>n_grams</a:t>
            </a:r>
            <a:r>
              <a:rPr lang="en-US" dirty="0" smtClean="0"/>
              <a:t> = (1, 3)</a:t>
            </a:r>
          </a:p>
          <a:p>
            <a:pPr marL="514350" indent="-285750">
              <a:lnSpc>
                <a:spcPct val="100000"/>
              </a:lnSpc>
              <a:spcAft>
                <a:spcPts val="600"/>
              </a:spcAft>
              <a:buFont typeface="Arial" charset="0"/>
              <a:buChar char="•"/>
            </a:pPr>
            <a:r>
              <a:rPr lang="en-US" dirty="0" err="1" smtClean="0"/>
              <a:t>Normalising</a:t>
            </a:r>
            <a:r>
              <a:rPr lang="en-US" dirty="0" smtClean="0"/>
              <a:t> post lengths with </a:t>
            </a:r>
            <a:r>
              <a:rPr lang="en-US" dirty="0" err="1" smtClean="0"/>
              <a:t>RobustScaler</a:t>
            </a:r>
            <a:endParaRPr lang="en-US" dirty="0" smtClean="0"/>
          </a:p>
          <a:p>
            <a:pPr marL="514350" indent="-285750">
              <a:lnSpc>
                <a:spcPct val="100000"/>
              </a:lnSpc>
              <a:spcAft>
                <a:spcPts val="600"/>
              </a:spcAft>
              <a:buFont typeface="Arial" charset="0"/>
              <a:buChar char="•"/>
            </a:pPr>
            <a:r>
              <a:rPr lang="en-US" dirty="0" smtClean="0"/>
              <a:t>Multinomial naïve Bayes model</a:t>
            </a:r>
            <a:endParaRPr lang="en-US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7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89"/>
          <a:stretch/>
        </p:blipFill>
        <p:spPr>
          <a:xfrm>
            <a:off x="6108484" y="2956956"/>
            <a:ext cx="3102731" cy="22349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4" y="1210788"/>
            <a:ext cx="6108484" cy="24678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62215" y="810426"/>
            <a:ext cx="1105972" cy="27699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r/Singapore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209210" y="804618"/>
            <a:ext cx="1205938" cy="27699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r/Malaysia</a:t>
            </a:r>
            <a:endParaRPr lang="en-US" sz="1200" b="1" dirty="0"/>
          </a:p>
        </p:txBody>
      </p:sp>
      <p:sp>
        <p:nvSpPr>
          <p:cNvPr id="9" name="Google Shape;66;p15"/>
          <p:cNvSpPr txBox="1">
            <a:spLocks noGrp="1"/>
          </p:cNvSpPr>
          <p:nvPr>
            <p:ph type="title"/>
          </p:nvPr>
        </p:nvSpPr>
        <p:spPr>
          <a:xfrm>
            <a:off x="114395" y="197577"/>
            <a:ext cx="5407324" cy="498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High overlap in words used for prediction</a:t>
            </a:r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534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579775"/>
            <a:ext cx="8520600" cy="572700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 and recommendations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350815" cy="3416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1600" dirty="0" smtClean="0"/>
              <a:t>The accuracy of the production model shows that posts in r/Malaysia and r/Singapore are fairly different, but still have a good amount of similarities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1600" dirty="0" smtClean="0"/>
              <a:t>The differences are mainly due to differences in current affairs in Singapore and Malaysia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charset="2"/>
              <a:buChar char="§"/>
            </a:pPr>
            <a:r>
              <a:rPr lang="en-US" sz="1600" dirty="0" smtClean="0"/>
              <a:t>It would not be enough to train the model from past </a:t>
            </a:r>
            <a:r>
              <a:rPr lang="en-US" sz="1600" dirty="0" err="1" smtClean="0"/>
              <a:t>subreddit</a:t>
            </a:r>
            <a:r>
              <a:rPr lang="en-US" sz="1600" dirty="0" smtClean="0"/>
              <a:t> posts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charset="2"/>
              <a:buChar char="§"/>
            </a:pPr>
            <a:r>
              <a:rPr lang="en-US" sz="1600" dirty="0" smtClean="0"/>
              <a:t>To improve the model: using a bigger training corpus such as </a:t>
            </a:r>
            <a:r>
              <a:rPr lang="en-US" sz="1600" dirty="0"/>
              <a:t>E</a:t>
            </a:r>
            <a:r>
              <a:rPr lang="en-US" sz="1600" dirty="0" smtClean="0"/>
              <a:t>nglish news sites, which would contain more keywords on current affair issues</a:t>
            </a:r>
            <a:endParaRPr lang="en-US" sz="1600" dirty="0"/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1600" dirty="0" smtClean="0"/>
              <a:t>Further applications for such a classification model: automating CRM tasks based on topic matching, recommending </a:t>
            </a:r>
            <a:r>
              <a:rPr lang="en-US" sz="1600" dirty="0"/>
              <a:t>similar articles to readers, </a:t>
            </a:r>
            <a:r>
              <a:rPr lang="en-US" sz="1600" dirty="0" smtClean="0"/>
              <a:t>spam </a:t>
            </a:r>
            <a:r>
              <a:rPr lang="en-US" sz="1600" dirty="0"/>
              <a:t>email </a:t>
            </a:r>
            <a:r>
              <a:rPr lang="en-US" sz="1600" dirty="0" smtClean="0"/>
              <a:t>filtering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81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Extra slides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0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16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3" y="710234"/>
            <a:ext cx="8408485" cy="367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0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1" y="202979"/>
            <a:ext cx="3083442" cy="572700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 performance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17</a:t>
            </a:fld>
            <a:endParaRPr lang="en-GB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359621"/>
              </p:ext>
            </p:extLst>
          </p:nvPr>
        </p:nvGraphicFramePr>
        <p:xfrm>
          <a:off x="368069" y="764104"/>
          <a:ext cx="8486565" cy="3732675"/>
        </p:xfrm>
        <a:graphic>
          <a:graphicData uri="http://schemas.openxmlformats.org/drawingml/2006/table">
            <a:tbl>
              <a:tblPr/>
              <a:tblGrid>
                <a:gridCol w="528534"/>
                <a:gridCol w="4023949"/>
                <a:gridCol w="1630719"/>
                <a:gridCol w="1102099"/>
                <a:gridCol w="1201264"/>
              </a:tblGrid>
              <a:tr h="49185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No.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Predictor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Model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Train accuracy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Validation accuracy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22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Baseline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Most frequent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0.507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0.507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622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Title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Multinomial NB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0.994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0.714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225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Posts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Logistic regression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0.674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0.580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22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 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Title + post lengths 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Multinomial NB 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0.931 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0.730 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6225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Title (&gt;5 words) + post lengths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Multinomial NB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0.930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0.688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22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Title (&gt;10 </a:t>
                      </a:r>
                      <a:r>
                        <a:rPr lang="en-US" sz="1400" dirty="0" smtClean="0"/>
                        <a:t>words) </a:t>
                      </a:r>
                      <a:r>
                        <a:rPr lang="en-US" sz="1400" dirty="0"/>
                        <a:t>+ post lengths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Multinomial NB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0.971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0.773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22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Title (&gt;15 </a:t>
                      </a:r>
                      <a:r>
                        <a:rPr lang="en-US" sz="1400" dirty="0" smtClean="0"/>
                        <a:t>words) </a:t>
                      </a:r>
                      <a:r>
                        <a:rPr lang="en-US" sz="1400" dirty="0"/>
                        <a:t>+ post lengths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Multinomial NB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0.987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0.864</a:t>
                      </a:r>
                    </a:p>
                  </a:txBody>
                  <a:tcPr marL="70198" marR="70198" marT="35099" marB="350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77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796086"/>
            <a:ext cx="8520600" cy="572700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Problem Statement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368786"/>
            <a:ext cx="8162449" cy="253462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11430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 smtClean="0"/>
              <a:t>Using a binary classification model, this project aims to predict which </a:t>
            </a:r>
            <a:r>
              <a:rPr lang="en-US" dirty="0" err="1" smtClean="0"/>
              <a:t>subreddit</a:t>
            </a:r>
            <a:r>
              <a:rPr lang="en-US" dirty="0" smtClean="0"/>
              <a:t> a post belongs to – r/Singapore or r/Malaysia. 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Tx/>
              <a:buChar char="-"/>
            </a:pPr>
            <a:r>
              <a:rPr lang="en-US" sz="1600" dirty="0" smtClean="0"/>
              <a:t>Would one be able to tell apart </a:t>
            </a:r>
            <a:r>
              <a:rPr lang="en-US" sz="1600" dirty="0" err="1" smtClean="0"/>
              <a:t>subreddit</a:t>
            </a:r>
            <a:r>
              <a:rPr lang="en-US" sz="1600" dirty="0" smtClean="0"/>
              <a:t> posts from r/Singapore and r/Malaysia?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Tx/>
              <a:buChar char="-"/>
            </a:pPr>
            <a:r>
              <a:rPr lang="en-US" sz="1600" dirty="0" smtClean="0"/>
              <a:t>How different really are the two countries?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endParaRPr lang="en-US" dirty="0"/>
          </a:p>
          <a:p>
            <a:pPr marL="11430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source: 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r/Singapore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r/Malaysia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(23 Sep – 22 Oct 2019)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67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196465"/>
            <a:ext cx="8520600" cy="572700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acquisition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77" y="1778356"/>
            <a:ext cx="4014494" cy="2016026"/>
          </a:xfrm>
          <a:noFill/>
        </p:spPr>
        <p:txBody>
          <a:bodyPr/>
          <a:lstStyle/>
          <a:p>
            <a:pPr marL="11430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 smtClean="0"/>
              <a:t>Data was obtained from the two </a:t>
            </a:r>
            <a:r>
              <a:rPr lang="en-US" dirty="0" err="1" smtClean="0"/>
              <a:t>subreddits</a:t>
            </a:r>
            <a:r>
              <a:rPr lang="en-US" dirty="0" smtClean="0"/>
              <a:t> using the Python </a:t>
            </a:r>
            <a:r>
              <a:rPr lang="en-US" dirty="0" err="1" smtClean="0"/>
              <a:t>Reddit</a:t>
            </a:r>
            <a:r>
              <a:rPr lang="en-US" dirty="0" smtClean="0"/>
              <a:t> API Wrapper (PRAW)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288" y="1196465"/>
            <a:ext cx="4217381" cy="284695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8634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35" y="58004"/>
            <a:ext cx="8520600" cy="572700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acquisition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95" y="935092"/>
            <a:ext cx="8474077" cy="21141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35" y="3583187"/>
            <a:ext cx="5389684" cy="1485002"/>
          </a:xfrm>
          <a:prstGeom prst="rect">
            <a:avLst/>
          </a:prstGeom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273695" y="3157608"/>
            <a:ext cx="4149210" cy="352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lnSpc>
                <a:spcPct val="100000"/>
              </a:lnSpc>
              <a:spcAft>
                <a:spcPts val="600"/>
              </a:spcAft>
              <a:buFont typeface="Arial"/>
              <a:buNone/>
            </a:pPr>
            <a:r>
              <a:rPr lang="en-US" sz="1400" dirty="0" smtClean="0"/>
              <a:t>Example of comments scraped from r/Singapore</a:t>
            </a:r>
            <a:endParaRPr lang="en-US" sz="1400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293359" y="548629"/>
            <a:ext cx="3728035" cy="3667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lnSpc>
                <a:spcPct val="100000"/>
              </a:lnSpc>
              <a:spcAft>
                <a:spcPts val="600"/>
              </a:spcAft>
              <a:buFont typeface="Arial"/>
              <a:buNone/>
            </a:pPr>
            <a:r>
              <a:rPr lang="en-US" sz="1400" dirty="0" smtClean="0"/>
              <a:t>Example of posts scraped from r/Singapore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16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196465"/>
            <a:ext cx="8520600" cy="572700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Exploratory Data Analysis (EDA)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769165"/>
            <a:ext cx="8162449" cy="155276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11430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 smtClean="0"/>
              <a:t>During EDA, the main issues explored were: </a:t>
            </a:r>
            <a:endParaRPr lang="en-US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Lack of post content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Content lengths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Noise in the corpus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94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  <p:sp>
        <p:nvSpPr>
          <p:cNvPr id="13" name="Google Shape;66;p15"/>
          <p:cNvSpPr txBox="1">
            <a:spLocks noGrp="1"/>
          </p:cNvSpPr>
          <p:nvPr>
            <p:ph type="title"/>
          </p:nvPr>
        </p:nvSpPr>
        <p:spPr>
          <a:xfrm>
            <a:off x="181742" y="193049"/>
            <a:ext cx="4980603" cy="498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Lack of posts containing text</a:t>
            </a:r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787400"/>
            <a:ext cx="44704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1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  <p:sp>
        <p:nvSpPr>
          <p:cNvPr id="13" name="Google Shape;66;p15"/>
          <p:cNvSpPr txBox="1">
            <a:spLocks noGrp="1"/>
          </p:cNvSpPr>
          <p:nvPr>
            <p:ph type="title"/>
          </p:nvPr>
        </p:nvSpPr>
        <p:spPr>
          <a:xfrm>
            <a:off x="181742" y="193049"/>
            <a:ext cx="4980603" cy="498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lengths</a:t>
            </a:r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2215" y="810426"/>
            <a:ext cx="725579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Titles</a:t>
            </a:r>
            <a:endParaRPr lang="en-US" sz="1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8868"/>
            <a:ext cx="9144000" cy="3113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09210" y="804618"/>
            <a:ext cx="725579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Posts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000569" y="804618"/>
            <a:ext cx="1012724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Comments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  <p:sp>
        <p:nvSpPr>
          <p:cNvPr id="13" name="Google Shape;66;p15"/>
          <p:cNvSpPr txBox="1">
            <a:spLocks noGrp="1"/>
          </p:cNvSpPr>
          <p:nvPr>
            <p:ph type="title"/>
          </p:nvPr>
        </p:nvSpPr>
        <p:spPr>
          <a:xfrm>
            <a:off x="181742" y="193049"/>
            <a:ext cx="4980603" cy="498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Noise </a:t>
            </a:r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8" y="723900"/>
            <a:ext cx="9144000" cy="367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6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663477"/>
              </p:ext>
            </p:extLst>
          </p:nvPr>
        </p:nvGraphicFramePr>
        <p:xfrm>
          <a:off x="184972" y="1073886"/>
          <a:ext cx="8785608" cy="3505431"/>
        </p:xfrm>
        <a:graphic>
          <a:graphicData uri="http://schemas.openxmlformats.org/drawingml/2006/table">
            <a:tbl>
              <a:tblPr firstRow="1" bandRow="1">
                <a:tableStyleId>{7DF744CE-34AF-47FE-A6D7-1BCCD81EBA91}</a:tableStyleId>
              </a:tblPr>
              <a:tblGrid>
                <a:gridCol w="421106"/>
                <a:gridCol w="3670954"/>
                <a:gridCol w="383458"/>
                <a:gridCol w="4310090"/>
              </a:tblGrid>
              <a:tr h="167994">
                <a:tc rowSpan="2">
                  <a:txBody>
                    <a:bodyPr/>
                    <a:lstStyle/>
                    <a:p>
                      <a:pPr marL="0" indent="0">
                        <a:tabLst/>
                      </a:pPr>
                      <a:r>
                        <a:rPr lang="en-US" sz="3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 smtClean="0"/>
                        <a:t>Check</a:t>
                      </a:r>
                      <a:r>
                        <a:rPr lang="en-GB" sz="1200" baseline="0" dirty="0" smtClean="0"/>
                        <a:t> for </a:t>
                      </a:r>
                      <a:r>
                        <a:rPr lang="en-GB" sz="1200" baseline="0" dirty="0" err="1" smtClean="0"/>
                        <a:t>crossposts</a:t>
                      </a:r>
                      <a:endParaRPr lang="en-GB" sz="1200" dirty="0" smtClean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US" sz="3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 smtClean="0"/>
                        <a:t>Remove html links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132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5456">
                <a:tc rowSpan="2"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US" sz="3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 smtClean="0"/>
                        <a:t>Remove moderator posts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US" sz="3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/>
                        <a:t>Engineer</a:t>
                      </a:r>
                      <a:r>
                        <a:rPr lang="en-US" sz="1200" baseline="0" dirty="0" smtClean="0"/>
                        <a:t> new features</a:t>
                      </a:r>
                      <a:endParaRPr lang="en-US" sz="1200" dirty="0" smtClean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15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100" i="1" dirty="0" smtClean="0"/>
                        <a:t>Comment lengths:</a:t>
                      </a:r>
                    </a:p>
                    <a:p>
                      <a:endParaRPr lang="en-US" sz="1100" i="1" dirty="0" smtClean="0"/>
                    </a:p>
                    <a:p>
                      <a:endParaRPr lang="en-US" sz="1100" i="1" dirty="0" smtClean="0"/>
                    </a:p>
                    <a:p>
                      <a:endParaRPr lang="en-US" sz="1100" i="1" dirty="0" smtClean="0"/>
                    </a:p>
                    <a:p>
                      <a:endParaRPr lang="en-US" sz="1100" i="1" dirty="0" smtClean="0"/>
                    </a:p>
                    <a:p>
                      <a:endParaRPr lang="en-US" sz="1100" i="1" dirty="0"/>
                    </a:p>
                    <a:p>
                      <a:r>
                        <a:rPr lang="en-US" sz="1100" i="1" dirty="0" smtClean="0"/>
                        <a:t>Title and post lengths:</a:t>
                      </a:r>
                      <a:endParaRPr lang="en-US" sz="1100" i="1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2185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Fill null values</a:t>
                      </a:r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sz="3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286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</a:t>
            </a:fld>
            <a:endParaRPr lang="en-GB"/>
          </a:p>
        </p:txBody>
      </p:sp>
      <p:sp>
        <p:nvSpPr>
          <p:cNvPr id="12" name="Google Shape;66;p15"/>
          <p:cNvSpPr txBox="1">
            <a:spLocks noGrp="1"/>
          </p:cNvSpPr>
          <p:nvPr>
            <p:ph type="title"/>
          </p:nvPr>
        </p:nvSpPr>
        <p:spPr>
          <a:xfrm>
            <a:off x="121174" y="302060"/>
            <a:ext cx="7819059" cy="5562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GB" sz="2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Preprocessing</a:t>
            </a:r>
            <a:endParaRPr lang="en-GB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74" y="1378564"/>
            <a:ext cx="3152878" cy="7217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74" y="2724037"/>
            <a:ext cx="3595329" cy="303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82" y="2908043"/>
            <a:ext cx="4295445" cy="7498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74" y="3898398"/>
            <a:ext cx="3595329" cy="2385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82" y="1378564"/>
            <a:ext cx="4295445" cy="4822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82" y="3894855"/>
            <a:ext cx="4295445" cy="34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8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3486</TotalTime>
  <Words>1010</Words>
  <Application>Microsoft Macintosh PowerPoint</Application>
  <PresentationFormat>On-screen Show (16:9)</PresentationFormat>
  <Paragraphs>148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Wingdings</vt:lpstr>
      <vt:lpstr>Arial</vt:lpstr>
      <vt:lpstr>Simple Light</vt:lpstr>
      <vt:lpstr>Subreddit Classification</vt:lpstr>
      <vt:lpstr>Problem Statement</vt:lpstr>
      <vt:lpstr>Data acquisition</vt:lpstr>
      <vt:lpstr>Data acquisition</vt:lpstr>
      <vt:lpstr>Exploratory Data Analysis (EDA)</vt:lpstr>
      <vt:lpstr>Lack of posts containing text</vt:lpstr>
      <vt:lpstr>Content lengths</vt:lpstr>
      <vt:lpstr>Noise </vt:lpstr>
      <vt:lpstr>Preprocessing</vt:lpstr>
      <vt:lpstr>Most common words after preprocessing</vt:lpstr>
      <vt:lpstr>PowerPoint Presentation</vt:lpstr>
      <vt:lpstr>PowerPoint Presentation</vt:lpstr>
      <vt:lpstr>High overlap in words used for prediction</vt:lpstr>
      <vt:lpstr>Conclusion and recommendations</vt:lpstr>
      <vt:lpstr>PowerPoint Presentation</vt:lpstr>
      <vt:lpstr>PowerPoint Presentation</vt:lpstr>
      <vt:lpstr>Model performance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 &amp; SAT</dc:title>
  <cp:lastModifiedBy>ElaineZ</cp:lastModifiedBy>
  <cp:revision>367</cp:revision>
  <dcterms:modified xsi:type="dcterms:W3CDTF">2019-10-25T01:59:26Z</dcterms:modified>
</cp:coreProperties>
</file>