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8" r:id="rId3"/>
    <p:sldId id="270" r:id="rId4"/>
    <p:sldId id="275" r:id="rId5"/>
    <p:sldId id="269" r:id="rId6"/>
    <p:sldId id="268" r:id="rId7"/>
    <p:sldId id="273" r:id="rId8"/>
    <p:sldId id="274" r:id="rId9"/>
    <p:sldId id="277" r:id="rId10"/>
    <p:sldId id="279" r:id="rId11"/>
    <p:sldId id="271" r:id="rId12"/>
    <p:sldId id="280" r:id="rId13"/>
    <p:sldId id="276" r:id="rId14"/>
    <p:sldId id="25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744CE-34AF-47FE-A6D7-1BCCD81EBA91}">
  <a:tblStyle styleId="{7DF744CE-34AF-47FE-A6D7-1BCCD81EBA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1612"/>
    <p:restoredTop sz="77997"/>
  </p:normalViewPr>
  <p:slideViewPr>
    <p:cSldViewPr snapToGrid="0">
      <p:cViewPr>
        <p:scale>
          <a:sx n="105" d="100"/>
          <a:sy n="105" d="100"/>
        </p:scale>
        <p:origin x="232" y="344"/>
      </p:cViewPr>
      <p:guideLst>
        <p:guide orient="horz" pos="1620"/>
        <p:guide pos="2880"/>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5247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148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smtClean="0"/>
              <a:t>Participation rates are negatively correlated with test scores</a:t>
            </a:r>
            <a:endParaRPr lang="en-US" baseline="0" dirty="0"/>
          </a:p>
          <a:p>
            <a:pPr marL="628650" lvl="1" indent="-171450" algn="l" rtl="0">
              <a:spcBef>
                <a:spcPts val="0"/>
              </a:spcBef>
              <a:spcAft>
                <a:spcPts val="0"/>
              </a:spcAft>
              <a:buFontTx/>
              <a:buChar char="-"/>
            </a:pPr>
            <a:r>
              <a:rPr lang="en-US" baseline="0" dirty="0" smtClean="0"/>
              <a:t>States with 100% participation rates are all clustered in the lower half of the range of test scores</a:t>
            </a:r>
          </a:p>
          <a:p>
            <a:pPr marL="628650" lvl="1" indent="-171450" algn="l" rtl="0">
              <a:spcBef>
                <a:spcPts val="0"/>
              </a:spcBef>
              <a:spcAft>
                <a:spcPts val="0"/>
              </a:spcAft>
              <a:buFontTx/>
              <a:buChar char="-"/>
            </a:pPr>
            <a:endParaRPr lang="en-US" baseline="0" dirty="0" smtClean="0"/>
          </a:p>
          <a:p>
            <a:pPr marL="171450" lvl="0" indent="-171450" algn="l" rtl="0">
              <a:spcBef>
                <a:spcPts val="0"/>
              </a:spcBef>
              <a:spcAft>
                <a:spcPts val="0"/>
              </a:spcAft>
              <a:buFontTx/>
              <a:buChar char="-"/>
            </a:pPr>
            <a:r>
              <a:rPr lang="en-US" baseline="0" dirty="0" smtClean="0"/>
              <a:t>And as mentioned in the previous slide, coastal states don</a:t>
            </a:r>
            <a:r>
              <a:rPr lang="fr-FR" baseline="0" dirty="0" smtClean="0"/>
              <a:t>’</a:t>
            </a:r>
            <a:r>
              <a:rPr lang="en-US" baseline="0" dirty="0" smtClean="0"/>
              <a:t>t perform as well for SAT. But for ACT they’re more spread out along the range of scores despite participation rates</a:t>
            </a:r>
            <a:r>
              <a:rPr lang="en-US" baseline="0" smtClean="0"/>
              <a:t>. </a:t>
            </a:r>
            <a:endParaRPr lang="en-US" baseline="0" dirty="0" smtClean="0"/>
          </a:p>
        </p:txBody>
      </p:sp>
    </p:spTree>
    <p:extLst>
      <p:ext uri="{BB962C8B-B14F-4D97-AF65-F5344CB8AC3E}">
        <p14:creationId xmlns:p14="http://schemas.microsoft.com/office/powerpoint/2010/main" val="303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sz="1100" b="0" dirty="0" smtClean="0">
                <a:solidFill>
                  <a:schemeClr val="tx1">
                    <a:lumMod val="75000"/>
                    <a:lumOff val="25000"/>
                  </a:schemeClr>
                </a:solidFill>
              </a:rPr>
              <a:t>SAT is more popular among the coastal states, whereas ACT is more popular inland.</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dirty="0" smtClean="0">
                <a:solidFill>
                  <a:schemeClr val="tx1">
                    <a:lumMod val="75000"/>
                    <a:lumOff val="25000"/>
                  </a:schemeClr>
                </a:solidFill>
              </a:rPr>
              <a:t>However SAT scores tend to be lower among the coastal states. For ACT the scores are less varied.</a:t>
            </a:r>
            <a:r>
              <a:rPr lang="en-GB" sz="1100" b="0" baseline="0" dirty="0" smtClean="0">
                <a:solidFill>
                  <a:schemeClr val="tx1">
                    <a:lumMod val="75000"/>
                    <a:lumOff val="25000"/>
                  </a:schemeClr>
                </a:solidFill>
              </a:rPr>
              <a:t> </a:t>
            </a:r>
            <a:endParaRPr lang="en-GB" sz="1100" b="0" dirty="0" smtClean="0">
              <a:solidFill>
                <a:schemeClr val="tx1">
                  <a:lumMod val="75000"/>
                  <a:lumOff val="25000"/>
                </a:schemeClr>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dirty="0" smtClean="0">
                <a:solidFill>
                  <a:schemeClr val="tx1">
                    <a:lumMod val="75000"/>
                    <a:lumOff val="25000"/>
                  </a:schemeClr>
                </a:solidFill>
              </a:rPr>
              <a:t>The states that saw the biggest changes were the ones that implemented</a:t>
            </a:r>
            <a:r>
              <a:rPr lang="en-GB" sz="1100" b="0" baseline="0" dirty="0" smtClean="0">
                <a:solidFill>
                  <a:schemeClr val="tx1">
                    <a:lumMod val="75000"/>
                    <a:lumOff val="25000"/>
                  </a:schemeClr>
                </a:solidFill>
              </a:rPr>
              <a:t> mandatory tests (Colorado, Illinois, Ohio).</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baseline="0" dirty="0" smtClean="0">
              <a:solidFill>
                <a:schemeClr val="tx1">
                  <a:lumMod val="75000"/>
                  <a:lumOff val="25000"/>
                </a:schemeClr>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baseline="0" dirty="0" smtClean="0">
                <a:solidFill>
                  <a:schemeClr val="tx1">
                    <a:lumMod val="75000"/>
                    <a:lumOff val="25000"/>
                  </a:schemeClr>
                </a:solidFill>
              </a:rPr>
              <a:t>From these maps you can also begin to see an inverse relationship between participation rates and total score</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baseline="0" dirty="0" smtClean="0">
                <a:solidFill>
                  <a:schemeClr val="tx1">
                    <a:lumMod val="75000"/>
                    <a:lumOff val="25000"/>
                  </a:schemeClr>
                </a:solidFill>
              </a:rPr>
              <a:t>States with generally low participation rates had higher average scores</a:t>
            </a:r>
            <a:endParaRPr lang="en-US" sz="1100" b="0" baseline="0" dirty="0" smtClean="0">
              <a:solidFill>
                <a:schemeClr val="tx1">
                  <a:lumMod val="75000"/>
                  <a:lumOff val="25000"/>
                </a:schemeClr>
              </a:solidFill>
            </a:endParaRP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baseline="0" dirty="0" smtClean="0">
                <a:solidFill>
                  <a:schemeClr val="tx1">
                    <a:lumMod val="75000"/>
                    <a:lumOff val="25000"/>
                  </a:schemeClr>
                </a:solidFill>
              </a:rPr>
              <a:t>Which leads to the next slide</a:t>
            </a:r>
          </a:p>
        </p:txBody>
      </p:sp>
    </p:spTree>
    <p:extLst>
      <p:ext uri="{BB962C8B-B14F-4D97-AF65-F5344CB8AC3E}">
        <p14:creationId xmlns:p14="http://schemas.microsoft.com/office/powerpoint/2010/main" val="193612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1574023e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1574023e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cleaned dataset looks like this. </a:t>
            </a:r>
          </a:p>
          <a:p>
            <a:pPr marL="0" lvl="0" indent="0" algn="l" rtl="0">
              <a:spcBef>
                <a:spcPts val="0"/>
              </a:spcBef>
              <a:spcAft>
                <a:spcPts val="0"/>
              </a:spcAft>
              <a:buNone/>
            </a:pPr>
            <a:r>
              <a:rPr lang="en-US" dirty="0" smtClean="0"/>
              <a:t>- The</a:t>
            </a:r>
            <a:r>
              <a:rPr lang="en-US" baseline="0" dirty="0" smtClean="0"/>
              <a:t> key columns are the participation rates and the total scores.</a:t>
            </a:r>
            <a:endParaRPr dirty="0"/>
          </a:p>
        </p:txBody>
      </p:sp>
    </p:spTree>
    <p:extLst>
      <p:ext uri="{BB962C8B-B14F-4D97-AF65-F5344CB8AC3E}">
        <p14:creationId xmlns:p14="http://schemas.microsoft.com/office/powerpoint/2010/main" val="207265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1574023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1574023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smtClean="0"/>
              <a:t>The data I looked at for this project are the SAT and ACT participation rates for 2017 and 2018</a:t>
            </a:r>
          </a:p>
          <a:p>
            <a:pPr marL="171450" lvl="0" indent="-171450" algn="l" rtl="0">
              <a:spcBef>
                <a:spcPts val="0"/>
              </a:spcBef>
              <a:spcAft>
                <a:spcPts val="0"/>
              </a:spcAft>
              <a:buFontTx/>
              <a:buChar char="-"/>
            </a:pPr>
            <a:r>
              <a:rPr lang="en-US" baseline="0" dirty="0" smtClean="0"/>
              <a:t>There were some challenges</a:t>
            </a:r>
            <a:endParaRPr lang="en-US" baseline="0" dirty="0" smtClean="0"/>
          </a:p>
          <a:p>
            <a:pPr marL="628650" lvl="1" indent="-171450" algn="l" rtl="0">
              <a:spcBef>
                <a:spcPts val="0"/>
              </a:spcBef>
              <a:spcAft>
                <a:spcPts val="0"/>
              </a:spcAft>
              <a:buFontTx/>
              <a:buChar char="-"/>
            </a:pPr>
            <a:r>
              <a:rPr lang="en-US" baseline="0" dirty="0" smtClean="0"/>
              <a:t>The % sign in participation rate columns were causing the to be read as strings instead of integers, so had to be removed.</a:t>
            </a:r>
          </a:p>
          <a:p>
            <a:pPr marL="628650" lvl="1" indent="-171450" algn="l" rtl="0">
              <a:spcBef>
                <a:spcPts val="0"/>
              </a:spcBef>
              <a:spcAft>
                <a:spcPts val="0"/>
              </a:spcAft>
              <a:buFontTx/>
              <a:buChar char="-"/>
            </a:pPr>
            <a:r>
              <a:rPr lang="en-US" baseline="0" dirty="0" smtClean="0"/>
              <a:t>And then I </a:t>
            </a:r>
            <a:r>
              <a:rPr lang="en-US" baseline="0" dirty="0" err="1" smtClean="0"/>
              <a:t>standardised</a:t>
            </a:r>
            <a:r>
              <a:rPr lang="en-US" baseline="0" dirty="0" smtClean="0"/>
              <a:t> all columns to float and m</a:t>
            </a:r>
            <a:r>
              <a:rPr lang="en-US" dirty="0" smtClean="0"/>
              <a:t>erged both years’</a:t>
            </a:r>
            <a:r>
              <a:rPr lang="en-US" baseline="0" dirty="0" smtClean="0"/>
              <a:t> </a:t>
            </a:r>
            <a:r>
              <a:rPr lang="en-US" baseline="0" dirty="0" err="1" smtClean="0"/>
              <a:t>dataframes</a:t>
            </a:r>
            <a:r>
              <a:rPr lang="en-US" baseline="0" dirty="0" smtClean="0"/>
              <a:t> </a:t>
            </a:r>
          </a:p>
          <a:p>
            <a:pPr marL="628650" lvl="1" indent="-171450" algn="l" rtl="0">
              <a:spcBef>
                <a:spcPts val="0"/>
              </a:spcBef>
              <a:spcAft>
                <a:spcPts val="0"/>
              </a:spcAft>
              <a:buFontTx/>
              <a:buChar char="-"/>
            </a:pPr>
            <a:r>
              <a:rPr lang="en-US" baseline="0" dirty="0" smtClean="0"/>
              <a:t>For ACT 2018, there were some missing participation rates that I was not able to find online. For these I extrapolated 2017’s participation rates</a:t>
            </a:r>
            <a:r>
              <a:rPr lang="en-US" baseline="0" dirty="0" smtClean="0"/>
              <a:t>.’</a:t>
            </a:r>
            <a:endParaRPr lang="en-US" baseline="0" dirty="0"/>
          </a:p>
          <a:p>
            <a:pPr marL="171450" lvl="0" indent="-171450" algn="l" rtl="0">
              <a:spcBef>
                <a:spcPts val="0"/>
              </a:spcBef>
              <a:spcAft>
                <a:spcPts val="0"/>
              </a:spcAft>
              <a:buFontTx/>
              <a:buChar char="-"/>
            </a:pPr>
            <a:r>
              <a:rPr lang="en-US" baseline="0" dirty="0" smtClean="0"/>
              <a:t>So with the cleaned data</a:t>
            </a:r>
          </a:p>
        </p:txBody>
      </p:sp>
    </p:spTree>
    <p:extLst>
      <p:ext uri="{BB962C8B-B14F-4D97-AF65-F5344CB8AC3E}">
        <p14:creationId xmlns:p14="http://schemas.microsoft.com/office/powerpoint/2010/main" val="79602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baseline="0" dirty="0" smtClean="0">
                <a:solidFill>
                  <a:schemeClr val="tx1">
                    <a:lumMod val="75000"/>
                    <a:lumOff val="25000"/>
                  </a:schemeClr>
                </a:solidFill>
              </a:rPr>
              <a:t>These maps show the SAT and ACT participation rates in 2017 and 2018. The darker colours represent higher participation rates and the lighter ones mean lower participation rates.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baseline="0" dirty="0" smtClean="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baseline="0" dirty="0" smtClean="0">
                <a:solidFill>
                  <a:schemeClr val="tx1">
                    <a:lumMod val="75000"/>
                    <a:lumOff val="25000"/>
                  </a:schemeClr>
                </a:solidFill>
              </a:rPr>
              <a:t>From here you can see that SAT participation rates are lower (in the middle) where ACT participation rates are high.</a:t>
            </a:r>
          </a:p>
        </p:txBody>
      </p:sp>
    </p:spTree>
    <p:extLst>
      <p:ext uri="{BB962C8B-B14F-4D97-AF65-F5344CB8AC3E}">
        <p14:creationId xmlns:p14="http://schemas.microsoft.com/office/powerpoint/2010/main" val="61371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So there is an inverse relationship</a:t>
            </a:r>
            <a:r>
              <a:rPr lang="en-US" baseline="0" dirty="0" smtClean="0"/>
              <a:t> between SAT and ACT participation rates.</a:t>
            </a:r>
            <a:endParaRPr lang="en-US" dirty="0" smtClean="0"/>
          </a:p>
          <a:p>
            <a:pPr marL="158750" indent="0">
              <a:buNone/>
            </a:pPr>
            <a:endParaRPr lang="en-US" dirty="0" smtClean="0"/>
          </a:p>
          <a:p>
            <a:pPr marL="158750" indent="0">
              <a:buNone/>
            </a:pPr>
            <a:r>
              <a:rPr lang="en-US" dirty="0" smtClean="0"/>
              <a:t>These are</a:t>
            </a:r>
            <a:r>
              <a:rPr lang="en-US" baseline="0" dirty="0" smtClean="0"/>
              <a:t> the ACT participation rates plotted against SAT participation rates. The inverse relationship means that the higher the SAT participation rates are, the lower the ACT participation rates (bottom right of graph), and vice versa for ACT (top left of graph).</a:t>
            </a:r>
          </a:p>
        </p:txBody>
      </p:sp>
    </p:spTree>
    <p:extLst>
      <p:ext uri="{BB962C8B-B14F-4D97-AF65-F5344CB8AC3E}">
        <p14:creationId xmlns:p14="http://schemas.microsoft.com/office/powerpoint/2010/main" val="121168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baseline="0" dirty="0" smtClean="0"/>
              <a:t>Here we can see the inverse relationship between the two tests again. This is the SAT and ACT participation rates by state, in decreasing order of SAT participation rates. </a:t>
            </a:r>
          </a:p>
          <a:p>
            <a:pPr marL="171450" lvl="0" indent="-171450" algn="l" rtl="0">
              <a:spcBef>
                <a:spcPts val="0"/>
              </a:spcBef>
              <a:spcAft>
                <a:spcPts val="0"/>
              </a:spcAft>
              <a:buFontTx/>
              <a:buChar char="-"/>
            </a:pPr>
            <a:r>
              <a:rPr lang="en-US" baseline="0" dirty="0" smtClean="0"/>
              <a:t>This trend was </a:t>
            </a:r>
            <a:r>
              <a:rPr lang="en-US" baseline="0" dirty="0" smtClean="0"/>
              <a:t>observed for both years (click for 2018 graph)</a:t>
            </a:r>
          </a:p>
          <a:p>
            <a:pPr marL="171450" lvl="0" indent="-171450" algn="l" rtl="0">
              <a:spcBef>
                <a:spcPts val="0"/>
              </a:spcBef>
              <a:spcAft>
                <a:spcPts val="0"/>
              </a:spcAft>
              <a:buFontTx/>
              <a:buChar char="-"/>
            </a:pPr>
            <a:r>
              <a:rPr lang="en-US" baseline="0" dirty="0" smtClean="0"/>
              <a:t>And this was especially true in states where the SAT or the ACT is compulsory. So states with 100% participation rates (the ones here for SAT and the ones here for ACT) generally had the lowest participation rates for the </a:t>
            </a:r>
            <a:r>
              <a:rPr lang="en-US" baseline="0" dirty="0" smtClean="0"/>
              <a:t>other test.</a:t>
            </a:r>
            <a:endParaRPr lang="en-US" baseline="0" dirty="0" smtClean="0"/>
          </a:p>
          <a:p>
            <a:pPr marL="171450" lvl="0" indent="-171450" algn="l" rtl="0">
              <a:spcBef>
                <a:spcPts val="0"/>
              </a:spcBef>
              <a:spcAft>
                <a:spcPts val="0"/>
              </a:spcAft>
              <a:buFontTx/>
              <a:buChar char="-"/>
            </a:pPr>
            <a:r>
              <a:rPr lang="en-US" baseline="0" dirty="0" smtClean="0"/>
              <a:t>States with compulsory ACT also saw especially low SAT participation rates. </a:t>
            </a:r>
          </a:p>
          <a:p>
            <a:pPr marL="628650" lvl="1" indent="-171450" algn="l" rtl="0">
              <a:spcBef>
                <a:spcPts val="0"/>
              </a:spcBef>
              <a:spcAft>
                <a:spcPts val="0"/>
              </a:spcAft>
              <a:buFontTx/>
              <a:buChar char="-"/>
            </a:pPr>
            <a:endParaRPr lang="en-US" baseline="0" dirty="0" smtClean="0"/>
          </a:p>
          <a:p>
            <a:pPr marL="0" lvl="0" indent="0" algn="l" rtl="0">
              <a:spcBef>
                <a:spcPts val="0"/>
              </a:spcBef>
              <a:spcAft>
                <a:spcPts val="0"/>
              </a:spcAft>
              <a:buFontTx/>
              <a:buNone/>
            </a:pPr>
            <a:r>
              <a:rPr lang="en-US" baseline="0" dirty="0" smtClean="0"/>
              <a:t>Some states also saw drastic changes in participation rates, like Colorado and Illinois (SAT), and Ohio (ACT)</a:t>
            </a:r>
          </a:p>
          <a:p>
            <a:pPr marL="171450" lvl="0" indent="-171450" algn="l" rtl="0">
              <a:spcBef>
                <a:spcPts val="0"/>
              </a:spcBef>
              <a:spcAft>
                <a:spcPts val="0"/>
              </a:spcAft>
              <a:buFontTx/>
              <a:buChar char="-"/>
            </a:pPr>
            <a:r>
              <a:rPr lang="en-US" baseline="0" dirty="0" smtClean="0"/>
              <a:t>These are the states that either made the SAT compulsory in 2018 or made the ACT compulsory</a:t>
            </a:r>
          </a:p>
        </p:txBody>
      </p:sp>
    </p:spTree>
    <p:extLst>
      <p:ext uri="{BB962C8B-B14F-4D97-AF65-F5344CB8AC3E}">
        <p14:creationId xmlns:p14="http://schemas.microsoft.com/office/powerpoint/2010/main" val="191240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00000"/>
              </a:lnSpc>
              <a:buNone/>
            </a:pPr>
            <a:r>
              <a:rPr lang="en-US" sz="1100" dirty="0" smtClean="0"/>
              <a:t>Based on the data I think efforts</a:t>
            </a:r>
            <a:r>
              <a:rPr lang="en-US" sz="1100" baseline="0" dirty="0" smtClean="0"/>
              <a:t> to improve SAT participation rates should be focused on California.</a:t>
            </a:r>
            <a:endParaRPr lang="en-US" sz="1100" dirty="0" smtClean="0"/>
          </a:p>
          <a:p>
            <a:pPr marL="285750" lvl="0" indent="-285750">
              <a:lnSpc>
                <a:spcPct val="100000"/>
              </a:lnSpc>
              <a:buFontTx/>
              <a:buChar char="-"/>
            </a:pPr>
            <a:r>
              <a:rPr lang="en-US" sz="1100" dirty="0" smtClean="0"/>
              <a:t>The first reason is that it does not have mandatory </a:t>
            </a:r>
            <a:r>
              <a:rPr lang="en-US" sz="1100" dirty="0" smtClean="0"/>
              <a:t>ACT tests.</a:t>
            </a:r>
            <a:endParaRPr lang="en-US" sz="1100" dirty="0" smtClean="0"/>
          </a:p>
          <a:p>
            <a:pPr marL="742950" lvl="1" indent="-285750">
              <a:lnSpc>
                <a:spcPct val="100000"/>
              </a:lnSpc>
              <a:buFontTx/>
              <a:buChar char="-"/>
            </a:pPr>
            <a:r>
              <a:rPr lang="en-US" sz="1100" dirty="0" smtClean="0"/>
              <a:t>As we saw earlier, mandatory testing for </a:t>
            </a:r>
            <a:r>
              <a:rPr lang="en-US" sz="1100" dirty="0" smtClean="0"/>
              <a:t>the ACT usually </a:t>
            </a:r>
            <a:r>
              <a:rPr lang="en-US" sz="1100" dirty="0" smtClean="0"/>
              <a:t>results in </a:t>
            </a:r>
            <a:r>
              <a:rPr lang="en-US" sz="1100" dirty="0" smtClean="0"/>
              <a:t>very</a:t>
            </a:r>
            <a:r>
              <a:rPr lang="en-US" sz="1100" baseline="0" dirty="0" smtClean="0"/>
              <a:t> </a:t>
            </a:r>
            <a:r>
              <a:rPr lang="en-US" sz="1100" dirty="0" smtClean="0"/>
              <a:t>low </a:t>
            </a:r>
            <a:r>
              <a:rPr lang="en-US" sz="1100" dirty="0" smtClean="0"/>
              <a:t>participation rates of </a:t>
            </a:r>
            <a:r>
              <a:rPr lang="en-US" sz="1100" dirty="0" smtClean="0"/>
              <a:t>the SAT.</a:t>
            </a:r>
            <a:endParaRPr lang="en-US" sz="1100" dirty="0" smtClean="0"/>
          </a:p>
          <a:p>
            <a:pPr marL="742950" lvl="1" indent="-285750">
              <a:lnSpc>
                <a:spcPct val="100000"/>
              </a:lnSpc>
              <a:buFontTx/>
              <a:buChar char="-"/>
            </a:pPr>
            <a:r>
              <a:rPr lang="en-US" sz="1100" dirty="0" smtClean="0"/>
              <a:t>It will be difficult to raise low participation rates in </a:t>
            </a:r>
            <a:r>
              <a:rPr lang="en-US" sz="1100" dirty="0" smtClean="0"/>
              <a:t>SAT without </a:t>
            </a:r>
            <a:r>
              <a:rPr lang="en-US" sz="1100" dirty="0" smtClean="0"/>
              <a:t>first making </a:t>
            </a:r>
            <a:r>
              <a:rPr lang="en-US" sz="1100" dirty="0" smtClean="0"/>
              <a:t>ACT voluntary</a:t>
            </a:r>
            <a:r>
              <a:rPr lang="en-US" sz="1100" dirty="0" smtClean="0"/>
              <a:t>.</a:t>
            </a:r>
          </a:p>
          <a:p>
            <a:pPr marL="742950" lvl="1" indent="-285750">
              <a:lnSpc>
                <a:spcPct val="100000"/>
              </a:lnSpc>
              <a:buFontTx/>
              <a:buChar char="-"/>
            </a:pPr>
            <a:endParaRPr lang="en-US" sz="110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59325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nSpc>
                <a:spcPct val="100000"/>
              </a:lnSpc>
              <a:buFontTx/>
              <a:buChar char="-"/>
            </a:pPr>
            <a:r>
              <a:rPr lang="en-US" sz="1100" dirty="0" smtClean="0"/>
              <a:t>The second reason is that California has pretty low SAT participation rates currently.</a:t>
            </a:r>
          </a:p>
          <a:p>
            <a:pPr marL="742950" lvl="1" indent="-285750">
              <a:lnSpc>
                <a:spcPct val="100000"/>
              </a:lnSpc>
              <a:buFontTx/>
              <a:buChar char="-"/>
            </a:pPr>
            <a:r>
              <a:rPr lang="en-US" baseline="0" dirty="0" smtClean="0"/>
              <a:t>it </a:t>
            </a:r>
            <a:r>
              <a:rPr lang="en-US" baseline="0" dirty="0" smtClean="0"/>
              <a:t>wasn’t </a:t>
            </a:r>
            <a:r>
              <a:rPr lang="en-US" dirty="0" smtClean="0"/>
              <a:t>among the </a:t>
            </a:r>
            <a:r>
              <a:rPr lang="en-US" dirty="0" smtClean="0"/>
              <a:t>lowest, but it </a:t>
            </a:r>
            <a:r>
              <a:rPr lang="en-US" dirty="0" smtClean="0"/>
              <a:t>was still below the 50th percentile in both 2017 and 2018.</a:t>
            </a:r>
            <a:endParaRPr lang="en-US" sz="110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56927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nSpc>
                <a:spcPct val="100000"/>
              </a:lnSpc>
              <a:buFontTx/>
              <a:buChar char="-"/>
            </a:pPr>
            <a:r>
              <a:rPr lang="en-US" sz="1100" dirty="0" smtClean="0"/>
              <a:t>And lastly, California was</a:t>
            </a:r>
            <a:r>
              <a:rPr lang="en-US" sz="1100" baseline="0" dirty="0" smtClean="0"/>
              <a:t> </a:t>
            </a:r>
            <a:r>
              <a:rPr lang="en-US" sz="1100" dirty="0" smtClean="0"/>
              <a:t>the most populous state in the US in both 2017 and 2018, and it is also the 9th most dense </a:t>
            </a:r>
            <a:r>
              <a:rPr lang="en-US" sz="1100" dirty="0" smtClean="0"/>
              <a:t>.</a:t>
            </a:r>
          </a:p>
          <a:p>
            <a:pPr marL="742950" lvl="1" indent="-285750">
              <a:lnSpc>
                <a:spcPct val="100000"/>
              </a:lnSpc>
              <a:buFontTx/>
              <a:buChar char="-"/>
            </a:pPr>
            <a:r>
              <a:rPr lang="en-US" sz="1100" dirty="0" smtClean="0"/>
              <a:t>This map</a:t>
            </a:r>
            <a:r>
              <a:rPr lang="en-US" sz="1100" baseline="0" dirty="0" smtClean="0"/>
              <a:t> shows the population densities in the US, and you can see that California is one of the most dense.</a:t>
            </a:r>
            <a:endParaRPr lang="en-US" sz="1100" dirty="0" smtClean="0"/>
          </a:p>
          <a:p>
            <a:pPr marL="742950" lvl="1" indent="-285750">
              <a:lnSpc>
                <a:spcPct val="100000"/>
              </a:lnSpc>
              <a:buFontTx/>
              <a:buChar char="-"/>
            </a:pPr>
            <a:r>
              <a:rPr lang="en-US" sz="1100" dirty="0" smtClean="0"/>
              <a:t>This far surpasses the population densities of the other states that</a:t>
            </a:r>
            <a:r>
              <a:rPr lang="en-US" sz="1100" baseline="0" dirty="0" smtClean="0"/>
              <a:t> also had l</a:t>
            </a:r>
            <a:r>
              <a:rPr lang="en-US" sz="1100" dirty="0" smtClean="0"/>
              <a:t>ow participation rates. </a:t>
            </a:r>
          </a:p>
          <a:p>
            <a:pPr marL="742950" lvl="1" indent="-285750">
              <a:lnSpc>
                <a:spcPct val="100000"/>
              </a:lnSpc>
              <a:buFontTx/>
              <a:buChar char="-"/>
            </a:pPr>
            <a:r>
              <a:rPr lang="en-US" sz="1100" dirty="0" smtClean="0"/>
              <a:t>This </a:t>
            </a:r>
            <a:r>
              <a:rPr lang="en-US" sz="1100" dirty="0" smtClean="0"/>
              <a:t>would allow</a:t>
            </a:r>
            <a:r>
              <a:rPr lang="en-US" sz="1100" baseline="0" dirty="0" smtClean="0"/>
              <a:t> </a:t>
            </a:r>
            <a:r>
              <a:rPr lang="en-US" sz="1100" dirty="0" smtClean="0"/>
              <a:t>greater </a:t>
            </a:r>
            <a:r>
              <a:rPr lang="en-US" sz="1100" dirty="0" smtClean="0"/>
              <a:t>efficiency in </a:t>
            </a:r>
            <a:r>
              <a:rPr lang="en-US" sz="1100" dirty="0" smtClean="0"/>
              <a:t>distributing efforts </a:t>
            </a:r>
            <a:r>
              <a:rPr lang="en-US" sz="1100" dirty="0" smtClean="0"/>
              <a:t>to increase SAT participation rates.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1105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These</a:t>
            </a:r>
            <a:r>
              <a:rPr lang="en-US" baseline="0" dirty="0" smtClean="0"/>
              <a:t> are some possible measures to improve participation rates</a:t>
            </a:r>
          </a:p>
          <a:p>
            <a:pPr marL="457200" indent="-298450">
              <a:buFontTx/>
              <a:buChar char="-"/>
            </a:pPr>
            <a:r>
              <a:rPr lang="en-US" baseline="0" dirty="0" smtClean="0"/>
              <a:t>SAT fees could be reduced, either by lowering cost of participation or having more inclusive fee waiver criteria</a:t>
            </a:r>
          </a:p>
          <a:p>
            <a:pPr marL="457200" indent="-298450">
              <a:buFontTx/>
              <a:buChar char="-"/>
            </a:pPr>
            <a:r>
              <a:rPr lang="en-US" baseline="0" dirty="0" smtClean="0"/>
              <a:t>Practice resources could be made more readily available, either online or in libraries</a:t>
            </a:r>
            <a:endParaRPr lang="en-US" dirty="0"/>
          </a:p>
        </p:txBody>
      </p:sp>
    </p:spTree>
    <p:extLst>
      <p:ext uri="{BB962C8B-B14F-4D97-AF65-F5344CB8AC3E}">
        <p14:creationId xmlns:p14="http://schemas.microsoft.com/office/powerpoint/2010/main" val="253926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662515" y="484250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t>ACT &amp; </a:t>
            </a:r>
            <a:r>
              <a:rPr lang="en-GB" b="1" dirty="0" smtClean="0"/>
              <a:t>SAT Analysis</a:t>
            </a:r>
            <a:endParaRPr b="1"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sz="2000" b="1" dirty="0">
                <a:solidFill>
                  <a:schemeClr val="tx2">
                    <a:lumMod val="50000"/>
                  </a:schemeClr>
                </a:solidFill>
              </a:rPr>
              <a:t>Choosing the best state to improve SAT participation rates</a:t>
            </a:r>
            <a:endParaRPr sz="2000" b="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1294666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66;p15"/>
          <p:cNvSpPr txBox="1">
            <a:spLocks noGrp="1"/>
          </p:cNvSpPr>
          <p:nvPr>
            <p:ph type="title"/>
          </p:nvPr>
        </p:nvSpPr>
        <p:spPr>
          <a:xfrm>
            <a:off x="82899" y="1870563"/>
            <a:ext cx="3837213" cy="1402374"/>
          </a:xfrm>
          <a:prstGeom prst="rect">
            <a:avLst/>
          </a:prstGeom>
        </p:spPr>
        <p:txBody>
          <a:bodyPr spcFirstLastPara="1" wrap="square" lIns="91425" tIns="91425" rIns="91425" bIns="91425" anchor="t" anchorCtr="0">
            <a:noAutofit/>
          </a:bodyPr>
          <a:lstStyle/>
          <a:p>
            <a:pPr lvl="0"/>
            <a:r>
              <a:rPr lang="en-GB" sz="2000" b="1" dirty="0">
                <a:solidFill>
                  <a:schemeClr val="tx1">
                    <a:lumMod val="75000"/>
                    <a:lumOff val="25000"/>
                  </a:schemeClr>
                </a:solidFill>
              </a:rPr>
              <a:t>Participation rates are negatively correlated with test scores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058" y="34725"/>
            <a:ext cx="4872942" cy="4872942"/>
          </a:xfrm>
          <a:prstGeom prst="rect">
            <a:avLst/>
          </a:prstGeom>
        </p:spPr>
      </p:pic>
      <p:sp>
        <p:nvSpPr>
          <p:cNvPr id="8" name="TextBox 7"/>
          <p:cNvSpPr txBox="1"/>
          <p:nvPr/>
        </p:nvSpPr>
        <p:spPr>
          <a:xfrm>
            <a:off x="5867132" y="4824148"/>
            <a:ext cx="1723549" cy="276999"/>
          </a:xfrm>
          <a:prstGeom prst="rect">
            <a:avLst/>
          </a:prstGeom>
          <a:noFill/>
        </p:spPr>
        <p:txBody>
          <a:bodyPr wrap="none" rtlCol="0">
            <a:spAutoFit/>
          </a:bodyPr>
          <a:lstStyle/>
          <a:p>
            <a:r>
              <a:rPr lang="en-US" sz="1200" b="1" smtClean="0">
                <a:solidFill>
                  <a:schemeClr val="tx1">
                    <a:lumMod val="65000"/>
                    <a:lumOff val="35000"/>
                  </a:schemeClr>
                </a:solidFill>
              </a:rPr>
              <a:t>Participation rate (%)</a:t>
            </a:r>
            <a:endParaRPr lang="en-US" sz="1200" b="1">
              <a:solidFill>
                <a:schemeClr val="tx1">
                  <a:lumMod val="65000"/>
                  <a:lumOff val="35000"/>
                </a:schemeClr>
              </a:solidFill>
            </a:endParaRPr>
          </a:p>
        </p:txBody>
      </p:sp>
      <p:sp>
        <p:nvSpPr>
          <p:cNvPr id="9" name="TextBox 8"/>
          <p:cNvSpPr txBox="1"/>
          <p:nvPr/>
        </p:nvSpPr>
        <p:spPr>
          <a:xfrm rot="16200000">
            <a:off x="3756666" y="2149003"/>
            <a:ext cx="952505" cy="276999"/>
          </a:xfrm>
          <a:prstGeom prst="rect">
            <a:avLst/>
          </a:prstGeom>
          <a:noFill/>
        </p:spPr>
        <p:txBody>
          <a:bodyPr wrap="none" rtlCol="0">
            <a:spAutoFit/>
          </a:bodyPr>
          <a:lstStyle/>
          <a:p>
            <a:r>
              <a:rPr lang="en-US" sz="1200" b="1" dirty="0" smtClean="0">
                <a:solidFill>
                  <a:schemeClr val="tx1">
                    <a:lumMod val="65000"/>
                    <a:lumOff val="35000"/>
                  </a:schemeClr>
                </a:solidFill>
              </a:rPr>
              <a:t>Test score</a:t>
            </a:r>
            <a:endParaRPr lang="en-US" sz="1200" b="1" dirty="0">
              <a:solidFill>
                <a:schemeClr val="tx1">
                  <a:lumMod val="65000"/>
                  <a:lumOff val="35000"/>
                </a:schemeClr>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2027906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Extra slides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398501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66;p15"/>
          <p:cNvSpPr txBox="1">
            <a:spLocks noGrp="1"/>
          </p:cNvSpPr>
          <p:nvPr>
            <p:ph type="title"/>
          </p:nvPr>
        </p:nvSpPr>
        <p:spPr>
          <a:xfrm>
            <a:off x="5888681" y="1104758"/>
            <a:ext cx="3162719" cy="1097471"/>
          </a:xfrm>
          <a:prstGeom prst="rect">
            <a:avLst/>
          </a:prstGeom>
        </p:spPr>
        <p:txBody>
          <a:bodyPr spcFirstLastPara="1" wrap="square" lIns="91425" tIns="91425" rIns="91425" bIns="91425" anchor="t" anchorCtr="0">
            <a:noAutofit/>
          </a:bodyPr>
          <a:lstStyle/>
          <a:p>
            <a:pPr lvl="0"/>
            <a:r>
              <a:rPr lang="en-GB" sz="1600" b="1" dirty="0">
                <a:solidFill>
                  <a:schemeClr val="tx1">
                    <a:lumMod val="75000"/>
                    <a:lumOff val="25000"/>
                  </a:schemeClr>
                </a:solidFill>
              </a:rPr>
              <a:t>SAT is more popular among the coastal states, whereas ACT is more popular </a:t>
            </a:r>
            <a:r>
              <a:rPr lang="en-GB" sz="1600" b="1" dirty="0" smtClean="0">
                <a:solidFill>
                  <a:schemeClr val="tx1">
                    <a:lumMod val="75000"/>
                    <a:lumOff val="25000"/>
                  </a:schemeClr>
                </a:solidFill>
              </a:rPr>
              <a:t>inland.</a:t>
            </a:r>
            <a:endParaRPr lang="en-GB" sz="1600" b="1" dirty="0">
              <a:solidFill>
                <a:schemeClr val="tx1">
                  <a:lumMod val="75000"/>
                  <a:lumOff val="25000"/>
                </a:schemeClr>
              </a:solidFill>
            </a:endParaRPr>
          </a:p>
        </p:txBody>
      </p:sp>
      <p:sp>
        <p:nvSpPr>
          <p:cNvPr id="12" name="Google Shape;66;p15"/>
          <p:cNvSpPr txBox="1">
            <a:spLocks/>
          </p:cNvSpPr>
          <p:nvPr/>
        </p:nvSpPr>
        <p:spPr>
          <a:xfrm>
            <a:off x="5888681" y="3025667"/>
            <a:ext cx="3162719" cy="10974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b="1" dirty="0" smtClean="0">
                <a:solidFill>
                  <a:schemeClr val="tx1">
                    <a:lumMod val="75000"/>
                    <a:lumOff val="25000"/>
                  </a:schemeClr>
                </a:solidFill>
              </a:rPr>
              <a:t>SAT </a:t>
            </a:r>
            <a:r>
              <a:rPr lang="en-GB" sz="1600" b="1" dirty="0">
                <a:solidFill>
                  <a:schemeClr val="tx1">
                    <a:lumMod val="75000"/>
                    <a:lumOff val="25000"/>
                  </a:schemeClr>
                </a:solidFill>
              </a:rPr>
              <a:t>scores tend to be lower among the coastal </a:t>
            </a:r>
            <a:r>
              <a:rPr lang="en-GB" sz="1600" b="1" dirty="0" smtClean="0">
                <a:solidFill>
                  <a:schemeClr val="tx1">
                    <a:lumMod val="75000"/>
                    <a:lumOff val="25000"/>
                  </a:schemeClr>
                </a:solidFill>
              </a:rPr>
              <a:t>states; ACT scores are less varied.</a:t>
            </a:r>
            <a:endParaRPr lang="en-GB" sz="1600" b="1" dirty="0">
              <a:solidFill>
                <a:schemeClr val="tx1">
                  <a:lumMod val="75000"/>
                  <a:lumOff val="25000"/>
                </a:schemeClr>
              </a:solidFill>
            </a:endParaRPr>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2846" r="3689"/>
          <a:stretch/>
        </p:blipFill>
        <p:spPr>
          <a:xfrm>
            <a:off x="0" y="588368"/>
            <a:ext cx="5868237" cy="3960000"/>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5238" r="3333"/>
          <a:stretch/>
        </p:blipFill>
        <p:spPr>
          <a:xfrm>
            <a:off x="139455" y="588368"/>
            <a:ext cx="5740357" cy="3960000"/>
          </a:xfrm>
          <a:prstGeom prst="rect">
            <a:avLst/>
          </a:prstGeom>
        </p:spPr>
      </p:pic>
      <p:sp>
        <p:nvSpPr>
          <p:cNvPr id="2" name="Slide Number Placeholder 1"/>
          <p:cNvSpPr>
            <a:spLocks noGrp="1"/>
          </p:cNvSpPr>
          <p:nvPr>
            <p:ph type="sldNum" idx="12"/>
          </p:nvPr>
        </p:nvSpPr>
        <p:spPr>
          <a:xfrm>
            <a:off x="8669228" y="4842500"/>
            <a:ext cx="548700" cy="393600"/>
          </a:xfrm>
        </p:spPr>
        <p:txBody>
          <a:bodyPr/>
          <a:lstStyle/>
          <a:p>
            <a:pPr marL="0" lvl="0" indent="0" algn="r" rtl="0">
              <a:spcBef>
                <a:spcPts val="0"/>
              </a:spcBef>
              <a:spcAft>
                <a:spcPts val="0"/>
              </a:spcAft>
              <a:buNone/>
            </a:pPr>
            <a:fld id="{00000000-1234-1234-1234-123412341234}" type="slidenum">
              <a:rPr lang="en-GB" smtClean="0"/>
              <a:t>13</a:t>
            </a:fld>
            <a:endParaRPr lang="en-GB" dirty="0"/>
          </a:p>
        </p:txBody>
      </p:sp>
    </p:spTree>
    <p:extLst>
      <p:ext uri="{BB962C8B-B14F-4D97-AF65-F5344CB8AC3E}">
        <p14:creationId xmlns:p14="http://schemas.microsoft.com/office/powerpoint/2010/main" val="19190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73" name="Google Shape;73;p16"/>
          <p:cNvGraphicFramePr/>
          <p:nvPr>
            <p:extLst>
              <p:ext uri="{D42A27DB-BD31-4B8C-83A1-F6EECF244321}">
                <p14:modId xmlns:p14="http://schemas.microsoft.com/office/powerpoint/2010/main" val="1575340563"/>
              </p:ext>
            </p:extLst>
          </p:nvPr>
        </p:nvGraphicFramePr>
        <p:xfrm>
          <a:off x="149706" y="1835325"/>
          <a:ext cx="8797526" cy="2223819"/>
        </p:xfrm>
        <a:graphic>
          <a:graphicData uri="http://schemas.openxmlformats.org/drawingml/2006/table">
            <a:tbl>
              <a:tblPr>
                <a:noFill/>
                <a:tableStyleId>{7DF744CE-34AF-47FE-A6D7-1BCCD81EBA91}</a:tableStyleId>
              </a:tblPr>
              <a:tblGrid>
                <a:gridCol w="894274"/>
                <a:gridCol w="1051039"/>
                <a:gridCol w="717630"/>
                <a:gridCol w="717630"/>
                <a:gridCol w="590310"/>
                <a:gridCol w="1041721"/>
                <a:gridCol w="767787"/>
                <a:gridCol w="767787"/>
                <a:gridCol w="767787"/>
                <a:gridCol w="937550"/>
                <a:gridCol w="544011"/>
              </a:tblGrid>
              <a:tr h="0">
                <a:tc rowSpan="2">
                  <a:txBody>
                    <a:bodyPr/>
                    <a:lstStyle/>
                    <a:p>
                      <a:pPr marL="0" lvl="0" indent="0" algn="ctr" rtl="0">
                        <a:spcBef>
                          <a:spcPts val="0"/>
                        </a:spcBef>
                        <a:spcAft>
                          <a:spcPts val="0"/>
                        </a:spcAft>
                        <a:buNone/>
                      </a:pPr>
                      <a:r>
                        <a:rPr lang="en-GB" sz="1200" dirty="0"/>
                        <a:t>State</a:t>
                      </a:r>
                      <a:endParaRPr sz="1200" dirty="0"/>
                    </a:p>
                  </a:txBody>
                  <a:tcPr marL="91425" marR="91425" marT="91425" marB="914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gridSpan="4">
                  <a:txBody>
                    <a:bodyPr/>
                    <a:lstStyle/>
                    <a:p>
                      <a:pPr marL="0" lvl="0" indent="0" algn="ctr" rtl="0">
                        <a:spcBef>
                          <a:spcPts val="0"/>
                        </a:spcBef>
                        <a:spcAft>
                          <a:spcPts val="0"/>
                        </a:spcAft>
                        <a:buNone/>
                      </a:pPr>
                      <a:r>
                        <a:rPr lang="en-GB" sz="1200" b="0" dirty="0"/>
                        <a:t>SAT 2017</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GB" sz="1200" b="0" dirty="0"/>
                        <a:t>ACT 2017</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US" sz="1200" b="0" dirty="0" smtClean="0"/>
                        <a:t>2018</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r>
              <a:tr h="516675">
                <a:tc vMerge="1">
                  <a:txBody>
                    <a:bodyPr/>
                    <a:lstStyle/>
                    <a:p>
                      <a:endParaRPr lang="en-US"/>
                    </a:p>
                  </a:txBody>
                  <a:tcPr/>
                </a:tc>
                <a:tc>
                  <a:txBody>
                    <a:bodyPr/>
                    <a:lstStyle/>
                    <a:p>
                      <a:pPr marL="0" lvl="0" indent="0" algn="ctr" rtl="0">
                        <a:spcBef>
                          <a:spcPts val="0"/>
                        </a:spcBef>
                        <a:spcAft>
                          <a:spcPts val="0"/>
                        </a:spcAft>
                        <a:buNone/>
                      </a:pPr>
                      <a:r>
                        <a:rPr lang="en-GB" sz="1200" b="0" dirty="0"/>
                        <a:t>Participation (%)</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b="0" dirty="0"/>
                        <a:t>ERW Score</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b="0" dirty="0"/>
                        <a:t>Math Score</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b="0" dirty="0"/>
                        <a:t>Total Score</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b="0" dirty="0"/>
                        <a:t>Participation (%)</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dirty="0"/>
                        <a:t>Reading Score</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dirty="0"/>
                        <a:t>Math Score</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dirty="0"/>
                        <a:t>Science Score</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dirty="0"/>
                        <a:t>Composite Score</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smtClean="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r>
              <a:tr h="436493">
                <a:tc>
                  <a:txBody>
                    <a:bodyPr/>
                    <a:lstStyle/>
                    <a:p>
                      <a:pPr marL="0" lvl="0" indent="0" algn="ctr" rtl="0">
                        <a:spcBef>
                          <a:spcPts val="0"/>
                        </a:spcBef>
                        <a:spcAft>
                          <a:spcPts val="0"/>
                        </a:spcAft>
                        <a:buNone/>
                      </a:pPr>
                      <a:r>
                        <a:rPr lang="en-GB" sz="1200" dirty="0"/>
                        <a:t>Alabama</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593</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572</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1165</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100</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19.7</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18.4</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19.4</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19.2</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36493">
                <a:tc>
                  <a:txBody>
                    <a:bodyPr/>
                    <a:lstStyle/>
                    <a:p>
                      <a:pPr marL="0" lvl="0" indent="0" algn="ctr" rtl="0">
                        <a:spcBef>
                          <a:spcPts val="0"/>
                        </a:spcBef>
                        <a:spcAft>
                          <a:spcPts val="0"/>
                        </a:spcAft>
                        <a:buNone/>
                      </a:pPr>
                      <a:r>
                        <a:rPr lang="en-GB" sz="1200" dirty="0"/>
                        <a:t>Alaska</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a:t>38</a:t>
                      </a:r>
                      <a:endParaRPr sz="120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547</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533</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1080</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65</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20.4</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19.8</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19.9</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19.8</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436493">
                <a:tc>
                  <a:txBody>
                    <a:bodyPr/>
                    <a:lstStyle/>
                    <a:p>
                      <a:pPr marL="0" lvl="0" indent="0" algn="ctr" rtl="0">
                        <a:spcBef>
                          <a:spcPts val="0"/>
                        </a:spcBef>
                        <a:spcAft>
                          <a:spcPts val="0"/>
                        </a:spcAft>
                        <a:buNone/>
                      </a:pPr>
                      <a:r>
                        <a:rPr lang="en-US" sz="1200" dirty="0" smtClean="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smtClean="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sp>
        <p:nvSpPr>
          <p:cNvPr id="6" name="Google Shape;67;p15"/>
          <p:cNvSpPr txBox="1">
            <a:spLocks noGrp="1"/>
          </p:cNvSpPr>
          <p:nvPr>
            <p:ph type="body" idx="1"/>
          </p:nvPr>
        </p:nvSpPr>
        <p:spPr>
          <a:xfrm>
            <a:off x="149706" y="1205806"/>
            <a:ext cx="1969595" cy="448850"/>
          </a:xfrm>
          <a:prstGeom prst="rect">
            <a:avLst/>
          </a:prstGeom>
        </p:spPr>
        <p:txBody>
          <a:bodyPr spcFirstLastPara="1" wrap="square" lIns="91425" tIns="91425" rIns="91425" bIns="91425" anchor="t" anchorCtr="0">
            <a:noAutofit/>
          </a:bodyPr>
          <a:lstStyle/>
          <a:p>
            <a:pPr marL="9525" lvl="0" indent="0" algn="l" rtl="0">
              <a:spcBef>
                <a:spcPts val="0"/>
              </a:spcBef>
              <a:spcAft>
                <a:spcPts val="0"/>
              </a:spcAft>
              <a:buSzPts val="1800"/>
              <a:buNone/>
            </a:pPr>
            <a:r>
              <a:rPr lang="en-US" sz="1400" b="1" dirty="0" smtClean="0">
                <a:solidFill>
                  <a:schemeClr val="tx1"/>
                </a:solidFill>
              </a:rPr>
              <a:t>Final dataset:</a:t>
            </a:r>
            <a:endParaRPr sz="1400" dirty="0">
              <a:solidFill>
                <a:schemeClr val="tx1"/>
              </a:solidFill>
            </a:endParaRPr>
          </a:p>
        </p:txBody>
      </p:sp>
      <p:sp>
        <p:nvSpPr>
          <p:cNvPr id="5" name="Rectangle 4"/>
          <p:cNvSpPr/>
          <p:nvPr/>
        </p:nvSpPr>
        <p:spPr>
          <a:xfrm>
            <a:off x="1052897" y="2196664"/>
            <a:ext cx="1019504" cy="18556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9" name="Rectangle 8"/>
          <p:cNvSpPr/>
          <p:nvPr/>
        </p:nvSpPr>
        <p:spPr>
          <a:xfrm>
            <a:off x="3531141" y="2196664"/>
            <a:ext cx="589446" cy="18556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4120581" y="2196664"/>
            <a:ext cx="1030014" cy="18556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1" name="Rectangle 10"/>
          <p:cNvSpPr/>
          <p:nvPr/>
        </p:nvSpPr>
        <p:spPr>
          <a:xfrm>
            <a:off x="7481836" y="2196664"/>
            <a:ext cx="922153" cy="18556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2" name="Google Shape;66;p15"/>
          <p:cNvSpPr txBox="1">
            <a:spLocks/>
          </p:cNvSpPr>
          <p:nvPr/>
        </p:nvSpPr>
        <p:spPr>
          <a:xfrm>
            <a:off x="0" y="0"/>
            <a:ext cx="9144000" cy="573088"/>
          </a:xfrm>
          <a:prstGeom prst="rect">
            <a:avLst/>
          </a:prstGeom>
          <a:solidFill>
            <a:schemeClr val="bg2">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smtClean="0">
                <a:solidFill>
                  <a:schemeClr val="bg1"/>
                </a:solidFill>
              </a:rPr>
              <a:t> Data Processing</a:t>
            </a:r>
            <a:endParaRPr lang="en-GB" b="1" dirty="0">
              <a:solidFill>
                <a:schemeClr val="bg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653308351"/>
              </p:ext>
            </p:extLst>
          </p:nvPr>
        </p:nvGraphicFramePr>
        <p:xfrm>
          <a:off x="121174" y="1561337"/>
          <a:ext cx="8785608" cy="2235159"/>
        </p:xfrm>
        <a:graphic>
          <a:graphicData uri="http://schemas.openxmlformats.org/drawingml/2006/table">
            <a:tbl>
              <a:tblPr firstRow="1" bandRow="1">
                <a:tableStyleId>{7DF744CE-34AF-47FE-A6D7-1BCCD81EBA91}</a:tableStyleId>
              </a:tblPr>
              <a:tblGrid>
                <a:gridCol w="421106"/>
                <a:gridCol w="3783724"/>
                <a:gridCol w="409904"/>
                <a:gridCol w="4170874"/>
              </a:tblGrid>
              <a:tr h="341647">
                <a:tc rowSpan="2">
                  <a:txBody>
                    <a:bodyPr/>
                    <a:lstStyle/>
                    <a:p>
                      <a:pPr marL="0" indent="0">
                        <a:tabLst/>
                      </a:pPr>
                      <a:r>
                        <a:rPr lang="en-US" sz="3200" b="1" dirty="0" smtClean="0">
                          <a:solidFill>
                            <a:schemeClr val="tx1">
                              <a:lumMod val="65000"/>
                              <a:lumOff val="35000"/>
                            </a:schemeClr>
                          </a:solidFill>
                        </a:rPr>
                        <a:t>1</a:t>
                      </a:r>
                      <a:endParaRPr lang="en-US" sz="3200" b="1" dirty="0">
                        <a:solidFill>
                          <a:schemeClr val="tx1">
                            <a:lumMod val="65000"/>
                            <a:lumOff val="35000"/>
                          </a:schemeClr>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smtClean="0"/>
                        <a:t>Extra characters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rowSpan="2">
                  <a:txBody>
                    <a:bodyPr/>
                    <a:lstStyle/>
                    <a:p>
                      <a:r>
                        <a:rPr lang="en-US" sz="3200" b="1" dirty="0" smtClean="0">
                          <a:solidFill>
                            <a:schemeClr val="tx1">
                              <a:lumMod val="65000"/>
                              <a:lumOff val="35000"/>
                            </a:schemeClr>
                          </a:solidFill>
                        </a:rPr>
                        <a:t>3</a:t>
                      </a:r>
                      <a:endParaRPr lang="en-US" sz="3200" b="1" dirty="0">
                        <a:solidFill>
                          <a:schemeClr val="tx1">
                            <a:lumMod val="65000"/>
                            <a:lumOff val="35000"/>
                          </a:schemeClr>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Merged</a:t>
                      </a:r>
                      <a:r>
                        <a:rPr lang="en-US" sz="1200" baseline="0" dirty="0" smtClean="0"/>
                        <a:t> both tests’ and both years’ </a:t>
                      </a:r>
                      <a:r>
                        <a:rPr lang="en-US" sz="1200" baseline="0" dirty="0" err="1" smtClean="0"/>
                        <a:t>dataframes</a:t>
                      </a:r>
                      <a:endParaRPr lang="en-US" sz="1200" dirty="0" smtClean="0"/>
                    </a:p>
                  </a:txBody>
                  <a:tcPr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504552">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dirty="0"/>
                    </a:p>
                  </a:txBody>
                  <a:tcP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89514">
                <a:tc rowSpan="2">
                  <a:txBody>
                    <a:bodyPr/>
                    <a:lstStyle/>
                    <a:p>
                      <a:r>
                        <a:rPr lang="en-US" sz="3200" b="1" dirty="0" smtClean="0">
                          <a:solidFill>
                            <a:schemeClr val="tx1">
                              <a:lumMod val="65000"/>
                              <a:lumOff val="35000"/>
                            </a:schemeClr>
                          </a:solidFill>
                        </a:rPr>
                        <a:t>2</a:t>
                      </a:r>
                      <a:endParaRPr lang="en-US" sz="3200" b="1" dirty="0">
                        <a:solidFill>
                          <a:schemeClr val="tx1">
                            <a:lumMod val="65000"/>
                            <a:lumOff val="35000"/>
                          </a:schemeClr>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smtClean="0"/>
                        <a:t>Incorrect data types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rowSpan="2">
                  <a:txBody>
                    <a:bodyPr/>
                    <a:lstStyle/>
                    <a:p>
                      <a:r>
                        <a:rPr lang="en-US" sz="3200" b="1" dirty="0" smtClean="0">
                          <a:solidFill>
                            <a:schemeClr val="tx1">
                              <a:lumMod val="65000"/>
                              <a:lumOff val="35000"/>
                            </a:schemeClr>
                          </a:solidFill>
                        </a:rPr>
                        <a:t>4</a:t>
                      </a:r>
                      <a:endParaRPr lang="en-US" sz="3200" b="1" dirty="0">
                        <a:solidFill>
                          <a:schemeClr val="tx1">
                            <a:lumMod val="65000"/>
                            <a:lumOff val="35000"/>
                          </a:schemeClr>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1200" dirty="0" smtClean="0"/>
                        <a:t>Missing values in certain rows </a:t>
                      </a:r>
                      <a:endParaRPr lang="en-US" sz="1200" dirty="0"/>
                    </a:p>
                  </a:txBody>
                  <a:tcPr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999446">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61" y="1822606"/>
            <a:ext cx="3499138" cy="5422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29" y="2799893"/>
            <a:ext cx="3617752" cy="6523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7219" y="1875710"/>
            <a:ext cx="3617752" cy="46598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2494" y="2742937"/>
            <a:ext cx="4185409" cy="92773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12" name="Google Shape;66;p15"/>
          <p:cNvSpPr txBox="1">
            <a:spLocks noGrp="1"/>
          </p:cNvSpPr>
          <p:nvPr>
            <p:ph type="title"/>
          </p:nvPr>
        </p:nvSpPr>
        <p:spPr>
          <a:xfrm>
            <a:off x="121174" y="509511"/>
            <a:ext cx="7819059" cy="556202"/>
          </a:xfrm>
          <a:prstGeom prst="rect">
            <a:avLst/>
          </a:prstGeom>
        </p:spPr>
        <p:txBody>
          <a:bodyPr spcFirstLastPara="1" wrap="square" lIns="91425" tIns="91425" rIns="91425" bIns="91425" anchor="t" anchorCtr="0">
            <a:noAutofit/>
          </a:bodyPr>
          <a:lstStyle/>
          <a:p>
            <a:pPr lvl="0">
              <a:lnSpc>
                <a:spcPct val="150000"/>
              </a:lnSpc>
            </a:pPr>
            <a:r>
              <a:rPr lang="en-GB" sz="2400" b="1" dirty="0" smtClean="0">
                <a:solidFill>
                  <a:schemeClr val="tx1">
                    <a:lumMod val="75000"/>
                    <a:lumOff val="25000"/>
                  </a:schemeClr>
                </a:solidFill>
              </a:rPr>
              <a:t>Challenges with raw participation rate data</a:t>
            </a:r>
            <a:br>
              <a:rPr lang="en-GB" sz="2400" b="1" dirty="0" smtClean="0">
                <a:solidFill>
                  <a:schemeClr val="tx1">
                    <a:lumMod val="75000"/>
                    <a:lumOff val="25000"/>
                  </a:schemeClr>
                </a:solidFill>
              </a:rPr>
            </a:br>
            <a:r>
              <a:rPr lang="en-GB" sz="1200" b="1" dirty="0" smtClean="0">
                <a:solidFill>
                  <a:schemeClr val="tx1">
                    <a:lumMod val="75000"/>
                    <a:lumOff val="25000"/>
                  </a:schemeClr>
                </a:solidFill>
              </a:rPr>
              <a:t>Sources: SAT &amp; ACT participation rates in 2017 and 2018</a:t>
            </a:r>
            <a:endParaRPr lang="en-GB" sz="12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4437" r="3689" b="52015"/>
          <a:stretch/>
        </p:blipFill>
        <p:spPr>
          <a:xfrm>
            <a:off x="34724" y="540597"/>
            <a:ext cx="6018834" cy="1982686"/>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5238" r="3333" b="53868"/>
          <a:stretch/>
        </p:blipFill>
        <p:spPr>
          <a:xfrm>
            <a:off x="58430" y="2339794"/>
            <a:ext cx="5989576" cy="1906155"/>
          </a:xfrm>
          <a:prstGeom prst="rect">
            <a:avLst/>
          </a:prstGeom>
        </p:spPr>
      </p:pic>
      <p:sp>
        <p:nvSpPr>
          <p:cNvPr id="2" name="Slide Number Placeholder 1"/>
          <p:cNvSpPr>
            <a:spLocks noGrp="1"/>
          </p:cNvSpPr>
          <p:nvPr>
            <p:ph type="sldNum" idx="12"/>
          </p:nvPr>
        </p:nvSpPr>
        <p:spPr>
          <a:xfrm>
            <a:off x="8669228" y="4842500"/>
            <a:ext cx="548700" cy="393600"/>
          </a:xfrm>
        </p:spPr>
        <p:txBody>
          <a:bodyPr/>
          <a:lstStyle/>
          <a:p>
            <a:pPr marL="0" lvl="0" indent="0" algn="r" rtl="0">
              <a:spcBef>
                <a:spcPts val="0"/>
              </a:spcBef>
              <a:spcAft>
                <a:spcPts val="0"/>
              </a:spcAft>
              <a:buNone/>
            </a:pPr>
            <a:fld id="{00000000-1234-1234-1234-123412341234}" type="slidenum">
              <a:rPr lang="en-GB" smtClean="0"/>
              <a:t>3</a:t>
            </a:fld>
            <a:endParaRPr lang="en-GB" dirty="0"/>
          </a:p>
        </p:txBody>
      </p:sp>
      <p:sp>
        <p:nvSpPr>
          <p:cNvPr id="12" name="Google Shape;66;p15"/>
          <p:cNvSpPr txBox="1">
            <a:spLocks/>
          </p:cNvSpPr>
          <p:nvPr/>
        </p:nvSpPr>
        <p:spPr>
          <a:xfrm>
            <a:off x="6071712" y="2076543"/>
            <a:ext cx="3162719" cy="10974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b="1" dirty="0" smtClean="0">
                <a:solidFill>
                  <a:schemeClr val="tx1">
                    <a:lumMod val="75000"/>
                    <a:lumOff val="25000"/>
                  </a:schemeClr>
                </a:solidFill>
              </a:rPr>
              <a:t>SAT participation rates are lower where ACT participation rates are high</a:t>
            </a:r>
            <a:endParaRPr lang="en-GB" sz="1600" b="1" dirty="0">
              <a:solidFill>
                <a:schemeClr val="tx1">
                  <a:lumMod val="75000"/>
                  <a:lumOff val="25000"/>
                </a:schemeClr>
              </a:solidFill>
            </a:endParaRPr>
          </a:p>
        </p:txBody>
      </p:sp>
    </p:spTree>
    <p:extLst>
      <p:ext uri="{BB962C8B-B14F-4D97-AF65-F5344CB8AC3E}">
        <p14:creationId xmlns:p14="http://schemas.microsoft.com/office/powerpoint/2010/main" val="159873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221" y="1444153"/>
            <a:ext cx="6510298" cy="3224727"/>
          </a:xfrm>
          <a:prstGeom prst="rect">
            <a:avLst/>
          </a:prstGeom>
        </p:spPr>
      </p:pic>
      <p:sp>
        <p:nvSpPr>
          <p:cNvPr id="6" name="TextBox 5"/>
          <p:cNvSpPr txBox="1"/>
          <p:nvPr/>
        </p:nvSpPr>
        <p:spPr>
          <a:xfrm>
            <a:off x="3423448" y="4662103"/>
            <a:ext cx="2151551" cy="276999"/>
          </a:xfrm>
          <a:prstGeom prst="rect">
            <a:avLst/>
          </a:prstGeom>
          <a:noFill/>
        </p:spPr>
        <p:txBody>
          <a:bodyPr wrap="none" rtlCol="0">
            <a:spAutoFit/>
          </a:bodyPr>
          <a:lstStyle/>
          <a:p>
            <a:r>
              <a:rPr lang="en-US" sz="1200" b="1" dirty="0" smtClean="0">
                <a:solidFill>
                  <a:schemeClr val="tx1">
                    <a:lumMod val="65000"/>
                    <a:lumOff val="35000"/>
                  </a:schemeClr>
                </a:solidFill>
              </a:rPr>
              <a:t>SAT participation rates (%)</a:t>
            </a:r>
            <a:endParaRPr lang="en-US" sz="1200" b="1" dirty="0">
              <a:solidFill>
                <a:schemeClr val="tx1">
                  <a:lumMod val="65000"/>
                  <a:lumOff val="35000"/>
                </a:schemeClr>
              </a:solidFill>
            </a:endParaRPr>
          </a:p>
        </p:txBody>
      </p:sp>
      <p:sp>
        <p:nvSpPr>
          <p:cNvPr id="7" name="TextBox 6"/>
          <p:cNvSpPr txBox="1"/>
          <p:nvPr/>
        </p:nvSpPr>
        <p:spPr>
          <a:xfrm rot="16200000">
            <a:off x="118848" y="2918017"/>
            <a:ext cx="2159566" cy="276999"/>
          </a:xfrm>
          <a:prstGeom prst="rect">
            <a:avLst/>
          </a:prstGeom>
          <a:noFill/>
        </p:spPr>
        <p:txBody>
          <a:bodyPr wrap="none" rtlCol="0">
            <a:spAutoFit/>
          </a:bodyPr>
          <a:lstStyle/>
          <a:p>
            <a:r>
              <a:rPr lang="en-US" sz="1200" b="1" dirty="0" smtClean="0">
                <a:solidFill>
                  <a:schemeClr val="tx1">
                    <a:lumMod val="65000"/>
                    <a:lumOff val="35000"/>
                  </a:schemeClr>
                </a:solidFill>
              </a:rPr>
              <a:t>ACT participation rates (%)</a:t>
            </a:r>
            <a:endParaRPr lang="en-US" sz="1200" b="1" dirty="0">
              <a:solidFill>
                <a:schemeClr val="tx1">
                  <a:lumMod val="65000"/>
                  <a:lumOff val="35000"/>
                </a:schemeClr>
              </a:solidFill>
            </a:endParaRPr>
          </a:p>
        </p:txBody>
      </p:sp>
      <p:sp>
        <p:nvSpPr>
          <p:cNvPr id="8" name="Google Shape;66;p15"/>
          <p:cNvSpPr txBox="1">
            <a:spLocks noGrp="1"/>
          </p:cNvSpPr>
          <p:nvPr>
            <p:ph type="title"/>
          </p:nvPr>
        </p:nvSpPr>
        <p:spPr>
          <a:xfrm>
            <a:off x="1429221" y="659141"/>
            <a:ext cx="6251889" cy="556202"/>
          </a:xfrm>
          <a:prstGeom prst="rect">
            <a:avLst/>
          </a:prstGeom>
        </p:spPr>
        <p:txBody>
          <a:bodyPr spcFirstLastPara="1" wrap="square" lIns="91425" tIns="91425" rIns="91425" bIns="91425" anchor="t" anchorCtr="0">
            <a:noAutofit/>
          </a:bodyPr>
          <a:lstStyle/>
          <a:p>
            <a:pPr lvl="0"/>
            <a:r>
              <a:rPr lang="en-GB" sz="1600" b="1" dirty="0" smtClean="0">
                <a:solidFill>
                  <a:schemeClr val="tx1">
                    <a:lumMod val="75000"/>
                    <a:lumOff val="25000"/>
                  </a:schemeClr>
                </a:solidFill>
              </a:rPr>
              <a:t>Inverse relationship between SAT and ACT participation rates.</a:t>
            </a:r>
            <a:endParaRPr lang="en-GB" sz="1600" b="1" dirty="0">
              <a:solidFill>
                <a:schemeClr val="tx1">
                  <a:lumMod val="75000"/>
                  <a:lumOff val="25000"/>
                </a:schemeClr>
              </a:solidFill>
            </a:endParaRPr>
          </a:p>
        </p:txBody>
      </p:sp>
      <p:sp>
        <p:nvSpPr>
          <p:cNvPr id="9" name="TextBox 8"/>
          <p:cNvSpPr txBox="1"/>
          <p:nvPr/>
        </p:nvSpPr>
        <p:spPr>
          <a:xfrm>
            <a:off x="3987800" y="4261076"/>
            <a:ext cx="787400" cy="261610"/>
          </a:xfrm>
          <a:prstGeom prst="rect">
            <a:avLst/>
          </a:prstGeom>
          <a:noFill/>
        </p:spPr>
        <p:txBody>
          <a:bodyPr wrap="square" rtlCol="0">
            <a:spAutoFit/>
          </a:bodyPr>
          <a:lstStyle/>
          <a:p>
            <a:r>
              <a:rPr lang="en-US" sz="1100" i="1" dirty="0" smtClean="0"/>
              <a:t>r </a:t>
            </a:r>
            <a:r>
              <a:rPr lang="en-US" sz="1100" dirty="0" smtClean="0"/>
              <a:t>= -0.74</a:t>
            </a:r>
            <a:endParaRPr lang="en-US" sz="1100" dirty="0"/>
          </a:p>
        </p:txBody>
      </p:sp>
      <p:sp>
        <p:nvSpPr>
          <p:cNvPr id="10" name="TextBox 9"/>
          <p:cNvSpPr txBox="1"/>
          <p:nvPr/>
        </p:nvSpPr>
        <p:spPr>
          <a:xfrm>
            <a:off x="7069668" y="4261076"/>
            <a:ext cx="787400" cy="261610"/>
          </a:xfrm>
          <a:prstGeom prst="rect">
            <a:avLst/>
          </a:prstGeom>
          <a:noFill/>
        </p:spPr>
        <p:txBody>
          <a:bodyPr wrap="square" rtlCol="0">
            <a:spAutoFit/>
          </a:bodyPr>
          <a:lstStyle/>
          <a:p>
            <a:r>
              <a:rPr lang="en-US" sz="1100" i="1" dirty="0" smtClean="0"/>
              <a:t>r </a:t>
            </a:r>
            <a:r>
              <a:rPr lang="en-US" sz="1100" dirty="0" smtClean="0"/>
              <a:t>= -0.85</a:t>
            </a:r>
            <a:endParaRPr lang="en-US" sz="1100" dirty="0"/>
          </a:p>
        </p:txBody>
      </p:sp>
    </p:spTree>
    <p:extLst>
      <p:ext uri="{BB962C8B-B14F-4D97-AF65-F5344CB8AC3E}">
        <p14:creationId xmlns:p14="http://schemas.microsoft.com/office/powerpoint/2010/main" val="201493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66;p15"/>
          <p:cNvSpPr txBox="1">
            <a:spLocks noGrp="1"/>
          </p:cNvSpPr>
          <p:nvPr>
            <p:ph type="title"/>
          </p:nvPr>
        </p:nvSpPr>
        <p:spPr>
          <a:xfrm>
            <a:off x="5090933" y="1938186"/>
            <a:ext cx="3837213" cy="1402374"/>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GB" sz="2000" b="1" dirty="0" smtClean="0">
                <a:solidFill>
                  <a:schemeClr val="tx1">
                    <a:lumMod val="75000"/>
                    <a:lumOff val="25000"/>
                  </a:schemeClr>
                </a:solidFill>
              </a:rPr>
              <a:t>High participation rates in one test usually means low participation rates in the other.</a:t>
            </a:r>
            <a:endParaRPr sz="2000" b="1" dirty="0">
              <a:solidFill>
                <a:schemeClr val="tx1">
                  <a:lumMod val="75000"/>
                  <a:lumOff val="25000"/>
                </a:schemeClr>
              </a:solidFill>
            </a:endParaRPr>
          </a:p>
        </p:txBody>
      </p:sp>
      <p:sp>
        <p:nvSpPr>
          <p:cNvPr id="10" name="TextBox 9"/>
          <p:cNvSpPr txBox="1"/>
          <p:nvPr/>
        </p:nvSpPr>
        <p:spPr>
          <a:xfrm>
            <a:off x="1604880" y="178980"/>
            <a:ext cx="2191626" cy="276999"/>
          </a:xfrm>
          <a:prstGeom prst="rect">
            <a:avLst/>
          </a:prstGeom>
          <a:noFill/>
        </p:spPr>
        <p:txBody>
          <a:bodyPr wrap="none" rtlCol="0">
            <a:spAutoFit/>
          </a:bodyPr>
          <a:lstStyle/>
          <a:p>
            <a:r>
              <a:rPr lang="en-US" sz="1200" b="1" dirty="0" smtClean="0">
                <a:solidFill>
                  <a:schemeClr val="tx1">
                    <a:lumMod val="65000"/>
                    <a:lumOff val="35000"/>
                  </a:schemeClr>
                </a:solidFill>
              </a:rPr>
              <a:t>Participation rates (%) 2017</a:t>
            </a:r>
            <a:endParaRPr lang="en-US" sz="1200" b="1" dirty="0">
              <a:solidFill>
                <a:schemeClr val="tx1">
                  <a:lumMod val="65000"/>
                  <a:lumOff val="35000"/>
                </a:schemeClr>
              </a:solidFill>
            </a:endParaRPr>
          </a:p>
        </p:txBody>
      </p:sp>
      <p:sp>
        <p:nvSpPr>
          <p:cNvPr id="11" name="TextBox 10"/>
          <p:cNvSpPr txBox="1"/>
          <p:nvPr/>
        </p:nvSpPr>
        <p:spPr>
          <a:xfrm>
            <a:off x="5942836" y="178980"/>
            <a:ext cx="2191626" cy="276999"/>
          </a:xfrm>
          <a:prstGeom prst="rect">
            <a:avLst/>
          </a:prstGeom>
          <a:noFill/>
        </p:spPr>
        <p:txBody>
          <a:bodyPr wrap="none" rtlCol="0">
            <a:spAutoFit/>
          </a:bodyPr>
          <a:lstStyle/>
          <a:p>
            <a:r>
              <a:rPr lang="en-US" sz="1200" b="1" dirty="0" smtClean="0">
                <a:solidFill>
                  <a:schemeClr val="tx1">
                    <a:lumMod val="65000"/>
                    <a:lumOff val="35000"/>
                  </a:schemeClr>
                </a:solidFill>
              </a:rPr>
              <a:t>Participation rates (%) 2018</a:t>
            </a:r>
            <a:endParaRPr lang="en-US" sz="1200" b="1" dirty="0">
              <a:solidFill>
                <a:schemeClr val="tx1">
                  <a:lumMod val="65000"/>
                  <a:lumOff val="3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560"/>
          <a:stretch/>
        </p:blipFill>
        <p:spPr>
          <a:xfrm>
            <a:off x="92306" y="452032"/>
            <a:ext cx="4500000" cy="438481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2785"/>
          <a:stretch/>
        </p:blipFill>
        <p:spPr>
          <a:xfrm>
            <a:off x="4592306" y="452032"/>
            <a:ext cx="4500000" cy="4374683"/>
          </a:xfrm>
          <a:prstGeom prst="rect">
            <a:avLst/>
          </a:prstGeom>
        </p:spPr>
      </p:pic>
      <p:sp>
        <p:nvSpPr>
          <p:cNvPr id="12" name="Slide Number Placeholder 11"/>
          <p:cNvSpPr>
            <a:spLocks noGrp="1"/>
          </p:cNvSpPr>
          <p:nvPr>
            <p:ph type="sldNum" idx="12"/>
          </p:nvPr>
        </p:nvSpPr>
        <p:spPr>
          <a:xfrm>
            <a:off x="8657658" y="4836842"/>
            <a:ext cx="548700" cy="393600"/>
          </a:xfrm>
        </p:spPr>
        <p:txBody>
          <a:bodyPr/>
          <a:lstStyle/>
          <a:p>
            <a:pPr marL="0" lvl="0" indent="0" algn="r" rtl="0">
              <a:spcBef>
                <a:spcPts val="0"/>
              </a:spcBef>
              <a:spcAft>
                <a:spcPts val="0"/>
              </a:spcAft>
              <a:buNone/>
            </a:pPr>
            <a:fld id="{00000000-1234-1234-1234-123412341234}" type="slidenum">
              <a:rPr lang="en-GB" smtClean="0"/>
              <a:t>5</a:t>
            </a:fld>
            <a:endParaRPr lang="en-GB" dirty="0"/>
          </a:p>
        </p:txBody>
      </p:sp>
      <p:sp>
        <p:nvSpPr>
          <p:cNvPr id="2" name="Rectangle 1"/>
          <p:cNvSpPr/>
          <p:nvPr/>
        </p:nvSpPr>
        <p:spPr>
          <a:xfrm>
            <a:off x="92306" y="3015050"/>
            <a:ext cx="9000000" cy="988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6422" y="3241592"/>
            <a:ext cx="9000000" cy="988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300" y="2916196"/>
            <a:ext cx="9000000" cy="988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293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58" y="390144"/>
            <a:ext cx="5866536" cy="3816096"/>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79" name="Google Shape;79;p17"/>
          <p:cNvSpPr txBox="1">
            <a:spLocks noGrp="1"/>
          </p:cNvSpPr>
          <p:nvPr>
            <p:ph type="body" idx="1"/>
          </p:nvPr>
        </p:nvSpPr>
        <p:spPr>
          <a:xfrm>
            <a:off x="81023" y="984275"/>
            <a:ext cx="3503425" cy="2789071"/>
          </a:xfrm>
          <a:prstGeom prst="rect">
            <a:avLst/>
          </a:prstGeom>
        </p:spPr>
        <p:txBody>
          <a:bodyPr spcFirstLastPara="1" wrap="square" lIns="91425" tIns="91425" rIns="91425" bIns="91425" anchor="t" anchorCtr="0">
            <a:noAutofit/>
          </a:bodyPr>
          <a:lstStyle/>
          <a:p>
            <a:pPr marL="0" lvl="0" indent="0">
              <a:lnSpc>
                <a:spcPct val="100000"/>
              </a:lnSpc>
              <a:buNone/>
            </a:pPr>
            <a:r>
              <a:rPr lang="en-US" sz="2400" b="1" dirty="0" smtClean="0"/>
              <a:t>Efforts should </a:t>
            </a:r>
            <a:r>
              <a:rPr lang="en-US" sz="2400" b="1" dirty="0" smtClean="0"/>
              <a:t>focus on improving </a:t>
            </a:r>
            <a:r>
              <a:rPr lang="en-US" sz="2400" b="1" dirty="0" smtClean="0"/>
              <a:t>SAT participation rates in </a:t>
            </a:r>
            <a:r>
              <a:rPr lang="en-US" sz="2400" b="1" dirty="0" smtClean="0">
                <a:solidFill>
                  <a:srgbClr val="C00000"/>
                </a:solidFill>
              </a:rPr>
              <a:t>California</a:t>
            </a:r>
          </a:p>
          <a:p>
            <a:pPr marL="0" lvl="0" indent="0">
              <a:lnSpc>
                <a:spcPct val="100000"/>
              </a:lnSpc>
              <a:buNone/>
            </a:pPr>
            <a:endParaRPr lang="en-US" sz="2400" b="1" dirty="0" smtClean="0"/>
          </a:p>
          <a:p>
            <a:pPr marL="0" lvl="0" indent="0">
              <a:lnSpc>
                <a:spcPct val="100000"/>
              </a:lnSpc>
              <a:buNone/>
            </a:pPr>
            <a:r>
              <a:rPr lang="en-US" b="1" dirty="0" smtClean="0"/>
              <a:t>1. No mandatory ACT testing</a:t>
            </a:r>
          </a:p>
          <a:p>
            <a:pPr marL="0" lvl="0" indent="0">
              <a:lnSpc>
                <a:spcPct val="100000"/>
              </a:lnSpc>
              <a:buNone/>
            </a:pPr>
            <a:r>
              <a:rPr lang="en-US" b="1" dirty="0" smtClean="0">
                <a:solidFill>
                  <a:schemeClr val="bg2">
                    <a:lumMod val="60000"/>
                    <a:lumOff val="40000"/>
                  </a:schemeClr>
                </a:solidFill>
              </a:rPr>
              <a:t>2. Low rates</a:t>
            </a:r>
          </a:p>
          <a:p>
            <a:pPr marL="0" lvl="0" indent="0">
              <a:lnSpc>
                <a:spcPct val="100000"/>
              </a:lnSpc>
              <a:buNone/>
            </a:pPr>
            <a:r>
              <a:rPr lang="en-US" b="1" dirty="0" smtClean="0">
                <a:solidFill>
                  <a:schemeClr val="bg2">
                    <a:lumMod val="60000"/>
                    <a:lumOff val="40000"/>
                  </a:schemeClr>
                </a:solidFill>
              </a:rPr>
              <a:t>3. High population density</a:t>
            </a:r>
            <a:endParaRPr b="1" dirty="0">
              <a:solidFill>
                <a:schemeClr val="bg2">
                  <a:lumMod val="60000"/>
                  <a:lumOff val="40000"/>
                </a:schemeClr>
              </a:solidFill>
            </a:endParaRPr>
          </a:p>
        </p:txBody>
      </p:sp>
    </p:spTree>
    <p:extLst>
      <p:ext uri="{BB962C8B-B14F-4D97-AF65-F5344CB8AC3E}">
        <p14:creationId xmlns:p14="http://schemas.microsoft.com/office/powerpoint/2010/main" val="26006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9310" b="9149"/>
          <a:stretch/>
        </p:blipFill>
        <p:spPr>
          <a:xfrm>
            <a:off x="3469129" y="124949"/>
            <a:ext cx="5674871" cy="4548006"/>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9145"/>
          <a:stretch/>
        </p:blipFill>
        <p:spPr>
          <a:xfrm>
            <a:off x="3435631" y="137529"/>
            <a:ext cx="5685219" cy="5005971"/>
          </a:xfrm>
          <a:prstGeom prst="rect">
            <a:avLst/>
          </a:prstGeom>
        </p:spPr>
      </p:pic>
      <p:sp>
        <p:nvSpPr>
          <p:cNvPr id="10" name="TextBox 9"/>
          <p:cNvSpPr txBox="1"/>
          <p:nvPr/>
        </p:nvSpPr>
        <p:spPr>
          <a:xfrm>
            <a:off x="5544357" y="231260"/>
            <a:ext cx="2191626" cy="276999"/>
          </a:xfrm>
          <a:prstGeom prst="rect">
            <a:avLst/>
          </a:prstGeom>
          <a:noFill/>
        </p:spPr>
        <p:txBody>
          <a:bodyPr wrap="none" rtlCol="0">
            <a:spAutoFit/>
          </a:bodyPr>
          <a:lstStyle/>
          <a:p>
            <a:r>
              <a:rPr lang="en-US" sz="1200" b="1" dirty="0" smtClean="0">
                <a:solidFill>
                  <a:schemeClr val="tx1">
                    <a:lumMod val="65000"/>
                    <a:lumOff val="35000"/>
                  </a:schemeClr>
                </a:solidFill>
              </a:rPr>
              <a:t>Participation rates (%) 2017</a:t>
            </a:r>
            <a:endParaRPr lang="en-US" sz="1200" b="1" dirty="0">
              <a:solidFill>
                <a:schemeClr val="tx1">
                  <a:lumMod val="65000"/>
                  <a:lumOff val="35000"/>
                </a:schemeClr>
              </a:solidFill>
            </a:endParaRPr>
          </a:p>
        </p:txBody>
      </p:sp>
      <p:sp>
        <p:nvSpPr>
          <p:cNvPr id="13" name="TextBox 12"/>
          <p:cNvSpPr txBox="1"/>
          <p:nvPr/>
        </p:nvSpPr>
        <p:spPr>
          <a:xfrm>
            <a:off x="5544357" y="231259"/>
            <a:ext cx="2191626" cy="276999"/>
          </a:xfrm>
          <a:prstGeom prst="rect">
            <a:avLst/>
          </a:prstGeom>
          <a:solidFill>
            <a:schemeClr val="bg1"/>
          </a:solidFill>
        </p:spPr>
        <p:txBody>
          <a:bodyPr wrap="none" rtlCol="0">
            <a:spAutoFit/>
          </a:bodyPr>
          <a:lstStyle/>
          <a:p>
            <a:r>
              <a:rPr lang="en-US" sz="1200" b="1" dirty="0" smtClean="0">
                <a:solidFill>
                  <a:schemeClr val="tx1">
                    <a:lumMod val="65000"/>
                    <a:lumOff val="35000"/>
                  </a:schemeClr>
                </a:solidFill>
              </a:rPr>
              <a:t>Participation rates (%) 2018</a:t>
            </a:r>
            <a:endParaRPr lang="en-US" sz="1200" b="1" dirty="0">
              <a:solidFill>
                <a:schemeClr val="tx1">
                  <a:lumMod val="65000"/>
                  <a:lumOff val="35000"/>
                </a:schemeClr>
              </a:solidFill>
            </a:endParaRPr>
          </a:p>
        </p:txBody>
      </p:sp>
      <p:sp>
        <p:nvSpPr>
          <p:cNvPr id="12" name="Rectangle 11"/>
          <p:cNvSpPr/>
          <p:nvPr/>
        </p:nvSpPr>
        <p:spPr>
          <a:xfrm>
            <a:off x="3686860" y="3051313"/>
            <a:ext cx="5433989" cy="1795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11" name="Google Shape;79;p17"/>
          <p:cNvSpPr txBox="1">
            <a:spLocks/>
          </p:cNvSpPr>
          <p:nvPr/>
        </p:nvSpPr>
        <p:spPr>
          <a:xfrm>
            <a:off x="81023" y="984275"/>
            <a:ext cx="3388105" cy="27890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nSpc>
                <a:spcPct val="100000"/>
              </a:lnSpc>
              <a:buNone/>
            </a:pPr>
            <a:r>
              <a:rPr lang="en-US" sz="2400" b="1" dirty="0"/>
              <a:t>Efforts should focus on improving SAT participation rates in </a:t>
            </a:r>
            <a:r>
              <a:rPr lang="en-US" sz="2400" b="1" dirty="0">
                <a:solidFill>
                  <a:srgbClr val="C00000"/>
                </a:solidFill>
              </a:rPr>
              <a:t>California</a:t>
            </a:r>
          </a:p>
          <a:p>
            <a:pPr marL="0" indent="0">
              <a:lnSpc>
                <a:spcPct val="100000"/>
              </a:lnSpc>
              <a:buFont typeface="Arial"/>
              <a:buNone/>
            </a:pPr>
            <a:endParaRPr lang="en-US" sz="2400" b="1" dirty="0" smtClean="0"/>
          </a:p>
          <a:p>
            <a:pPr marL="0" indent="0">
              <a:lnSpc>
                <a:spcPct val="100000"/>
              </a:lnSpc>
              <a:buFont typeface="Arial"/>
              <a:buNone/>
            </a:pPr>
            <a:r>
              <a:rPr lang="en-US" b="1" dirty="0" smtClean="0">
                <a:solidFill>
                  <a:schemeClr val="bg2">
                    <a:lumMod val="60000"/>
                    <a:lumOff val="40000"/>
                  </a:schemeClr>
                </a:solidFill>
              </a:rPr>
              <a:t>1. No mandatory ACT testing</a:t>
            </a:r>
          </a:p>
          <a:p>
            <a:pPr marL="0" indent="0">
              <a:lnSpc>
                <a:spcPct val="100000"/>
              </a:lnSpc>
              <a:buFont typeface="Arial"/>
              <a:buNone/>
            </a:pPr>
            <a:r>
              <a:rPr lang="en-US" b="1" dirty="0" smtClean="0">
                <a:solidFill>
                  <a:schemeClr val="tx1">
                    <a:lumMod val="65000"/>
                    <a:lumOff val="35000"/>
                  </a:schemeClr>
                </a:solidFill>
              </a:rPr>
              <a:t>2. Low rates</a:t>
            </a:r>
          </a:p>
          <a:p>
            <a:pPr marL="0" indent="0">
              <a:lnSpc>
                <a:spcPct val="100000"/>
              </a:lnSpc>
              <a:buFont typeface="Arial"/>
              <a:buNone/>
            </a:pPr>
            <a:r>
              <a:rPr lang="en-US" b="1" dirty="0" smtClean="0">
                <a:solidFill>
                  <a:schemeClr val="bg2">
                    <a:lumMod val="60000"/>
                    <a:lumOff val="40000"/>
                  </a:schemeClr>
                </a:solidFill>
              </a:rPr>
              <a:t>3. High population density</a:t>
            </a:r>
            <a:endParaRPr lang="en-US" b="1" dirty="0">
              <a:solidFill>
                <a:schemeClr val="bg2">
                  <a:lumMod val="60000"/>
                  <a:lumOff val="40000"/>
                </a:schemeClr>
              </a:solidFill>
            </a:endParaRPr>
          </a:p>
        </p:txBody>
      </p:sp>
    </p:spTree>
    <p:extLst>
      <p:ext uri="{BB962C8B-B14F-4D97-AF65-F5344CB8AC3E}">
        <p14:creationId xmlns:p14="http://schemas.microsoft.com/office/powerpoint/2010/main" val="95015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8" name="Google Shape;79;p17"/>
          <p:cNvSpPr txBox="1">
            <a:spLocks noGrp="1"/>
          </p:cNvSpPr>
          <p:nvPr>
            <p:ph type="body" idx="1"/>
          </p:nvPr>
        </p:nvSpPr>
        <p:spPr>
          <a:xfrm>
            <a:off x="81023" y="984275"/>
            <a:ext cx="3503425" cy="2789071"/>
          </a:xfrm>
          <a:prstGeom prst="rect">
            <a:avLst/>
          </a:prstGeom>
        </p:spPr>
        <p:txBody>
          <a:bodyPr spcFirstLastPara="1" wrap="square" lIns="91425" tIns="91425" rIns="91425" bIns="91425" anchor="t" anchorCtr="0">
            <a:noAutofit/>
          </a:bodyPr>
          <a:lstStyle/>
          <a:p>
            <a:pPr marL="0" lvl="0" indent="0">
              <a:lnSpc>
                <a:spcPct val="100000"/>
              </a:lnSpc>
              <a:buNone/>
            </a:pPr>
            <a:r>
              <a:rPr lang="en-US" sz="2400" b="1" dirty="0"/>
              <a:t>Efforts should focus on improving SAT participation rates in </a:t>
            </a:r>
            <a:r>
              <a:rPr lang="en-US" sz="2400" b="1" dirty="0">
                <a:solidFill>
                  <a:srgbClr val="C00000"/>
                </a:solidFill>
              </a:rPr>
              <a:t>California</a:t>
            </a:r>
          </a:p>
          <a:p>
            <a:pPr marL="0" lvl="0" indent="0">
              <a:lnSpc>
                <a:spcPct val="100000"/>
              </a:lnSpc>
              <a:buNone/>
            </a:pPr>
            <a:endParaRPr lang="en-US" sz="2400" b="1" dirty="0" smtClean="0"/>
          </a:p>
          <a:p>
            <a:pPr marL="0" lvl="0" indent="0">
              <a:lnSpc>
                <a:spcPct val="100000"/>
              </a:lnSpc>
              <a:buNone/>
            </a:pPr>
            <a:r>
              <a:rPr lang="en-US" b="1" dirty="0" smtClean="0">
                <a:solidFill>
                  <a:schemeClr val="bg2">
                    <a:lumMod val="60000"/>
                    <a:lumOff val="40000"/>
                  </a:schemeClr>
                </a:solidFill>
              </a:rPr>
              <a:t>1. No mandatory ACT testing</a:t>
            </a:r>
          </a:p>
          <a:p>
            <a:pPr marL="0" lvl="0" indent="0">
              <a:lnSpc>
                <a:spcPct val="100000"/>
              </a:lnSpc>
              <a:buNone/>
            </a:pPr>
            <a:r>
              <a:rPr lang="en-US" b="1" dirty="0" smtClean="0">
                <a:solidFill>
                  <a:schemeClr val="bg2">
                    <a:lumMod val="60000"/>
                    <a:lumOff val="40000"/>
                  </a:schemeClr>
                </a:solidFill>
              </a:rPr>
              <a:t>2. Low rates</a:t>
            </a:r>
          </a:p>
          <a:p>
            <a:pPr marL="0" lvl="0" indent="0">
              <a:lnSpc>
                <a:spcPct val="100000"/>
              </a:lnSpc>
              <a:buNone/>
            </a:pPr>
            <a:r>
              <a:rPr lang="en-US" b="1" dirty="0" smtClean="0">
                <a:solidFill>
                  <a:schemeClr val="tx1">
                    <a:lumMod val="65000"/>
                    <a:lumOff val="35000"/>
                  </a:schemeClr>
                </a:solidFill>
              </a:rPr>
              <a:t>3. High population density</a:t>
            </a:r>
            <a:endParaRPr b="1" dirty="0">
              <a:solidFill>
                <a:schemeClr val="tx1">
                  <a:lumMod val="65000"/>
                  <a:lumOff val="35000"/>
                </a:schemeClr>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28" t="1049" r="914" b="1336"/>
          <a:stretch/>
        </p:blipFill>
        <p:spPr>
          <a:xfrm>
            <a:off x="4097438" y="266218"/>
            <a:ext cx="5000263" cy="3727048"/>
          </a:xfrm>
          <a:prstGeom prst="rect">
            <a:avLst/>
          </a:prstGeom>
        </p:spPr>
      </p:pic>
      <p:sp>
        <p:nvSpPr>
          <p:cNvPr id="7" name="TextBox 6"/>
          <p:cNvSpPr txBox="1"/>
          <p:nvPr/>
        </p:nvSpPr>
        <p:spPr>
          <a:xfrm>
            <a:off x="4144946" y="4180408"/>
            <a:ext cx="4791919" cy="692497"/>
          </a:xfrm>
          <a:prstGeom prst="rect">
            <a:avLst/>
          </a:prstGeom>
          <a:noFill/>
        </p:spPr>
        <p:txBody>
          <a:bodyPr wrap="square" rtlCol="0">
            <a:spAutoFit/>
          </a:bodyPr>
          <a:lstStyle/>
          <a:p>
            <a:r>
              <a:rPr lang="en-US" sz="1050" dirty="0"/>
              <a:t>US population density 2010 (individuals per square mile). </a:t>
            </a:r>
            <a:endParaRPr lang="en-US" sz="1050" dirty="0" smtClean="0"/>
          </a:p>
          <a:p>
            <a:endParaRPr lang="en-US" sz="1050" dirty="0" smtClean="0">
              <a:solidFill>
                <a:schemeClr val="tx1">
                  <a:lumMod val="65000"/>
                  <a:lumOff val="35000"/>
                </a:schemeClr>
              </a:solidFill>
            </a:endParaRPr>
          </a:p>
          <a:p>
            <a:r>
              <a:rPr lang="en-US" sz="900" dirty="0" smtClean="0">
                <a:solidFill>
                  <a:schemeClr val="tx1">
                    <a:lumMod val="65000"/>
                    <a:lumOff val="35000"/>
                  </a:schemeClr>
                </a:solidFill>
              </a:rPr>
              <a:t>Source</a:t>
            </a:r>
            <a:r>
              <a:rPr lang="en-US" sz="900" dirty="0">
                <a:solidFill>
                  <a:schemeClr val="tx1">
                    <a:lumMod val="65000"/>
                    <a:lumOff val="35000"/>
                  </a:schemeClr>
                </a:solidFill>
              </a:rPr>
              <a:t>: </a:t>
            </a:r>
            <a:r>
              <a:rPr lang="en-US" sz="900" dirty="0" smtClean="0">
                <a:solidFill>
                  <a:schemeClr val="tx1">
                    <a:lumMod val="65000"/>
                    <a:lumOff val="35000"/>
                  </a:schemeClr>
                </a:solidFill>
              </a:rPr>
              <a:t>US Office of Energy Efficiency and Renewable Energy (</a:t>
            </a:r>
            <a:r>
              <a:rPr lang="en-US" sz="900" dirty="0">
                <a:solidFill>
                  <a:schemeClr val="tx1">
                    <a:lumMod val="65000"/>
                    <a:lumOff val="35000"/>
                  </a:schemeClr>
                </a:solidFill>
              </a:rPr>
              <a:t>https://www.energy.gov/</a:t>
            </a:r>
            <a:r>
              <a:rPr lang="en-US" sz="900" dirty="0" err="1">
                <a:solidFill>
                  <a:schemeClr val="tx1">
                    <a:lumMod val="65000"/>
                    <a:lumOff val="35000"/>
                  </a:schemeClr>
                </a:solidFill>
              </a:rPr>
              <a:t>eere</a:t>
            </a:r>
            <a:r>
              <a:rPr lang="en-US" sz="900" dirty="0">
                <a:solidFill>
                  <a:schemeClr val="tx1">
                    <a:lumMod val="65000"/>
                    <a:lumOff val="35000"/>
                  </a:schemeClr>
                </a:solidFill>
              </a:rPr>
              <a:t>/vehicles/fact-661-february-7-2011-population-density)</a:t>
            </a:r>
          </a:p>
        </p:txBody>
      </p:sp>
    </p:spTree>
    <p:extLst>
      <p:ext uri="{BB962C8B-B14F-4D97-AF65-F5344CB8AC3E}">
        <p14:creationId xmlns:p14="http://schemas.microsoft.com/office/powerpoint/2010/main" val="938408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tx1">
                    <a:lumMod val="75000"/>
                    <a:lumOff val="25000"/>
                  </a:schemeClr>
                </a:solidFill>
              </a:rPr>
              <a:t>Recommendations</a:t>
            </a:r>
            <a:endParaRPr lang="en-US" sz="3200" b="1"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Reducing SAT fees, either by lowering cost of participation or having more inclusive fee waiver criteria</a:t>
            </a:r>
          </a:p>
          <a:p>
            <a:r>
              <a:rPr lang="en-US" dirty="0" smtClean="0"/>
              <a:t>Make practice resources more readily available (online or in libraries)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973871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1468</TotalTime>
  <Words>1118</Words>
  <Application>Microsoft Macintosh PowerPoint</Application>
  <PresentationFormat>On-screen Show (16:9)</PresentationFormat>
  <Paragraphs>160</Paragraphs>
  <Slides>14</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ACT &amp; SAT Analysis</vt:lpstr>
      <vt:lpstr>Challenges with raw participation rate data Sources: SAT &amp; ACT participation rates in 2017 and 2018</vt:lpstr>
      <vt:lpstr>PowerPoint Presentation</vt:lpstr>
      <vt:lpstr>Inverse relationship between SAT and ACT participation rates.</vt:lpstr>
      <vt:lpstr>High participation rates in one test usually means low participation rates in the other.</vt:lpstr>
      <vt:lpstr>PowerPoint Presentation</vt:lpstr>
      <vt:lpstr>PowerPoint Presentation</vt:lpstr>
      <vt:lpstr>PowerPoint Presentation</vt:lpstr>
      <vt:lpstr>Recommendations</vt:lpstr>
      <vt:lpstr>PowerPoint Presentation</vt:lpstr>
      <vt:lpstr>Participation rates are negatively correlated with test scores</vt:lpstr>
      <vt:lpstr>PowerPoint Presentation</vt:lpstr>
      <vt:lpstr>SAT is more popular among the coastal states, whereas ACT is more popular inland.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 &amp; SAT</dc:title>
  <cp:lastModifiedBy>ElaineZ</cp:lastModifiedBy>
  <cp:revision>207</cp:revision>
  <dcterms:modified xsi:type="dcterms:W3CDTF">2019-09-26T12:09:48Z</dcterms:modified>
</cp:coreProperties>
</file>