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jpeg" ContentType="image/jpeg"/>
  <Override PartName="/ppt/media/image10.jpeg" ContentType="image/jpeg"/>
  <Override PartName="/ppt/media/image12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2340000" y="1080000"/>
            <a:ext cx="4498920" cy="3233160"/>
          </a:xfrm>
          <a:prstGeom prst="rect">
            <a:avLst/>
          </a:prstGeom>
          <a:ln w="0">
            <a:noFill/>
          </a:ln>
        </p:spPr>
      </p:pic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688040" y="2955600"/>
            <a:ext cx="4790880" cy="643320"/>
          </a:xfrm>
          <a:prstGeom prst="rect">
            <a:avLst/>
          </a:prstGeom>
          <a:noFill/>
          <a:ln w="0">
            <a:noFill/>
          </a:ln>
          <a:effectLst>
            <a:outerShdw dist="18671" dir="8760212" blurRad="142920" rotWithShape="0">
              <a:srgbClr val="76a5af">
                <a:alpha val="50000"/>
              </a:srgbClr>
            </a:outerShdw>
          </a:effectLst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DOCKER</a:t>
            </a:r>
            <a:endParaRPr b="0" lang="es-E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2144880" y="4679640"/>
            <a:ext cx="5054040" cy="463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accent1"/>
                </a:solidFill>
                <a:latin typeface="Montserrat"/>
                <a:ea typeface="Montserrat"/>
              </a:rPr>
              <a:t>By David Gómez Junquer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45" name="Google Shape;165;p38"/>
          <p:cNvCxnSpPr/>
          <p:nvPr/>
        </p:nvCxnSpPr>
        <p:spPr>
          <a:xfrm>
            <a:off x="2700000" y="3600000"/>
            <a:ext cx="2764440" cy="1440"/>
          </a:xfrm>
          <a:prstGeom prst="straightConnector1">
            <a:avLst/>
          </a:prstGeom>
          <a:ln w="9525">
            <a:solidFill>
              <a:srgbClr val="ffab4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ubTitle"/>
          </p:nvPr>
        </p:nvSpPr>
        <p:spPr>
          <a:xfrm>
            <a:off x="5220000" y="1365120"/>
            <a:ext cx="3327120" cy="2586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"/>
                <a:ea typeface="Montserrat"/>
              </a:rPr>
              <a:t>Creates one kernel for each V.M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"/>
                <a:ea typeface="Montserrat"/>
              </a:rPr>
              <a:t>Each V.M has its own O.S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"/>
                <a:ea typeface="Montserrat"/>
              </a:rPr>
              <a:t>High level isolation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"/>
                <a:ea typeface="Montserrat"/>
              </a:rPr>
              <a:t>Requires medium – high harware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title"/>
          </p:nvPr>
        </p:nvSpPr>
        <p:spPr>
          <a:xfrm>
            <a:off x="1118520" y="444960"/>
            <a:ext cx="2481120" cy="45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1"/>
                </a:solidFill>
                <a:latin typeface="Montserrat ExtraBold"/>
                <a:ea typeface="Montserrat ExtraBold"/>
              </a:rPr>
              <a:t>VIRTUALBOX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12" name="Google Shape;2115;p64"/>
          <p:cNvCxnSpPr/>
          <p:nvPr/>
        </p:nvCxnSpPr>
        <p:spPr>
          <a:xfrm>
            <a:off x="1026000" y="414000"/>
            <a:ext cx="2764440" cy="1440"/>
          </a:xfrm>
          <a:prstGeom prst="straightConnector1">
            <a:avLst/>
          </a:prstGeom>
          <a:ln w="9525">
            <a:solidFill>
              <a:srgbClr val="ffab40"/>
            </a:solidFill>
            <a:round/>
          </a:ln>
        </p:spPr>
      </p:cxnSp>
      <p:grpSp>
        <p:nvGrpSpPr>
          <p:cNvPr id="413" name="Google Shape;2117;p64"/>
          <p:cNvGrpSpPr/>
          <p:nvPr/>
        </p:nvGrpSpPr>
        <p:grpSpPr>
          <a:xfrm>
            <a:off x="1092240" y="1558080"/>
            <a:ext cx="3574800" cy="2726640"/>
            <a:chOff x="1092240" y="1558080"/>
            <a:chExt cx="3574800" cy="2726640"/>
          </a:xfrm>
        </p:grpSpPr>
        <p:sp>
          <p:nvSpPr>
            <p:cNvPr id="414" name="Google Shape;2118;p64"/>
            <p:cNvSpPr/>
            <p:nvPr/>
          </p:nvSpPr>
          <p:spPr>
            <a:xfrm>
              <a:off x="1214640" y="1671840"/>
              <a:ext cx="3333600" cy="2039040"/>
            </a:xfrm>
            <a:custGeom>
              <a:avLst/>
              <a:gdLst>
                <a:gd name="textAreaLeft" fmla="*/ 0 w 3333600"/>
                <a:gd name="textAreaRight" fmla="*/ 3335040 w 3333600"/>
                <a:gd name="textAreaTop" fmla="*/ 0 h 2039040"/>
                <a:gd name="textAreaBottom" fmla="*/ 2040480 h 2039040"/>
              </a:gdLst>
              <a:ahLst/>
              <a:rect l="textAreaLeft" t="textAreaTop" r="textAreaRight" b="textAreaBottom"/>
              <a:pathLst>
                <a:path w="95443" h="58399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5" name="Google Shape;2119;p64"/>
            <p:cNvSpPr/>
            <p:nvPr/>
          </p:nvSpPr>
          <p:spPr>
            <a:xfrm>
              <a:off x="2262600" y="3816720"/>
              <a:ext cx="1234080" cy="468000"/>
            </a:xfrm>
            <a:custGeom>
              <a:avLst/>
              <a:gdLst>
                <a:gd name="textAreaLeft" fmla="*/ 0 w 1234080"/>
                <a:gd name="textAreaRight" fmla="*/ 1235520 w 1234080"/>
                <a:gd name="textAreaTop" fmla="*/ 0 h 468000"/>
                <a:gd name="textAreaBottom" fmla="*/ 469440 h 468000"/>
              </a:gdLst>
              <a:ahLst/>
              <a:rect l="textAreaLeft" t="textAreaTop" r="textAreaRight" b="textAreaBottom"/>
              <a:pathLst>
                <a:path w="35363" h="13432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6" name="Google Shape;2120;p64"/>
            <p:cNvSpPr/>
            <p:nvPr/>
          </p:nvSpPr>
          <p:spPr>
            <a:xfrm>
              <a:off x="1092240" y="1558080"/>
              <a:ext cx="3574800" cy="2267640"/>
            </a:xfrm>
            <a:custGeom>
              <a:avLst/>
              <a:gdLst>
                <a:gd name="textAreaLeft" fmla="*/ 0 w 3574800"/>
                <a:gd name="textAreaRight" fmla="*/ 3576240 w 3574800"/>
                <a:gd name="textAreaTop" fmla="*/ 0 h 2267640"/>
                <a:gd name="textAreaBottom" fmla="*/ 2269080 h 2267640"/>
              </a:gdLst>
              <a:ahLst/>
              <a:rect l="textAreaLeft" t="textAreaTop" r="textAreaRight" b="textAreaBottom"/>
              <a:pathLst>
                <a:path w="102351" h="64944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7" name="Google Shape;2121;p64"/>
            <p:cNvSpPr/>
            <p:nvPr/>
          </p:nvSpPr>
          <p:spPr>
            <a:xfrm>
              <a:off x="1116360" y="1582560"/>
              <a:ext cx="3526560" cy="2218680"/>
            </a:xfrm>
            <a:custGeom>
              <a:avLst/>
              <a:gdLst>
                <a:gd name="textAreaLeft" fmla="*/ 0 w 3526560"/>
                <a:gd name="textAreaRight" fmla="*/ 3528000 w 3526560"/>
                <a:gd name="textAreaTop" fmla="*/ 0 h 2218680"/>
                <a:gd name="textAreaBottom" fmla="*/ 2220120 h 2218680"/>
              </a:gdLst>
              <a:ahLst/>
              <a:rect l="textAreaLeft" t="textAreaTop" r="textAreaRight" b="textAreaBottom"/>
              <a:pathLst>
                <a:path w="100967" h="6354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8" name="Google Shape;2122;p64"/>
            <p:cNvSpPr/>
            <p:nvPr/>
          </p:nvSpPr>
          <p:spPr>
            <a:xfrm>
              <a:off x="2284560" y="4233960"/>
              <a:ext cx="1196280" cy="360"/>
            </a:xfrm>
            <a:custGeom>
              <a:avLst/>
              <a:gdLst>
                <a:gd name="textAreaLeft" fmla="*/ 0 w 1196280"/>
                <a:gd name="textAreaRight" fmla="*/ 1197720 w 1196280"/>
                <a:gd name="textAreaTop" fmla="*/ 0 h 360"/>
                <a:gd name="textAreaBottom" fmla="*/ 5760 h 360"/>
              </a:gdLst>
              <a:ahLst/>
              <a:rect l="textAreaLeft" t="textAreaTop" r="textAreaRight" b="textAreaBottom"/>
              <a:pathLst>
                <a:path w="34273" h="1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" bIns="360" anchor="ctr">
              <a:noAutofit/>
            </a:bodyPr>
            <a:p>
              <a:pPr>
                <a:lnSpc>
                  <a:spcPct val="100000"/>
                </a:lnSpc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9" name="Google Shape;2123;p64"/>
            <p:cNvSpPr/>
            <p:nvPr/>
          </p:nvSpPr>
          <p:spPr>
            <a:xfrm>
              <a:off x="2284560" y="4224960"/>
              <a:ext cx="1196280" cy="16560"/>
            </a:xfrm>
            <a:custGeom>
              <a:avLst/>
              <a:gdLst>
                <a:gd name="textAreaLeft" fmla="*/ 0 w 1196280"/>
                <a:gd name="textAreaRight" fmla="*/ 1197720 w 1196280"/>
                <a:gd name="textAreaTop" fmla="*/ 0 h 16560"/>
                <a:gd name="textAreaBottom" fmla="*/ 18000 h 16560"/>
              </a:gdLst>
              <a:ahLst/>
              <a:rect l="textAreaLeft" t="textAreaTop" r="textAreaRight" b="textAreaBottom"/>
              <a:pathLst>
                <a:path w="34274" h="517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>
                <a:lnSpc>
                  <a:spcPct val="100000"/>
                </a:lnSpc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420" name="" descr=""/>
          <p:cNvPicPr/>
          <p:nvPr/>
        </p:nvPicPr>
        <p:blipFill>
          <a:blip r:embed="rId2"/>
          <a:stretch/>
        </p:blipFill>
        <p:spPr>
          <a:xfrm>
            <a:off x="1214640" y="1671840"/>
            <a:ext cx="3336840" cy="205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440000" y="444960"/>
            <a:ext cx="1799640" cy="63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1"/>
                </a:solidFill>
                <a:latin typeface="Montserrat ExtraBold"/>
                <a:ea typeface="Montserrat ExtraBold"/>
              </a:rPr>
              <a:t>DOCKER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22" name="Google Shape;2115;p 2"/>
          <p:cNvCxnSpPr/>
          <p:nvPr/>
        </p:nvCxnSpPr>
        <p:spPr>
          <a:xfrm>
            <a:off x="1026000" y="414000"/>
            <a:ext cx="2764440" cy="1440"/>
          </a:xfrm>
          <a:prstGeom prst="straightConnector1">
            <a:avLst/>
          </a:prstGeom>
          <a:ln w="9525">
            <a:solidFill>
              <a:srgbClr val="ffab40"/>
            </a:solidFill>
            <a:round/>
          </a:ln>
        </p:spPr>
      </p:cxnSp>
      <p:grpSp>
        <p:nvGrpSpPr>
          <p:cNvPr id="423" name="Google Shape;2117;p 2"/>
          <p:cNvGrpSpPr/>
          <p:nvPr/>
        </p:nvGrpSpPr>
        <p:grpSpPr>
          <a:xfrm>
            <a:off x="1105200" y="1620000"/>
            <a:ext cx="3574800" cy="2726640"/>
            <a:chOff x="1105200" y="1620000"/>
            <a:chExt cx="3574800" cy="2726640"/>
          </a:xfrm>
        </p:grpSpPr>
        <p:sp>
          <p:nvSpPr>
            <p:cNvPr id="424" name="Google Shape;2118;p 2"/>
            <p:cNvSpPr/>
            <p:nvPr/>
          </p:nvSpPr>
          <p:spPr>
            <a:xfrm>
              <a:off x="1227600" y="1733760"/>
              <a:ext cx="3333600" cy="2039040"/>
            </a:xfrm>
            <a:custGeom>
              <a:avLst/>
              <a:gdLst>
                <a:gd name="textAreaLeft" fmla="*/ 0 w 3333600"/>
                <a:gd name="textAreaRight" fmla="*/ 3335040 w 3333600"/>
                <a:gd name="textAreaTop" fmla="*/ 0 h 2039040"/>
                <a:gd name="textAreaBottom" fmla="*/ 2040480 h 2039040"/>
              </a:gdLst>
              <a:ahLst/>
              <a:rect l="textAreaLeft" t="textAreaTop" r="textAreaRight" b="textAreaBottom"/>
              <a:pathLst>
                <a:path w="95443" h="58399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5" name="Google Shape;2119;p 2"/>
            <p:cNvSpPr/>
            <p:nvPr/>
          </p:nvSpPr>
          <p:spPr>
            <a:xfrm>
              <a:off x="2275560" y="3878640"/>
              <a:ext cx="1234080" cy="468000"/>
            </a:xfrm>
            <a:custGeom>
              <a:avLst/>
              <a:gdLst>
                <a:gd name="textAreaLeft" fmla="*/ 0 w 1234080"/>
                <a:gd name="textAreaRight" fmla="*/ 1235520 w 1234080"/>
                <a:gd name="textAreaTop" fmla="*/ 0 h 468000"/>
                <a:gd name="textAreaBottom" fmla="*/ 469440 h 468000"/>
              </a:gdLst>
              <a:ahLst/>
              <a:rect l="textAreaLeft" t="textAreaTop" r="textAreaRight" b="textAreaBottom"/>
              <a:pathLst>
                <a:path w="35363" h="13432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6" name="Google Shape;2120;p 2"/>
            <p:cNvSpPr/>
            <p:nvPr/>
          </p:nvSpPr>
          <p:spPr>
            <a:xfrm>
              <a:off x="1105200" y="1620000"/>
              <a:ext cx="3574800" cy="2267640"/>
            </a:xfrm>
            <a:custGeom>
              <a:avLst/>
              <a:gdLst>
                <a:gd name="textAreaLeft" fmla="*/ 0 w 3574800"/>
                <a:gd name="textAreaRight" fmla="*/ 3576240 w 3574800"/>
                <a:gd name="textAreaTop" fmla="*/ 0 h 2267640"/>
                <a:gd name="textAreaBottom" fmla="*/ 2269080 h 2267640"/>
              </a:gdLst>
              <a:ahLst/>
              <a:rect l="textAreaLeft" t="textAreaTop" r="textAreaRight" b="textAreaBottom"/>
              <a:pathLst>
                <a:path w="102351" h="64944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7" name="Google Shape;2121;p 2"/>
            <p:cNvSpPr/>
            <p:nvPr/>
          </p:nvSpPr>
          <p:spPr>
            <a:xfrm>
              <a:off x="1129320" y="1644480"/>
              <a:ext cx="3526560" cy="2218680"/>
            </a:xfrm>
            <a:custGeom>
              <a:avLst/>
              <a:gdLst>
                <a:gd name="textAreaLeft" fmla="*/ 0 w 3526560"/>
                <a:gd name="textAreaRight" fmla="*/ 3528000 w 3526560"/>
                <a:gd name="textAreaTop" fmla="*/ 0 h 2218680"/>
                <a:gd name="textAreaBottom" fmla="*/ 2220120 h 2218680"/>
              </a:gdLst>
              <a:ahLst/>
              <a:rect l="textAreaLeft" t="textAreaTop" r="textAreaRight" b="textAreaBottom"/>
              <a:pathLst>
                <a:path w="100967" h="6354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8" name="Google Shape;2122;p 2"/>
            <p:cNvSpPr/>
            <p:nvPr/>
          </p:nvSpPr>
          <p:spPr>
            <a:xfrm>
              <a:off x="2297520" y="4295880"/>
              <a:ext cx="1196280" cy="360"/>
            </a:xfrm>
            <a:custGeom>
              <a:avLst/>
              <a:gdLst>
                <a:gd name="textAreaLeft" fmla="*/ 0 w 1196280"/>
                <a:gd name="textAreaRight" fmla="*/ 1197720 w 1196280"/>
                <a:gd name="textAreaTop" fmla="*/ 0 h 360"/>
                <a:gd name="textAreaBottom" fmla="*/ 5760 h 360"/>
              </a:gdLst>
              <a:ahLst/>
              <a:rect l="textAreaLeft" t="textAreaTop" r="textAreaRight" b="textAreaBottom"/>
              <a:pathLst>
                <a:path w="34273" h="1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" bIns="360" anchor="ctr">
              <a:noAutofit/>
            </a:bodyPr>
            <a:p>
              <a:pPr>
                <a:lnSpc>
                  <a:spcPct val="100000"/>
                </a:lnSpc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9" name="Google Shape;2123;p 2"/>
            <p:cNvSpPr/>
            <p:nvPr/>
          </p:nvSpPr>
          <p:spPr>
            <a:xfrm>
              <a:off x="2297520" y="4286880"/>
              <a:ext cx="1196280" cy="16560"/>
            </a:xfrm>
            <a:custGeom>
              <a:avLst/>
              <a:gdLst>
                <a:gd name="textAreaLeft" fmla="*/ 0 w 1196280"/>
                <a:gd name="textAreaRight" fmla="*/ 1197720 w 1196280"/>
                <a:gd name="textAreaTop" fmla="*/ 0 h 16560"/>
                <a:gd name="textAreaBottom" fmla="*/ 18000 h 16560"/>
              </a:gdLst>
              <a:ahLst/>
              <a:rect l="textAreaLeft" t="textAreaTop" r="textAreaRight" b="textAreaBottom"/>
              <a:pathLst>
                <a:path w="34274" h="517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>
                <a:lnSpc>
                  <a:spcPct val="100000"/>
                </a:lnSpc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430" name="" descr=""/>
          <p:cNvPicPr/>
          <p:nvPr/>
        </p:nvPicPr>
        <p:blipFill>
          <a:blip r:embed="rId2"/>
          <a:stretch/>
        </p:blipFill>
        <p:spPr>
          <a:xfrm>
            <a:off x="1234440" y="1750680"/>
            <a:ext cx="3311640" cy="2019240"/>
          </a:xfrm>
          <a:prstGeom prst="rect">
            <a:avLst/>
          </a:prstGeom>
          <a:ln w="0">
            <a:noFill/>
          </a:ln>
        </p:spPr>
      </p:pic>
      <p:sp>
        <p:nvSpPr>
          <p:cNvPr id="431" name="PlaceHolder 14"/>
          <p:cNvSpPr txBox="1"/>
          <p:nvPr/>
        </p:nvSpPr>
        <p:spPr>
          <a:xfrm>
            <a:off x="5220000" y="1440000"/>
            <a:ext cx="3327120" cy="2586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"/>
                <a:ea typeface="Montserrat"/>
              </a:rPr>
              <a:t>Shares the host kernel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"/>
                <a:ea typeface="Montserrat"/>
              </a:rPr>
              <a:t>Each container has it’s basic O.S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"/>
                <a:ea typeface="Montserrat"/>
              </a:rPr>
              <a:t>Easy container installation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"/>
                <a:ea typeface="Montserrat"/>
              </a:rPr>
              <a:t>Has a public repository: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"/>
                <a:ea typeface="Montserrat"/>
              </a:rPr>
              <a:t>DOCKER HUB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3960000" y="3600000"/>
            <a:ext cx="4147200" cy="539280"/>
          </a:xfrm>
          <a:prstGeom prst="rect">
            <a:avLst/>
          </a:prstGeom>
          <a:noFill/>
          <a:ln w="0">
            <a:noFill/>
          </a:ln>
          <a:effectLst>
            <a:outerShdw dist="28038" dir="6338534" blurRad="114480" rotWithShape="0">
              <a:srgbClr val="ffab40">
                <a:alpha val="50000"/>
              </a:srgbClr>
            </a:outerShdw>
          </a:effectLst>
        </p:spPr>
        <p:txBody>
          <a:bodyPr lIns="90000" rIns="9000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CONCLUSSION</a:t>
            </a:r>
            <a:endParaRPr b="0" lang="es-E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title"/>
          </p:nvPr>
        </p:nvSpPr>
        <p:spPr>
          <a:xfrm>
            <a:off x="647640" y="3287520"/>
            <a:ext cx="2411640" cy="930240"/>
          </a:xfrm>
          <a:prstGeom prst="rect">
            <a:avLst/>
          </a:prstGeom>
          <a:noFill/>
          <a:ln w="0">
            <a:noFill/>
          </a:ln>
          <a:effectLst>
            <a:outerShdw dist="28038" dir="6338534" blurRad="114480" rotWithShape="0">
              <a:srgbClr val="ffab40">
                <a:alpha val="50000"/>
              </a:srgbClr>
            </a:outerShdw>
          </a:effectLst>
        </p:spPr>
        <p:txBody>
          <a:bodyPr lIns="90000" rIns="90000"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5</a:t>
            </a:r>
            <a:endParaRPr b="0" lang="es-ES" sz="60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34" name="Google Shape;209;p 4"/>
          <p:cNvCxnSpPr/>
          <p:nvPr/>
        </p:nvCxnSpPr>
        <p:spPr>
          <a:xfrm>
            <a:off x="3610440" y="3252960"/>
            <a:ext cx="1440" cy="1001520"/>
          </a:xfrm>
          <a:prstGeom prst="straightConnector1">
            <a:avLst/>
          </a:prstGeom>
          <a:ln w="9525">
            <a:solidFill>
              <a:srgbClr val="ffab4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938520" y="444960"/>
            <a:ext cx="5042160" cy="93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1"/>
                </a:solidFill>
                <a:latin typeface="Montserrat ExtraBold"/>
                <a:ea typeface="Montserrat ExtraBold"/>
              </a:rPr>
              <a:t>CONCLUSSION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36" name="Google Shape;2106;p63"/>
          <p:cNvCxnSpPr/>
          <p:nvPr/>
        </p:nvCxnSpPr>
        <p:spPr>
          <a:xfrm>
            <a:off x="1026000" y="414000"/>
            <a:ext cx="2764440" cy="1440"/>
          </a:xfrm>
          <a:prstGeom prst="straightConnector1">
            <a:avLst/>
          </a:prstGeom>
          <a:ln w="9525">
            <a:solidFill>
              <a:srgbClr val="ffab40"/>
            </a:solidFill>
            <a:round/>
          </a:ln>
        </p:spPr>
      </p:cxnSp>
      <p:cxnSp>
        <p:nvCxnSpPr>
          <p:cNvPr id="437" name="Google Shape;2108;p63"/>
          <p:cNvCxnSpPr/>
          <p:nvPr/>
        </p:nvCxnSpPr>
        <p:spPr>
          <a:xfrm>
            <a:off x="5938920" y="1713960"/>
            <a:ext cx="1440" cy="2966400"/>
          </a:xfrm>
          <a:prstGeom prst="straightConnector1">
            <a:avLst/>
          </a:prstGeom>
          <a:ln w="9525">
            <a:solidFill>
              <a:srgbClr val="ffab40"/>
            </a:solidFill>
            <a:round/>
          </a:ln>
        </p:spPr>
      </p:cxnSp>
      <p:sp>
        <p:nvSpPr>
          <p:cNvPr id="438" name="PlaceHolder 27"/>
          <p:cNvSpPr/>
          <p:nvPr/>
        </p:nvSpPr>
        <p:spPr>
          <a:xfrm>
            <a:off x="6660000" y="1375920"/>
            <a:ext cx="1826280" cy="4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0000"/>
                </a:solidFill>
                <a:latin typeface="Arial Black"/>
                <a:ea typeface="Montserrat"/>
              </a:rPr>
              <a:t>NEGATIVE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9" name="PlaceHolder 28"/>
          <p:cNvSpPr/>
          <p:nvPr/>
        </p:nvSpPr>
        <p:spPr>
          <a:xfrm>
            <a:off x="3213720" y="1384920"/>
            <a:ext cx="1826280" cy="4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a933"/>
                </a:solidFill>
                <a:latin typeface="Arial Black"/>
                <a:ea typeface="Montserrat"/>
              </a:rPr>
              <a:t>POSITIVE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40" name="Google Shape;2108;p 1"/>
          <p:cNvCxnSpPr/>
          <p:nvPr/>
        </p:nvCxnSpPr>
        <p:spPr>
          <a:xfrm flipH="1" flipV="1">
            <a:off x="2559960" y="1961280"/>
            <a:ext cx="6080400" cy="19080"/>
          </a:xfrm>
          <a:prstGeom prst="straightConnector1">
            <a:avLst/>
          </a:prstGeom>
          <a:ln w="9525">
            <a:solidFill>
              <a:srgbClr val="ffab40"/>
            </a:solidFill>
            <a:round/>
          </a:ln>
        </p:spPr>
      </p:cxnSp>
      <p:sp>
        <p:nvSpPr>
          <p:cNvPr id="441" name="PlaceHolder 15"/>
          <p:cNvSpPr/>
          <p:nvPr/>
        </p:nvSpPr>
        <p:spPr>
          <a:xfrm>
            <a:off x="333720" y="2455920"/>
            <a:ext cx="1826280" cy="4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 Black"/>
                <a:ea typeface="Montserrat"/>
              </a:rPr>
              <a:t>DOCKER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2" name="PlaceHolder 16"/>
          <p:cNvSpPr/>
          <p:nvPr/>
        </p:nvSpPr>
        <p:spPr>
          <a:xfrm>
            <a:off x="360000" y="3960000"/>
            <a:ext cx="1826280" cy="4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 Black"/>
                <a:ea typeface="Montserrat"/>
              </a:rPr>
              <a:t>V.M.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3" name="PlaceHolder 17"/>
          <p:cNvSpPr/>
          <p:nvPr/>
        </p:nvSpPr>
        <p:spPr>
          <a:xfrm>
            <a:off x="2853720" y="2455920"/>
            <a:ext cx="2726280" cy="4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ffffff"/>
                </a:solidFill>
                <a:latin typeface="Arial Black"/>
                <a:ea typeface="Montserrat"/>
              </a:rPr>
              <a:t>CAN BE USED ON LOW HARDWARE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4" name="PlaceHolder 18"/>
          <p:cNvSpPr/>
          <p:nvPr/>
        </p:nvSpPr>
        <p:spPr>
          <a:xfrm>
            <a:off x="6273720" y="3895920"/>
            <a:ext cx="2726280" cy="4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ffffff"/>
                </a:solidFill>
                <a:latin typeface="Arial Black"/>
                <a:ea typeface="Montserrat"/>
              </a:rPr>
              <a:t>NEEDS MEDIUM-HIGH HARDWARE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5" name="PlaceHolder 19"/>
          <p:cNvSpPr/>
          <p:nvPr/>
        </p:nvSpPr>
        <p:spPr>
          <a:xfrm>
            <a:off x="2853720" y="3895920"/>
            <a:ext cx="2726280" cy="4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ffffff"/>
                </a:solidFill>
                <a:latin typeface="Arial Black"/>
                <a:ea typeface="Montserrat"/>
              </a:rPr>
              <a:t>VERY NICE ISOLATON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6" name="PlaceHolder 22"/>
          <p:cNvSpPr/>
          <p:nvPr/>
        </p:nvSpPr>
        <p:spPr>
          <a:xfrm>
            <a:off x="6273720" y="2455920"/>
            <a:ext cx="2726280" cy="4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ffffff"/>
                </a:solidFill>
                <a:latin typeface="Arial Black"/>
                <a:ea typeface="Montserrat"/>
              </a:rPr>
              <a:t>NEEDS MORE KNOWLEDGE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2062800" y="2441880"/>
            <a:ext cx="5016960" cy="59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1"/>
                </a:solidFill>
                <a:latin typeface="Montserrat ExtraBold"/>
                <a:ea typeface="Montserrat ExtraBold"/>
              </a:rPr>
              <a:t>THANKS FOR YOUR ATTENTION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subTitle"/>
          </p:nvPr>
        </p:nvSpPr>
        <p:spPr>
          <a:xfrm>
            <a:off x="2896560" y="3391200"/>
            <a:ext cx="3349440" cy="1196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"/>
                <a:ea typeface="Montserrat"/>
              </a:rPr>
              <a:t>I hope you liked it and learned something more about docker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49" name="Google Shape;2154;p67"/>
          <p:cNvCxnSpPr/>
          <p:nvPr/>
        </p:nvCxnSpPr>
        <p:spPr>
          <a:xfrm>
            <a:off x="3190320" y="3203280"/>
            <a:ext cx="2764440" cy="1440"/>
          </a:xfrm>
          <a:prstGeom prst="straightConnector1">
            <a:avLst/>
          </a:prstGeom>
          <a:ln w="9525">
            <a:solidFill>
              <a:srgbClr val="ffab4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938520" y="444960"/>
            <a:ext cx="5734440" cy="93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1"/>
                </a:solidFill>
                <a:latin typeface="Montserrat ExtraBold"/>
                <a:ea typeface="Montserrat ExtraBold"/>
              </a:rPr>
              <a:t>CONTENTS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938520" y="1245960"/>
            <a:ext cx="7170840" cy="303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50" spc="-1" strike="noStrike">
                <a:solidFill>
                  <a:schemeClr val="lt1"/>
                </a:solidFill>
                <a:latin typeface="Montserrat"/>
                <a:ea typeface="Montserrat"/>
              </a:rPr>
              <a:t>Here’s a simple list of what im going to explain about docker.</a:t>
            </a:r>
            <a:endParaRPr b="0" lang="es-ES" sz="115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150" spc="-1" strike="noStrike">
              <a:solidFill>
                <a:srgbClr val="ffffff"/>
              </a:solidFill>
              <a:latin typeface="Arial"/>
            </a:endParaRPr>
          </a:p>
          <a:p>
            <a:pPr marL="457200" indent="-301680">
              <a:lnSpc>
                <a:spcPct val="200000"/>
              </a:lnSpc>
              <a:buClr>
                <a:srgbClr val="ffab40"/>
              </a:buClr>
              <a:buFont typeface="Montserrat ExtraBold"/>
              <a:buAutoNum type="arabicPeriod"/>
              <a:tabLst>
                <a:tab algn="l" pos="0"/>
              </a:tabLst>
            </a:pPr>
            <a:r>
              <a:rPr b="0" lang="en" sz="1150" spc="-1" strike="noStrike">
                <a:solidFill>
                  <a:schemeClr val="lt1"/>
                </a:solidFill>
                <a:latin typeface="Montserrat"/>
                <a:ea typeface="Montserrat"/>
              </a:rPr>
              <a:t>What is docker?</a:t>
            </a:r>
            <a:endParaRPr b="0" lang="es-ES" sz="1150" spc="-1" strike="noStrike">
              <a:solidFill>
                <a:srgbClr val="ffffff"/>
              </a:solidFill>
              <a:latin typeface="Arial"/>
            </a:endParaRPr>
          </a:p>
          <a:p>
            <a:pPr marL="457200" indent="-301680">
              <a:lnSpc>
                <a:spcPct val="200000"/>
              </a:lnSpc>
              <a:buClr>
                <a:srgbClr val="ffab40"/>
              </a:buClr>
              <a:buFont typeface="Montserrat ExtraBold"/>
              <a:buAutoNum type="arabicPeriod"/>
              <a:tabLst>
                <a:tab algn="l" pos="0"/>
              </a:tabLst>
            </a:pPr>
            <a:r>
              <a:rPr b="0" lang="en" sz="1150" spc="-1" strike="noStrike">
                <a:solidFill>
                  <a:schemeClr val="lt1"/>
                </a:solidFill>
                <a:latin typeface="Montserrat"/>
                <a:ea typeface="Montserrat"/>
              </a:rPr>
              <a:t>Why is it the most used?</a:t>
            </a:r>
            <a:endParaRPr b="0" lang="es-ES" sz="1150" spc="-1" strike="noStrike">
              <a:solidFill>
                <a:srgbClr val="ffffff"/>
              </a:solidFill>
              <a:latin typeface="Arial"/>
            </a:endParaRPr>
          </a:p>
          <a:p>
            <a:pPr marL="457200" indent="-301680">
              <a:lnSpc>
                <a:spcPct val="200000"/>
              </a:lnSpc>
              <a:buClr>
                <a:srgbClr val="ffab40"/>
              </a:buClr>
              <a:buFont typeface="Montserrat ExtraBold"/>
              <a:buAutoNum type="arabicPeriod"/>
              <a:tabLst>
                <a:tab algn="l" pos="0"/>
              </a:tabLst>
            </a:pPr>
            <a:r>
              <a:rPr b="0" lang="en" sz="1150" spc="-1" strike="noStrike">
                <a:solidFill>
                  <a:schemeClr val="lt1"/>
                </a:solidFill>
                <a:latin typeface="Montserrat"/>
                <a:ea typeface="Montserrat"/>
              </a:rPr>
              <a:t>Advantages and Disadvantages.</a:t>
            </a:r>
            <a:endParaRPr b="0" lang="es-ES" sz="1150" spc="-1" strike="noStrike">
              <a:solidFill>
                <a:srgbClr val="ffffff"/>
              </a:solidFill>
              <a:latin typeface="Arial"/>
            </a:endParaRPr>
          </a:p>
          <a:p>
            <a:pPr marL="457200" indent="-301680">
              <a:lnSpc>
                <a:spcPct val="200000"/>
              </a:lnSpc>
              <a:buClr>
                <a:srgbClr val="ffab40"/>
              </a:buClr>
              <a:buFont typeface="Montserrat ExtraBold"/>
              <a:buAutoNum type="arabicPeriod"/>
              <a:tabLst>
                <a:tab algn="l" pos="0"/>
              </a:tabLst>
            </a:pPr>
            <a:r>
              <a:rPr b="0" lang="en" sz="1150" spc="-1" strike="noStrike">
                <a:solidFill>
                  <a:schemeClr val="lt1"/>
                </a:solidFill>
                <a:latin typeface="Montserrat"/>
                <a:ea typeface="Montserrat"/>
              </a:rPr>
              <a:t>Simple demostration.</a:t>
            </a:r>
            <a:endParaRPr b="0" lang="es-ES" sz="1150" spc="-1" strike="noStrike">
              <a:solidFill>
                <a:srgbClr val="ffffff"/>
              </a:solidFill>
              <a:latin typeface="Arial"/>
            </a:endParaRPr>
          </a:p>
          <a:p>
            <a:pPr marL="457200" indent="-301680">
              <a:lnSpc>
                <a:spcPct val="200000"/>
              </a:lnSpc>
              <a:buClr>
                <a:srgbClr val="ffab40"/>
              </a:buClr>
              <a:buFont typeface="Montserrat ExtraBold"/>
              <a:buAutoNum type="arabicPeriod"/>
              <a:tabLst>
                <a:tab algn="l" pos="0"/>
              </a:tabLst>
            </a:pPr>
            <a:r>
              <a:rPr b="0" lang="en" sz="1150" spc="-1" strike="noStrike">
                <a:solidFill>
                  <a:schemeClr val="lt1"/>
                </a:solidFill>
                <a:latin typeface="Montserrat"/>
                <a:ea typeface="Montserrat"/>
              </a:rPr>
              <a:t>Conclussion.</a:t>
            </a:r>
            <a:endParaRPr b="0" lang="es-ES" sz="115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es-ES" sz="115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48" name="Google Shape;172;p39"/>
          <p:cNvCxnSpPr/>
          <p:nvPr/>
        </p:nvCxnSpPr>
        <p:spPr>
          <a:xfrm>
            <a:off x="1026000" y="414000"/>
            <a:ext cx="2764440" cy="1440"/>
          </a:xfrm>
          <a:prstGeom prst="straightConnector1">
            <a:avLst/>
          </a:prstGeom>
          <a:ln w="9525">
            <a:solidFill>
              <a:srgbClr val="ffab4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140000" y="3257640"/>
            <a:ext cx="3067200" cy="597240"/>
          </a:xfrm>
          <a:prstGeom prst="rect">
            <a:avLst/>
          </a:prstGeom>
          <a:noFill/>
          <a:ln w="0">
            <a:noFill/>
          </a:ln>
          <a:effectLst>
            <a:outerShdw dist="28038" dir="6338534" blurRad="114480" rotWithShape="0">
              <a:srgbClr val="ffab40">
                <a:alpha val="50000"/>
              </a:srgbClr>
            </a:outerShdw>
          </a:effectLst>
        </p:spPr>
        <p:txBody>
          <a:bodyPr lIns="90000" rIns="9000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WHAT IS</a:t>
            </a:r>
            <a:endParaRPr b="0" lang="es-E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title"/>
          </p:nvPr>
        </p:nvSpPr>
        <p:spPr>
          <a:xfrm>
            <a:off x="647640" y="3287520"/>
            <a:ext cx="2411640" cy="930240"/>
          </a:xfrm>
          <a:prstGeom prst="rect">
            <a:avLst/>
          </a:prstGeom>
          <a:noFill/>
          <a:ln w="0">
            <a:noFill/>
          </a:ln>
          <a:effectLst>
            <a:outerShdw dist="28038" dir="6338534" blurRad="114480" rotWithShape="0">
              <a:srgbClr val="ffab40">
                <a:alpha val="50000"/>
              </a:srgbClr>
            </a:outerShdw>
          </a:effectLst>
        </p:spPr>
        <p:txBody>
          <a:bodyPr lIns="90000" rIns="90000"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1</a:t>
            </a:r>
            <a:endParaRPr b="0" lang="es-ES" sz="60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51" name="Google Shape;209;p43"/>
          <p:cNvCxnSpPr/>
          <p:nvPr/>
        </p:nvCxnSpPr>
        <p:spPr>
          <a:xfrm>
            <a:off x="3610440" y="3252960"/>
            <a:ext cx="1440" cy="1001520"/>
          </a:xfrm>
          <a:prstGeom prst="straightConnector1">
            <a:avLst/>
          </a:prstGeom>
          <a:ln w="9525">
            <a:solidFill>
              <a:srgbClr val="ffab40"/>
            </a:solidFill>
            <a:round/>
          </a:ln>
        </p:spPr>
      </p:cxnSp>
      <p:sp>
        <p:nvSpPr>
          <p:cNvPr id="352" name="PlaceHolder 3"/>
          <p:cNvSpPr>
            <a:spLocks noGrp="1"/>
          </p:cNvSpPr>
          <p:nvPr>
            <p:ph type="subTitle"/>
          </p:nvPr>
        </p:nvSpPr>
        <p:spPr>
          <a:xfrm>
            <a:off x="4312080" y="3855960"/>
            <a:ext cx="3067200" cy="463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accent1"/>
                </a:solidFill>
                <a:latin typeface="Montserrat"/>
                <a:ea typeface="Montserrat"/>
              </a:rPr>
              <a:t>DOCKER?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902840" y="509760"/>
            <a:ext cx="2836080" cy="125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600" spc="-1" strike="noStrike">
                <a:solidFill>
                  <a:schemeClr val="accent1"/>
                </a:solidFill>
                <a:latin typeface="Montserrat ExtraBold"/>
                <a:ea typeface="Montserrat ExtraBold"/>
              </a:rPr>
              <a:t>WHAT</a:t>
            </a:r>
            <a:br>
              <a:rPr sz="2600"/>
            </a:br>
            <a:r>
              <a:rPr b="0" lang="en" sz="2600" spc="-1" strike="noStrike">
                <a:solidFill>
                  <a:schemeClr val="accent1"/>
                </a:solidFill>
                <a:latin typeface="Montserrat ExtraBold"/>
                <a:ea typeface="Montserrat ExtraBold"/>
              </a:rPr>
              <a:t>IS</a:t>
            </a:r>
            <a:br>
              <a:rPr sz="2600"/>
            </a:br>
            <a:r>
              <a:rPr b="0" lang="en" sz="2600" spc="-1" strike="noStrike">
                <a:solidFill>
                  <a:schemeClr val="accent1"/>
                </a:solidFill>
                <a:latin typeface="Montserrat ExtraBold"/>
                <a:ea typeface="Montserrat ExtraBold"/>
              </a:rPr>
              <a:t>DOCKER?</a:t>
            </a:r>
            <a:endParaRPr b="0" lang="es-E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4723200" y="1980000"/>
            <a:ext cx="2836080" cy="233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marL="432000" indent="-32400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SzPct val="45000"/>
              <a:buFont typeface="Symbol"/>
              <a:buChar char=""/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"/>
                <a:ea typeface="Montserrat"/>
              </a:rPr>
              <a:t>Open – Source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SzPct val="45000"/>
              <a:buFont typeface="Symbol"/>
              <a:buChar char=""/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"/>
                <a:ea typeface="Montserrat"/>
              </a:rPr>
              <a:t>Application deployments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SzPct val="45000"/>
              <a:buFont typeface="Symbol"/>
              <a:buChar char=""/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"/>
                <a:ea typeface="Montserrat"/>
              </a:rPr>
              <a:t>Containers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SzPct val="45000"/>
              <a:buFont typeface="Symbol"/>
              <a:buChar char=""/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"/>
                <a:ea typeface="Montserrat"/>
              </a:rPr>
              <a:t>Images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SzPct val="45000"/>
              <a:buFont typeface="Symbol"/>
              <a:buChar char=""/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"/>
                <a:ea typeface="Montserrat"/>
              </a:rPr>
              <a:t>Subnetworks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55" name="Google Shape;267;p48"/>
          <p:cNvCxnSpPr/>
          <p:nvPr/>
        </p:nvCxnSpPr>
        <p:spPr>
          <a:xfrm flipH="1">
            <a:off x="4632120" y="360000"/>
            <a:ext cx="19800" cy="4299840"/>
          </a:xfrm>
          <a:prstGeom prst="straightConnector1">
            <a:avLst/>
          </a:prstGeom>
          <a:ln w="9525">
            <a:solidFill>
              <a:srgbClr val="ffab40"/>
            </a:solidFill>
            <a:round/>
          </a:ln>
        </p:spPr>
      </p:cxnSp>
      <p:sp>
        <p:nvSpPr>
          <p:cNvPr id="356" name="Google Shape;268;p48"/>
          <p:cNvSpPr/>
          <p:nvPr/>
        </p:nvSpPr>
        <p:spPr>
          <a:xfrm>
            <a:off x="-1980000" y="0"/>
            <a:ext cx="6299640" cy="5143320"/>
          </a:xfrm>
          <a:prstGeom prst="flowChartDelay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140000" y="3257640"/>
            <a:ext cx="3067200" cy="597240"/>
          </a:xfrm>
          <a:prstGeom prst="rect">
            <a:avLst/>
          </a:prstGeom>
          <a:noFill/>
          <a:ln w="0">
            <a:noFill/>
          </a:ln>
          <a:effectLst>
            <a:outerShdw dist="28038" dir="6338534" blurRad="114480" rotWithShape="0">
              <a:srgbClr val="ffab40">
                <a:alpha val="50000"/>
              </a:srgbClr>
            </a:outerShdw>
          </a:effectLst>
        </p:spPr>
        <p:txBody>
          <a:bodyPr lIns="90000" rIns="9000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WHY IS IT</a:t>
            </a:r>
            <a:endParaRPr b="0" lang="es-E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title"/>
          </p:nvPr>
        </p:nvSpPr>
        <p:spPr>
          <a:xfrm>
            <a:off x="647640" y="3287520"/>
            <a:ext cx="2411640" cy="930240"/>
          </a:xfrm>
          <a:prstGeom prst="rect">
            <a:avLst/>
          </a:prstGeom>
          <a:noFill/>
          <a:ln w="0">
            <a:noFill/>
          </a:ln>
          <a:effectLst>
            <a:outerShdw dist="28038" dir="6338534" blurRad="114480" rotWithShape="0">
              <a:srgbClr val="ffab40">
                <a:alpha val="50000"/>
              </a:srgbClr>
            </a:outerShdw>
          </a:effectLst>
        </p:spPr>
        <p:txBody>
          <a:bodyPr lIns="90000" rIns="90000"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2</a:t>
            </a:r>
            <a:endParaRPr b="0" lang="es-ES" sz="60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59" name="Google Shape;209;p 1"/>
          <p:cNvCxnSpPr/>
          <p:nvPr/>
        </p:nvCxnSpPr>
        <p:spPr>
          <a:xfrm>
            <a:off x="3610440" y="3252960"/>
            <a:ext cx="1440" cy="1001520"/>
          </a:xfrm>
          <a:prstGeom prst="straightConnector1">
            <a:avLst/>
          </a:prstGeom>
          <a:ln w="9525">
            <a:solidFill>
              <a:srgbClr val="ffab40"/>
            </a:solidFill>
            <a:round/>
          </a:ln>
        </p:spPr>
      </p:cxnSp>
      <p:sp>
        <p:nvSpPr>
          <p:cNvPr id="360" name="PlaceHolder 3"/>
          <p:cNvSpPr>
            <a:spLocks noGrp="1"/>
          </p:cNvSpPr>
          <p:nvPr>
            <p:ph type="subTitle"/>
          </p:nvPr>
        </p:nvSpPr>
        <p:spPr>
          <a:xfrm>
            <a:off x="4312080" y="3855960"/>
            <a:ext cx="3067200" cy="463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accent1"/>
                </a:solidFill>
                <a:latin typeface="Montserrat"/>
                <a:ea typeface="Montserrat"/>
              </a:rPr>
              <a:t>THE MOST USED?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938520" y="444960"/>
            <a:ext cx="4627800" cy="93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1"/>
                </a:solidFill>
                <a:latin typeface="Montserrat ExtraBold"/>
                <a:ea typeface="Montserrat ExtraBold"/>
              </a:rPr>
              <a:t>WHY IS THE MOST USED?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62" name="Google Shape;234;p46"/>
          <p:cNvCxnSpPr/>
          <p:nvPr/>
        </p:nvCxnSpPr>
        <p:spPr>
          <a:xfrm>
            <a:off x="1026000" y="414000"/>
            <a:ext cx="2764440" cy="1440"/>
          </a:xfrm>
          <a:prstGeom prst="straightConnector1">
            <a:avLst/>
          </a:prstGeom>
          <a:ln w="9525">
            <a:solidFill>
              <a:srgbClr val="ffab40"/>
            </a:solidFill>
            <a:round/>
          </a:ln>
        </p:spPr>
      </p:cxnSp>
      <p:sp>
        <p:nvSpPr>
          <p:cNvPr id="363" name="PlaceHolder 2"/>
          <p:cNvSpPr>
            <a:spLocks noGrp="1"/>
          </p:cNvSpPr>
          <p:nvPr>
            <p:ph type="title"/>
          </p:nvPr>
        </p:nvSpPr>
        <p:spPr>
          <a:xfrm>
            <a:off x="3538440" y="2327760"/>
            <a:ext cx="2065680" cy="551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EFFICIENCY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ubTitle"/>
          </p:nvPr>
        </p:nvSpPr>
        <p:spPr>
          <a:xfrm>
            <a:off x="3538440" y="3265560"/>
            <a:ext cx="2065680" cy="1233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Montserrat"/>
                <a:ea typeface="Montserrat"/>
              </a:rPr>
              <a:t>Containers share the host Kernel.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Montserrat"/>
                <a:ea typeface="Montserrat"/>
              </a:rPr>
              <a:t>Lighter and Faster than VM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title"/>
          </p:nvPr>
        </p:nvSpPr>
        <p:spPr>
          <a:xfrm>
            <a:off x="6028560" y="2327760"/>
            <a:ext cx="2065680" cy="551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SCALABILITY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subTitle"/>
          </p:nvPr>
        </p:nvSpPr>
        <p:spPr>
          <a:xfrm>
            <a:off x="6033600" y="3265560"/>
            <a:ext cx="2065680" cy="1233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Montserrat"/>
                <a:ea typeface="Montserrat"/>
              </a:rPr>
              <a:t>Easy to manage applications at any scale.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Montserrat"/>
                <a:ea typeface="Montserrat"/>
              </a:rPr>
              <a:t>(Developement, Testing, Production, etc..)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 type="title"/>
          </p:nvPr>
        </p:nvSpPr>
        <p:spPr>
          <a:xfrm>
            <a:off x="1048320" y="2327760"/>
            <a:ext cx="2065680" cy="551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PORTABILITY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8" name="PlaceHolder 7"/>
          <p:cNvSpPr>
            <a:spLocks noGrp="1"/>
          </p:cNvSpPr>
          <p:nvPr>
            <p:ph type="subTitle"/>
          </p:nvPr>
        </p:nvSpPr>
        <p:spPr>
          <a:xfrm>
            <a:off x="1048320" y="3265560"/>
            <a:ext cx="2065680" cy="1233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Montserrat"/>
                <a:ea typeface="Montserrat"/>
              </a:rPr>
              <a:t>Containers are enviroment-independent.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Montserrat"/>
                <a:ea typeface="Montserrat"/>
              </a:rPr>
              <a:t>The same application will always run the same way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69" name="Google Shape;241;p46"/>
          <p:cNvCxnSpPr/>
          <p:nvPr/>
        </p:nvCxnSpPr>
        <p:spPr>
          <a:xfrm>
            <a:off x="4407840" y="3059640"/>
            <a:ext cx="273240" cy="1440"/>
          </a:xfrm>
          <a:prstGeom prst="straightConnector1">
            <a:avLst/>
          </a:prstGeom>
          <a:ln w="9525">
            <a:solidFill>
              <a:srgbClr val="ffab40"/>
            </a:solidFill>
            <a:round/>
          </a:ln>
        </p:spPr>
      </p:cxnSp>
      <p:cxnSp>
        <p:nvCxnSpPr>
          <p:cNvPr id="370" name="Google Shape;242;p46"/>
          <p:cNvCxnSpPr/>
          <p:nvPr/>
        </p:nvCxnSpPr>
        <p:spPr>
          <a:xfrm>
            <a:off x="6927840" y="3059640"/>
            <a:ext cx="273240" cy="1440"/>
          </a:xfrm>
          <a:prstGeom prst="straightConnector1">
            <a:avLst/>
          </a:prstGeom>
          <a:ln w="9525">
            <a:solidFill>
              <a:srgbClr val="ffab40"/>
            </a:solidFill>
            <a:round/>
          </a:ln>
        </p:spPr>
      </p:cxnSp>
      <p:cxnSp>
        <p:nvCxnSpPr>
          <p:cNvPr id="371" name="Google Shape;243;p46"/>
          <p:cNvCxnSpPr/>
          <p:nvPr/>
        </p:nvCxnSpPr>
        <p:spPr>
          <a:xfrm>
            <a:off x="1980000" y="3059640"/>
            <a:ext cx="273240" cy="1440"/>
          </a:xfrm>
          <a:prstGeom prst="straightConnector1">
            <a:avLst/>
          </a:prstGeom>
          <a:ln w="9525">
            <a:solidFill>
              <a:srgbClr val="ffab40"/>
            </a:solidFill>
            <a:round/>
          </a:ln>
        </p:spPr>
      </p:cxnSp>
      <p:sp>
        <p:nvSpPr>
          <p:cNvPr id="372" name="Google Shape;244;p46"/>
          <p:cNvSpPr/>
          <p:nvPr/>
        </p:nvSpPr>
        <p:spPr>
          <a:xfrm>
            <a:off x="1739520" y="1440000"/>
            <a:ext cx="683280" cy="6886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Google Shape;245;p46"/>
          <p:cNvSpPr/>
          <p:nvPr/>
        </p:nvSpPr>
        <p:spPr>
          <a:xfrm>
            <a:off x="4229640" y="1440000"/>
            <a:ext cx="683280" cy="6886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Google Shape;246;p46"/>
          <p:cNvSpPr/>
          <p:nvPr/>
        </p:nvSpPr>
        <p:spPr>
          <a:xfrm>
            <a:off x="6719760" y="1440000"/>
            <a:ext cx="683280" cy="6886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Google Shape;10428;p 1"/>
          <p:cNvSpPr/>
          <p:nvPr/>
        </p:nvSpPr>
        <p:spPr>
          <a:xfrm>
            <a:off x="1864800" y="1580400"/>
            <a:ext cx="431280" cy="427680"/>
          </a:xfrm>
          <a:custGeom>
            <a:avLst/>
            <a:gdLst>
              <a:gd name="textAreaLeft" fmla="*/ 0 w 431280"/>
              <a:gd name="textAreaRight" fmla="*/ 432720 w 431280"/>
              <a:gd name="textAreaTop" fmla="*/ 0 h 427680"/>
              <a:gd name="textAreaBottom" fmla="*/ 429120 h 427680"/>
            </a:gdLst>
            <a:ahLst/>
            <a:rect l="textAreaLeft" t="textAreaTop" r="textAreaRight" b="textAreaBottom"/>
            <a:pathLst>
              <a:path w="11348" h="1130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6" name="Google Shape;10498;p 1"/>
          <p:cNvGrpSpPr/>
          <p:nvPr/>
        </p:nvGrpSpPr>
        <p:grpSpPr>
          <a:xfrm>
            <a:off x="4363200" y="1620000"/>
            <a:ext cx="370440" cy="364320"/>
            <a:chOff x="4363200" y="1620000"/>
            <a:chExt cx="370440" cy="364320"/>
          </a:xfrm>
        </p:grpSpPr>
        <p:sp>
          <p:nvSpPr>
            <p:cNvPr id="377" name="Google Shape;10499;p 1"/>
            <p:cNvSpPr/>
            <p:nvPr/>
          </p:nvSpPr>
          <p:spPr>
            <a:xfrm>
              <a:off x="4410360" y="1899720"/>
              <a:ext cx="28800" cy="27360"/>
            </a:xfrm>
            <a:custGeom>
              <a:avLst/>
              <a:gdLst>
                <a:gd name="textAreaLeft" fmla="*/ 0 w 28800"/>
                <a:gd name="textAreaRight" fmla="*/ 30240 w 28800"/>
                <a:gd name="textAreaTop" fmla="*/ 0 h 27360"/>
                <a:gd name="textAreaBottom" fmla="*/ 28800 h 27360"/>
              </a:gdLst>
              <a:ahLst/>
              <a:rect l="textAreaLeft" t="textAreaTop" r="textAreaRight" b="textAreaBottom"/>
              <a:pathLst>
                <a:path w="954" h="912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>
                <a:lnSpc>
                  <a:spcPct val="100000"/>
                </a:lnSpc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8" name="Google Shape;10500;p 1"/>
            <p:cNvSpPr/>
            <p:nvPr/>
          </p:nvSpPr>
          <p:spPr>
            <a:xfrm>
              <a:off x="4446000" y="1935360"/>
              <a:ext cx="28800" cy="27360"/>
            </a:xfrm>
            <a:custGeom>
              <a:avLst/>
              <a:gdLst>
                <a:gd name="textAreaLeft" fmla="*/ 0 w 28800"/>
                <a:gd name="textAreaRight" fmla="*/ 30240 w 28800"/>
                <a:gd name="textAreaTop" fmla="*/ 0 h 27360"/>
                <a:gd name="textAreaBottom" fmla="*/ 28800 h 27360"/>
              </a:gdLst>
              <a:ahLst/>
              <a:rect l="textAreaLeft" t="textAreaTop" r="textAreaRight" b="textAreaBottom"/>
              <a:pathLst>
                <a:path w="953" h="912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>
                <a:lnSpc>
                  <a:spcPct val="100000"/>
                </a:lnSpc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9" name="Google Shape;10501;p 1"/>
            <p:cNvSpPr/>
            <p:nvPr/>
          </p:nvSpPr>
          <p:spPr>
            <a:xfrm>
              <a:off x="4428360" y="1917720"/>
              <a:ext cx="28440" cy="27000"/>
            </a:xfrm>
            <a:custGeom>
              <a:avLst/>
              <a:gdLst>
                <a:gd name="textAreaLeft" fmla="*/ 0 w 28440"/>
                <a:gd name="textAreaRight" fmla="*/ 29880 w 28440"/>
                <a:gd name="textAreaTop" fmla="*/ 0 h 27000"/>
                <a:gd name="textAreaBottom" fmla="*/ 28440 h 27000"/>
              </a:gdLst>
              <a:ahLst/>
              <a:rect l="textAreaLeft" t="textAreaTop" r="textAreaRight" b="textAreaBottom"/>
              <a:pathLst>
                <a:path w="941" h="90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040" bIns="14040" anchor="ctr">
              <a:noAutofit/>
            </a:bodyPr>
            <a:p>
              <a:pPr>
                <a:lnSpc>
                  <a:spcPct val="100000"/>
                </a:lnSpc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0" name="Google Shape;10502;p 1"/>
            <p:cNvSpPr/>
            <p:nvPr/>
          </p:nvSpPr>
          <p:spPr>
            <a:xfrm>
              <a:off x="4363200" y="1620000"/>
              <a:ext cx="370440" cy="364320"/>
            </a:xfrm>
            <a:custGeom>
              <a:avLst/>
              <a:gdLst>
                <a:gd name="textAreaLeft" fmla="*/ 0 w 370440"/>
                <a:gd name="textAreaRight" fmla="*/ 371880 w 370440"/>
                <a:gd name="textAreaTop" fmla="*/ 0 h 364320"/>
                <a:gd name="textAreaBottom" fmla="*/ 365760 h 364320"/>
              </a:gdLst>
              <a:ahLst/>
              <a:rect l="textAreaLeft" t="textAreaTop" r="textAreaRight" b="textAreaBottom"/>
              <a:pathLst>
                <a:path w="11711" h="11516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1" name="Google Shape;10503;p 1"/>
            <p:cNvSpPr/>
            <p:nvPr/>
          </p:nvSpPr>
          <p:spPr>
            <a:xfrm>
              <a:off x="4572360" y="1705680"/>
              <a:ext cx="88920" cy="67680"/>
            </a:xfrm>
            <a:custGeom>
              <a:avLst/>
              <a:gdLst>
                <a:gd name="textAreaLeft" fmla="*/ 0 w 88920"/>
                <a:gd name="textAreaRight" fmla="*/ 90360 w 88920"/>
                <a:gd name="textAreaTop" fmla="*/ 0 h 67680"/>
                <a:gd name="textAreaBottom" fmla="*/ 69120 h 67680"/>
              </a:gdLst>
              <a:ahLst/>
              <a:rect l="textAreaLeft" t="textAreaTop" r="textAreaRight" b="textAreaBottom"/>
              <a:pathLst>
                <a:path w="2847" h="2174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560" bIns="34560" anchor="ctr">
              <a:noAutofit/>
            </a:bodyPr>
            <a:p>
              <a:pPr>
                <a:lnSpc>
                  <a:spcPct val="100000"/>
                </a:lnSpc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82" name="Google Shape;10717;p 1"/>
          <p:cNvGrpSpPr/>
          <p:nvPr/>
        </p:nvGrpSpPr>
        <p:grpSpPr>
          <a:xfrm>
            <a:off x="6850080" y="1578240"/>
            <a:ext cx="373320" cy="372600"/>
            <a:chOff x="6850080" y="1578240"/>
            <a:chExt cx="373320" cy="372600"/>
          </a:xfrm>
        </p:grpSpPr>
        <p:sp>
          <p:nvSpPr>
            <p:cNvPr id="383" name="Google Shape;10718;p 1"/>
            <p:cNvSpPr/>
            <p:nvPr/>
          </p:nvSpPr>
          <p:spPr>
            <a:xfrm>
              <a:off x="6850080" y="1718640"/>
              <a:ext cx="373320" cy="232200"/>
            </a:xfrm>
            <a:custGeom>
              <a:avLst/>
              <a:gdLst>
                <a:gd name="textAreaLeft" fmla="*/ 0 w 373320"/>
                <a:gd name="textAreaRight" fmla="*/ 374760 w 373320"/>
                <a:gd name="textAreaTop" fmla="*/ 0 h 232200"/>
                <a:gd name="textAreaBottom" fmla="*/ 233640 h 232200"/>
              </a:gdLst>
              <a:ahLst/>
              <a:rect l="textAreaLeft" t="textAreaTop" r="textAreaRight" b="textAreaBottom"/>
              <a:pathLst>
                <a:path w="11800" h="7359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4" name="Google Shape;10719;p 1"/>
            <p:cNvSpPr/>
            <p:nvPr/>
          </p:nvSpPr>
          <p:spPr>
            <a:xfrm>
              <a:off x="6856560" y="1578240"/>
              <a:ext cx="355680" cy="214200"/>
            </a:xfrm>
            <a:custGeom>
              <a:avLst/>
              <a:gdLst>
                <a:gd name="textAreaLeft" fmla="*/ 0 w 355680"/>
                <a:gd name="textAreaRight" fmla="*/ 357120 w 355680"/>
                <a:gd name="textAreaTop" fmla="*/ 0 h 214200"/>
                <a:gd name="textAreaBottom" fmla="*/ 215640 h 214200"/>
              </a:gdLst>
              <a:ahLst/>
              <a:rect l="textAreaLeft" t="textAreaTop" r="textAreaRight" b="textAreaBottom"/>
              <a:pathLst>
                <a:path w="11241" h="6789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140000" y="3258000"/>
            <a:ext cx="3787200" cy="597240"/>
          </a:xfrm>
          <a:prstGeom prst="rect">
            <a:avLst/>
          </a:prstGeom>
          <a:noFill/>
          <a:ln w="0">
            <a:noFill/>
          </a:ln>
          <a:effectLst>
            <a:outerShdw dist="28038" dir="6338534" blurRad="114480" rotWithShape="0">
              <a:srgbClr val="ffab40">
                <a:alpha val="50000"/>
              </a:srgbClr>
            </a:outerShdw>
          </a:effectLst>
        </p:spPr>
        <p:txBody>
          <a:bodyPr lIns="90000" rIns="9000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ADVANTAGES</a:t>
            </a:r>
            <a:endParaRPr b="0" lang="es-E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title"/>
          </p:nvPr>
        </p:nvSpPr>
        <p:spPr>
          <a:xfrm>
            <a:off x="647640" y="3287520"/>
            <a:ext cx="2411640" cy="930240"/>
          </a:xfrm>
          <a:prstGeom prst="rect">
            <a:avLst/>
          </a:prstGeom>
          <a:noFill/>
          <a:ln w="0">
            <a:noFill/>
          </a:ln>
          <a:effectLst>
            <a:outerShdw dist="28038" dir="6338534" blurRad="114480" rotWithShape="0">
              <a:srgbClr val="ffab40">
                <a:alpha val="50000"/>
              </a:srgbClr>
            </a:outerShdw>
          </a:effectLst>
        </p:spPr>
        <p:txBody>
          <a:bodyPr lIns="90000" rIns="90000"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3</a:t>
            </a:r>
            <a:endParaRPr b="0" lang="es-ES" sz="60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87" name="Google Shape;209;p 2"/>
          <p:cNvCxnSpPr/>
          <p:nvPr/>
        </p:nvCxnSpPr>
        <p:spPr>
          <a:xfrm>
            <a:off x="3610440" y="3252960"/>
            <a:ext cx="1440" cy="1001520"/>
          </a:xfrm>
          <a:prstGeom prst="straightConnector1">
            <a:avLst/>
          </a:prstGeom>
          <a:ln w="9525">
            <a:solidFill>
              <a:srgbClr val="ffab40"/>
            </a:solidFill>
            <a:round/>
          </a:ln>
        </p:spPr>
      </p:cxnSp>
      <p:sp>
        <p:nvSpPr>
          <p:cNvPr id="388" name="PlaceHolder 3"/>
          <p:cNvSpPr>
            <a:spLocks noGrp="1"/>
          </p:cNvSpPr>
          <p:nvPr>
            <p:ph type="subTitle"/>
          </p:nvPr>
        </p:nvSpPr>
        <p:spPr>
          <a:xfrm>
            <a:off x="4312080" y="3855960"/>
            <a:ext cx="3067200" cy="463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accent1"/>
                </a:solidFill>
                <a:latin typeface="Montserrat"/>
                <a:ea typeface="Montserrat"/>
              </a:rPr>
              <a:t>AND DISADVANTAGES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938520" y="444960"/>
            <a:ext cx="6440760" cy="93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1"/>
                </a:solidFill>
                <a:latin typeface="Montserrat ExtraBold"/>
                <a:ea typeface="Montserrat ExtraBold"/>
              </a:rPr>
              <a:t>ADVANTAGES AND DISADVANTAGES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90" name="Google Shape;2071;p61"/>
          <p:cNvCxnSpPr/>
          <p:nvPr/>
        </p:nvCxnSpPr>
        <p:spPr>
          <a:xfrm>
            <a:off x="1026000" y="414000"/>
            <a:ext cx="2764440" cy="1440"/>
          </a:xfrm>
          <a:prstGeom prst="straightConnector1">
            <a:avLst/>
          </a:prstGeom>
          <a:ln w="9525">
            <a:solidFill>
              <a:srgbClr val="ffab40"/>
            </a:solidFill>
            <a:round/>
          </a:ln>
        </p:spPr>
      </p:cxnSp>
      <p:sp>
        <p:nvSpPr>
          <p:cNvPr id="391" name="PlaceHolder 2"/>
          <p:cNvSpPr>
            <a:spLocks noGrp="1"/>
          </p:cNvSpPr>
          <p:nvPr>
            <p:ph type="title"/>
          </p:nvPr>
        </p:nvSpPr>
        <p:spPr>
          <a:xfrm>
            <a:off x="3538440" y="1818720"/>
            <a:ext cx="2065680" cy="54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EFFICIENT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ubTitle"/>
          </p:nvPr>
        </p:nvSpPr>
        <p:spPr>
          <a:xfrm>
            <a:off x="3538440" y="2324880"/>
            <a:ext cx="206568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Montserrat"/>
                <a:ea typeface="Montserrat"/>
              </a:rPr>
              <a:t>Lightweigh and Fast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title"/>
          </p:nvPr>
        </p:nvSpPr>
        <p:spPr>
          <a:xfrm>
            <a:off x="6028560" y="1818720"/>
            <a:ext cx="2065680" cy="54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DEPLOYMENT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subTitle"/>
          </p:nvPr>
        </p:nvSpPr>
        <p:spPr>
          <a:xfrm>
            <a:off x="6028560" y="2324880"/>
            <a:ext cx="206568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Montserrat"/>
                <a:ea typeface="Montserrat"/>
              </a:rPr>
              <a:t>Quick and Easy deployment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5" name="PlaceHolder 6"/>
          <p:cNvSpPr>
            <a:spLocks noGrp="1"/>
          </p:cNvSpPr>
          <p:nvPr>
            <p:ph type="title"/>
          </p:nvPr>
        </p:nvSpPr>
        <p:spPr>
          <a:xfrm>
            <a:off x="1048320" y="1818720"/>
            <a:ext cx="2065680" cy="54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PORTABLE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6" name="PlaceHolder 7"/>
          <p:cNvSpPr>
            <a:spLocks noGrp="1"/>
          </p:cNvSpPr>
          <p:nvPr>
            <p:ph type="subTitle"/>
          </p:nvPr>
        </p:nvSpPr>
        <p:spPr>
          <a:xfrm>
            <a:off x="1048320" y="2324880"/>
            <a:ext cx="206568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Montserrat"/>
                <a:ea typeface="Montserrat"/>
              </a:rPr>
              <a:t>Same application, different enviroment.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7" name="PlaceHolder 8"/>
          <p:cNvSpPr>
            <a:spLocks noGrp="1"/>
          </p:cNvSpPr>
          <p:nvPr>
            <p:ph type="title"/>
          </p:nvPr>
        </p:nvSpPr>
        <p:spPr>
          <a:xfrm>
            <a:off x="3420000" y="3324960"/>
            <a:ext cx="2339280" cy="54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LEARN. CURVE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8" name="PlaceHolder 9"/>
          <p:cNvSpPr>
            <a:spLocks noGrp="1"/>
          </p:cNvSpPr>
          <p:nvPr>
            <p:ph type="subTitle"/>
          </p:nvPr>
        </p:nvSpPr>
        <p:spPr>
          <a:xfrm>
            <a:off x="3538440" y="3831120"/>
            <a:ext cx="206568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Montserrat"/>
                <a:ea typeface="Montserrat"/>
              </a:rPr>
              <a:t>There might be an initial learning curve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9" name="PlaceHolder 10"/>
          <p:cNvSpPr>
            <a:spLocks noGrp="1"/>
          </p:cNvSpPr>
          <p:nvPr>
            <p:ph type="title"/>
          </p:nvPr>
        </p:nvSpPr>
        <p:spPr>
          <a:xfrm>
            <a:off x="6028560" y="3324960"/>
            <a:ext cx="2065680" cy="54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ATTENTION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0" name="PlaceHolder 11"/>
          <p:cNvSpPr>
            <a:spLocks noGrp="1"/>
          </p:cNvSpPr>
          <p:nvPr>
            <p:ph type="subTitle"/>
          </p:nvPr>
        </p:nvSpPr>
        <p:spPr>
          <a:xfrm>
            <a:off x="5940000" y="3831120"/>
            <a:ext cx="225072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Montserrat"/>
                <a:ea typeface="Montserrat"/>
              </a:rPr>
              <a:t>Require constant attention to avoid issues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1" name="PlaceHolder 12"/>
          <p:cNvSpPr>
            <a:spLocks noGrp="1"/>
          </p:cNvSpPr>
          <p:nvPr>
            <p:ph type="title"/>
          </p:nvPr>
        </p:nvSpPr>
        <p:spPr>
          <a:xfrm>
            <a:off x="1048320" y="3324960"/>
            <a:ext cx="2065680" cy="54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SECURITY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2" name="PlaceHolder 13"/>
          <p:cNvSpPr>
            <a:spLocks noGrp="1"/>
          </p:cNvSpPr>
          <p:nvPr>
            <p:ph type="subTitle"/>
          </p:nvPr>
        </p:nvSpPr>
        <p:spPr>
          <a:xfrm>
            <a:off x="1048320" y="3831120"/>
            <a:ext cx="206568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Montserrat"/>
                <a:ea typeface="Montserrat"/>
              </a:rPr>
              <a:t>Sharing kernel can pose security risks</a:t>
            </a: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03" name="Google Shape;2084;p61"/>
          <p:cNvCxnSpPr/>
          <p:nvPr/>
        </p:nvCxnSpPr>
        <p:spPr>
          <a:xfrm>
            <a:off x="1218240" y="3138480"/>
            <a:ext cx="6708600" cy="1440"/>
          </a:xfrm>
          <a:prstGeom prst="straightConnector1">
            <a:avLst/>
          </a:prstGeom>
          <a:ln w="9525">
            <a:solidFill>
              <a:srgbClr val="ffab40"/>
            </a:solidFill>
            <a:round/>
          </a:ln>
        </p:spPr>
      </p:cxnSp>
      <p:sp>
        <p:nvSpPr>
          <p:cNvPr id="404" name="PlaceHolder 20"/>
          <p:cNvSpPr/>
          <p:nvPr/>
        </p:nvSpPr>
        <p:spPr>
          <a:xfrm>
            <a:off x="1298520" y="1260000"/>
            <a:ext cx="6440760" cy="55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a933"/>
                </a:solidFill>
                <a:latin typeface="Montserrat ExtraBold"/>
                <a:ea typeface="Montserrat ExtraBold"/>
              </a:rPr>
              <a:t>ADVANTAGES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5" name="PlaceHolder 21"/>
          <p:cNvSpPr/>
          <p:nvPr/>
        </p:nvSpPr>
        <p:spPr>
          <a:xfrm>
            <a:off x="1298520" y="4459320"/>
            <a:ext cx="644076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0000"/>
                </a:solidFill>
                <a:latin typeface="Montserrat ExtraBold"/>
                <a:ea typeface="Montserrat ExtraBold"/>
              </a:rPr>
              <a:t>DISADVANTAGES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140000" y="3258000"/>
            <a:ext cx="3787200" cy="597240"/>
          </a:xfrm>
          <a:prstGeom prst="rect">
            <a:avLst/>
          </a:prstGeom>
          <a:noFill/>
          <a:ln w="0">
            <a:noFill/>
          </a:ln>
          <a:effectLst>
            <a:outerShdw dist="28038" dir="6338534" blurRad="114480" rotWithShape="0">
              <a:srgbClr val="ffab40">
                <a:alpha val="50000"/>
              </a:srgbClr>
            </a:outerShdw>
          </a:effectLst>
        </p:spPr>
        <p:txBody>
          <a:bodyPr lIns="90000" rIns="9000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SIMPLE</a:t>
            </a:r>
            <a:endParaRPr b="0" lang="es-E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title"/>
          </p:nvPr>
        </p:nvSpPr>
        <p:spPr>
          <a:xfrm>
            <a:off x="647640" y="3287520"/>
            <a:ext cx="2411640" cy="930240"/>
          </a:xfrm>
          <a:prstGeom prst="rect">
            <a:avLst/>
          </a:prstGeom>
          <a:noFill/>
          <a:ln w="0">
            <a:noFill/>
          </a:ln>
          <a:effectLst>
            <a:outerShdw dist="28038" dir="6338534" blurRad="114480" rotWithShape="0">
              <a:srgbClr val="ffab40">
                <a:alpha val="50000"/>
              </a:srgbClr>
            </a:outerShdw>
          </a:effectLst>
        </p:spPr>
        <p:txBody>
          <a:bodyPr lIns="90000" rIns="90000"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4</a:t>
            </a:r>
            <a:endParaRPr b="0" lang="es-ES" sz="60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08" name="Google Shape;209;p 3"/>
          <p:cNvCxnSpPr/>
          <p:nvPr/>
        </p:nvCxnSpPr>
        <p:spPr>
          <a:xfrm>
            <a:off x="3610440" y="3252960"/>
            <a:ext cx="1440" cy="1001520"/>
          </a:xfrm>
          <a:prstGeom prst="straightConnector1">
            <a:avLst/>
          </a:prstGeom>
          <a:ln w="9525">
            <a:solidFill>
              <a:srgbClr val="ffab40"/>
            </a:solidFill>
            <a:round/>
          </a:ln>
        </p:spPr>
      </p:cxnSp>
      <p:sp>
        <p:nvSpPr>
          <p:cNvPr id="409" name="PlaceHolder 3"/>
          <p:cNvSpPr>
            <a:spLocks noGrp="1"/>
          </p:cNvSpPr>
          <p:nvPr>
            <p:ph type="subTitle"/>
          </p:nvPr>
        </p:nvSpPr>
        <p:spPr>
          <a:xfrm>
            <a:off x="4312080" y="3855960"/>
            <a:ext cx="3067200" cy="463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accent1"/>
                </a:solidFill>
                <a:latin typeface="Montserrat"/>
                <a:ea typeface="Montserrat"/>
              </a:rPr>
              <a:t>DEMOSTRATION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Application>LibreOffice/7.6.0.3$Windows_X86_64 LibreOffice_project/69edd8b8ebc41d00b4de3915dc82f8f0fc3b6265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2023-11-27T17:00:22Z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