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7"/>
  </p:notesMasterIdLst>
  <p:sldIdLst>
    <p:sldId id="261" r:id="rId2"/>
    <p:sldId id="767" r:id="rId3"/>
    <p:sldId id="304" r:id="rId4"/>
    <p:sldId id="768" r:id="rId5"/>
    <p:sldId id="769" r:id="rId6"/>
    <p:sldId id="821" r:id="rId7"/>
    <p:sldId id="770" r:id="rId8"/>
    <p:sldId id="771" r:id="rId9"/>
    <p:sldId id="926" r:id="rId10"/>
    <p:sldId id="772" r:id="rId11"/>
    <p:sldId id="901" r:id="rId12"/>
    <p:sldId id="773" r:id="rId13"/>
    <p:sldId id="756" r:id="rId14"/>
    <p:sldId id="822" r:id="rId15"/>
    <p:sldId id="775" r:id="rId16"/>
    <p:sldId id="776" r:id="rId17"/>
    <p:sldId id="777" r:id="rId18"/>
    <p:sldId id="774" r:id="rId19"/>
    <p:sldId id="778" r:id="rId20"/>
    <p:sldId id="902" r:id="rId21"/>
    <p:sldId id="780" r:id="rId22"/>
    <p:sldId id="779" r:id="rId23"/>
    <p:sldId id="781" r:id="rId24"/>
    <p:sldId id="782" r:id="rId25"/>
    <p:sldId id="823" r:id="rId26"/>
    <p:sldId id="786" r:id="rId27"/>
    <p:sldId id="787" r:id="rId28"/>
    <p:sldId id="825" r:id="rId29"/>
    <p:sldId id="826" r:id="rId30"/>
    <p:sldId id="789" r:id="rId31"/>
    <p:sldId id="790" r:id="rId32"/>
    <p:sldId id="829" r:id="rId33"/>
    <p:sldId id="830" r:id="rId34"/>
    <p:sldId id="794" r:id="rId35"/>
    <p:sldId id="831" r:id="rId36"/>
    <p:sldId id="832" r:id="rId37"/>
    <p:sldId id="903" r:id="rId38"/>
    <p:sldId id="904" r:id="rId39"/>
    <p:sldId id="905" r:id="rId40"/>
    <p:sldId id="791" r:id="rId41"/>
    <p:sldId id="833" r:id="rId42"/>
    <p:sldId id="906" r:id="rId43"/>
    <p:sldId id="907" r:id="rId44"/>
    <p:sldId id="792" r:id="rId45"/>
    <p:sldId id="793" r:id="rId46"/>
    <p:sldId id="835" r:id="rId47"/>
    <p:sldId id="836" r:id="rId48"/>
    <p:sldId id="797" r:id="rId49"/>
    <p:sldId id="837" r:id="rId50"/>
    <p:sldId id="795" r:id="rId51"/>
    <p:sldId id="839" r:id="rId52"/>
    <p:sldId id="798" r:id="rId53"/>
    <p:sldId id="909" r:id="rId54"/>
    <p:sldId id="910" r:id="rId55"/>
    <p:sldId id="796" r:id="rId56"/>
    <p:sldId id="841" r:id="rId57"/>
    <p:sldId id="911" r:id="rId58"/>
    <p:sldId id="912" r:id="rId59"/>
    <p:sldId id="801" r:id="rId60"/>
    <p:sldId id="913" r:id="rId61"/>
    <p:sldId id="802" r:id="rId62"/>
    <p:sldId id="851" r:id="rId63"/>
    <p:sldId id="804" r:id="rId64"/>
    <p:sldId id="914" r:id="rId65"/>
    <p:sldId id="915" r:id="rId66"/>
    <p:sldId id="805" r:id="rId67"/>
    <p:sldId id="808" r:id="rId68"/>
    <p:sldId id="806" r:id="rId69"/>
    <p:sldId id="807" r:id="rId70"/>
    <p:sldId id="810" r:id="rId71"/>
    <p:sldId id="843" r:id="rId72"/>
    <p:sldId id="844" r:id="rId73"/>
    <p:sldId id="809" r:id="rId74"/>
    <p:sldId id="811" r:id="rId75"/>
    <p:sldId id="812" r:id="rId76"/>
    <p:sldId id="813" r:id="rId77"/>
    <p:sldId id="814" r:id="rId78"/>
    <p:sldId id="916" r:id="rId79"/>
    <p:sldId id="917" r:id="rId80"/>
    <p:sldId id="815" r:id="rId81"/>
    <p:sldId id="818" r:id="rId82"/>
    <p:sldId id="845" r:id="rId83"/>
    <p:sldId id="816" r:id="rId84"/>
    <p:sldId id="819" r:id="rId85"/>
    <p:sldId id="847" r:id="rId86"/>
    <p:sldId id="799" r:id="rId87"/>
    <p:sldId id="918" r:id="rId88"/>
    <p:sldId id="919" r:id="rId89"/>
    <p:sldId id="920" r:id="rId90"/>
    <p:sldId id="921" r:id="rId91"/>
    <p:sldId id="922" r:id="rId92"/>
    <p:sldId id="923" r:id="rId93"/>
    <p:sldId id="924" r:id="rId94"/>
    <p:sldId id="925" r:id="rId95"/>
    <p:sldId id="262" r:id="rId96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8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576" y="-90"/>
      </p:cViewPr>
      <p:guideLst>
        <p:guide orient="horz" pos="17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2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4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4/30/2019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4/30/2019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>
                <a:sym typeface="+mn-ea"/>
              </a:rPr>
              <a:t>DOM 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noProof="0" dirty="0">
                <a:sym typeface="+mn-ea"/>
              </a:rPr>
              <a:t>获取元素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26440" y="3271217"/>
            <a:ext cx="7179310" cy="850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注意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： </a:t>
            </a:r>
            <a:endParaRPr lang="en-US" altLang="zh-CN" b="1" smtClean="0">
              <a:solidFill>
                <a:srgbClr val="FF0000"/>
              </a:solidFill>
              <a:sym typeface="+mn-ea"/>
            </a:endParaRPr>
          </a:p>
          <a:p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querySelector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和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querySelectorAll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里面</a:t>
            </a:r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的选择器需要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加</a:t>
            </a:r>
            <a:r>
              <a:rPr 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符号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,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比如</a:t>
            </a:r>
            <a:r>
              <a:rPr lang="en-US" altLang="zh-CN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: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document.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querySelector(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#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nav'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;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2.4 </a:t>
            </a:r>
            <a:r>
              <a:rPr lang="zh-CN" altLang="en-US" smtClean="0"/>
              <a:t>通过 </a:t>
            </a:r>
            <a:r>
              <a:rPr lang="en-US" altLang="zh-CN"/>
              <a:t>HTML5 </a:t>
            </a:r>
            <a:r>
              <a:rPr lang="zh-CN" altLang="en-US"/>
              <a:t>新增的方法获取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1210" y="2107301"/>
            <a:ext cx="6567170" cy="3833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2. document.</a:t>
            </a:r>
            <a:r>
              <a:rPr lang="en-US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querySelector</a:t>
            </a:r>
            <a:r>
              <a:rPr lang="en-US" sz="1050" b="1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('</a:t>
            </a:r>
            <a:r>
              <a:rPr lang="zh-CN" altLang="en-US" sz="1050" b="1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选择器</a:t>
            </a:r>
            <a:r>
              <a:rPr lang="en-US" altLang="zh-CN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')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       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根据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指定选择器返回第一个元素对象</a:t>
            </a:r>
          </a:p>
        </p:txBody>
      </p:sp>
      <p:sp>
        <p:nvSpPr>
          <p:cNvPr id="11" name="矩形 10"/>
          <p:cNvSpPr/>
          <p:nvPr/>
        </p:nvSpPr>
        <p:spPr>
          <a:xfrm>
            <a:off x="791210" y="1513772"/>
            <a:ext cx="6567170" cy="39488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1. document.</a:t>
            </a:r>
            <a:r>
              <a:rPr lang="en-US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getElementsByClassName(‘</a:t>
            </a:r>
            <a:r>
              <a:rPr lang="zh-CN" altLang="en-US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类名</a:t>
            </a:r>
            <a:r>
              <a:rPr lang="en-US" altLang="zh-CN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’)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；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根据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类名返回元素对象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集合</a:t>
            </a:r>
            <a:endParaRPr lang="zh-CN" altLang="en-US" sz="105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8830" y="2689259"/>
            <a:ext cx="6567170" cy="4026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3. document.</a:t>
            </a:r>
            <a:r>
              <a:rPr lang="en-US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querySelectorAll</a:t>
            </a:r>
            <a:r>
              <a:rPr lang="en-US" sz="1050" b="1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('</a:t>
            </a:r>
            <a:r>
              <a:rPr lang="zh-CN" altLang="en-US" sz="1050" b="1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选择器</a:t>
            </a:r>
            <a:r>
              <a:rPr lang="en-US" altLang="zh-CN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')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    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根据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指定选择器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返回</a:t>
            </a:r>
            <a:endParaRPr lang="zh-CN" altLang="en-US" sz="105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noProof="0" dirty="0">
                <a:sym typeface="+mn-ea"/>
              </a:rPr>
              <a:t>获取元素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2.5 </a:t>
            </a:r>
            <a:r>
              <a:rPr lang="zh-CN" altLang="en-US" smtClean="0"/>
              <a:t>获取</a:t>
            </a:r>
            <a:r>
              <a:rPr lang="zh-CN"/>
              <a:t>特殊元素（</a:t>
            </a:r>
            <a:r>
              <a:rPr lang="en-US" altLang="zh-CN"/>
              <a:t>body</a:t>
            </a:r>
            <a:r>
              <a:rPr lang="zh-CN" altLang="en-US"/>
              <a:t>，</a:t>
            </a:r>
            <a:r>
              <a:rPr lang="en-US" altLang="zh-CN"/>
              <a:t>html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98830" y="1918335"/>
            <a:ext cx="6567170" cy="5784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1. doucumnet.body  // </a:t>
            </a:r>
            <a:r>
              <a:rPr lang="zh-CN" altLang="en-US" sz="1050" smtClean="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返回</a:t>
            </a:r>
            <a:r>
              <a:rPr lang="en-US" altLang="zh-CN" sz="1050" smtClean="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body</a:t>
            </a:r>
            <a:r>
              <a:rPr lang="zh-CN" altLang="en-US" sz="105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元素对象</a:t>
            </a:r>
            <a:endParaRPr lang="zh-CN" altLang="en-US" sz="1050" noProof="1">
              <a:solidFill>
                <a:srgbClr val="FF0000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8830" y="3249295"/>
            <a:ext cx="6567170" cy="5867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1. document.documentElement  // </a:t>
            </a:r>
            <a:r>
              <a:rPr lang="zh-CN" altLang="en-US" sz="1050" smtClean="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返回</a:t>
            </a:r>
            <a:r>
              <a:rPr lang="en-US" altLang="zh-CN" sz="1050" smtClean="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html</a:t>
            </a:r>
            <a:r>
              <a:rPr lang="zh-CN" altLang="en-US" sz="105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元素对象</a:t>
            </a:r>
            <a:endParaRPr lang="zh-CN" altLang="en-US" sz="1050" noProof="1">
              <a:solidFill>
                <a:srgbClr val="FF0000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10"/>
          <p:cNvSpPr>
            <a:spLocks noGrp="1"/>
          </p:cNvSpPr>
          <p:nvPr/>
        </p:nvSpPr>
        <p:spPr>
          <a:xfrm>
            <a:off x="738505" y="1485265"/>
            <a:ext cx="6517640" cy="28702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/>
              <a:t>获取</a:t>
            </a:r>
            <a:r>
              <a:rPr lang="en-US" altLang="zh-CN" sz="1400"/>
              <a:t>body</a:t>
            </a:r>
            <a:r>
              <a:rPr lang="zh-CN" sz="1400"/>
              <a:t>元素</a:t>
            </a:r>
            <a:endParaRPr lang="zh-CN" sz="1400" dirty="0"/>
          </a:p>
        </p:txBody>
      </p:sp>
      <p:sp>
        <p:nvSpPr>
          <p:cNvPr id="4" name="内容占位符 10"/>
          <p:cNvSpPr>
            <a:spLocks noGrp="1"/>
          </p:cNvSpPr>
          <p:nvPr/>
        </p:nvSpPr>
        <p:spPr>
          <a:xfrm>
            <a:off x="798830" y="2753360"/>
            <a:ext cx="6517640" cy="28702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/>
              <a:t>获取</a:t>
            </a:r>
            <a:r>
              <a:rPr lang="en-US" altLang="zh-CN" sz="1400" smtClean="0"/>
              <a:t>html</a:t>
            </a:r>
            <a:r>
              <a:rPr lang="zh-CN" sz="1400"/>
              <a:t>元素</a:t>
            </a:r>
            <a:endParaRPr lang="zh-CN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5665" y="1344295"/>
            <a:ext cx="4991100" cy="2946400"/>
          </a:xfrm>
        </p:spPr>
        <p:txBody>
          <a:bodyPr>
            <a:norm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DOM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简介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noProof="0" smtClean="0">
                <a:solidFill>
                  <a:schemeClr val="tx1"/>
                </a:solidFill>
                <a:sym typeface="+mn-ea"/>
              </a:rPr>
              <a:t>获取</a:t>
            </a:r>
            <a:r>
              <a:rPr lang="zh-CN" noProof="0" dirty="0">
                <a:solidFill>
                  <a:schemeClr val="tx1"/>
                </a:solidFill>
                <a:sym typeface="+mn-ea"/>
              </a:rPr>
              <a:t>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rgbClr val="FF0000"/>
                </a:solidFill>
                <a:sym typeface="+mn-ea"/>
              </a:rPr>
              <a:t> </a:t>
            </a:r>
            <a:r>
              <a:rPr lang="en-US" noProof="0" smtClean="0">
                <a:solidFill>
                  <a:srgbClr val="FF0000"/>
                </a:solidFill>
                <a:sym typeface="+mn-ea"/>
              </a:rPr>
              <a:t> </a:t>
            </a:r>
            <a:r>
              <a:rPr noProof="0" smtClean="0">
                <a:solidFill>
                  <a:srgbClr val="FF0000"/>
                </a:solidFill>
                <a:sym typeface="+mn-ea"/>
              </a:rPr>
              <a:t>事件基础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操作元素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节点操作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事件基础</a:t>
            </a: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38523" y="1484454"/>
            <a:ext cx="6738620" cy="1452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JavaScript </a:t>
            </a:r>
            <a:r>
              <a:rPr smtClean="0">
                <a:sym typeface="+mn-ea"/>
              </a:rPr>
              <a:t>使我们有能力创建动态页面</a:t>
            </a:r>
            <a:r>
              <a:rPr lang="zh-CN" altLang="en-US" smtClean="0">
                <a:sym typeface="+mn-ea"/>
              </a:rPr>
              <a:t>，而</a:t>
            </a:r>
            <a:r>
              <a:rPr smtClean="0">
                <a:sym typeface="+mn-ea"/>
              </a:rPr>
              <a:t>事件是可以被 </a:t>
            </a:r>
            <a:r>
              <a:rPr dirty="0">
                <a:sym typeface="+mn-ea"/>
              </a:rPr>
              <a:t>JavaScript </a:t>
            </a:r>
            <a:r>
              <a:rPr>
                <a:sym typeface="+mn-ea"/>
              </a:rPr>
              <a:t>侦测到的行为</a:t>
            </a:r>
            <a:r>
              <a:rPr lang="zh-CN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  <a:p>
            <a:r>
              <a:rPr lang="zh-CN" smtClean="0">
                <a:sym typeface="+mn-ea"/>
              </a:rPr>
              <a:t>简单</a:t>
            </a:r>
            <a:r>
              <a:rPr lang="zh-CN" dirty="0">
                <a:sym typeface="+mn-ea"/>
              </a:rPr>
              <a:t>理解： 触发</a:t>
            </a:r>
            <a:r>
              <a:rPr lang="en-US" altLang="zh-CN">
                <a:sym typeface="+mn-ea"/>
              </a:rPr>
              <a:t>--- </a:t>
            </a:r>
            <a:r>
              <a:rPr lang="zh-CN" altLang="en-US" smtClean="0">
                <a:sym typeface="+mn-ea"/>
              </a:rPr>
              <a:t>响应机制。</a:t>
            </a:r>
            <a:endParaRPr lang="zh-CN" dirty="0">
              <a:sym typeface="+mn-ea"/>
            </a:endParaRPr>
          </a:p>
          <a:p>
            <a:r>
              <a:rPr lang="zh-CN" dirty="0">
                <a:sym typeface="+mn-ea"/>
              </a:rPr>
              <a:t>网页中的每个元素都可以产生某些可以触发 JavaScript </a:t>
            </a:r>
            <a:r>
              <a:rPr lang="zh-CN">
                <a:sym typeface="+mn-ea"/>
              </a:rPr>
              <a:t>的</a:t>
            </a:r>
            <a:r>
              <a:rPr lang="zh-CN" smtClean="0">
                <a:sym typeface="+mn-ea"/>
              </a:rPr>
              <a:t>事件</a:t>
            </a:r>
            <a:r>
              <a:rPr lang="zh-CN" altLang="en-US" smtClean="0">
                <a:sym typeface="+mn-ea"/>
              </a:rPr>
              <a:t>，</a:t>
            </a:r>
            <a:r>
              <a:rPr lang="zh-CN" altLang="en-US">
                <a:sym typeface="+mn-ea"/>
              </a:rPr>
              <a:t>例如</a:t>
            </a:r>
            <a:r>
              <a:rPr lang="zh-CN" smtClean="0">
                <a:sym typeface="+mn-ea"/>
              </a:rPr>
              <a:t>，</a:t>
            </a:r>
            <a:r>
              <a:rPr lang="zh-CN" dirty="0">
                <a:sym typeface="+mn-ea"/>
              </a:rPr>
              <a:t>我们可以在用户点击某按钮时产生一个 事件，然后去执行某些操作。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事件概述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事件基础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9483" y="1476834"/>
            <a:ext cx="6645257" cy="11087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1. 事件源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（谁）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2. 事件类型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（什么事件）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3. 事件处理程序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（做啥）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事件三要素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事件基础</a:t>
            </a:r>
            <a:r>
              <a:rPr lang="zh-CN" altLang="en-US" dirty="0"/>
              <a:t>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：点击按钮弹出警示框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706880"/>
            <a:ext cx="6488430" cy="3579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页面中有一个</a:t>
            </a:r>
            <a:r>
              <a:rPr lang="zh-CN"/>
              <a:t>按钮</a:t>
            </a:r>
            <a:r>
              <a:rPr lang="zh-CN" smtClean="0"/>
              <a:t>，当鼠标点击</a:t>
            </a:r>
            <a:r>
              <a:rPr lang="zh-CN" altLang="en-US" smtClean="0"/>
              <a:t>按钮</a:t>
            </a:r>
            <a:r>
              <a:rPr lang="zh-CN" smtClean="0"/>
              <a:t>的</a:t>
            </a:r>
            <a:r>
              <a:rPr lang="zh-CN" dirty="0"/>
              <a:t>时候，</a:t>
            </a:r>
            <a:r>
              <a:rPr lang="zh-CN"/>
              <a:t>弹</a:t>
            </a:r>
            <a:r>
              <a:rPr lang="zh-CN" smtClean="0"/>
              <a:t>出</a:t>
            </a:r>
            <a:r>
              <a:rPr lang="zh-CN" altLang="en-US" smtClean="0"/>
              <a:t>“你好”</a:t>
            </a:r>
            <a:r>
              <a:rPr lang="zh-CN" smtClean="0"/>
              <a:t>警示框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166" y="2478885"/>
            <a:ext cx="4295238" cy="12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事件基础</a:t>
            </a:r>
            <a:r>
              <a:rPr lang="zh-CN" altLang="en-US" dirty="0"/>
              <a:t>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algn="l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获取事件源（按钮）</a:t>
            </a:r>
          </a:p>
          <a:p>
            <a:pPr marL="685800" lvl="1" indent="-228600" algn="l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注册事件（绑定</a:t>
            </a:r>
            <a:r>
              <a:rPr 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，使用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onclick</a:t>
            </a:r>
          </a:p>
          <a:p>
            <a:pPr marL="685800" lvl="1" indent="-228600" algn="l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事件处理程序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</a:t>
            </a:r>
            <a:r>
              <a:rPr 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一个函数</a:t>
            </a:r>
            <a:r>
              <a:rPr 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alert </a:t>
            </a:r>
            <a:r>
              <a:rPr 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警示框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事件基础</a:t>
            </a:r>
            <a:r>
              <a:rPr lang="zh-CN" altLang="en-US" dirty="0"/>
              <a:t>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5"/>
            <a:ext cx="6403975" cy="12903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btn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= document.getElementById('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btn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btn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.onclick = function()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alert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('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你好吗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'); 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事件基础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1863" y="1485177"/>
            <a:ext cx="6738620" cy="11513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ym typeface="+mn-ea"/>
              </a:rPr>
              <a:t>1. 获取事件源</a:t>
            </a:r>
          </a:p>
          <a:p>
            <a:r>
              <a:rPr dirty="0">
                <a:sym typeface="+mn-ea"/>
              </a:rPr>
              <a:t>2. 注册事件（绑定事件）</a:t>
            </a:r>
          </a:p>
          <a:p>
            <a:r>
              <a:rPr dirty="0">
                <a:sym typeface="+mn-ea"/>
              </a:rPr>
              <a:t>3</a:t>
            </a:r>
            <a:r>
              <a:rPr>
                <a:sym typeface="+mn-ea"/>
              </a:rPr>
              <a:t>. </a:t>
            </a:r>
            <a:r>
              <a:rPr smtClean="0">
                <a:sym typeface="+mn-ea"/>
              </a:rPr>
              <a:t>添加事件处理程序</a:t>
            </a:r>
            <a:r>
              <a:rPr lang="zh-CN" altLang="en-US" smtClean="0">
                <a:sym typeface="+mn-ea"/>
              </a:rPr>
              <a:t>（采取函数赋值形式）</a:t>
            </a:r>
            <a:endParaRPr dirty="0">
              <a:sym typeface="+mn-ea"/>
            </a:endParaRP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执行事件的步骤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事件基础</a:t>
            </a:r>
          </a:p>
        </p:txBody>
      </p:sp>
      <p:pic>
        <p:nvPicPr>
          <p:cNvPr id="4" name="图片 3" descr="771ASQYR]M}O4NVNQ{6FMF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1" y="1485177"/>
            <a:ext cx="6802120" cy="3027660"/>
          </a:xfrm>
          <a:prstGeom prst="rect">
            <a:avLst/>
          </a:prstGeom>
        </p:spPr>
      </p:pic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常见的鼠标事件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5665" y="1344295"/>
            <a:ext cx="4991100" cy="2946400"/>
          </a:xfrm>
        </p:spPr>
        <p:txBody>
          <a:bodyPr>
            <a:normAutofit/>
          </a:bodyPr>
          <a:lstStyle/>
          <a:p>
            <a:pPr marL="171450" indent="-171450" defTabSz="914400">
              <a:buClr>
                <a:srgbClr val="FF0000"/>
              </a:buClr>
              <a:defRPr/>
            </a:pPr>
            <a:r>
              <a:rPr lang="en-US">
                <a:solidFill>
                  <a:srgbClr val="FF0000"/>
                </a:solidFill>
                <a:sym typeface="+mn-ea"/>
              </a:rPr>
              <a:t> </a:t>
            </a:r>
            <a:r>
              <a:rPr lang="en-US" smtClean="0">
                <a:solidFill>
                  <a:srgbClr val="FF0000"/>
                </a:solidFill>
                <a:sym typeface="+mn-ea"/>
              </a:rPr>
              <a:t> DOM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简介</a:t>
            </a:r>
            <a:endParaRPr dirty="0">
              <a:solidFill>
                <a:srgbClr val="FF0000"/>
              </a:solidFill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lang="zh-CN" noProof="0" smtClean="0">
                <a:sym typeface="+mn-ea"/>
              </a:rPr>
              <a:t>获取</a:t>
            </a:r>
            <a:r>
              <a:rPr lang="zh-CN" noProof="0" dirty="0">
                <a:sym typeface="+mn-ea"/>
              </a:rPr>
              <a:t>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事件基础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操作元素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节点操作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事件基础</a:t>
            </a: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smtClean="0"/>
              <a:t>分析事件三要素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23" y="1380477"/>
            <a:ext cx="6738620" cy="17847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下拉菜单三要素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关闭广告三要素</a:t>
            </a:r>
            <a:endParaRPr lang="en-US" altLang="zh-CN" smtClean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6531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5665" y="1344295"/>
            <a:ext cx="4991100" cy="2404745"/>
          </a:xfrm>
        </p:spPr>
        <p:txBody>
          <a:bodyPr>
            <a:norm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DOM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简介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noProof="0" smtClean="0">
                <a:solidFill>
                  <a:schemeClr val="tx1"/>
                </a:solidFill>
                <a:sym typeface="+mn-ea"/>
              </a:rPr>
              <a:t>获取</a:t>
            </a:r>
            <a:r>
              <a:rPr lang="zh-CN" noProof="0" dirty="0">
                <a:solidFill>
                  <a:schemeClr val="tx1"/>
                </a:solidFill>
                <a:sym typeface="+mn-ea"/>
              </a:rPr>
              <a:t>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事件基础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rgbClr val="FF0000"/>
                </a:solidFill>
                <a:sym typeface="+mn-ea"/>
              </a:rPr>
              <a:t> </a:t>
            </a:r>
            <a:r>
              <a:rPr lang="en-US" noProof="0" smtClean="0">
                <a:solidFill>
                  <a:srgbClr val="FF0000"/>
                </a:solidFill>
                <a:sym typeface="+mn-ea"/>
              </a:rPr>
              <a:t> </a:t>
            </a:r>
            <a:r>
              <a:rPr noProof="0" smtClean="0">
                <a:solidFill>
                  <a:srgbClr val="FF0000"/>
                </a:solidFill>
                <a:sym typeface="+mn-ea"/>
              </a:rPr>
              <a:t>操作元素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节点操作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38523" y="919270"/>
            <a:ext cx="6738620" cy="922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JavaScript </a:t>
            </a:r>
            <a:r>
              <a:rPr lang="zh-CN" altLang="en-US" smtClean="0">
                <a:sym typeface="+mn-ea"/>
              </a:rPr>
              <a:t>的</a:t>
            </a:r>
            <a:r>
              <a:rPr smtClean="0">
                <a:sym typeface="+mn-ea"/>
              </a:rPr>
              <a:t> </a:t>
            </a:r>
            <a:r>
              <a:rPr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操作</a:t>
            </a:r>
            <a:r>
              <a:rPr smtClean="0">
                <a:sym typeface="+mn-ea"/>
              </a:rPr>
              <a:t>可以改变网页内容</a:t>
            </a:r>
            <a:r>
              <a:rPr>
                <a:sym typeface="+mn-ea"/>
              </a:rPr>
              <a:t>、</a:t>
            </a:r>
            <a:r>
              <a:rPr smtClean="0">
                <a:sym typeface="+mn-ea"/>
              </a:rPr>
              <a:t>结构和样式</a:t>
            </a:r>
            <a:r>
              <a:rPr lang="zh-CN" altLang="en-US">
                <a:sym typeface="+mn-ea"/>
              </a:rPr>
              <a:t>，</a:t>
            </a:r>
            <a:r>
              <a:rPr lang="zh-CN" smtClean="0">
                <a:sym typeface="+mn-ea"/>
              </a:rPr>
              <a:t>我们</a:t>
            </a:r>
            <a:r>
              <a:rPr lang="zh-CN" dirty="0">
                <a:sym typeface="+mn-ea"/>
              </a:rPr>
              <a:t>可以利用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元素来改变</a:t>
            </a:r>
            <a:r>
              <a:rPr lang="zh-CN" altLang="en-US" dirty="0">
                <a:sym typeface="+mn-ea"/>
              </a:rPr>
              <a:t>元素里面的内容 、属性</a:t>
            </a:r>
            <a:r>
              <a:rPr lang="zh-CN" altLang="en-US">
                <a:sym typeface="+mn-ea"/>
              </a:rPr>
              <a:t>等</a:t>
            </a:r>
            <a:r>
              <a:rPr lang="zh-CN" altLang="en-US" smtClean="0">
                <a:sym typeface="+mn-ea"/>
              </a:rPr>
              <a:t>。注意以下都是属性</a:t>
            </a:r>
            <a:endParaRPr lang="en-US" altLang="zh-CN" smtClean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680410" y="1755134"/>
            <a:ext cx="6517622" cy="541557"/>
          </a:xfrm>
        </p:spPr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 smtClean="0"/>
              <a:t>改变元素内容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73759" y="2382738"/>
            <a:ext cx="6130925" cy="41021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innerText</a:t>
            </a:r>
            <a:endParaRPr kumimoji="0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73760" y="2775898"/>
            <a:ext cx="6738620" cy="393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ym typeface="+mn-ea"/>
              </a:rPr>
              <a:t>从起始位置到终止位置的内容</a:t>
            </a:r>
            <a:r>
              <a:rPr>
                <a:sym typeface="+mn-ea"/>
              </a:rPr>
              <a:t>, </a:t>
            </a:r>
            <a:r>
              <a:rPr smtClean="0">
                <a:sym typeface="+mn-ea"/>
              </a:rPr>
              <a:t>但它去除</a:t>
            </a:r>
            <a:r>
              <a:rPr lang="en-US" smtClean="0">
                <a:sym typeface="+mn-ea"/>
              </a:rPr>
              <a:t> h</a:t>
            </a:r>
            <a:r>
              <a:rPr smtClean="0">
                <a:sym typeface="+mn-ea"/>
              </a:rPr>
              <a:t>tml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标签</a:t>
            </a:r>
            <a:r>
              <a:rPr lang="zh-CN" dirty="0">
                <a:sym typeface="+mn-ea"/>
              </a:rPr>
              <a:t>， 同时空格和换行也会去掉</a:t>
            </a:r>
          </a:p>
        </p:txBody>
      </p:sp>
      <p:sp>
        <p:nvSpPr>
          <p:cNvPr id="11" name="矩形 10"/>
          <p:cNvSpPr/>
          <p:nvPr/>
        </p:nvSpPr>
        <p:spPr>
          <a:xfrm>
            <a:off x="873760" y="3208695"/>
            <a:ext cx="6130925" cy="4679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inner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HTML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848360" y="3762142"/>
            <a:ext cx="6738620" cy="393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起始位置到终止位置的全部内容</a:t>
            </a:r>
            <a:r>
              <a:rPr lang="zh-CN" altLang="en-US" smtClean="0">
                <a:sym typeface="+mn-ea"/>
              </a:rPr>
              <a:t>，</a:t>
            </a:r>
            <a:r>
              <a:rPr smtClean="0">
                <a:sym typeface="+mn-ea"/>
              </a:rPr>
              <a:t>包括</a:t>
            </a:r>
            <a:r>
              <a:rPr lang="en-US" smtClean="0">
                <a:sym typeface="+mn-ea"/>
              </a:rPr>
              <a:t> h</a:t>
            </a:r>
            <a:r>
              <a:rPr smtClean="0">
                <a:sym typeface="+mn-ea"/>
              </a:rPr>
              <a:t>tml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标签</a:t>
            </a:r>
            <a:r>
              <a:rPr lang="zh-CN" dirty="0">
                <a:sym typeface="+mn-ea"/>
              </a:rPr>
              <a:t>，同时保留空格和换行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4.2 </a:t>
            </a:r>
            <a:r>
              <a:rPr lang="zh-CN" altLang="en-US" smtClean="0"/>
              <a:t>常用元素的属性操作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1690" y="1530622"/>
            <a:ext cx="6544310" cy="12465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innerText、innerHTML</a:t>
            </a:r>
            <a:r>
              <a:rPr 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改变</a:t>
            </a:r>
            <a:r>
              <a:rPr lang="zh-CN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元素内容</a:t>
            </a:r>
            <a:endParaRPr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2. src、href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3. </a:t>
            </a:r>
            <a:r>
              <a:rPr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id、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alt</a:t>
            </a:r>
            <a:r>
              <a:rPr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、title</a:t>
            </a:r>
            <a:endParaRPr kumimoji="0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分时显示不同图片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显示不同问候语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77570" y="1695450"/>
            <a:ext cx="6488430" cy="2032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根据不同时间，页面显示不同图片，同时显示不同</a:t>
            </a:r>
            <a:r>
              <a:rPr lang="zh-CN" altLang="en-US"/>
              <a:t>的</a:t>
            </a:r>
            <a:r>
              <a:rPr lang="zh-CN" altLang="en-US" smtClean="0"/>
              <a:t>问候语。</a:t>
            </a:r>
            <a:endParaRPr lang="en-US" altLang="zh-CN" smtClean="0"/>
          </a:p>
          <a:p>
            <a:r>
              <a:rPr lang="zh-CN" altLang="en-US"/>
              <a:t>如果</a:t>
            </a:r>
            <a:r>
              <a:rPr lang="zh-CN" altLang="en-US" smtClean="0"/>
              <a:t>上午时间打开页面，显示上午好，显示上午的图片。</a:t>
            </a:r>
            <a:endParaRPr lang="en-US" altLang="zh-CN" smtClean="0"/>
          </a:p>
          <a:p>
            <a:r>
              <a:rPr lang="zh-CN" altLang="en-US" smtClean="0"/>
              <a:t>如果下午时间打开页面，显示下午好，显示下午的图片。</a:t>
            </a:r>
            <a:endParaRPr lang="en-US" altLang="zh-CN" smtClean="0"/>
          </a:p>
          <a:p>
            <a:r>
              <a:rPr lang="zh-CN" altLang="en-US" smtClean="0"/>
              <a:t>如果晚上时间打开页面，显示晚上好，显示晚上的图片。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根据系统不同时间来判断，所以需要用到日期内置对象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利用多分支语句来设置不同的图片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需要一个图片，并且根据时间修改图片，就需要用到操作元素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src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/>
              <a:t>需要一个</a:t>
            </a:r>
            <a:r>
              <a:rPr lang="en-US" altLang="zh-CN" sz="1050" smtClean="0"/>
              <a:t>div</a:t>
            </a:r>
            <a:r>
              <a:rPr lang="zh-CN" altLang="en-US" sz="1050" smtClean="0"/>
              <a:t>元素，显示</a:t>
            </a:r>
            <a:r>
              <a:rPr lang="zh-CN" altLang="en-US" sz="1050"/>
              <a:t>不同问候语，修改元素内容即可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848378" y="1394460"/>
            <a:ext cx="6738620" cy="4578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>
                <a:sym typeface="+mn-ea"/>
              </a:rPr>
              <a:t>利用 </a:t>
            </a:r>
            <a:r>
              <a:rPr lang="en-US" altLang="zh-CN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可以操作如下表单元素的属性：</a:t>
            </a:r>
            <a:endParaRPr lang="zh-CN" altLang="en-US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378" y="1852305"/>
            <a:ext cx="6130925" cy="3727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r>
              <a:rPr kumimoji="0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type、value、checked、selected、disabled</a:t>
            </a:r>
            <a:endParaRPr kumimoji="0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4.3 </a:t>
            </a:r>
            <a:r>
              <a:rPr lang="zh-CN" altLang="en-US" smtClean="0"/>
              <a:t>表单元素的属性操作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：仿京东显示密码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77570" y="1695450"/>
            <a:ext cx="6488430" cy="415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点击按钮将密码框切换为</a:t>
            </a:r>
            <a:r>
              <a:rPr lang="zh-CN" altLang="en-US"/>
              <a:t>文本框</a:t>
            </a:r>
            <a:r>
              <a:rPr lang="zh-CN" altLang="en-US" smtClean="0"/>
              <a:t>，</a:t>
            </a:r>
            <a:r>
              <a:rPr lang="zh-CN" altLang="en-US"/>
              <a:t>并</a:t>
            </a:r>
            <a:r>
              <a:rPr lang="zh-CN" altLang="en-US" smtClean="0"/>
              <a:t>可以</a:t>
            </a:r>
            <a:r>
              <a:rPr lang="zh-CN" altLang="en-US" dirty="0"/>
              <a:t>查看</a:t>
            </a:r>
            <a:r>
              <a:rPr lang="zh-CN" altLang="en-US"/>
              <a:t>密码</a:t>
            </a:r>
            <a:r>
              <a:rPr lang="zh-CN" altLang="en-US" smtClean="0"/>
              <a:t>明文。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73" y="2373836"/>
            <a:ext cx="4415790" cy="214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 点击眼睛按钮，把密码框类型改为文本框就可以看见里面的密码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一个按钮两个状态，点击一次，切换为文本框，继续点击一次切换为密码框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算法：利用一个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flag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变量，来判断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flag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的值，如果是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就切换为文本框，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flag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设置为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，如果是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就切换为密码框，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flag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设置为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noProof="0" dirty="0">
                <a:sym typeface="+mn-ea"/>
              </a:rPr>
              <a:t>DOM </a:t>
            </a:r>
            <a:r>
              <a:rPr lang="zh-CN" altLang="en-US" noProof="0" dirty="0">
                <a:sym typeface="+mn-ea"/>
              </a:rPr>
              <a:t>简介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805815" y="1485177"/>
            <a:ext cx="6650062" cy="15487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文档对象模型</a:t>
            </a:r>
            <a:r>
              <a:rPr dirty="0">
                <a:sym typeface="+mn-ea"/>
              </a:rPr>
              <a:t>（Document Object Model</a:t>
            </a:r>
            <a:r>
              <a:rPr>
                <a:sym typeface="+mn-ea"/>
              </a:rPr>
              <a:t>，</a:t>
            </a:r>
            <a:r>
              <a:rPr smtClean="0">
                <a:sym typeface="+mn-ea"/>
              </a:rPr>
              <a:t>简称</a:t>
            </a:r>
            <a:r>
              <a:rPr lang="en-US" smtClean="0">
                <a:sym typeface="+mn-ea"/>
              </a:rPr>
              <a:t> </a:t>
            </a:r>
            <a:r>
              <a:rPr smtClean="0">
                <a:solidFill>
                  <a:srgbClr val="FF0000"/>
                </a:solidFill>
                <a:sym typeface="+mn-ea"/>
              </a:rPr>
              <a:t>DOM</a:t>
            </a:r>
            <a:r>
              <a:rPr>
                <a:sym typeface="+mn-ea"/>
              </a:rPr>
              <a:t>），</a:t>
            </a:r>
            <a:r>
              <a:rPr smtClean="0">
                <a:sym typeface="+mn-ea"/>
              </a:rPr>
              <a:t>是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W3C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组织推荐的处理可扩展标记语言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或者</a:t>
            </a:r>
            <a:r>
              <a:rPr lang="en-US" altLang="zh-CN" dirty="0">
                <a:sym typeface="+mn-ea"/>
              </a:rPr>
              <a:t>XML</a:t>
            </a:r>
            <a:r>
              <a:rPr lang="zh-CN" altLang="en-US" dirty="0">
                <a:sym typeface="+mn-ea"/>
              </a:rPr>
              <a:t>）</a:t>
            </a:r>
            <a:r>
              <a:rPr dirty="0">
                <a:sym typeface="+mn-ea"/>
              </a:rPr>
              <a:t>的标准</a:t>
            </a:r>
            <a:r>
              <a:rPr dirty="0">
                <a:solidFill>
                  <a:srgbClr val="FF0000"/>
                </a:solidFill>
                <a:sym typeface="+mn-ea"/>
              </a:rPr>
              <a:t>编程接口</a:t>
            </a:r>
            <a:r>
              <a:rPr dirty="0">
                <a:sym typeface="+mn-ea"/>
              </a:rPr>
              <a:t>。</a:t>
            </a:r>
          </a:p>
          <a:p>
            <a:r>
              <a:rPr lang="zh-CN" altLang="zh-CN">
                <a:sym typeface="+mn-ea"/>
              </a:rPr>
              <a:t>W3C 已经定义了</a:t>
            </a:r>
            <a:r>
              <a:rPr lang="zh-CN" altLang="zh-CN" smtClean="0">
                <a:sym typeface="+mn-ea"/>
              </a:rPr>
              <a:t>一系列</a:t>
            </a:r>
            <a:r>
              <a:rPr lang="zh-CN" altLang="en-US" smtClean="0">
                <a:sym typeface="+mn-ea"/>
              </a:rPr>
              <a:t>的</a:t>
            </a:r>
            <a:r>
              <a:rPr lang="zh-CN" altLang="zh-CN" smtClean="0">
                <a:sym typeface="+mn-ea"/>
              </a:rPr>
              <a:t> </a:t>
            </a:r>
            <a:r>
              <a:rPr lang="zh-CN" altLang="zh-CN">
                <a:sym typeface="+mn-ea"/>
              </a:rPr>
              <a:t>DOM </a:t>
            </a:r>
            <a:r>
              <a:rPr lang="zh-CN" altLang="zh-CN" smtClean="0">
                <a:sym typeface="+mn-ea"/>
              </a:rPr>
              <a:t>接口</a:t>
            </a:r>
            <a:r>
              <a:rPr lang="zh-CN" altLang="en-US">
                <a:sym typeface="+mn-ea"/>
              </a:rPr>
              <a:t>，</a:t>
            </a:r>
            <a:r>
              <a:rPr smtClean="0">
                <a:sym typeface="+mn-ea"/>
              </a:rPr>
              <a:t>通过</a:t>
            </a:r>
            <a:r>
              <a:rPr lang="zh-CN" altLang="en-US" smtClean="0">
                <a:sym typeface="+mn-ea"/>
              </a:rPr>
              <a:t>这些</a:t>
            </a:r>
            <a:r>
              <a:rPr smtClean="0">
                <a:sym typeface="+mn-ea"/>
              </a:rPr>
              <a:t> </a:t>
            </a:r>
            <a:r>
              <a:rPr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接口</a:t>
            </a:r>
            <a:r>
              <a:rPr smtClean="0">
                <a:sym typeface="+mn-ea"/>
              </a:rPr>
              <a:t>可以改变网页</a:t>
            </a:r>
            <a:r>
              <a:rPr lang="zh-CN" altLang="en-US" smtClean="0">
                <a:sym typeface="+mn-ea"/>
              </a:rPr>
              <a:t>的</a:t>
            </a:r>
            <a:r>
              <a:rPr smtClean="0">
                <a:sym typeface="+mn-ea"/>
              </a:rPr>
              <a:t>内容</a:t>
            </a:r>
            <a:r>
              <a:rPr dirty="0">
                <a:sym typeface="+mn-ea"/>
              </a:rPr>
              <a:t>、</a:t>
            </a:r>
            <a:r>
              <a:rPr>
                <a:sym typeface="+mn-ea"/>
              </a:rPr>
              <a:t>结构和样式</a:t>
            </a:r>
            <a:r>
              <a:rPr lang="zh-CN" smtClean="0">
                <a:sym typeface="+mn-ea"/>
              </a:rPr>
              <a:t>。</a:t>
            </a:r>
            <a:endParaRPr lang="zh-CN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en-US" altLang="zh-CN" smtClean="0"/>
              <a:t>.1 </a:t>
            </a:r>
            <a:r>
              <a:rPr lang="zh-CN" altLang="en-US" smtClean="0"/>
              <a:t>什么是 </a:t>
            </a:r>
            <a:r>
              <a:rPr lang="en-US" altLang="zh-CN" smtClean="0"/>
              <a:t>DOM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360" y="1996463"/>
            <a:ext cx="6130925" cy="83856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element.style     </a:t>
            </a:r>
            <a:r>
              <a:rPr kumimoji="0" lang="zh-CN" alt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行</a:t>
            </a:r>
            <a:r>
              <a:rPr kumimoji="0" lang="zh-CN" alt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内样式操作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2.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element.className </a:t>
            </a:r>
            <a:r>
              <a:rPr kumimoji="0" lang="zh-CN" alt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类名样式操作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48360" y="3033955"/>
            <a:ext cx="6738620" cy="1290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注意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：</a:t>
            </a:r>
            <a:endParaRPr lang="en-US" altLang="zh-CN" smtClean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1.JS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里面的样式采取驼峰命名法 比如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fontSize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、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backgroundColor</a:t>
            </a:r>
          </a:p>
          <a:p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2.JS </a:t>
            </a:r>
            <a:r>
              <a:rPr lang="zh-CN" alt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修改 </a:t>
            </a: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style </a:t>
            </a:r>
            <a:r>
              <a:rPr lang="zh-CN" alt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样式操作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，产生的是行内样式，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CSS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权重比较高</a:t>
            </a:r>
            <a:endParaRPr lang="zh-CN" altLang="en-US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zh-CN" altLang="en-US" smtClean="0"/>
              <a:t>样式属性操作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23" y="1485177"/>
            <a:ext cx="6738620" cy="418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我们可以通过 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修改元素的大小、颜色、位置等样式。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淘宝点击关闭二维码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415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当鼠标</a:t>
            </a:r>
            <a:r>
              <a:rPr lang="zh-CN" altLang="en-US" dirty="0"/>
              <a:t>点击二维码关闭按钮的时候，则关闭整个二</a:t>
            </a:r>
            <a:r>
              <a:rPr lang="zh-CN" altLang="en-US"/>
              <a:t>维</a:t>
            </a:r>
            <a:r>
              <a:rPr lang="zh-CN" altLang="en-US" smtClean="0"/>
              <a:t>码。</a:t>
            </a:r>
            <a:endParaRPr lang="zh-CN" altLang="en-US" dirty="0"/>
          </a:p>
        </p:txBody>
      </p:sp>
      <p:pic>
        <p:nvPicPr>
          <p:cNvPr id="2050" name="Picture 2" descr="C:\Users\apple\Desktop\GI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29" y="2231988"/>
            <a:ext cx="2621168" cy="20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4" y="1660589"/>
            <a:ext cx="6558933" cy="5770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 利用样式的显示和隐藏完成，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display:none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隐藏元素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display:block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显示元素  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点击按钮，就让这个二维码盒子隐藏起来即可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4"/>
            <a:ext cx="6403975" cy="17141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btn = document.querySelector('.close-btn');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var box = document.querySelector('.box');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// 2.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注册事件 程序处理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btn.onclick = function() {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box.style.display = 'none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';</a:t>
            </a:r>
            <a:endParaRPr lang="en-US" altLang="zh-CN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精灵图背景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369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可以</a:t>
            </a:r>
            <a:r>
              <a:rPr lang="zh-CN" altLang="en-US" smtClean="0"/>
              <a:t>利用 </a:t>
            </a:r>
            <a:r>
              <a:rPr lang="en-US" altLang="zh-CN" smtClean="0"/>
              <a:t>for </a:t>
            </a:r>
            <a:r>
              <a:rPr lang="zh-CN" altLang="en-US" smtClean="0"/>
              <a:t>循环</a:t>
            </a:r>
            <a:r>
              <a:rPr lang="zh-CN" altLang="en-US" dirty="0"/>
              <a:t>设置一组元素的精灵图背景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2" y="2330991"/>
            <a:ext cx="27051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首先精灵图图片排列有规律的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利用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  修改精灵图片的 背景位置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剩下的就是考验你的数学功底了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让循环里面的 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索引号 *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44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就是每个图片的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4"/>
            <a:ext cx="6403975" cy="170340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lis = document.querySelectorAll('li');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for (var i = 0; i &lt; lis.length; i++) {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//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让索引号 乘以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44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就是每个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的背景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y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坐标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index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就是我们的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y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坐标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var index = i * 44;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lis[i].style.backgroundPosition = '0 -' + index + 'px';</a:t>
            </a: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：显示隐藏文本框内容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4610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当鼠标</a:t>
            </a:r>
            <a:r>
              <a:rPr lang="zh-CN" altLang="en-US"/>
              <a:t>点击</a:t>
            </a:r>
            <a:r>
              <a:rPr lang="zh-CN" altLang="en-US" smtClean="0"/>
              <a:t>文本框时，</a:t>
            </a:r>
            <a:r>
              <a:rPr lang="zh-CN" altLang="en-US" dirty="0"/>
              <a:t>里面的默认</a:t>
            </a:r>
            <a:r>
              <a:rPr lang="zh-CN" altLang="en-US"/>
              <a:t>文字</a:t>
            </a:r>
            <a:r>
              <a:rPr lang="zh-CN" altLang="en-US" smtClean="0"/>
              <a:t>隐藏，当鼠标</a:t>
            </a:r>
            <a:r>
              <a:rPr lang="zh-CN" altLang="en-US"/>
              <a:t>离开</a:t>
            </a:r>
            <a:r>
              <a:rPr lang="zh-CN" altLang="en-US" smtClean="0"/>
              <a:t>文本框时，</a:t>
            </a:r>
            <a:r>
              <a:rPr lang="zh-CN" altLang="en-US" dirty="0"/>
              <a:t>里面的</a:t>
            </a:r>
            <a:r>
              <a:rPr lang="zh-CN" altLang="en-US"/>
              <a:t>文字</a:t>
            </a:r>
            <a:r>
              <a:rPr lang="zh-CN" altLang="en-US" smtClean="0"/>
              <a:t>显示。</a:t>
            </a:r>
            <a:endParaRPr lang="zh-CN" altLang="en-US" dirty="0"/>
          </a:p>
        </p:txBody>
      </p:sp>
      <p:pic>
        <p:nvPicPr>
          <p:cNvPr id="4098" name="Picture 2" descr="C:\Users\apple\Desktop\GI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32" y="2549450"/>
            <a:ext cx="44481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4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首先表单需要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个新事件，获得焦点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onfocus 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失去焦点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onblur   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如果获得焦点， 判断表单里面内容是否为默认文字，如果是默认文字，就清空表单内容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如果失去焦点， 判断表单内容是否为空，如果为空，则表单内容改为默认文字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9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360" y="1996463"/>
            <a:ext cx="6130925" cy="83856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element.style     </a:t>
            </a:r>
            <a:r>
              <a:rPr kumimoji="0" lang="zh-CN" alt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行</a:t>
            </a:r>
            <a:r>
              <a:rPr kumimoji="0" lang="zh-CN" alt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内样式操作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2.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element.className </a:t>
            </a:r>
            <a:r>
              <a:rPr kumimoji="0" lang="zh-CN" alt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类名样式操作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48360" y="3033955"/>
            <a:ext cx="6738620" cy="12906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注意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：</a:t>
            </a:r>
            <a:endParaRPr lang="en-US" altLang="zh-CN" smtClean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如果样式修改较多，可以采取操作类名方式更改元素样式。 </a:t>
            </a:r>
            <a:endParaRPr lang="en-US" altLang="zh-CN" smtClean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2. class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因为是个保留字，因此使用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className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来操作元素类名属性</a:t>
            </a:r>
            <a:endParaRPr lang="en-US" altLang="zh-CN" smtClean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3. className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会直接更改元素的类名，会覆盖原先的类名。</a:t>
            </a:r>
            <a:endParaRPr lang="zh-CN" altLang="en-US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zh-CN" altLang="en-US" smtClean="0"/>
              <a:t>样式属性操作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23" y="1485177"/>
            <a:ext cx="6738620" cy="418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我们可以通过 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修改元素的大小、颜色、位置等样式。</a:t>
            </a:r>
            <a:endParaRPr 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4892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noProof="0" dirty="0">
                <a:sym typeface="+mn-ea"/>
              </a:rPr>
              <a:t>DOM </a:t>
            </a:r>
            <a:r>
              <a:rPr lang="zh-CN" altLang="en-US" noProof="0" dirty="0">
                <a:sym typeface="+mn-ea"/>
              </a:rPr>
              <a:t>简介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3" name="内容占位符 5"/>
          <p:cNvSpPr>
            <a:spLocks noGrp="1"/>
          </p:cNvSpPr>
          <p:nvPr/>
        </p:nvSpPr>
        <p:spPr>
          <a:xfrm>
            <a:off x="738523" y="3600187"/>
            <a:ext cx="6738620" cy="1436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>
                <a:sym typeface="+mn-ea"/>
              </a:rPr>
              <a:t> </a:t>
            </a:r>
            <a:r>
              <a:rPr dirty="0">
                <a:sym typeface="+mn-ea"/>
              </a:rPr>
              <a:t>文档</a:t>
            </a:r>
            <a:r>
              <a:rPr>
                <a:sym typeface="+mn-ea"/>
              </a:rPr>
              <a:t>：</a:t>
            </a:r>
            <a:r>
              <a:rPr smtClean="0">
                <a:sym typeface="+mn-ea"/>
              </a:rPr>
              <a:t>一个页面就是一个文档</a:t>
            </a:r>
            <a:r>
              <a:rPr lang="zh-CN" altLang="en-US" smtClean="0">
                <a:sym typeface="+mn-ea"/>
              </a:rPr>
              <a:t>，</a:t>
            </a:r>
            <a:r>
              <a:rPr lang="en-US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中使用 </a:t>
            </a:r>
            <a:r>
              <a:rPr lang="en-US" smtClean="0">
                <a:sym typeface="+mn-ea"/>
              </a:rPr>
              <a:t>document </a:t>
            </a:r>
            <a:r>
              <a:rPr lang="zh-CN" altLang="en-US" smtClean="0">
                <a:sym typeface="+mn-ea"/>
              </a:rPr>
              <a:t>表示</a:t>
            </a:r>
            <a:endParaRPr 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>
                <a:sym typeface="+mn-ea"/>
              </a:rPr>
              <a:t> </a:t>
            </a:r>
            <a:r>
              <a:rPr dirty="0">
                <a:sym typeface="+mn-ea"/>
              </a:rPr>
              <a:t>元素</a:t>
            </a:r>
            <a:r>
              <a:rPr>
                <a:sym typeface="+mn-ea"/>
              </a:rPr>
              <a:t>：</a:t>
            </a:r>
            <a:r>
              <a:rPr smtClean="0">
                <a:sym typeface="+mn-ea"/>
              </a:rPr>
              <a:t>页面中的所有标签都是元素</a:t>
            </a:r>
            <a:r>
              <a:rPr lang="zh-CN" altLang="en-US" smtClean="0">
                <a:sym typeface="+mn-ea"/>
              </a:rPr>
              <a:t>，</a:t>
            </a:r>
            <a:r>
              <a:rPr lang="en-US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中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 smtClean="0">
                <a:sym typeface="+mn-ea"/>
              </a:rPr>
              <a:t>element </a:t>
            </a:r>
            <a:r>
              <a:rPr lang="zh-CN" altLang="en-US" smtClean="0">
                <a:sym typeface="+mn-ea"/>
              </a:rPr>
              <a:t>表示</a:t>
            </a:r>
            <a:endParaRPr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>
                <a:sym typeface="+mn-ea"/>
              </a:rPr>
              <a:t> </a:t>
            </a:r>
            <a:r>
              <a:rPr dirty="0">
                <a:sym typeface="+mn-ea"/>
              </a:rPr>
              <a:t>节点：网页中的所有内容都是节点（标签、属性、文本、</a:t>
            </a:r>
            <a:r>
              <a:rPr>
                <a:sym typeface="+mn-ea"/>
              </a:rPr>
              <a:t>注释等</a:t>
            </a:r>
            <a:r>
              <a:rPr smtClean="0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，</a:t>
            </a:r>
            <a:r>
              <a:rPr lang="en-US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中</a:t>
            </a:r>
            <a:r>
              <a:rPr lang="zh-CN" altLang="en-US">
                <a:sym typeface="+mn-ea"/>
              </a:rPr>
              <a:t>使用</a:t>
            </a:r>
            <a:r>
              <a:rPr smtClean="0">
                <a:sym typeface="+mn-ea"/>
              </a:rPr>
              <a:t> </a:t>
            </a:r>
            <a:r>
              <a:rPr lang="en-US" smtClean="0">
                <a:sym typeface="+mn-ea"/>
              </a:rPr>
              <a:t>node </a:t>
            </a:r>
            <a:r>
              <a:rPr lang="zh-CN" altLang="en-US" smtClean="0">
                <a:sym typeface="+mn-ea"/>
              </a:rPr>
              <a:t>表示</a:t>
            </a:r>
            <a:endParaRPr lang="en-US" dirty="0">
              <a:sym typeface="+mn-ea"/>
            </a:endParaRPr>
          </a:p>
          <a:p>
            <a:r>
              <a:rPr lang="en-US" b="1" dirty="0">
                <a:solidFill>
                  <a:srgbClr val="FF0000"/>
                </a:solidFill>
                <a:sym typeface="+mn-ea"/>
              </a:rPr>
              <a:t>DOM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把以上内容都看做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是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对象</a:t>
            </a:r>
            <a:endParaRPr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74" y="1264591"/>
            <a:ext cx="4316118" cy="2335596"/>
          </a:xfrm>
          <a:prstGeom prst="rect">
            <a:avLst/>
          </a:prstGeom>
        </p:spPr>
      </p:pic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1.2 DOM </a:t>
            </a:r>
            <a:r>
              <a:rPr lang="zh-CN" altLang="en-US" smtClean="0"/>
              <a:t>树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密码框格式提示错误信息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4305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用户</a:t>
            </a:r>
            <a:r>
              <a:rPr lang="zh-CN" altLang="en-US"/>
              <a:t>如果</a:t>
            </a:r>
            <a:r>
              <a:rPr lang="zh-CN" altLang="en-US" smtClean="0"/>
              <a:t>离开</a:t>
            </a:r>
            <a:r>
              <a:rPr lang="zh-CN" altLang="en-US"/>
              <a:t>密码</a:t>
            </a:r>
            <a:r>
              <a:rPr lang="zh-CN" altLang="en-US" smtClean="0"/>
              <a:t>框</a:t>
            </a:r>
            <a:r>
              <a:rPr lang="zh-CN" altLang="en-US" dirty="0"/>
              <a:t>，里面输入</a:t>
            </a:r>
            <a:r>
              <a:rPr lang="zh-CN" altLang="en-US"/>
              <a:t>个数</a:t>
            </a:r>
            <a:r>
              <a:rPr lang="zh-CN" altLang="en-US" smtClean="0"/>
              <a:t>不是</a:t>
            </a:r>
            <a:r>
              <a:rPr lang="en-US" altLang="zh-CN" smtClean="0"/>
              <a:t>6~16</a:t>
            </a:r>
            <a:r>
              <a:rPr lang="zh-CN" altLang="en-US" smtClean="0"/>
              <a:t>，则</a:t>
            </a:r>
            <a:r>
              <a:rPr lang="zh-CN" altLang="en-US"/>
              <a:t>提示</a:t>
            </a:r>
            <a:r>
              <a:rPr lang="zh-CN" altLang="en-US" smtClean="0"/>
              <a:t>错误信息，否则</a:t>
            </a:r>
            <a:r>
              <a:rPr lang="zh-CN" altLang="en-US" dirty="0"/>
              <a:t>提示输入正确信息</a:t>
            </a:r>
          </a:p>
        </p:txBody>
      </p:sp>
      <p:pic>
        <p:nvPicPr>
          <p:cNvPr id="1027" name="Picture 3" descr="C:\Users\apple\Desktop\GI23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16" y="2571750"/>
            <a:ext cx="50768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首先判断的事件是表单失去焦点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onblur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如果输入正确则提示正确的信息颜色为绿色小图标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变化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如果输入不是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位，则提示错误信息颜色为红色 小图标变化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因为里面变化样式较多，我们采取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className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修改样式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元素总结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27449" y="817812"/>
            <a:ext cx="6488430" cy="1462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操作元素是 </a:t>
            </a:r>
            <a:r>
              <a:rPr lang="en-US" altLang="zh-CN" smtClean="0"/>
              <a:t>DOM </a:t>
            </a:r>
            <a:r>
              <a:rPr lang="zh-CN" altLang="en-US" smtClean="0"/>
              <a:t>核心内容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8057" y="2770177"/>
            <a:ext cx="1172584" cy="478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操作元素</a:t>
            </a:r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2174093" y="1656273"/>
            <a:ext cx="827291" cy="26840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49712" y="1416916"/>
            <a:ext cx="1605168" cy="478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操作元素内容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4962118" y="1342016"/>
            <a:ext cx="309130" cy="628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32124" y="1206157"/>
            <a:ext cx="936401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innerText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32124" y="1834671"/>
            <a:ext cx="1097768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innerHTML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49712" y="2354622"/>
            <a:ext cx="1605168" cy="478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操作常见元素</a:t>
            </a:r>
            <a:r>
              <a:rPr lang="zh-CN" altLang="en-US"/>
              <a:t>属性</a:t>
            </a:r>
          </a:p>
        </p:txBody>
      </p:sp>
      <p:sp>
        <p:nvSpPr>
          <p:cNvPr id="15" name="矩形 14"/>
          <p:cNvSpPr/>
          <p:nvPr/>
        </p:nvSpPr>
        <p:spPr>
          <a:xfrm>
            <a:off x="3149712" y="3141726"/>
            <a:ext cx="1605168" cy="478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操作表单元素</a:t>
            </a:r>
            <a:r>
              <a:rPr lang="zh-CN" altLang="en-US"/>
              <a:t>属性</a:t>
            </a:r>
          </a:p>
        </p:txBody>
      </p:sp>
      <p:sp>
        <p:nvSpPr>
          <p:cNvPr id="16" name="矩形 15"/>
          <p:cNvSpPr/>
          <p:nvPr/>
        </p:nvSpPr>
        <p:spPr>
          <a:xfrm>
            <a:off x="3149712" y="4087508"/>
            <a:ext cx="1605168" cy="478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操作元素样式属性</a:t>
            </a:r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4953149" y="4073568"/>
            <a:ext cx="309130" cy="628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423155" y="3937709"/>
            <a:ext cx="1472497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element.style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3155" y="4566223"/>
            <a:ext cx="1097768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className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2587738" y="2593980"/>
            <a:ext cx="508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587738" y="3351990"/>
            <a:ext cx="508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116683" y="2458121"/>
            <a:ext cx="2099196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smtClean="0">
                <a:solidFill>
                  <a:schemeClr val="bg1"/>
                </a:solidFill>
              </a:rPr>
              <a:t>rc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href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title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alt</a:t>
            </a:r>
            <a:r>
              <a:rPr lang="zh-CN" altLang="en-US" smtClean="0">
                <a:solidFill>
                  <a:schemeClr val="bg1"/>
                </a:solidFill>
              </a:rPr>
              <a:t>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16683" y="3245224"/>
            <a:ext cx="2099196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en-US" altLang="zh-CN" smtClean="0">
                <a:solidFill>
                  <a:schemeClr val="bg1"/>
                </a:solidFill>
              </a:rPr>
              <a:t>ype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value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disabled</a:t>
            </a:r>
            <a:r>
              <a:rPr lang="zh-CN" altLang="en-US" smtClean="0">
                <a:solidFill>
                  <a:schemeClr val="bg1"/>
                </a:solidFill>
              </a:rPr>
              <a:t>等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9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35025" y="2026734"/>
            <a:ext cx="6488430" cy="1462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1. </a:t>
            </a:r>
            <a:r>
              <a:rPr lang="zh-CN" altLang="en-US"/>
              <a:t>世纪佳</a:t>
            </a:r>
            <a:r>
              <a:rPr lang="zh-CN" altLang="en-US" smtClean="0"/>
              <a:t>缘 用户名 显示隐藏内容</a:t>
            </a:r>
            <a:endParaRPr lang="zh-CN" dirty="0"/>
          </a:p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 smtClean="0"/>
              <a:t>京东关闭广告（直接隐藏即可）</a:t>
            </a:r>
            <a:endParaRPr lang="en-US" altLang="zh-CN" smtClean="0"/>
          </a:p>
          <a:p>
            <a:r>
              <a:rPr lang="en-US" altLang="zh-CN" smtClean="0"/>
              <a:t>3. </a:t>
            </a:r>
            <a:r>
              <a:rPr lang="zh-CN" altLang="en-US" smtClean="0"/>
              <a:t>新浪下拉菜单（微博即可）</a:t>
            </a:r>
            <a:endParaRPr lang="en-US" altLang="zh-CN" smtClean="0"/>
          </a:p>
          <a:p>
            <a:r>
              <a:rPr lang="en-US" altLang="zh-CN" smtClean="0"/>
              <a:t>4. </a:t>
            </a:r>
            <a:r>
              <a:rPr lang="zh-CN" altLang="en-US" smtClean="0"/>
              <a:t>开关灯案例（见素材）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8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pic>
        <p:nvPicPr>
          <p:cNvPr id="3" name="图片 2" descr="GIF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1485177"/>
            <a:ext cx="2800350" cy="638175"/>
          </a:xfrm>
          <a:prstGeom prst="rect">
            <a:avLst/>
          </a:prstGeom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35025" y="2026734"/>
            <a:ext cx="6488430" cy="1462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如果有同一组元素，我们想要某一个元素实现某种样式， 需要</a:t>
            </a:r>
            <a:r>
              <a:rPr lang="zh-CN"/>
              <a:t>用</a:t>
            </a:r>
            <a:r>
              <a:rPr lang="zh-CN" smtClean="0"/>
              <a:t>到</a:t>
            </a:r>
            <a:r>
              <a:rPr lang="zh-CN" altLang="en-US" smtClean="0"/>
              <a:t>循环的</a:t>
            </a:r>
            <a:r>
              <a:rPr lang="zh-CN" smtClean="0"/>
              <a:t>排他</a:t>
            </a:r>
            <a:r>
              <a:rPr lang="zh-CN" dirty="0"/>
              <a:t>思想算法：</a:t>
            </a:r>
          </a:p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所有元素</a:t>
            </a:r>
            <a:r>
              <a:rPr lang="zh-CN" altLang="en-US" dirty="0"/>
              <a:t>全部清除样式（干掉其他人）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给当前元素设置样式 （留下我自己）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注意顺序不能颠倒，首先干掉其他人，再设置自己</a:t>
            </a: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4.5 </a:t>
            </a:r>
            <a:r>
              <a:rPr lang="zh-CN" altLang="en-US" smtClean="0"/>
              <a:t>排他思想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度换肤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这个案例练习的是给一组元素注册事件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个小图片利用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当我们点击了这个图片，让我们页面背景改为当前的图片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核心算法： 把当前图片的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src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路径取过来，给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body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做为背景即可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21404"/>
            <a:ext cx="6403975" cy="234180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// 1. 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获取元素 </a:t>
            </a: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imgs = document.querySelector('.baidu').querySelectorAll('img');</a:t>
            </a: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// 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2. 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循环注册事件 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for (var i = 0; i &lt; imgs.length; i++) {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imgs[i].onclick = function() {</a:t>
            </a: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document.body.style.backgroundImage 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= 'url(' + this.src + ')';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：表格隔行变色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026" name="Picture 2" descr="C:\Users\apple\Desktop\GI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2125027"/>
            <a:ext cx="6953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到新的鼠标事件 鼠标经过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onmouseover  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鼠标离开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onmouseout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核心思路：鼠标经过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行，当前的行变背景颜色， 鼠标离开去掉当前的背景颜色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 第一行（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thead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里面的行）不需要变换颜色，因此我们获取的是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tbody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里面的行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5665" y="1344295"/>
            <a:ext cx="4991100" cy="2946400"/>
          </a:xfrm>
        </p:spPr>
        <p:txBody>
          <a:bodyPr>
            <a:norm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DOM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简介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rgbClr val="FF0000"/>
                </a:solidFill>
                <a:sym typeface="+mn-ea"/>
              </a:rPr>
              <a:t> </a:t>
            </a:r>
            <a:r>
              <a:rPr lang="en-US" noProof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noProof="0" smtClean="0">
                <a:solidFill>
                  <a:srgbClr val="FF0000"/>
                </a:solidFill>
                <a:sym typeface="+mn-ea"/>
              </a:rPr>
              <a:t>获取</a:t>
            </a:r>
            <a:r>
              <a:rPr lang="zh-CN" noProof="0" dirty="0">
                <a:solidFill>
                  <a:srgbClr val="FF0000"/>
                </a:solidFill>
                <a:sym typeface="+mn-ea"/>
              </a:rPr>
              <a:t>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事件基础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操作元素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节点操作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：表单全选取消全选案例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628650" y="1800824"/>
            <a:ext cx="6488430" cy="22099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业务需求：</a:t>
            </a:r>
            <a:endParaRPr lang="en-US" altLang="zh-CN" b="1" smtClean="0"/>
          </a:p>
          <a:p>
            <a:pPr marL="228600" indent="-228600">
              <a:buAutoNum type="arabicPeriod"/>
            </a:pPr>
            <a:r>
              <a:rPr lang="zh-CN" altLang="en-US" smtClean="0"/>
              <a:t>点击上面全选复选框，下面所有的复选框都选中（全选）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再次点击全选复选框，下面所有的复选框都不中选（取消全选）</a:t>
            </a:r>
            <a:endParaRPr lang="en-US" altLang="zh-CN" smtClean="0"/>
          </a:p>
          <a:p>
            <a:pPr marL="228600" indent="-228600">
              <a:buAutoNum type="arabicPeriod" startAt="3"/>
            </a:pPr>
            <a:r>
              <a:rPr lang="zh-CN" altLang="en-US" smtClean="0"/>
              <a:t>如果下面复选框全部选中，上面全选按钮就自动选中</a:t>
            </a:r>
            <a:endParaRPr lang="en-US" altLang="zh-CN" smtClean="0"/>
          </a:p>
          <a:p>
            <a:pPr marL="228600" indent="-228600">
              <a:buAutoNum type="arabicPeriod" startAt="3"/>
            </a:pPr>
            <a:r>
              <a:rPr lang="zh-CN" altLang="en-US" smtClean="0"/>
              <a:t>如果下面复选框有一个没有选中，上面全选按钮就不选中</a:t>
            </a:r>
            <a:endParaRPr lang="en-US" altLang="zh-CN" smtClean="0"/>
          </a:p>
          <a:p>
            <a:pPr marL="228600" indent="-228600">
              <a:buAutoNum type="arabicPeriod" startAt="3"/>
            </a:pPr>
            <a:r>
              <a:rPr lang="zh-CN" altLang="en-US" smtClean="0"/>
              <a:t>所有复选框一开始默认都没选中状态</a:t>
            </a:r>
            <a:endParaRPr lang="zh-CN" altLang="en-US" dirty="0"/>
          </a:p>
        </p:txBody>
      </p:sp>
      <p:pic>
        <p:nvPicPr>
          <p:cNvPr id="2051" name="Picture 3" descr="C:\Users\apple\Desktop\GI2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10" y="1824726"/>
            <a:ext cx="31908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827874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全选和取消全选做法： 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让下面所有复选框的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checked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属性（选中状态）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跟随 全选按钮即可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下面复选框需要全部选中， 上面全选才能选中做法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给下面所有复选框绑定点击事件，每次点击，都要循环查看下面所有的复选框是否有没选中的，如果有一个没选中的， 上面全选就不选中。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可以设置一个变量，来控制全选是否选中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35025" y="1431290"/>
            <a:ext cx="6488430" cy="19443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/>
              <a:t>1. </a:t>
            </a:r>
            <a:r>
              <a:rPr lang="zh-CN" sz="1400" b="1" smtClean="0"/>
              <a:t>获取</a:t>
            </a:r>
            <a:r>
              <a:rPr lang="zh-CN" sz="1400" b="1" dirty="0"/>
              <a:t>属性值</a:t>
            </a:r>
            <a:endParaRPr lang="zh-CN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element</a:t>
            </a: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.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 获取属性值。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getAttribute(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4.6 </a:t>
            </a:r>
            <a:r>
              <a:rPr lang="zh-CN" altLang="en-US" smtClean="0"/>
              <a:t>自定义属性的操作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35025" y="2814405"/>
            <a:ext cx="6488430" cy="1348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smtClean="0"/>
              <a:t>区别：</a:t>
            </a:r>
            <a:endParaRPr lang="en-US" altLang="zh-CN" sz="1400" b="1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element.</a:t>
            </a:r>
            <a:r>
              <a:rPr lang="zh-CN" alt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获取内置属性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值（元素本身自带的属性）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getAttribute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‘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’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; 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主要获得自定义的属性 （标准） 我们程序员自定义的属性</a:t>
            </a:r>
            <a:endParaRPr lang="zh-CN" altLang="zh-CN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35025" y="1431290"/>
            <a:ext cx="6488430" cy="19443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/>
              <a:t>2. </a:t>
            </a:r>
            <a:r>
              <a:rPr lang="zh-CN" altLang="en-US" sz="1400" b="1"/>
              <a:t>设置</a:t>
            </a:r>
            <a:r>
              <a:rPr lang="zh-CN" sz="1400" b="1" smtClean="0"/>
              <a:t>属性</a:t>
            </a:r>
            <a:r>
              <a:rPr lang="zh-CN" sz="1400" b="1" dirty="0"/>
              <a:t>值</a:t>
            </a:r>
            <a:endParaRPr lang="zh-CN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element</a:t>
            </a: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.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属性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=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‘</a:t>
            </a:r>
            <a:r>
              <a:rPr lang="zh-CN" alt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值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’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设置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内置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值。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setAttribute(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', '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值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;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 </a:t>
            </a:r>
            <a:endParaRPr lang="zh-CN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4.6 </a:t>
            </a:r>
            <a:r>
              <a:rPr lang="zh-CN" altLang="en-US" smtClean="0"/>
              <a:t>自定义属性的操作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35025" y="2814405"/>
            <a:ext cx="6488430" cy="1348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smtClean="0"/>
              <a:t>区别：</a:t>
            </a:r>
            <a:endParaRPr lang="en-US" altLang="zh-CN" sz="1400" b="1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element.</a:t>
            </a:r>
            <a:r>
              <a:rPr lang="zh-CN" alt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设置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内置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值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element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set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</a:rPr>
              <a:t>Attribute(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‘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’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; 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主要设置自定义的属性 （标准）</a:t>
            </a:r>
            <a:endParaRPr lang="zh-CN" altLang="zh-CN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23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35025" y="1431290"/>
            <a:ext cx="6488430" cy="19443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/>
              <a:t>3</a:t>
            </a:r>
            <a:r>
              <a:rPr lang="en-US" altLang="zh-CN" sz="1400" b="1" smtClean="0"/>
              <a:t>. </a:t>
            </a:r>
            <a:r>
              <a:rPr lang="zh-CN" altLang="en-US" sz="1400" b="1"/>
              <a:t>移除</a:t>
            </a:r>
            <a:r>
              <a:rPr lang="zh-CN" sz="1400" b="1" smtClean="0"/>
              <a:t>属性</a:t>
            </a:r>
            <a:endParaRPr lang="zh-CN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removeAttribute(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zh-CN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4.6 </a:t>
            </a:r>
            <a:r>
              <a:rPr lang="zh-CN" altLang="en-US" smtClean="0"/>
              <a:t>自定义属性的操作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436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栏切换（重点案例）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026" name="Picture 2" descr="C:\Users\apple\Desktop\GI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62" y="2212783"/>
            <a:ext cx="6839333" cy="250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5"/>
          <p:cNvSpPr>
            <a:spLocks noGrp="1"/>
          </p:cNvSpPr>
          <p:nvPr/>
        </p:nvSpPr>
        <p:spPr>
          <a:xfrm>
            <a:off x="853440" y="1695450"/>
            <a:ext cx="6488430" cy="4610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当鼠标点击上面相应的选项卡（</a:t>
            </a:r>
            <a:r>
              <a:rPr lang="en-US" altLang="zh-CN" smtClean="0"/>
              <a:t>tab</a:t>
            </a:r>
            <a:r>
              <a:rPr lang="zh-CN" altLang="en-US" smtClean="0"/>
              <a:t>），下面内容跟随变化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25160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栏切换有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个大的模块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上的模块选项卡，点击某一个，当前这一个底色会是红色，其余不变（排他思想） 修改类名的方式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下面的模块内容，会跟随上面的选项卡变化。所以下面模块变化写到点击事件里面。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规律：下面的模块显示内容和上面的选项卡一一对应，相匹配。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给上面的</a:t>
            </a:r>
            <a:r>
              <a:rPr lang="en-US" altLang="zh-CN" sz="1050" smtClean="0"/>
              <a:t>tab_list </a:t>
            </a:r>
            <a:r>
              <a:rPr lang="zh-CN" altLang="en-US" sz="1050" smtClean="0"/>
              <a:t>里面的所有小</a:t>
            </a:r>
            <a:r>
              <a:rPr lang="en-US" altLang="zh-CN" sz="1050" smtClean="0"/>
              <a:t>li </a:t>
            </a:r>
            <a:r>
              <a:rPr lang="zh-CN" altLang="en-US" sz="1050" smtClean="0"/>
              <a:t>添加自定义属性，属性值从</a:t>
            </a:r>
            <a:r>
              <a:rPr lang="en-US" altLang="zh-CN" sz="1050" smtClean="0"/>
              <a:t>0</a:t>
            </a:r>
            <a:r>
              <a:rPr lang="zh-CN" altLang="en-US" sz="1050" smtClean="0"/>
              <a:t>开始编号。</a:t>
            </a:r>
            <a:endParaRPr lang="en-US" altLang="zh-CN" sz="1050" smtClean="0"/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/>
              <a:t> 当我们点击</a:t>
            </a:r>
            <a:r>
              <a:rPr lang="en-US" altLang="zh-CN" sz="1050"/>
              <a:t>tab_list </a:t>
            </a:r>
            <a:r>
              <a:rPr lang="zh-CN" altLang="en-US" sz="1050" smtClean="0"/>
              <a:t>里面的某个小</a:t>
            </a:r>
            <a:r>
              <a:rPr lang="en-US" altLang="zh-CN" sz="1050" smtClean="0"/>
              <a:t>li</a:t>
            </a:r>
            <a:r>
              <a:rPr lang="zh-CN" altLang="en-US" sz="1050" smtClean="0"/>
              <a:t>，让</a:t>
            </a:r>
            <a:r>
              <a:rPr lang="en-US" altLang="zh-CN" sz="1050" smtClean="0"/>
              <a:t>tab_con </a:t>
            </a:r>
            <a:r>
              <a:rPr lang="zh-CN" altLang="en-US" sz="1050" smtClean="0"/>
              <a:t>里面对应序号的 内容显示，其余隐藏（排他思想）</a:t>
            </a:r>
            <a:endParaRPr lang="en-US" altLang="zh-CN" sz="1050"/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35025" y="1431290"/>
            <a:ext cx="6488430" cy="19443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自定义属性目的：是</a:t>
            </a:r>
            <a:r>
              <a:rPr lang="zh-CN" altLang="en-US" b="1">
                <a:solidFill>
                  <a:srgbClr val="FF0000"/>
                </a:solidFill>
              </a:rPr>
              <a:t>为了</a:t>
            </a:r>
            <a:r>
              <a:rPr lang="zh-CN" altLang="en-US" b="1" smtClean="0">
                <a:solidFill>
                  <a:srgbClr val="FF0000"/>
                </a:solidFill>
              </a:rPr>
              <a:t>保存并使用数据。有些数据可以保存到页面中而不用保存到数据库中。</a:t>
            </a:r>
            <a:endParaRPr lang="en-US" altLang="zh-CN" b="1" smtClean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自定义属性获取是通过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getAttribute(‘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’)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获取。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但是有些自定义属性很容易引起歧义，不容易判断是元素的内置属性还是自定义属性。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H5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给我们新增了自定义属性：</a:t>
            </a:r>
            <a:endParaRPr lang="zh-CN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4.7 H5</a:t>
            </a:r>
            <a:r>
              <a:rPr lang="zh-CN" altLang="en-US" smtClean="0"/>
              <a:t>自定义属性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35025" y="2803824"/>
            <a:ext cx="6488430" cy="17681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设置</a:t>
            </a:r>
            <a:r>
              <a:rPr lang="en-US" altLang="zh-CN" sz="1400" b="1" smtClean="0">
                <a:sym typeface="+mn-ea"/>
              </a:rPr>
              <a:t>H5</a:t>
            </a:r>
            <a:r>
              <a:rPr lang="zh-CN" altLang="en-US" sz="1400" b="1" smtClean="0">
                <a:sym typeface="+mn-ea"/>
              </a:rPr>
              <a:t>自定义属性</a:t>
            </a:r>
            <a:endParaRPr lang="en-US" altLang="zh-CN" sz="1400" b="1" smtClean="0">
              <a:sym typeface="+mn-ea"/>
            </a:endParaRPr>
          </a:p>
          <a:p>
            <a:r>
              <a:rPr lang="en-US" altLang="zh-CN" smtClean="0"/>
              <a:t>H5</a:t>
            </a:r>
            <a:r>
              <a:rPr lang="zh-CN" altLang="en-US" smtClean="0"/>
              <a:t>规定自定义属性</a:t>
            </a:r>
            <a:r>
              <a:rPr lang="en-US" altLang="zh-CN" smtClean="0"/>
              <a:t>data-</a:t>
            </a:r>
            <a:r>
              <a:rPr lang="zh-CN" altLang="en-US" smtClean="0"/>
              <a:t>开头做为属性</a:t>
            </a:r>
            <a:r>
              <a:rPr lang="zh-CN" altLang="en-US"/>
              <a:t>名并且赋值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比如 </a:t>
            </a:r>
            <a:r>
              <a:rPr lang="en-US" altLang="zh-CN" smtClean="0">
                <a:solidFill>
                  <a:srgbClr val="FF0000"/>
                </a:solidFill>
              </a:rPr>
              <a:t>&lt;div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data-index=“1”&gt;&lt;/div&gt;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或者使用 </a:t>
            </a:r>
            <a:r>
              <a:rPr lang="en-US" altLang="zh-CN" smtClean="0">
                <a:solidFill>
                  <a:srgbClr val="FF0000"/>
                </a:solidFill>
              </a:rPr>
              <a:t>JS </a:t>
            </a:r>
            <a:r>
              <a:rPr lang="zh-CN" altLang="en-US" smtClean="0">
                <a:solidFill>
                  <a:srgbClr val="FF0000"/>
                </a:solidFill>
              </a:rPr>
              <a:t>设置  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 smtClean="0">
                <a:solidFill>
                  <a:srgbClr val="FF0000"/>
                </a:solidFill>
              </a:rPr>
              <a:t>lement.setAttribute(‘data-index’, 2)</a:t>
            </a:r>
            <a:endParaRPr 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862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4.7 H5</a:t>
            </a:r>
            <a:r>
              <a:rPr lang="zh-CN" altLang="en-US" smtClean="0"/>
              <a:t>自定义属性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35025" y="1485176"/>
            <a:ext cx="6488430" cy="20971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获取</a:t>
            </a:r>
            <a:r>
              <a:rPr lang="en-US" altLang="zh-CN" sz="1400" b="1" smtClean="0">
                <a:sym typeface="+mn-ea"/>
              </a:rPr>
              <a:t>H5</a:t>
            </a:r>
            <a:r>
              <a:rPr lang="zh-CN" altLang="en-US" sz="1400" b="1" smtClean="0">
                <a:sym typeface="+mn-ea"/>
              </a:rPr>
              <a:t>自定义属性</a:t>
            </a:r>
          </a:p>
          <a:p>
            <a:pPr marL="228600" indent="-228600">
              <a:buAutoNum type="arabicPeriod"/>
            </a:pPr>
            <a:r>
              <a:rPr lang="zh-CN" altLang="en-US" smtClean="0"/>
              <a:t>兼容性获取   </a:t>
            </a:r>
            <a:r>
              <a:rPr lang="en-US" altLang="zh-CN" smtClean="0"/>
              <a:t>element.getAttribute(‘data-index’);</a:t>
            </a:r>
          </a:p>
          <a:p>
            <a:pPr marL="228600" indent="-228600">
              <a:buFont typeface="+mj-ea"/>
              <a:buAutoNum type="arabicPeriod"/>
            </a:pPr>
            <a:r>
              <a:rPr lang="en-US" altLang="zh-CN" smtClean="0"/>
              <a:t>H5</a:t>
            </a:r>
            <a:r>
              <a:rPr lang="zh-CN" altLang="en-US" smtClean="0"/>
              <a:t>新增 </a:t>
            </a:r>
            <a:r>
              <a:rPr lang="en-US" altLang="zh-CN" smtClean="0"/>
              <a:t>element.dataset</a:t>
            </a:r>
            <a:r>
              <a:rPr lang="en-US" altLang="zh-CN" smtClean="0">
                <a:solidFill>
                  <a:srgbClr val="FF0000"/>
                </a:solidFill>
              </a:rPr>
              <a:t>.index  </a:t>
            </a:r>
            <a:r>
              <a:rPr lang="zh-CN" altLang="en-US" smtClean="0">
                <a:solidFill>
                  <a:srgbClr val="FF0000"/>
                </a:solidFill>
              </a:rPr>
              <a:t>或者 </a:t>
            </a:r>
            <a:r>
              <a:rPr lang="en-US" altLang="zh-CN" smtClean="0"/>
              <a:t>element.dataset</a:t>
            </a:r>
            <a:r>
              <a:rPr lang="en-US" altLang="zh-CN" smtClean="0">
                <a:solidFill>
                  <a:srgbClr val="FF0000"/>
                </a:solidFill>
              </a:rPr>
              <a:t>[‘index’]</a:t>
            </a:r>
            <a:r>
              <a:rPr lang="en-US" altLang="zh-CN" smtClean="0"/>
              <a:t>  </a:t>
            </a:r>
            <a:r>
              <a:rPr lang="zh-CN" altLang="en-US" smtClean="0"/>
              <a:t> </a:t>
            </a:r>
            <a:r>
              <a:rPr lang="en-US" altLang="zh-CN"/>
              <a:t>ie 11</a:t>
            </a:r>
            <a:r>
              <a:rPr lang="zh-CN" altLang="en-US"/>
              <a:t>才开始支持</a:t>
            </a:r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90297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5665" y="1344295"/>
            <a:ext cx="4991100" cy="2946400"/>
          </a:xfrm>
        </p:spPr>
        <p:txBody>
          <a:bodyPr>
            <a:norm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DOM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简介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noProof="0" smtClean="0">
                <a:solidFill>
                  <a:schemeClr val="tx1"/>
                </a:solidFill>
                <a:sym typeface="+mn-ea"/>
              </a:rPr>
              <a:t>获取</a:t>
            </a:r>
            <a:r>
              <a:rPr lang="zh-CN" noProof="0" dirty="0">
                <a:solidFill>
                  <a:schemeClr val="tx1"/>
                </a:solidFill>
                <a:sym typeface="+mn-ea"/>
              </a:rPr>
              <a:t>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事件基础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操作元素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rgbClr val="FF0000"/>
                </a:solidFill>
                <a:sym typeface="+mn-ea"/>
              </a:rPr>
              <a:t> </a:t>
            </a:r>
            <a:r>
              <a:rPr lang="en-US" noProof="0" smtClean="0">
                <a:solidFill>
                  <a:srgbClr val="FF0000"/>
                </a:solidFill>
                <a:sym typeface="+mn-ea"/>
              </a:rPr>
              <a:t> </a:t>
            </a:r>
            <a:r>
              <a:rPr noProof="0" smtClean="0">
                <a:solidFill>
                  <a:srgbClr val="FF0000"/>
                </a:solidFill>
                <a:sym typeface="+mn-ea"/>
              </a:rPr>
              <a:t>节点操作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noProof="0" dirty="0">
                <a:sym typeface="+mn-ea"/>
              </a:rPr>
              <a:t>获取元素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38523" y="1395515"/>
            <a:ext cx="6738620" cy="732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DOM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在我们实际开发中主要用来操作元素。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我们如何来获取页面中的元素呢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?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如何获取</a:t>
            </a:r>
            <a:r>
              <a:rPr lang="zh-CN" altLang="en-US"/>
              <a:t>页面</a:t>
            </a:r>
            <a:r>
              <a:rPr lang="zh-CN" altLang="en-US" smtClean="0"/>
              <a:t>元素</a:t>
            </a:r>
            <a:endParaRPr lang="zh-CN" altLang="en-US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8523" y="2044199"/>
            <a:ext cx="6738620" cy="20856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获取页面中的元素可以使用以下几种方式</a:t>
            </a:r>
            <a:r>
              <a:rPr lang="en-US" altLang="zh-CN" smtClean="0">
                <a:sym typeface="+mn-ea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根据 </a:t>
            </a:r>
            <a:r>
              <a:rPr lang="en-US" altLang="zh-CN" smtClean="0">
                <a:sym typeface="+mn-ea"/>
              </a:rPr>
              <a:t>ID </a:t>
            </a:r>
            <a:r>
              <a:rPr lang="zh-CN" altLang="en-US" smtClean="0">
                <a:sym typeface="+mn-ea"/>
              </a:rPr>
              <a:t>获取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根据标签名获取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通过 </a:t>
            </a:r>
            <a:r>
              <a:rPr lang="en-US" altLang="zh-CN" smtClean="0">
                <a:sym typeface="+mn-ea"/>
              </a:rPr>
              <a:t>HTML5 </a:t>
            </a:r>
            <a:r>
              <a:rPr lang="zh-CN" altLang="en-US" smtClean="0">
                <a:sym typeface="+mn-ea"/>
              </a:rPr>
              <a:t>新增的方法获取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特殊元素获取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7715" y="1377632"/>
            <a:ext cx="6488430" cy="435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获取</a:t>
            </a:r>
            <a:r>
              <a:rPr lang="zh-CN" altLang="en-US" smtClean="0"/>
              <a:t>元素通常使用两种</a:t>
            </a:r>
            <a:r>
              <a:rPr lang="zh-CN" altLang="en-US" dirty="0"/>
              <a:t>方式：</a:t>
            </a:r>
          </a:p>
        </p:txBody>
      </p:sp>
      <p:sp>
        <p:nvSpPr>
          <p:cNvPr id="12291" name="TextBox 37"/>
          <p:cNvSpPr txBox="1"/>
          <p:nvPr/>
        </p:nvSpPr>
        <p:spPr>
          <a:xfrm>
            <a:off x="841375" y="1774825"/>
            <a:ext cx="394652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提供的方法获取元素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TextBox 31"/>
          <p:cNvSpPr txBox="1"/>
          <p:nvPr/>
        </p:nvSpPr>
        <p:spPr>
          <a:xfrm>
            <a:off x="4752022" y="1808639"/>
            <a:ext cx="3513138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节点层级关系</a:t>
            </a:r>
            <a:r>
              <a:rPr 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95288" y="2224088"/>
            <a:ext cx="398462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document.</a:t>
            </a: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getElementById() 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document.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getElement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ByTagName()</a:t>
            </a:r>
            <a:endParaRPr kumimoji="0" lang="en-US" altLang="zh-CN" sz="105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1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document.querySelector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endParaRPr lang="zh-CN" altLang="en-US" sz="105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逻辑性不强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繁琐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4380230" y="2224405"/>
            <a:ext cx="39655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利用父子兄节点关系获取元素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逻辑性强， 但是兼容性</a:t>
            </a:r>
            <a:r>
              <a:rPr lang="zh-CN" altLang="en-US" sz="105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稍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</a:t>
            </a:r>
            <a:endParaRPr lang="zh-CN" altLang="en-US" sz="105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0535" y="1861185"/>
            <a:ext cx="0" cy="1240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内容占位符 5"/>
          <p:cNvSpPr>
            <a:spLocks noGrp="1"/>
          </p:cNvSpPr>
          <p:nvPr/>
        </p:nvSpPr>
        <p:spPr>
          <a:xfrm>
            <a:off x="841375" y="3512186"/>
            <a:ext cx="6488430" cy="442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这两种方式都可以获取元素节点，我们后面</a:t>
            </a:r>
            <a:r>
              <a:rPr lang="zh-CN" altLang="en-US"/>
              <a:t>都会</a:t>
            </a:r>
            <a:r>
              <a:rPr lang="zh-CN" altLang="en-US" smtClean="0"/>
              <a:t>使用，但是节点操作更简单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5.1 </a:t>
            </a:r>
            <a:r>
              <a:rPr lang="zh-CN" altLang="en-US" smtClean="0"/>
              <a:t>为什么学节点操作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54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7714" y="1387280"/>
            <a:ext cx="6598285" cy="1020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ym typeface="+mn-ea"/>
              </a:rPr>
              <a:t>网页中的所有内容都是节点（标签、属性、文本、</a:t>
            </a:r>
            <a:r>
              <a:rPr>
                <a:sym typeface="+mn-ea"/>
              </a:rPr>
              <a:t>注释等</a:t>
            </a:r>
            <a:r>
              <a:rPr smtClean="0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，在</a:t>
            </a:r>
            <a:r>
              <a:rPr lang="en-US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中，节点使用</a:t>
            </a:r>
            <a:r>
              <a:rPr smtClean="0">
                <a:sym typeface="+mn-ea"/>
              </a:rPr>
              <a:t> </a:t>
            </a:r>
            <a:r>
              <a:rPr lang="en-US" smtClean="0">
                <a:sym typeface="+mn-ea"/>
              </a:rPr>
              <a:t>node </a:t>
            </a:r>
            <a:r>
              <a:rPr lang="zh-CN" altLang="en-US" smtClean="0">
                <a:sym typeface="+mn-ea"/>
              </a:rPr>
              <a:t>来表示。</a:t>
            </a:r>
            <a:endParaRPr lang="en-US" dirty="0">
              <a:sym typeface="+mn-ea"/>
            </a:endParaRPr>
          </a:p>
          <a:p>
            <a:r>
              <a:rPr lang="zh-CN"/>
              <a:t>HTML </a:t>
            </a:r>
            <a:r>
              <a:rPr lang="zh-CN" smtClean="0"/>
              <a:t>DOM</a:t>
            </a:r>
            <a:r>
              <a:rPr lang="en-US" altLang="zh-CN" smtClean="0"/>
              <a:t> </a:t>
            </a:r>
            <a:r>
              <a:rPr lang="zh-CN" smtClean="0"/>
              <a:t>树</a:t>
            </a:r>
            <a:r>
              <a:rPr lang="zh-CN" dirty="0"/>
              <a:t>中的所有节点均可通过 JavaScript </a:t>
            </a:r>
            <a:r>
              <a:rPr lang="zh-CN"/>
              <a:t>进行</a:t>
            </a:r>
            <a:r>
              <a:rPr lang="zh-CN" smtClean="0"/>
              <a:t>访问</a:t>
            </a:r>
            <a:r>
              <a:rPr lang="zh-CN" altLang="en-US" smtClean="0"/>
              <a:t>，</a:t>
            </a:r>
            <a:r>
              <a:rPr lang="zh-CN" smtClean="0"/>
              <a:t>所有 </a:t>
            </a:r>
            <a:r>
              <a:rPr lang="zh-CN" dirty="0"/>
              <a:t>HTML 元素（节点）均可被修改，也可以创建</a:t>
            </a:r>
            <a:r>
              <a:rPr lang="zh-CN"/>
              <a:t>或</a:t>
            </a:r>
            <a:r>
              <a:rPr lang="zh-CN" smtClean="0"/>
              <a:t>删除。</a:t>
            </a:r>
            <a:endParaRPr 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05" y="2332990"/>
            <a:ext cx="4112260" cy="2250743"/>
          </a:xfrm>
          <a:prstGeom prst="rect">
            <a:avLst/>
          </a:prstGeom>
        </p:spPr>
      </p:pic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节点概述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7714" y="1387280"/>
            <a:ext cx="6598285" cy="633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一般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地，节点至少拥有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nodeType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（节点类型）、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nodeName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（节点名称）和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nodeValue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（节点值）这三个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基本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属性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67715" y="2167709"/>
            <a:ext cx="6488430" cy="1562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dirty="0">
                <a:sym typeface="+mn-ea"/>
              </a:rPr>
              <a:t>元素节点</a:t>
            </a:r>
            <a:r>
              <a:rPr dirty="0">
                <a:solidFill>
                  <a:srgbClr val="FF0000"/>
                </a:solidFill>
                <a:sym typeface="+mn-ea"/>
              </a:rPr>
              <a:t> </a:t>
            </a:r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nodeType 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为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1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属性节点 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nodeType 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为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2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文本节点 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nodeType  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为 </a:t>
            </a:r>
            <a:r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3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（文本节点包含文字、空格、换行等）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我们在实际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开发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，节点操作主要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操作的是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元素节点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节点概述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03655"/>
            <a:ext cx="6488430" cy="487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利用 </a:t>
            </a:r>
            <a:r>
              <a:rPr lang="en-US" altLang="zh-CN" smtClean="0"/>
              <a:t>DOM </a:t>
            </a:r>
            <a:r>
              <a:rPr lang="zh-CN" altLang="en-US" smtClean="0"/>
              <a:t>树可以把</a:t>
            </a:r>
            <a:r>
              <a:rPr lang="zh-CN" altLang="en-US"/>
              <a:t>节点</a:t>
            </a:r>
            <a:r>
              <a:rPr lang="zh-CN" altLang="en-US" smtClean="0"/>
              <a:t>划分为不同</a:t>
            </a:r>
            <a:r>
              <a:rPr lang="zh-CN" altLang="en-US" dirty="0"/>
              <a:t>的</a:t>
            </a:r>
            <a:r>
              <a:rPr lang="zh-CN" altLang="en-US"/>
              <a:t>层级</a:t>
            </a:r>
            <a:r>
              <a:rPr lang="zh-CN" altLang="en-US" smtClean="0"/>
              <a:t>关系，常见</a:t>
            </a:r>
            <a:r>
              <a:rPr lang="zh-CN" altLang="en-US" dirty="0"/>
              <a:t>的</a:t>
            </a:r>
            <a:r>
              <a:rPr lang="zh-CN" altLang="en-US"/>
              <a:t>是</a:t>
            </a:r>
            <a:r>
              <a:rPr lang="zh-CN" altLang="en-US" b="1" smtClean="0">
                <a:solidFill>
                  <a:srgbClr val="FF0000"/>
                </a:solidFill>
              </a:rPr>
              <a:t>父子兄</a:t>
            </a:r>
            <a:r>
              <a:rPr lang="zh-CN" altLang="en-US" b="1">
                <a:solidFill>
                  <a:srgbClr val="FF0000"/>
                </a:solidFill>
              </a:rPr>
              <a:t>层级</a:t>
            </a:r>
            <a:r>
              <a:rPr lang="zh-CN" altLang="en-US" b="1" smtClean="0">
                <a:solidFill>
                  <a:srgbClr val="FF0000"/>
                </a:solidFill>
              </a:rPr>
              <a:t>关系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48" y="2042533"/>
            <a:ext cx="4112260" cy="225074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03655"/>
            <a:ext cx="6488430" cy="487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利用 </a:t>
            </a:r>
            <a:r>
              <a:rPr lang="en-US" altLang="zh-CN" smtClean="0"/>
              <a:t>DOM </a:t>
            </a:r>
            <a:r>
              <a:rPr lang="zh-CN" altLang="en-US" smtClean="0"/>
              <a:t>树可以把</a:t>
            </a:r>
            <a:r>
              <a:rPr lang="zh-CN" altLang="en-US"/>
              <a:t>节点</a:t>
            </a:r>
            <a:r>
              <a:rPr lang="zh-CN" altLang="en-US" smtClean="0"/>
              <a:t>划分为不同</a:t>
            </a:r>
            <a:r>
              <a:rPr lang="zh-CN" altLang="en-US" dirty="0"/>
              <a:t>的</a:t>
            </a:r>
            <a:r>
              <a:rPr lang="zh-CN" altLang="en-US"/>
              <a:t>层级</a:t>
            </a:r>
            <a:r>
              <a:rPr lang="zh-CN" altLang="en-US" smtClean="0"/>
              <a:t>关系，常见</a:t>
            </a:r>
            <a:r>
              <a:rPr lang="zh-CN" altLang="en-US" dirty="0"/>
              <a:t>的</a:t>
            </a:r>
            <a:r>
              <a:rPr lang="zh-CN" altLang="en-US"/>
              <a:t>是</a:t>
            </a:r>
            <a:r>
              <a:rPr lang="zh-CN" altLang="en-US" b="1" smtClean="0">
                <a:solidFill>
                  <a:srgbClr val="FF0000"/>
                </a:solidFill>
              </a:rPr>
              <a:t>父子兄</a:t>
            </a:r>
            <a:r>
              <a:rPr lang="zh-CN" altLang="en-US" b="1">
                <a:solidFill>
                  <a:srgbClr val="FF0000"/>
                </a:solidFill>
              </a:rPr>
              <a:t>层级</a:t>
            </a:r>
            <a:r>
              <a:rPr lang="zh-CN" altLang="en-US" b="1" smtClean="0">
                <a:solidFill>
                  <a:srgbClr val="FF0000"/>
                </a:solidFill>
              </a:rPr>
              <a:t>关系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/>
        </p:nvSpPr>
        <p:spPr>
          <a:xfrm>
            <a:off x="848360" y="1790700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1. </a:t>
            </a:r>
            <a:r>
              <a:rPr lang="zh-CN" altLang="en-US" sz="1400" smtClean="0"/>
              <a:t>父</a:t>
            </a:r>
            <a:r>
              <a:rPr lang="zh-CN" altLang="en-US" sz="1400" dirty="0"/>
              <a:t>级节点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931545" y="2214157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node.parentNode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77570" y="2789400"/>
            <a:ext cx="6488430" cy="7880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parentNode 属性可返回某节点的父节点</a:t>
            </a:r>
            <a:r>
              <a:rPr lang="zh-CN" dirty="0"/>
              <a:t>，</a:t>
            </a:r>
            <a:r>
              <a:rPr lang="zh-CN" dirty="0">
                <a:sym typeface="+mn-ea"/>
              </a:rPr>
              <a:t>注意是</a:t>
            </a:r>
            <a:r>
              <a:rPr lang="zh-CN" dirty="0">
                <a:solidFill>
                  <a:srgbClr val="FF0000"/>
                </a:solidFill>
                <a:sym typeface="+mn-ea"/>
              </a:rPr>
              <a:t>最近的一个父节点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如果指定的节点没有父节点则返回 null </a:t>
            </a:r>
            <a:endParaRPr lang="zh-CN"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78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0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2. </a:t>
            </a:r>
            <a:r>
              <a:rPr lang="zh-CN" altLang="en-US" sz="1400" smtClean="0"/>
              <a:t>子</a:t>
            </a:r>
            <a:r>
              <a:rPr lang="zh-CN" altLang="en-US" sz="1400" dirty="0"/>
              <a:t>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76935" y="1855712"/>
            <a:ext cx="6130925" cy="44243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childNodes</a:t>
            </a:r>
            <a:r>
              <a:rPr lang="zh-CN" alt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（标准）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22960" y="2375619"/>
            <a:ext cx="6488430" cy="96737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parentNode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.childNodes </a:t>
            </a:r>
            <a:r>
              <a:rPr dirty="0"/>
              <a:t>返回包含指定节点的子节点的集合，该集合为即时更新的集合</a:t>
            </a:r>
            <a:r>
              <a:rPr lang="zh-CN" dirty="0"/>
              <a:t>。</a:t>
            </a:r>
          </a:p>
          <a:p>
            <a:r>
              <a:rPr lang="zh-CN" b="1" smtClean="0">
                <a:solidFill>
                  <a:srgbClr val="FF0000"/>
                </a:solidFill>
              </a:rPr>
              <a:t>注意：</a:t>
            </a:r>
            <a:r>
              <a:rPr lang="zh-CN" altLang="en-US" smtClean="0">
                <a:solidFill>
                  <a:srgbClr val="FF0000"/>
                </a:solidFill>
              </a:rPr>
              <a:t>返回值里</a:t>
            </a:r>
            <a:r>
              <a:rPr lang="zh-CN" smtClean="0">
                <a:solidFill>
                  <a:srgbClr val="FF0000"/>
                </a:solidFill>
              </a:rPr>
              <a:t>面</a:t>
            </a:r>
            <a:r>
              <a:rPr lang="zh-CN" dirty="0">
                <a:solidFill>
                  <a:srgbClr val="FF0000"/>
                </a:solidFill>
              </a:rPr>
              <a:t>包含了所有的子节点，包括元素节点，文本</a:t>
            </a:r>
            <a:r>
              <a:rPr lang="zh-CN">
                <a:solidFill>
                  <a:srgbClr val="FF0000"/>
                </a:solidFill>
              </a:rPr>
              <a:t>节点</a:t>
            </a:r>
            <a:r>
              <a:rPr lang="zh-CN" smtClean="0">
                <a:solidFill>
                  <a:srgbClr val="FF0000"/>
                </a:solidFill>
              </a:rPr>
              <a:t>等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如果只想要获得里面的元素节点，则需要专门处理。 所以我们一般不提倡使用</a:t>
            </a:r>
            <a:r>
              <a:rPr lang="en-US" altLang="zh-CN" smtClean="0">
                <a:solidFill>
                  <a:srgbClr val="FF0000"/>
                </a:solidFill>
              </a:rPr>
              <a:t>childNodes</a:t>
            </a:r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6934" y="3342992"/>
            <a:ext cx="6130925" cy="16709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var ul = document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. querySelector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(‘ul’);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f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or(var i = 0; i &lt; ul.childNodes.length;i++) {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if (ul.childNodes[i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].nodeType == 1) {</a:t>
            </a:r>
            <a:b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    //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ul.childNodes[i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] 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是元素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节点</a:t>
            </a:r>
            <a:endParaRPr lang="en-US" altLang="zh-CN" sz="1050" smtClean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console.log(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ul.childNodes[i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]);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/>
            </a:r>
            <a:b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}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016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0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2. </a:t>
            </a:r>
            <a:r>
              <a:rPr lang="zh-CN" altLang="en-US" sz="1400" smtClean="0"/>
              <a:t>子</a:t>
            </a:r>
            <a:r>
              <a:rPr lang="zh-CN" altLang="en-US" sz="1400" dirty="0"/>
              <a:t>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906780" y="2025435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2.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children</a:t>
            </a:r>
            <a:r>
              <a:rPr lang="zh-CN" alt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（非标准）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22960" y="2555109"/>
            <a:ext cx="6488430" cy="15005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p</a:t>
            </a:r>
            <a:r>
              <a:rPr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arent</a:t>
            </a:r>
            <a:r>
              <a:rPr 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N</a:t>
            </a:r>
            <a:r>
              <a:rPr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ode.children </a:t>
            </a:r>
            <a:r>
              <a:rPr dirty="0"/>
              <a:t>是一个只读属性，返回</a:t>
            </a:r>
            <a:r>
              <a:rPr lang="zh-CN" dirty="0"/>
              <a:t>所有的子元素</a:t>
            </a:r>
            <a:r>
              <a:rPr lang="zh-CN"/>
              <a:t>节点</a:t>
            </a:r>
            <a:r>
              <a:rPr lang="zh-CN" smtClean="0"/>
              <a:t>。它</a:t>
            </a:r>
            <a:r>
              <a:rPr lang="zh-CN" dirty="0"/>
              <a:t>只返回子元素节点，其余节点不返回 （</a:t>
            </a:r>
            <a:r>
              <a:rPr lang="zh-CN" b="1" dirty="0">
                <a:solidFill>
                  <a:srgbClr val="FF0000"/>
                </a:solidFill>
              </a:rPr>
              <a:t>这个是我们重点掌握</a:t>
            </a:r>
            <a:r>
              <a:rPr lang="zh-CN" b="1">
                <a:solidFill>
                  <a:srgbClr val="FF0000"/>
                </a:solidFill>
              </a:rPr>
              <a:t>的</a:t>
            </a:r>
            <a:r>
              <a:rPr lang="zh-CN" smtClean="0"/>
              <a:t>）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虽然</a:t>
            </a:r>
            <a:r>
              <a:rPr lang="en-US" altLang="zh-CN" smtClean="0"/>
              <a:t>children </a:t>
            </a:r>
            <a:r>
              <a:rPr lang="zh-CN" altLang="en-US" smtClean="0"/>
              <a:t>是一个非标准，但是得到了各个浏览器的支持，因此我们可以放心使用</a:t>
            </a:r>
            <a:endParaRPr lang="en-US" altLang="zh-CN" smtClean="0"/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7570" y="196167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3.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firstChild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23595" y="2422683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dirty="0"/>
              <a:t>irstChild </a:t>
            </a:r>
            <a:r>
              <a:rPr lang="zh-CN" dirty="0"/>
              <a:t>返回</a:t>
            </a:r>
            <a:r>
              <a:rPr dirty="0"/>
              <a:t>第一个子节点，</a:t>
            </a:r>
            <a:r>
              <a:rPr lang="zh-CN" dirty="0"/>
              <a:t>找不到则返回</a:t>
            </a:r>
            <a:r>
              <a:t>null</a:t>
            </a:r>
            <a:r>
              <a:rPr smtClean="0"/>
              <a:t>。</a:t>
            </a:r>
            <a:r>
              <a:rPr lang="zh-CN" smtClean="0"/>
              <a:t>同样</a:t>
            </a:r>
            <a:r>
              <a:rPr lang="zh-CN" dirty="0"/>
              <a:t>，也是包含所有</a:t>
            </a:r>
            <a:r>
              <a:rPr lang="zh-CN"/>
              <a:t>的</a:t>
            </a:r>
            <a:r>
              <a:rPr lang="zh-CN" smtClean="0"/>
              <a:t>节点</a:t>
            </a:r>
            <a:r>
              <a:rPr lang="zh-CN" altLang="en-US"/>
              <a:t>。</a:t>
            </a:r>
            <a:endParaRPr lang="zh-CN" dirty="0"/>
          </a:p>
        </p:txBody>
      </p:sp>
      <p:sp>
        <p:nvSpPr>
          <p:cNvPr id="2" name="矩形 1"/>
          <p:cNvSpPr/>
          <p:nvPr/>
        </p:nvSpPr>
        <p:spPr>
          <a:xfrm>
            <a:off x="878205" y="278717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4.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lastChild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23595" y="3325653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</a:t>
            </a:r>
            <a:r>
              <a:rPr dirty="0"/>
              <a:t>stChild </a:t>
            </a:r>
            <a:r>
              <a:rPr lang="zh-CN" dirty="0"/>
              <a:t>返回最后</a:t>
            </a:r>
            <a:r>
              <a:rPr dirty="0"/>
              <a:t>一个子节点，</a:t>
            </a:r>
            <a:r>
              <a:rPr lang="zh-CN" dirty="0"/>
              <a:t>找不到则返回</a:t>
            </a:r>
            <a:r>
              <a:t>null</a:t>
            </a:r>
            <a:r>
              <a:rPr smtClean="0"/>
              <a:t>。</a:t>
            </a:r>
            <a:r>
              <a:rPr lang="zh-CN" smtClean="0"/>
              <a:t>同样</a:t>
            </a:r>
            <a:r>
              <a:rPr lang="zh-CN" dirty="0"/>
              <a:t>，也是包含所有</a:t>
            </a:r>
            <a:r>
              <a:rPr lang="zh-CN"/>
              <a:t>的</a:t>
            </a:r>
            <a:r>
              <a:rPr lang="zh-CN" smtClean="0"/>
              <a:t>节点</a:t>
            </a:r>
            <a:r>
              <a:rPr lang="zh-CN" altLang="en-US" smtClean="0"/>
              <a:t>。</a:t>
            </a:r>
            <a:endParaRPr lang="zh-CN" dirty="0"/>
          </a:p>
        </p:txBody>
      </p:sp>
      <p:sp>
        <p:nvSpPr>
          <p:cNvPr id="12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2. </a:t>
            </a:r>
            <a:r>
              <a:rPr lang="zh-CN" altLang="en-US" sz="1400" smtClean="0"/>
              <a:t>子</a:t>
            </a:r>
            <a:r>
              <a:rPr lang="zh-CN" altLang="en-US" sz="1400" dirty="0"/>
              <a:t>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7570" y="1867619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5.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firstElementChild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23595" y="2328629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firstElementChild </a:t>
            </a:r>
            <a:r>
              <a:rPr dirty="0"/>
              <a:t> </a:t>
            </a:r>
            <a:r>
              <a:rPr lang="zh-CN" dirty="0"/>
              <a:t>返回</a:t>
            </a:r>
            <a:r>
              <a:rPr dirty="0"/>
              <a:t>第一个</a:t>
            </a:r>
            <a:r>
              <a:rPr lang="zh-CN" dirty="0"/>
              <a:t>子元素节点</a:t>
            </a:r>
            <a:r>
              <a:rPr dirty="0"/>
              <a:t>，</a:t>
            </a:r>
            <a:r>
              <a:rPr lang="zh-CN" dirty="0"/>
              <a:t>找不到则返回</a:t>
            </a:r>
            <a:r>
              <a:rPr dirty="0"/>
              <a:t>null。 </a:t>
            </a:r>
            <a:endParaRPr lang="zh-CN" dirty="0"/>
          </a:p>
        </p:txBody>
      </p:sp>
      <p:sp>
        <p:nvSpPr>
          <p:cNvPr id="2" name="矩形 1"/>
          <p:cNvSpPr/>
          <p:nvPr/>
        </p:nvSpPr>
        <p:spPr>
          <a:xfrm>
            <a:off x="878205" y="2677879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6.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lastElementChild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15975" y="3176989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lastElementChild</a:t>
            </a:r>
            <a:r>
              <a:rPr dirty="0"/>
              <a:t> </a:t>
            </a:r>
            <a:r>
              <a:rPr lang="zh-CN" dirty="0"/>
              <a:t>返回最后</a:t>
            </a:r>
            <a:r>
              <a:rPr dirty="0"/>
              <a:t>一个子</a:t>
            </a:r>
            <a:r>
              <a:rPr lang="zh-CN" dirty="0"/>
              <a:t>元素节点</a:t>
            </a:r>
            <a:r>
              <a:rPr dirty="0"/>
              <a:t>，</a:t>
            </a:r>
            <a:r>
              <a:rPr lang="zh-CN" dirty="0"/>
              <a:t>找不到则返回</a:t>
            </a:r>
            <a:r>
              <a:rPr dirty="0"/>
              <a:t>null。  </a:t>
            </a:r>
            <a:endParaRPr lang="zh-CN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93750" y="3600450"/>
            <a:ext cx="6572250" cy="424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注意：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这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两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个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方法有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兼容性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问题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，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IE9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以上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才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支持。</a:t>
            </a:r>
            <a:endParaRPr lang="zh-CN" altLang="en-US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2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2. </a:t>
            </a:r>
            <a:r>
              <a:rPr lang="zh-CN" altLang="en-US" sz="1400" smtClean="0"/>
              <a:t>子</a:t>
            </a:r>
            <a:r>
              <a:rPr lang="zh-CN" altLang="en-US" sz="1400" dirty="0"/>
              <a:t>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47090" y="1916430"/>
            <a:ext cx="6811010" cy="2235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实际开发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中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firstChild 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和 </a:t>
            </a: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lastChild 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包含其他节点，操作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不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方便，而 </a:t>
            </a:r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firstElementChild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和 </a:t>
            </a:r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lastElementChild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又有兼容性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问题，那么我们如何获取第一个子元素节点或最后一个子元素节点呢？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解决方案：</a:t>
            </a:r>
            <a:endParaRPr lang="zh-CN" altLang="en-US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>
                <a:solidFill>
                  <a:srgbClr val="FF0000"/>
                </a:solidFill>
              </a:rPr>
              <a:t>如果</a:t>
            </a:r>
            <a:r>
              <a:rPr lang="zh-CN" altLang="en-US" dirty="0">
                <a:solidFill>
                  <a:srgbClr val="FF0000"/>
                </a:solidFill>
              </a:rPr>
              <a:t>想要第一个子元素节点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zh-CN" altLang="en-US" smtClean="0">
                <a:solidFill>
                  <a:srgbClr val="FF0000"/>
                </a:solidFill>
              </a:rPr>
              <a:t>可以使用 </a:t>
            </a:r>
            <a:r>
              <a:rPr 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parentNode.chilren[0]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如果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想要最后一个子元素节点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可以使用 </a:t>
            </a:r>
            <a:r>
              <a:rPr 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parentNode.chilren[parentNode.chilren.length </a:t>
            </a:r>
            <a:r>
              <a:rPr 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- 1]  </a:t>
            </a:r>
            <a:endParaRPr lang="en-US" altLang="en-US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2. </a:t>
            </a:r>
            <a:r>
              <a:rPr lang="zh-CN" altLang="en-US" sz="1400" smtClean="0"/>
              <a:t>子</a:t>
            </a:r>
            <a:r>
              <a:rPr lang="zh-CN" altLang="en-US" sz="1400" dirty="0"/>
              <a:t>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noProof="0" dirty="0">
                <a:sym typeface="+mn-ea"/>
              </a:rPr>
              <a:t>获取元素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38523" y="1431289"/>
            <a:ext cx="6738620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使用 </a:t>
            </a:r>
            <a:r>
              <a:rPr lang="en-US" smtClean="0">
                <a:sym typeface="+mn-ea"/>
              </a:rPr>
              <a:t>getElementById</a:t>
            </a:r>
            <a:r>
              <a:rPr lang="en-US">
                <a:sym typeface="+mn-ea"/>
              </a:rPr>
              <a:t>() </a:t>
            </a:r>
            <a:r>
              <a:rPr lang="en-US" smtClean="0">
                <a:sym typeface="+mn-ea"/>
              </a:rPr>
              <a:t>方法</a:t>
            </a:r>
            <a:r>
              <a:rPr lang="zh-CN" altLang="en-US" smtClean="0">
                <a:sym typeface="+mn-ea"/>
              </a:rPr>
              <a:t>可以获取带有 </a:t>
            </a:r>
            <a:r>
              <a:rPr lang="en-US" altLang="zh-CN" smtClean="0">
                <a:sym typeface="+mn-ea"/>
              </a:rPr>
              <a:t>ID </a:t>
            </a:r>
            <a:r>
              <a:rPr lang="zh-CN" altLang="en-US" smtClean="0">
                <a:sym typeface="+mn-ea"/>
              </a:rPr>
              <a:t>的元素对象。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38523" y="2812893"/>
            <a:ext cx="6738620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使用 </a:t>
            </a:r>
            <a:r>
              <a:rPr lang="en-US" smtClean="0">
                <a:sym typeface="+mn-ea"/>
              </a:rPr>
              <a:t>console.dir</a:t>
            </a:r>
            <a:r>
              <a:rPr lang="en-US">
                <a:sym typeface="+mn-ea"/>
              </a:rPr>
              <a:t>() </a:t>
            </a:r>
            <a:r>
              <a:rPr lang="zh-CN" altLang="en-US" smtClean="0">
                <a:sym typeface="+mn-ea"/>
              </a:rPr>
              <a:t>可以</a:t>
            </a:r>
            <a:r>
              <a:rPr lang="zh-CN" altLang="en-US" dirty="0">
                <a:sym typeface="+mn-ea"/>
              </a:rPr>
              <a:t>打印我们获取的元素对象，更好的查看对象里面的属性</a:t>
            </a:r>
            <a:r>
              <a:rPr lang="zh-CN" altLang="en-US">
                <a:sym typeface="+mn-ea"/>
              </a:rPr>
              <a:t>和</a:t>
            </a:r>
            <a:r>
              <a:rPr lang="zh-CN" altLang="en-US" smtClean="0">
                <a:sym typeface="+mn-ea"/>
              </a:rPr>
              <a:t>方法。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smtClean="0"/>
              <a:t>根据 </a:t>
            </a:r>
            <a:r>
              <a:rPr lang="en-US" altLang="zh-CN" smtClean="0"/>
              <a:t>ID </a:t>
            </a:r>
            <a:r>
              <a:rPr lang="zh-CN" altLang="en-US" smtClean="0"/>
              <a:t>获取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4248" y="1853564"/>
            <a:ext cx="6567170" cy="42086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document.getElementById('id');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：下拉菜单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2050" name="Picture 2" descr="C:\Users\apple\Desktop\GI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289" y="1909833"/>
            <a:ext cx="3446929" cy="21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5485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导航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栏里面的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都要有鼠标经过效果，所以需要循环注册鼠标事件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核心原理： 当鼠标经过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 第二个孩子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显示， 当鼠标离开，则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4"/>
            <a:ext cx="6403975" cy="27791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nav = document.querySelector('.nav');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var lis = nav.children; //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得到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4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个小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for (var i = 0; i &lt; lis.length; i++) {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lis[i].onmouseover = function() {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this.children[1].style.display = 'block';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lis[i].onmouseout = function() {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this.children[1].style.display = 'none';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935" y="186896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nextSibling</a:t>
            </a:r>
            <a:r>
              <a:rPr kumimoji="0" lang="en-US" sz="1050" b="1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30580" y="2352833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Courier New" panose="02070309020205020404" charset="0"/>
                <a:cs typeface="Courier New" panose="02070309020205020404" charset="0"/>
                <a:sym typeface="+mn-ea"/>
              </a:rPr>
              <a:t>nextSibling 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返回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当前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元素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的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下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一个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兄弟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元素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节点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找不到则返回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null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。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同样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，也是包含所有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的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节点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。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7570" y="274018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2.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previousSibling  </a:t>
            </a:r>
            <a:r>
              <a:rPr kumimoji="0" lang="en-US" sz="1050" b="1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08355" y="3232943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Courier New" panose="02070309020205020404" charset="0"/>
                <a:cs typeface="Courier New" panose="02070309020205020404" charset="0"/>
              </a:rPr>
              <a:t>previousSibling 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返回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  <a:sym typeface="+mn-ea"/>
              </a:rPr>
              <a:t>当前元素上</a:t>
            </a:r>
            <a:r>
              <a:rPr>
                <a:latin typeface="Courier New" panose="02070309020205020404" charset="0"/>
                <a:cs typeface="Courier New" panose="02070309020205020404" charset="0"/>
                <a:sym typeface="+mn-ea"/>
              </a:rPr>
              <a:t>一个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兄弟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元素</a:t>
            </a:r>
            <a:r>
              <a:rPr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节点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找不到则返回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null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。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同样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，也是包含所有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的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节点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。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  <p:sp>
        <p:nvSpPr>
          <p:cNvPr id="13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3</a:t>
            </a:r>
            <a:r>
              <a:rPr lang="en-US" altLang="zh-CN" sz="1400" smtClean="0"/>
              <a:t>. </a:t>
            </a:r>
            <a:r>
              <a:rPr lang="zh-CN" altLang="en-US" sz="1400" smtClean="0"/>
              <a:t>兄弟节点</a:t>
            </a:r>
            <a:r>
              <a:rPr lang="en-US" altLang="zh-CN" sz="1400" smtClean="0"/>
              <a:t> 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935" y="186896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3. node.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nextElementSibling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22960" y="2329973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nextElementSibling</a:t>
            </a:r>
            <a:r>
              <a:rPr dirty="0">
                <a:sym typeface="+mn-ea"/>
              </a:rPr>
              <a:t> </a:t>
            </a:r>
            <a:r>
              <a:rPr lang="zh-CN" dirty="0"/>
              <a:t>返回当前元素下</a:t>
            </a:r>
            <a:r>
              <a:rPr dirty="0"/>
              <a:t>一个</a:t>
            </a:r>
            <a:r>
              <a:rPr lang="zh-CN" dirty="0"/>
              <a:t>兄弟元素</a:t>
            </a:r>
            <a:r>
              <a:rPr dirty="0"/>
              <a:t>节点，</a:t>
            </a:r>
            <a:r>
              <a:rPr lang="zh-CN" dirty="0"/>
              <a:t>找不到则返回</a:t>
            </a:r>
            <a:r>
              <a:rPr dirty="0"/>
              <a:t>null。 </a:t>
            </a:r>
            <a:endParaRPr lang="zh-CN" dirty="0"/>
          </a:p>
        </p:txBody>
      </p:sp>
      <p:sp>
        <p:nvSpPr>
          <p:cNvPr id="2" name="矩形 1"/>
          <p:cNvSpPr/>
          <p:nvPr/>
        </p:nvSpPr>
        <p:spPr>
          <a:xfrm>
            <a:off x="877570" y="267922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4. node.previousElementSibling 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22960" y="3179677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previousElementSibling</a:t>
            </a:r>
            <a:r>
              <a:rPr dirty="0"/>
              <a:t> </a:t>
            </a:r>
            <a:r>
              <a:rPr lang="zh-CN" dirty="0"/>
              <a:t>返回</a:t>
            </a:r>
            <a:r>
              <a:rPr lang="zh-CN" dirty="0">
                <a:sym typeface="+mn-ea"/>
              </a:rPr>
              <a:t>当前元素上</a:t>
            </a:r>
            <a:r>
              <a:rPr dirty="0">
                <a:sym typeface="+mn-ea"/>
              </a:rPr>
              <a:t>一个</a:t>
            </a:r>
            <a:r>
              <a:rPr lang="zh-CN" dirty="0">
                <a:sym typeface="+mn-ea"/>
              </a:rPr>
              <a:t>兄弟</a:t>
            </a:r>
            <a:r>
              <a:rPr dirty="0">
                <a:sym typeface="+mn-ea"/>
              </a:rPr>
              <a:t>节点</a:t>
            </a:r>
            <a:r>
              <a:rPr dirty="0"/>
              <a:t>，</a:t>
            </a:r>
            <a:r>
              <a:rPr lang="zh-CN" dirty="0"/>
              <a:t>找不到则返回</a:t>
            </a:r>
            <a:r>
              <a:rPr dirty="0"/>
              <a:t>null。 </a:t>
            </a:r>
            <a:endParaRPr lang="zh-CN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22960" y="3640687"/>
            <a:ext cx="7317740" cy="4375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注意：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这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两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个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方法有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兼容性问题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，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IE9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以上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才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支持。</a:t>
            </a:r>
            <a:endParaRPr lang="zh-CN" altLang="en-US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  <p:sp>
        <p:nvSpPr>
          <p:cNvPr id="13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3</a:t>
            </a:r>
            <a:r>
              <a:rPr lang="en-US" altLang="zh-CN" sz="1400" smtClean="0"/>
              <a:t>. </a:t>
            </a:r>
            <a:r>
              <a:rPr lang="zh-CN" altLang="en-US" sz="1400" smtClean="0"/>
              <a:t>兄弟节点</a:t>
            </a:r>
            <a:r>
              <a:rPr lang="en-US" altLang="zh-CN" sz="1400" smtClean="0"/>
              <a:t> 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93750" y="1768792"/>
            <a:ext cx="6635750" cy="7762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问：如何解决兼容性问题 ？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noProof="0" smtClean="0">
                <a:ln>
                  <a:noFill/>
                </a:ln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答：自己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封装一个兼容性的函数</a:t>
            </a:r>
            <a:r>
              <a:rPr lang="en-US" noProof="0">
                <a:ln>
                  <a:noFill/>
                </a:ln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lang="en-US" altLang="en-US" noProof="0" dirty="0">
              <a:ln>
                <a:noFill/>
              </a:ln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3750" y="2650894"/>
            <a:ext cx="6510020" cy="18992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function 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getNextElementSibling(element)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var el = element;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while (el = el.nextSibling)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  if (el.nodeType === 1)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      return el;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return null;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}  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  <p:sp>
        <p:nvSpPr>
          <p:cNvPr id="11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3</a:t>
            </a:r>
            <a:r>
              <a:rPr lang="en-US" altLang="zh-CN" sz="1400" smtClean="0"/>
              <a:t>. </a:t>
            </a:r>
            <a:r>
              <a:rPr lang="zh-CN" altLang="en-US" sz="1400" smtClean="0"/>
              <a:t>兄弟节点</a:t>
            </a:r>
            <a:r>
              <a:rPr lang="en-US" altLang="zh-CN" sz="1400" smtClean="0"/>
              <a:t> 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03655"/>
            <a:ext cx="6488430" cy="7880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document.createElement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('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tagName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')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7715" y="2091691"/>
            <a:ext cx="6488430" cy="7353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d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ocument.createElement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() </a:t>
            </a:r>
            <a:r>
              <a:rPr smtClean="0">
                <a:cs typeface="Courier New" panose="02070309020205020404" charset="0"/>
              </a:rPr>
              <a:t>方法创建由</a:t>
            </a:r>
            <a:r>
              <a:rPr lang="en-US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tagName </a:t>
            </a:r>
            <a:r>
              <a:rPr smtClean="0">
                <a:cs typeface="Courier New" panose="02070309020205020404" charset="0"/>
              </a:rPr>
              <a:t>指定的</a:t>
            </a:r>
            <a:r>
              <a:rPr lang="en-US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HTML</a:t>
            </a:r>
            <a:r>
              <a:rPr lang="en-US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元素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。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因为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这些元素原先不存在，是根据我们的需求动态生成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的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所以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我们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也称为</a:t>
            </a:r>
            <a:r>
              <a:rPr lang="zh-CN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动态创建</a:t>
            </a:r>
            <a:r>
              <a:rPr 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元素</a:t>
            </a:r>
            <a:r>
              <a:rPr 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节点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。</a:t>
            </a:r>
            <a:endParaRPr lang="zh-CN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5.4 </a:t>
            </a:r>
            <a:r>
              <a:rPr lang="zh-CN" altLang="en-US" smtClean="0"/>
              <a:t>创建节点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03655"/>
            <a:ext cx="6488430" cy="7880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1.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node.appendChild(child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2023735"/>
            <a:ext cx="6509385" cy="6204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n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ode.appendChild() </a:t>
            </a:r>
            <a:r>
              <a:rPr>
                <a:cs typeface="Courier New" panose="02070309020205020404" charset="0"/>
              </a:rPr>
              <a:t>方法将一个节点添加到指定父节点的子节点列表</a:t>
            </a:r>
            <a:r>
              <a:rPr>
                <a:solidFill>
                  <a:srgbClr val="FF0000"/>
                </a:solidFill>
                <a:cs typeface="Courier New" panose="02070309020205020404" charset="0"/>
              </a:rPr>
              <a:t>末尾</a:t>
            </a:r>
            <a:r>
              <a:rPr smtClean="0">
                <a:cs typeface="Courier New" panose="02070309020205020404" charset="0"/>
              </a:rPr>
              <a:t>。</a:t>
            </a:r>
            <a:r>
              <a:rPr lang="zh-CN" smtClean="0">
                <a:cs typeface="Courier New" panose="02070309020205020404" charset="0"/>
              </a:rPr>
              <a:t>类似</a:t>
            </a:r>
            <a:r>
              <a:rPr lang="zh-CN" altLang="en-US" smtClean="0">
                <a:cs typeface="Courier New" panose="02070309020205020404" charset="0"/>
              </a:rPr>
              <a:t>于 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CSS 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里面的 </a:t>
            </a: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after 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伪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元素。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1375" y="2644208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2.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node.insertBefore(child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指定元素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820421" y="3167360"/>
            <a:ext cx="6545580" cy="6121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n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ode.insertBefore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() </a:t>
            </a:r>
            <a:r>
              <a:rPr smtClean="0">
                <a:cs typeface="Courier New" panose="02070309020205020404" charset="0"/>
              </a:rPr>
              <a:t>方法将一个节点添加到父节点的</a:t>
            </a:r>
            <a:r>
              <a:rPr lang="zh-CN" altLang="en-US" smtClean="0">
                <a:cs typeface="Courier New" panose="02070309020205020404" charset="0"/>
              </a:rPr>
              <a:t>指定</a:t>
            </a:r>
            <a:r>
              <a:rPr smtClean="0">
                <a:cs typeface="Courier New" panose="02070309020205020404" charset="0"/>
              </a:rPr>
              <a:t>子节点</a:t>
            </a:r>
            <a:r>
              <a:rPr lang="zh-CN" smtClean="0">
                <a:solidFill>
                  <a:srgbClr val="FF0000"/>
                </a:solidFill>
                <a:cs typeface="Courier New" panose="02070309020205020404" charset="0"/>
              </a:rPr>
              <a:t>前面</a:t>
            </a:r>
            <a:r>
              <a:rPr smtClean="0">
                <a:cs typeface="Courier New" panose="02070309020205020404" charset="0"/>
              </a:rPr>
              <a:t>。</a:t>
            </a:r>
            <a:r>
              <a:rPr lang="zh-CN" smtClean="0">
                <a:cs typeface="Courier New" panose="02070309020205020404" charset="0"/>
              </a:rPr>
              <a:t>类似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于 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CSS 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里面的 </a:t>
            </a: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before 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伪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元素。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5.4 </a:t>
            </a:r>
            <a:r>
              <a:rPr lang="zh-CN" altLang="en-US"/>
              <a:t>添加</a:t>
            </a:r>
            <a:r>
              <a:rPr lang="zh-CN" altLang="en-US" smtClean="0"/>
              <a:t>节点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：简单版发布留言案例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79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点击按钮之后，就动态创建一个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，添加到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里面。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的同时，把文本域里面的值通过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li.innerHTML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赋值给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如果想要新的留言后面显示就用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appendChild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如果想要前面显示就用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insertBefore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0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noProof="0" dirty="0">
                <a:sym typeface="+mn-ea"/>
              </a:rPr>
              <a:t>获取元素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38523" y="2780030"/>
            <a:ext cx="6738620" cy="15445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注意： 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因为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得到的是一个对象的集合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所以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我们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想要操作里面的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元素就需要遍历。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得到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元素对象是动态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的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如果获取不到元素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则返回为空的伪数组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因为获取不到对象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)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根据</a:t>
            </a:r>
            <a:r>
              <a:rPr lang="zh-CN" altLang="en-US"/>
              <a:t>标签名</a:t>
            </a:r>
            <a:r>
              <a:rPr lang="zh-CN" altLang="en-US" smtClean="0"/>
              <a:t>获取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38523" y="1436210"/>
            <a:ext cx="6738620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使用 </a:t>
            </a:r>
            <a:r>
              <a:rPr smtClean="0">
                <a:sym typeface="+mn-ea"/>
              </a:rPr>
              <a:t>getElementsByTagName</a:t>
            </a:r>
            <a:r>
              <a:rPr>
                <a:sym typeface="+mn-ea"/>
              </a:rPr>
              <a:t>() </a:t>
            </a:r>
            <a:r>
              <a:rPr smtClean="0">
                <a:sym typeface="+mn-ea"/>
              </a:rPr>
              <a:t>方法可</a:t>
            </a:r>
            <a:r>
              <a:rPr lang="zh-CN" altLang="en-US">
                <a:sym typeface="+mn-ea"/>
              </a:rPr>
              <a:t>以</a:t>
            </a:r>
            <a:r>
              <a:rPr smtClean="0">
                <a:sym typeface="+mn-ea"/>
              </a:rPr>
              <a:t>返回带有指定标签名的</a:t>
            </a:r>
            <a:r>
              <a:rPr smtClean="0">
                <a:solidFill>
                  <a:srgbClr val="FF0000"/>
                </a:solidFill>
                <a:sym typeface="+mn-ea"/>
              </a:rPr>
              <a:t>对象的集合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。</a:t>
            </a:r>
            <a:endParaRPr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248" y="1853564"/>
            <a:ext cx="6567170" cy="42086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document.getElementsByTagName('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标签名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');</a:t>
            </a:r>
            <a:endParaRPr lang="en-US" altLang="zh-CN" sz="105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03655"/>
            <a:ext cx="6488430" cy="7880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node.removeChild(child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2016115"/>
            <a:ext cx="6488430" cy="4197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n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ode.removeChild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() </a:t>
            </a:r>
            <a:r>
              <a:rPr smtClean="0">
                <a:cs typeface="Courier New" panose="02070309020205020404" charset="0"/>
              </a:rPr>
              <a:t>方法从</a:t>
            </a:r>
            <a:r>
              <a:rPr lang="en-US" smtClean="0">
                <a:cs typeface="Courier New" panose="02070309020205020404" charset="0"/>
              </a:rPr>
              <a:t> 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DOM</a:t>
            </a:r>
            <a:r>
              <a:rPr lang="en-US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mtClean="0">
                <a:cs typeface="Courier New" panose="02070309020205020404" charset="0"/>
              </a:rPr>
              <a:t>中删除一个子节点</a:t>
            </a:r>
            <a:r>
              <a:rPr lang="zh-CN" altLang="en-US">
                <a:cs typeface="Courier New" panose="02070309020205020404" charset="0"/>
              </a:rPr>
              <a:t>，</a:t>
            </a:r>
            <a:r>
              <a:rPr smtClean="0">
                <a:cs typeface="Courier New" panose="02070309020205020404" charset="0"/>
              </a:rPr>
              <a:t>返回删除的节点</a:t>
            </a:r>
            <a:r>
              <a:rPr lang="zh-CN" altLang="en-US" smtClean="0">
                <a:cs typeface="Courier New" panose="02070309020205020404" charset="0"/>
              </a:rPr>
              <a:t>。</a:t>
            </a:r>
            <a:endParaRPr lang="zh-CN" altLang="en-US" dirty="0">
              <a:cs typeface="Courier New" panose="02070309020205020404" charset="0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5.5 </a:t>
            </a:r>
            <a:r>
              <a:rPr lang="zh-CN" altLang="en-US" smtClean="0"/>
              <a:t>删除节点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：删除留言案例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我们把文本域里面的值赋值给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的时候，多添加一个删除的链接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需要把所有的链接获取过来，当我们点击当前的链接的时候，删除当前链接所在的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阻止链接跳转需要添加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javascript:</a:t>
            </a:r>
            <a:r>
              <a:rPr lang="en-US" altLang="zh-CN" sz="1050" smtClean="0"/>
              <a:t>void(0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 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javascript:;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node.cloneNode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()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1940013"/>
            <a:ext cx="6488430" cy="41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n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ode.cloneNode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() </a:t>
            </a:r>
            <a:r>
              <a:rPr smtClean="0">
                <a:cs typeface="Courier New" panose="02070309020205020404" charset="0"/>
              </a:rPr>
              <a:t>方法返回调用该方法的节点的一个副本</a:t>
            </a:r>
            <a:r>
              <a:rPr lang="zh-CN" altLang="en-US" smtClean="0">
                <a:cs typeface="Courier New" panose="02070309020205020404" charset="0"/>
              </a:rPr>
              <a:t>。 </a:t>
            </a:r>
            <a:r>
              <a:rPr lang="zh-CN" altLang="en-US">
                <a:cs typeface="Courier New" panose="02070309020205020404" charset="0"/>
              </a:rPr>
              <a:t>也</a:t>
            </a:r>
            <a:r>
              <a:rPr lang="zh-CN" altLang="en-US" smtClean="0">
                <a:cs typeface="Courier New" panose="02070309020205020404" charset="0"/>
              </a:rPr>
              <a:t>称为克隆节点</a:t>
            </a:r>
            <a:r>
              <a:rPr lang="en-US" altLang="zh-CN" smtClean="0">
                <a:cs typeface="Courier New" panose="02070309020205020404" charset="0"/>
              </a:rPr>
              <a:t>/</a:t>
            </a:r>
            <a:r>
              <a:rPr lang="zh-CN" altLang="en-US" smtClean="0">
                <a:cs typeface="Courier New" panose="02070309020205020404" charset="0"/>
              </a:rPr>
              <a:t>拷贝节点</a:t>
            </a:r>
            <a:endParaRPr dirty="0">
              <a:cs typeface="Courier New" panose="02070309020205020404" charset="0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5.6 </a:t>
            </a:r>
            <a:r>
              <a:rPr lang="zh-CN" altLang="en-US" smtClean="0"/>
              <a:t>复制节点</a:t>
            </a:r>
            <a:r>
              <a:rPr lang="en-US" altLang="zh-CN" smtClean="0"/>
              <a:t>(</a:t>
            </a:r>
            <a:r>
              <a:rPr lang="zh-CN" altLang="en-US" smtClean="0"/>
              <a:t>克隆节点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67715" y="2602710"/>
            <a:ext cx="6488430" cy="1562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注意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如果括号参数</a:t>
            </a:r>
            <a:r>
              <a:rPr lang="zh-CN" altLang="en-US"/>
              <a:t>为</a:t>
            </a:r>
            <a:r>
              <a:rPr lang="zh-CN" altLang="en-US" smtClean="0">
                <a:solidFill>
                  <a:srgbClr val="FF0000"/>
                </a:solidFill>
              </a:rPr>
              <a:t>空或者为 </a:t>
            </a: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false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/>
              <a:t>，则是</a:t>
            </a:r>
            <a:r>
              <a:rPr lang="zh-CN" altLang="en-US" smtClean="0">
                <a:solidFill>
                  <a:srgbClr val="FF0000"/>
                </a:solidFill>
              </a:rPr>
              <a:t>浅拷贝</a:t>
            </a:r>
            <a:r>
              <a:rPr lang="zh-CN" altLang="en-US" smtClean="0"/>
              <a:t>，即只</a:t>
            </a:r>
            <a:r>
              <a:rPr lang="zh-CN" altLang="en-US" dirty="0"/>
              <a:t>克隆复制节点本身，</a:t>
            </a:r>
            <a:r>
              <a:rPr lang="zh-CN" altLang="en-US"/>
              <a:t>不</a:t>
            </a:r>
            <a:r>
              <a:rPr lang="zh-CN" altLang="en-US" smtClean="0"/>
              <a:t>克隆里面</a:t>
            </a:r>
            <a:r>
              <a:rPr lang="zh-CN" altLang="en-US" dirty="0"/>
              <a:t>的</a:t>
            </a:r>
            <a:r>
              <a:rPr lang="zh-CN" altLang="en-US"/>
              <a:t>子</a:t>
            </a:r>
            <a:r>
              <a:rPr lang="zh-CN" altLang="en-US" smtClean="0"/>
              <a:t>节点。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如果括号</a:t>
            </a:r>
            <a:r>
              <a:rPr lang="zh-CN" altLang="en-US"/>
              <a:t>参数</a:t>
            </a:r>
            <a:r>
              <a:rPr lang="zh-CN" altLang="en-US" smtClean="0"/>
              <a:t>为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true</a:t>
            </a:r>
            <a:r>
              <a:rPr lang="en-US" altLang="zh-CN" smtClean="0"/>
              <a:t> </a:t>
            </a:r>
            <a:r>
              <a:rPr lang="zh-CN" altLang="en-US" dirty="0"/>
              <a:t>，则是</a:t>
            </a:r>
            <a:r>
              <a:rPr lang="zh-CN" altLang="en-US" dirty="0">
                <a:solidFill>
                  <a:srgbClr val="FF0000"/>
                </a:solidFill>
              </a:rPr>
              <a:t>深度</a:t>
            </a:r>
            <a:r>
              <a:rPr lang="zh-CN" altLang="en-US">
                <a:solidFill>
                  <a:srgbClr val="FF0000"/>
                </a:solidFill>
              </a:rPr>
              <a:t>拷贝</a:t>
            </a:r>
            <a:r>
              <a:rPr lang="zh-CN" altLang="en-US" smtClean="0"/>
              <a:t>，会复制</a:t>
            </a:r>
            <a:r>
              <a:rPr lang="zh-CN" altLang="en-US" dirty="0"/>
              <a:t>节点本身以及里面所有的</a:t>
            </a:r>
            <a:r>
              <a:rPr lang="zh-CN" altLang="en-US"/>
              <a:t>子</a:t>
            </a:r>
            <a:r>
              <a:rPr lang="zh-CN" altLang="en-US" smtClean="0"/>
              <a:t>节点。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：动态生成表格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026" name="Picture 2" descr="C:\Users\apple\Desktop\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26" y="2039191"/>
            <a:ext cx="48577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因为里面的学生数据都是动态的，我们需要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动态生成。 这里我们模拟数据，自己定义好数据。 数据我们采取对象形式存储。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所有的数据都是放到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tbody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里面的行里面。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因为行很多，我们需要循环创建多个行（对应多少人）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每个行里面又有很多单元格（对应里面的数据），我们还继续使用循环创建多个单元格，并且把数据存入里面（双重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循环）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最后一列单元格是删除，需要单独创建单元格。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最后添加删除操作，单击删除，可以删除当前行。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/>
          <p:cNvSpPr>
            <a:spLocks noGrp="1"/>
          </p:cNvSpPr>
          <p:nvPr/>
        </p:nvSpPr>
        <p:spPr>
          <a:xfrm>
            <a:off x="820438" y="1363716"/>
            <a:ext cx="6488430" cy="10591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document.write()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element.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innerHTML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document.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createElement()</a:t>
            </a:r>
          </a:p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438" y="2422896"/>
            <a:ext cx="6517622" cy="337175"/>
          </a:xfrm>
        </p:spPr>
        <p:txBody>
          <a:bodyPr/>
          <a:lstStyle/>
          <a:p>
            <a:r>
              <a:rPr lang="zh-CN" altLang="en-US" sz="1400" dirty="0"/>
              <a:t>区别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20438" y="2747688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1. 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document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.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write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是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直接将内容写入页面的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内容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流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但是文档流执行完毕，则它</a:t>
            </a:r>
            <a:r>
              <a:rPr 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会</a:t>
            </a:r>
            <a:r>
              <a:rPr lang="zh-CN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导致页面全部重绘</a:t>
            </a:r>
          </a:p>
          <a:p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2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.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innerHTML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是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将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内容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写入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某个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DOM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节点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，不会导致页面全部重绘</a:t>
            </a:r>
          </a:p>
          <a:p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3.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innerHTML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创建多个元素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效率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  <a:sym typeface="+mn-ea"/>
              </a:rPr>
              <a:t>更高（不要拼接字符串，采取数组形式</a:t>
            </a:r>
            <a:r>
              <a:rPr 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拼接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）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，结构稍微复杂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4.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createElement()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创建多个元素效率稍低一点点，但是结构更清晰</a:t>
            </a:r>
            <a:endParaRPr lang="zh-CN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zh-CN" altLang="en-US" b="1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总结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：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不同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浏览器下，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innerHTML 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效率要比 </a:t>
            </a: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creatElement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高</a:t>
            </a:r>
            <a:endParaRPr lang="zh-CN" altLang="en-US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8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mtClean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5.8 </a:t>
            </a:r>
            <a:r>
              <a:rPr lang="zh-CN" altLang="en-US"/>
              <a:t>三</a:t>
            </a:r>
            <a:r>
              <a:rPr lang="zh-CN" altLang="en-US" smtClean="0"/>
              <a:t>种动态创建元素区别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/>
          <p:cNvSpPr>
            <a:spLocks noGrp="1"/>
          </p:cNvSpPr>
          <p:nvPr/>
        </p:nvSpPr>
        <p:spPr>
          <a:xfrm>
            <a:off x="820438" y="1094775"/>
            <a:ext cx="6488430" cy="10591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文档对象模型（</a:t>
            </a:r>
            <a:r>
              <a:rPr lang="en-US" altLang="zh-CN">
                <a:sym typeface="+mn-ea"/>
              </a:rPr>
              <a:t>Document Object Model</a:t>
            </a:r>
            <a:r>
              <a:rPr lang="zh-CN" altLang="en-US">
                <a:sym typeface="+mn-ea"/>
              </a:rPr>
              <a:t>，简称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DOM</a:t>
            </a:r>
            <a:r>
              <a:rPr lang="zh-CN" altLang="en-US">
                <a:sym typeface="+mn-ea"/>
              </a:rPr>
              <a:t>），是 </a:t>
            </a:r>
            <a:r>
              <a:rPr lang="en-US" altLang="zh-CN">
                <a:sym typeface="+mn-ea"/>
              </a:rPr>
              <a:t>W3C</a:t>
            </a:r>
            <a:r>
              <a:rPr lang="zh-CN" altLang="en-US">
                <a:sym typeface="+mn-ea"/>
              </a:rPr>
              <a:t> 组织推荐的处理可扩展标记语言（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）的标准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编程接口</a:t>
            </a:r>
            <a:r>
              <a:rPr lang="zh-CN" altLang="en-US">
                <a:sym typeface="+mn-ea"/>
              </a:rPr>
              <a:t>。</a:t>
            </a:r>
          </a:p>
          <a:p>
            <a:r>
              <a:rPr lang="en-US" altLang="zh-CN">
                <a:sym typeface="+mn-ea"/>
              </a:rPr>
              <a:t>W3C </a:t>
            </a:r>
            <a:r>
              <a:rPr lang="zh-CN" altLang="en-US">
                <a:sym typeface="+mn-ea"/>
              </a:rPr>
              <a:t>已经定义了一系列的 </a:t>
            </a:r>
            <a:r>
              <a:rPr lang="en-US" altLang="zh-CN">
                <a:sym typeface="+mn-ea"/>
              </a:rPr>
              <a:t>DOM </a:t>
            </a:r>
            <a:r>
              <a:rPr lang="zh-CN" altLang="en-US">
                <a:sym typeface="+mn-ea"/>
              </a:rPr>
              <a:t>接口，通过这些 </a:t>
            </a:r>
            <a:r>
              <a:rPr lang="en-US" altLang="zh-CN">
                <a:sym typeface="+mn-ea"/>
              </a:rPr>
              <a:t>DOM </a:t>
            </a:r>
            <a:r>
              <a:rPr lang="zh-CN" altLang="en-US">
                <a:sym typeface="+mn-ea"/>
              </a:rPr>
              <a:t>接口可以改变网页的内容、结构和样式。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20438" y="2179958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1. </a:t>
            </a:r>
            <a:r>
              <a:rPr lang="zh-CN" altLang="en-US" smtClean="0"/>
              <a:t>对于</a:t>
            </a:r>
            <a:r>
              <a:rPr lang="en-US" altLang="zh-CN"/>
              <a:t>JavaScript</a:t>
            </a:r>
            <a:r>
              <a:rPr lang="zh-CN" altLang="en-US"/>
              <a:t>，为了能够使</a:t>
            </a:r>
            <a:r>
              <a:rPr lang="en-US" altLang="zh-CN"/>
              <a:t>JavaScript</a:t>
            </a:r>
            <a:r>
              <a:rPr lang="zh-CN" altLang="en-US" smtClean="0"/>
              <a:t>操作</a:t>
            </a:r>
            <a:r>
              <a:rPr lang="en-US" altLang="zh-CN" smtClean="0"/>
              <a:t>HTML</a:t>
            </a:r>
            <a:r>
              <a:rPr lang="zh-CN" altLang="en-US" smtClean="0"/>
              <a:t>，</a:t>
            </a:r>
            <a:r>
              <a:rPr lang="en-US" altLang="zh-CN"/>
              <a:t>JavaScript</a:t>
            </a:r>
            <a:r>
              <a:rPr lang="zh-CN" altLang="en-US"/>
              <a:t>就有了一套自己的</a:t>
            </a:r>
            <a:r>
              <a:rPr lang="en-US" altLang="zh-CN"/>
              <a:t>dom</a:t>
            </a:r>
            <a:r>
              <a:rPr lang="zh-CN" altLang="en-US"/>
              <a:t>编程接口。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对于</a:t>
            </a:r>
            <a:r>
              <a:rPr lang="en-US" altLang="zh-CN" smtClean="0"/>
              <a:t>HTML</a:t>
            </a:r>
            <a:r>
              <a:rPr lang="zh-CN" altLang="en-US" smtClean="0"/>
              <a:t>，</a:t>
            </a:r>
            <a:r>
              <a:rPr lang="en-US" altLang="zh-CN"/>
              <a:t>dom</a:t>
            </a:r>
            <a:r>
              <a:rPr lang="zh-CN" altLang="en-US"/>
              <a:t>使得</a:t>
            </a:r>
            <a:r>
              <a:rPr lang="en-US" altLang="zh-CN"/>
              <a:t>html</a:t>
            </a:r>
            <a:r>
              <a:rPr lang="zh-CN" altLang="en-US"/>
              <a:t>形成一棵</a:t>
            </a:r>
            <a:r>
              <a:rPr lang="en-US" altLang="zh-CN"/>
              <a:t>dom</a:t>
            </a:r>
            <a:r>
              <a:rPr lang="zh-CN" altLang="en-US" smtClean="0"/>
              <a:t>树</a:t>
            </a:r>
            <a:r>
              <a:rPr lang="en-US" altLang="zh-CN" smtClean="0"/>
              <a:t>.  </a:t>
            </a:r>
            <a:r>
              <a:rPr lang="zh-CN" altLang="en-US" smtClean="0"/>
              <a:t>包含 文档、元素、节点</a:t>
            </a:r>
            <a:endParaRPr lang="en-US" altLang="zh-CN" smtClean="0"/>
          </a:p>
        </p:txBody>
      </p:sp>
      <p:sp>
        <p:nvSpPr>
          <p:cNvPr id="8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12" y="2904630"/>
            <a:ext cx="3737289" cy="2022372"/>
          </a:xfrm>
          <a:prstGeom prst="rect">
            <a:avLst/>
          </a:prstGeom>
        </p:spPr>
      </p:pic>
      <p:sp>
        <p:nvSpPr>
          <p:cNvPr id="11" name="内容占位符 5"/>
          <p:cNvSpPr>
            <a:spLocks noGrp="1"/>
          </p:cNvSpPr>
          <p:nvPr/>
        </p:nvSpPr>
        <p:spPr>
          <a:xfrm>
            <a:off x="6103969" y="2925433"/>
            <a:ext cx="1916696" cy="10591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我们获取过来的</a:t>
            </a:r>
            <a:r>
              <a:rPr lang="en-US" altLang="zh-CN" smtClean="0">
                <a:sym typeface="+mn-ea"/>
              </a:rPr>
              <a:t>DOM</a:t>
            </a:r>
            <a:r>
              <a:rPr lang="zh-CN" altLang="en-US" smtClean="0">
                <a:sym typeface="+mn-ea"/>
              </a:rPr>
              <a:t>元素是一个对象（</a:t>
            </a:r>
            <a:r>
              <a:rPr lang="en-US" altLang="zh-CN" smtClean="0">
                <a:sym typeface="+mn-ea"/>
              </a:rPr>
              <a:t>object</a:t>
            </a:r>
            <a:r>
              <a:rPr lang="zh-CN" altLang="en-US" smtClean="0">
                <a:sym typeface="+mn-ea"/>
              </a:rPr>
              <a:t>），所以称为 文档对象模型</a:t>
            </a:r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5929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20438" y="2203753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zh-CN" smtClean="0"/>
              <a:t>document.write</a:t>
            </a:r>
          </a:p>
          <a:p>
            <a:pPr marL="228600" indent="-228600">
              <a:buAutoNum type="arabicPeriod"/>
            </a:pPr>
            <a:r>
              <a:rPr lang="en-US" altLang="zh-CN" smtClean="0"/>
              <a:t>innerHTML</a:t>
            </a:r>
          </a:p>
          <a:p>
            <a:pPr marL="228600" indent="-228600">
              <a:buAutoNum type="arabicPeriod"/>
            </a:pPr>
            <a:r>
              <a:rPr lang="en-US" altLang="zh-CN" smtClean="0"/>
              <a:t>createElement</a:t>
            </a:r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6.1 </a:t>
            </a:r>
            <a:r>
              <a:rPr lang="zh-CN" altLang="en-US"/>
              <a:t>创建</a:t>
            </a:r>
            <a:endParaRPr lang="zh-CN" altLang="en-US" dirty="0"/>
          </a:p>
        </p:txBody>
      </p:sp>
      <p:sp>
        <p:nvSpPr>
          <p:cNvPr id="10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10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20438" y="2203753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1. appendChild</a:t>
            </a:r>
            <a:endParaRPr lang="en-US" altLang="zh-CN"/>
          </a:p>
          <a:p>
            <a:r>
              <a:rPr lang="en-US" altLang="zh-CN"/>
              <a:t>2</a:t>
            </a:r>
            <a:r>
              <a:rPr lang="en-US" altLang="zh-CN" smtClean="0"/>
              <a:t>. insertBefore</a:t>
            </a:r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6.2 </a:t>
            </a:r>
            <a:r>
              <a:rPr lang="zh-CN" altLang="en-US" smtClean="0"/>
              <a:t>增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3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noProof="0" dirty="0">
                <a:sym typeface="+mn-ea"/>
              </a:rPr>
              <a:t>获取元素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38523" y="2547919"/>
            <a:ext cx="6738620" cy="367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注意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：父元素必须是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单个对象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必须指明是哪一个元素对象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获取的时候</a:t>
            </a:r>
            <a:r>
              <a:rPr lang="zh-CN" altLang="en-US" dirty="0" smtClean="0">
                <a:solidFill>
                  <a:schemeClr val="tx1"/>
                </a:solidFill>
              </a:rPr>
              <a:t>不包括父元素</a:t>
            </a:r>
            <a:r>
              <a:rPr lang="zh-CN" altLang="en-US" dirty="0">
                <a:solidFill>
                  <a:schemeClr val="tx1"/>
                </a:solidFill>
              </a:rPr>
              <a:t>自己。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根据</a:t>
            </a:r>
            <a:r>
              <a:rPr lang="zh-CN" altLang="en-US"/>
              <a:t>标签名</a:t>
            </a:r>
            <a:r>
              <a:rPr lang="zh-CN" altLang="en-US" smtClean="0"/>
              <a:t>获取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38523" y="1436210"/>
            <a:ext cx="6738620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还可以获取某个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元素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父元素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内部所有指定标签名的子元素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248" y="1853564"/>
            <a:ext cx="6567170" cy="42086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element</a:t>
            </a: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.getElementsByTagName</a:t>
            </a: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('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标签名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');</a:t>
            </a:r>
            <a:endParaRPr lang="en-US" altLang="zh-CN" sz="105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5430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20438" y="2203753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1. removeChild</a:t>
            </a:r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6.3 </a:t>
            </a:r>
            <a:r>
              <a:rPr lang="zh-CN" altLang="en-US"/>
              <a:t>删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38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20438" y="2547998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smtClean="0"/>
              <a:t>修改元素属性： </a:t>
            </a:r>
            <a:r>
              <a:rPr lang="en-US" altLang="zh-CN" smtClean="0"/>
              <a:t>src</a:t>
            </a:r>
            <a:r>
              <a:rPr lang="zh-CN" altLang="en-US" smtClean="0"/>
              <a:t>、</a:t>
            </a:r>
            <a:r>
              <a:rPr lang="en-US" altLang="zh-CN" smtClean="0"/>
              <a:t>href</a:t>
            </a:r>
            <a:r>
              <a:rPr lang="zh-CN" altLang="en-US" smtClean="0"/>
              <a:t>、</a:t>
            </a:r>
            <a:r>
              <a:rPr lang="en-US" altLang="zh-CN" smtClean="0"/>
              <a:t>title</a:t>
            </a:r>
            <a:r>
              <a:rPr lang="zh-CN" altLang="en-US" smtClean="0"/>
              <a:t>等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修改普通元素内容： </a:t>
            </a:r>
            <a:r>
              <a:rPr lang="en-US" altLang="zh-CN" smtClean="0"/>
              <a:t>innerHTML </a:t>
            </a:r>
            <a:r>
              <a:rPr lang="zh-CN" altLang="en-US" smtClean="0"/>
              <a:t>、</a:t>
            </a:r>
            <a:r>
              <a:rPr lang="en-US" altLang="zh-CN"/>
              <a:t>innerText</a:t>
            </a:r>
          </a:p>
          <a:p>
            <a:pPr marL="228600" indent="-228600">
              <a:buFont typeface="+mj-ea"/>
              <a:buAutoNum type="arabicPeriod"/>
            </a:pPr>
            <a:r>
              <a:rPr lang="zh-CN" altLang="en-US" smtClean="0"/>
              <a:t>修改表单元素： </a:t>
            </a:r>
            <a:r>
              <a:rPr lang="en-US" altLang="zh-CN" smtClean="0"/>
              <a:t>value</a:t>
            </a:r>
            <a:r>
              <a:rPr lang="zh-CN" altLang="en-US" smtClean="0"/>
              <a:t>、</a:t>
            </a:r>
            <a:r>
              <a:rPr lang="en-US" altLang="zh-CN" smtClean="0"/>
              <a:t>type</a:t>
            </a:r>
            <a:r>
              <a:rPr lang="zh-CN" altLang="en-US" smtClean="0"/>
              <a:t>、</a:t>
            </a:r>
            <a:r>
              <a:rPr lang="en-US" altLang="zh-CN" smtClean="0"/>
              <a:t>disabled</a:t>
            </a:r>
            <a:r>
              <a:rPr lang="zh-CN" altLang="en-US" smtClean="0"/>
              <a:t>等</a:t>
            </a:r>
            <a:endParaRPr lang="en-US" altLang="zh-CN" smtClean="0"/>
          </a:p>
          <a:p>
            <a:pPr marL="228600" indent="-228600">
              <a:buFont typeface="+mj-ea"/>
              <a:buAutoNum type="arabicPeriod"/>
            </a:pPr>
            <a:r>
              <a:rPr lang="zh-CN" altLang="en-US" smtClean="0"/>
              <a:t>修改元素样式： </a:t>
            </a:r>
            <a:r>
              <a:rPr lang="en-US" altLang="zh-CN" smtClean="0"/>
              <a:t>style</a:t>
            </a:r>
            <a:r>
              <a:rPr lang="zh-CN" altLang="en-US" smtClean="0"/>
              <a:t>、</a:t>
            </a:r>
            <a:r>
              <a:rPr lang="en-US" altLang="zh-CN" smtClean="0"/>
              <a:t>className</a:t>
            </a:r>
            <a:endParaRPr lang="en-US" altLang="zh-CN"/>
          </a:p>
          <a:p>
            <a:pPr marL="228600" indent="-228600">
              <a:buAutoNum type="arabicPeriod"/>
            </a:pPr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6.4 </a:t>
            </a:r>
            <a:r>
              <a:rPr lang="zh-CN" altLang="en-US" smtClean="0"/>
              <a:t>改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877570" y="2170228"/>
            <a:ext cx="6488430" cy="377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主要修改</a:t>
            </a:r>
            <a:r>
              <a:rPr lang="en-US" altLang="zh-CN"/>
              <a:t>dom</a:t>
            </a:r>
            <a:r>
              <a:rPr lang="zh-CN" altLang="en-US" smtClean="0"/>
              <a:t>的元素属性</a:t>
            </a:r>
            <a:r>
              <a:rPr lang="zh-CN" altLang="en-US"/>
              <a:t>，</a:t>
            </a:r>
            <a:r>
              <a:rPr lang="en-US" altLang="zh-CN" smtClean="0"/>
              <a:t>dom</a:t>
            </a:r>
            <a:r>
              <a:rPr lang="zh-CN" altLang="en-US" smtClean="0"/>
              <a:t>元素的内容、属性</a:t>
            </a:r>
            <a:r>
              <a:rPr lang="en-US" altLang="zh-CN" smtClean="0"/>
              <a:t>, </a:t>
            </a:r>
            <a:r>
              <a:rPr lang="zh-CN" altLang="en-US"/>
              <a:t>表单的值等</a:t>
            </a:r>
          </a:p>
        </p:txBody>
      </p:sp>
      <p:sp>
        <p:nvSpPr>
          <p:cNvPr id="11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99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20438" y="2547998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zh-CN" smtClean="0"/>
              <a:t>DOM</a:t>
            </a:r>
            <a:r>
              <a:rPr lang="zh-CN" altLang="en-US" smtClean="0"/>
              <a:t>提供的</a:t>
            </a:r>
            <a:r>
              <a:rPr lang="en-US" altLang="zh-CN" smtClean="0"/>
              <a:t>API </a:t>
            </a:r>
            <a:r>
              <a:rPr lang="zh-CN" altLang="en-US" smtClean="0"/>
              <a:t>方法：  </a:t>
            </a:r>
            <a:r>
              <a:rPr lang="en-US" altLang="zh-CN" smtClean="0"/>
              <a:t>getElementById</a:t>
            </a:r>
            <a:r>
              <a:rPr lang="zh-CN" altLang="en-US" smtClean="0"/>
              <a:t>、</a:t>
            </a:r>
            <a:r>
              <a:rPr lang="en-US" altLang="zh-CN" smtClean="0"/>
              <a:t>getElementsByTagName  </a:t>
            </a:r>
            <a:r>
              <a:rPr lang="zh-CN" altLang="en-US" smtClean="0"/>
              <a:t>古老用法 不太推荐</a:t>
            </a:r>
            <a:r>
              <a:rPr lang="en-US" altLang="zh-CN" smtClean="0"/>
              <a:t> </a:t>
            </a:r>
          </a:p>
          <a:p>
            <a:r>
              <a:rPr lang="en-US" altLang="zh-CN" smtClean="0"/>
              <a:t>2.   H5</a:t>
            </a:r>
            <a:r>
              <a:rPr lang="zh-CN" altLang="en-US" smtClean="0"/>
              <a:t>提供的新方法： </a:t>
            </a:r>
            <a:r>
              <a:rPr lang="en-US" altLang="zh-CN" smtClean="0"/>
              <a:t>querySelector</a:t>
            </a:r>
            <a:r>
              <a:rPr lang="zh-CN" altLang="en-US" smtClean="0"/>
              <a:t>、</a:t>
            </a:r>
            <a:r>
              <a:rPr lang="en-US" altLang="zh-CN" smtClean="0"/>
              <a:t>querySelectorAll   </a:t>
            </a:r>
            <a:r>
              <a:rPr lang="zh-CN" altLang="en-US" smtClean="0"/>
              <a:t>提倡</a:t>
            </a:r>
            <a:endParaRPr lang="en-US" altLang="zh-CN"/>
          </a:p>
          <a:p>
            <a:pPr marL="228600" indent="-228600">
              <a:buFont typeface="+mj-ea"/>
              <a:buAutoNum type="arabicPeriod" startAt="3"/>
            </a:pPr>
            <a:r>
              <a:rPr lang="zh-CN" altLang="en-US" smtClean="0"/>
              <a:t>利用节点操作获取元素： 父</a:t>
            </a:r>
            <a:r>
              <a:rPr lang="en-US" altLang="zh-CN" smtClean="0"/>
              <a:t>(parentNode)</a:t>
            </a:r>
            <a:r>
              <a:rPr lang="zh-CN" altLang="en-US" smtClean="0"/>
              <a:t>、子</a:t>
            </a:r>
            <a:r>
              <a:rPr lang="en-US" altLang="zh-CN" smtClean="0"/>
              <a:t>(children)</a:t>
            </a:r>
            <a:r>
              <a:rPr lang="zh-CN" altLang="en-US" smtClean="0"/>
              <a:t>、兄</a:t>
            </a:r>
            <a:r>
              <a:rPr lang="en-US" altLang="zh-CN" smtClean="0"/>
              <a:t>(</a:t>
            </a:r>
            <a:r>
              <a:rPr lang="en-US" altLang="zh-CN"/>
              <a:t>previousElementSibling</a:t>
            </a:r>
            <a:r>
              <a:rPr lang="zh-CN" altLang="en-US" smtClean="0"/>
              <a:t>、</a:t>
            </a:r>
            <a:r>
              <a:rPr lang="en-US" altLang="zh-CN" smtClean="0"/>
              <a:t>nextElementSibling)  </a:t>
            </a:r>
            <a:r>
              <a:rPr lang="zh-CN" altLang="en-US" smtClean="0"/>
              <a:t>提倡</a:t>
            </a:r>
            <a:endParaRPr lang="en-US" altLang="zh-CN" smtClean="0"/>
          </a:p>
          <a:p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6.5 </a:t>
            </a:r>
            <a:r>
              <a:rPr lang="zh-CN" altLang="en-US" smtClean="0"/>
              <a:t>查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877570" y="2170228"/>
            <a:ext cx="6488430" cy="377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主要获取查询</a:t>
            </a:r>
            <a:r>
              <a:rPr lang="en-US" altLang="zh-CN" smtClean="0"/>
              <a:t>dom</a:t>
            </a:r>
            <a:r>
              <a:rPr lang="zh-CN" altLang="en-US" smtClean="0"/>
              <a:t>的元素</a:t>
            </a:r>
            <a:endParaRPr lang="zh-CN" altLang="en-US"/>
          </a:p>
        </p:txBody>
      </p:sp>
      <p:sp>
        <p:nvSpPr>
          <p:cNvPr id="11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32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20438" y="2547998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</a:t>
            </a:r>
            <a:r>
              <a:rPr lang="en-US" altLang="zh-CN" smtClean="0"/>
              <a:t>. setAttribute</a:t>
            </a:r>
            <a:r>
              <a:rPr lang="zh-CN" altLang="en-US"/>
              <a:t>：设置</a:t>
            </a:r>
            <a:r>
              <a:rPr lang="en-US" altLang="zh-CN"/>
              <a:t>dom</a:t>
            </a:r>
            <a:r>
              <a:rPr lang="zh-CN" altLang="en-US"/>
              <a:t>的</a:t>
            </a:r>
            <a:r>
              <a:rPr lang="zh-CN" altLang="en-US" smtClean="0"/>
              <a:t>属性值</a:t>
            </a:r>
            <a:endParaRPr lang="zh-CN" altLang="en-US"/>
          </a:p>
          <a:p>
            <a:r>
              <a:rPr lang="en-US" altLang="zh-CN"/>
              <a:t>2</a:t>
            </a:r>
            <a:r>
              <a:rPr lang="en-US" altLang="zh-CN" smtClean="0"/>
              <a:t>. getAttribute</a:t>
            </a:r>
            <a:r>
              <a:rPr lang="zh-CN" altLang="en-US"/>
              <a:t>：得到</a:t>
            </a:r>
            <a:r>
              <a:rPr lang="en-US" altLang="zh-CN"/>
              <a:t>dom</a:t>
            </a:r>
            <a:r>
              <a:rPr lang="zh-CN" altLang="en-US"/>
              <a:t>的</a:t>
            </a:r>
            <a:r>
              <a:rPr lang="zh-CN" altLang="en-US" smtClean="0"/>
              <a:t>属性值</a:t>
            </a:r>
            <a:endParaRPr lang="zh-CN" altLang="en-US"/>
          </a:p>
          <a:p>
            <a:r>
              <a:rPr lang="en-US" altLang="zh-CN"/>
              <a:t>3</a:t>
            </a:r>
            <a:r>
              <a:rPr lang="en-US" altLang="zh-CN" smtClean="0"/>
              <a:t>. removeAttribute</a:t>
            </a:r>
            <a:r>
              <a:rPr lang="zh-CN" altLang="en-US"/>
              <a:t>移除属性</a:t>
            </a:r>
          </a:p>
          <a:p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6.6 </a:t>
            </a:r>
            <a:r>
              <a:rPr lang="zh-CN" altLang="en-US" smtClean="0"/>
              <a:t>属性</a:t>
            </a:r>
            <a:r>
              <a:rPr lang="zh-CN" altLang="en-US"/>
              <a:t>操作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877570" y="2170228"/>
            <a:ext cx="6488430" cy="377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主要针对于自定义属性。</a:t>
            </a:r>
            <a:endParaRPr lang="zh-CN" altLang="en-US"/>
          </a:p>
        </p:txBody>
      </p:sp>
      <p:sp>
        <p:nvSpPr>
          <p:cNvPr id="11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15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6.7 </a:t>
            </a:r>
            <a:r>
              <a:rPr lang="zh-CN" altLang="en-US" smtClean="0"/>
              <a:t>事件操作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877570" y="2127196"/>
            <a:ext cx="6488430" cy="377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给元素注册事件， 采取  </a:t>
            </a:r>
            <a:r>
              <a:rPr lang="zh-CN" altLang="en-US"/>
              <a:t>事件</a:t>
            </a:r>
            <a:r>
              <a:rPr lang="zh-CN" altLang="en-US" smtClean="0"/>
              <a:t>源</a:t>
            </a:r>
            <a:r>
              <a:rPr lang="en-US" altLang="zh-CN" smtClean="0"/>
              <a:t>.</a:t>
            </a:r>
            <a:r>
              <a:rPr lang="zh-CN" altLang="en-US" smtClean="0"/>
              <a:t>事件类型 </a:t>
            </a:r>
            <a:r>
              <a:rPr lang="en-US" altLang="zh-CN" smtClean="0"/>
              <a:t>= </a:t>
            </a:r>
            <a:r>
              <a:rPr lang="zh-CN" altLang="en-US" smtClean="0"/>
              <a:t>事件处理程序</a:t>
            </a:r>
            <a:endParaRPr lang="zh-CN" altLang="en-US"/>
          </a:p>
        </p:txBody>
      </p:sp>
      <p:pic>
        <p:nvPicPr>
          <p:cNvPr id="11" name="图片 10" descr="771ASQYR]M}O4NVNQ{6FMF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" y="2493427"/>
            <a:ext cx="5320644" cy="2368247"/>
          </a:xfrm>
          <a:prstGeom prst="rect">
            <a:avLst/>
          </a:prstGeom>
        </p:spPr>
      </p:pic>
      <p:sp>
        <p:nvSpPr>
          <p:cNvPr id="12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23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421270</TotalTime>
  <Words>4795</Words>
  <Application>Microsoft Office PowerPoint</Application>
  <PresentationFormat>全屏显示(16:9)</PresentationFormat>
  <Paragraphs>553</Paragraphs>
  <Slides>95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96" baseType="lpstr">
      <vt:lpstr>黑马程序员主题​​</vt:lpstr>
      <vt:lpstr>DOM </vt:lpstr>
      <vt:lpstr>PowerPoint 演示文稿</vt:lpstr>
      <vt:lpstr>1. DOM 简介</vt:lpstr>
      <vt:lpstr>1. DOM 简介</vt:lpstr>
      <vt:lpstr>PowerPoint 演示文稿</vt:lpstr>
      <vt:lpstr>2. 获取元素</vt:lpstr>
      <vt:lpstr>2. 获取元素</vt:lpstr>
      <vt:lpstr>2. 获取元素</vt:lpstr>
      <vt:lpstr>2. 获取元素</vt:lpstr>
      <vt:lpstr>2. 获取元素</vt:lpstr>
      <vt:lpstr>2. 获取元素</vt:lpstr>
      <vt:lpstr>PowerPoint 演示文稿</vt:lpstr>
      <vt:lpstr>3. 事件基础</vt:lpstr>
      <vt:lpstr>3. 事件基础</vt:lpstr>
      <vt:lpstr>3. 事件基础 </vt:lpstr>
      <vt:lpstr>3. 事件基础 </vt:lpstr>
      <vt:lpstr>3. 事件基础 </vt:lpstr>
      <vt:lpstr>3. 事件基础</vt:lpstr>
      <vt:lpstr>3. 事件基础</vt:lpstr>
      <vt:lpstr>3. 事件基础</vt:lpstr>
      <vt:lpstr>PowerPoint 演示文稿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操作元素总结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PowerPoint 演示文稿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3581</cp:revision>
  <dcterms:created xsi:type="dcterms:W3CDTF">2018-10-05T21:01:00Z</dcterms:created>
  <dcterms:modified xsi:type="dcterms:W3CDTF">2019-04-30T04:16:51Z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