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61" r:id="rId2"/>
    <p:sldId id="890" r:id="rId3"/>
    <p:sldId id="754" r:id="rId4"/>
    <p:sldId id="892" r:id="rId5"/>
    <p:sldId id="891" r:id="rId6"/>
    <p:sldId id="893" r:id="rId7"/>
    <p:sldId id="849" r:id="rId8"/>
    <p:sldId id="938" r:id="rId9"/>
    <p:sldId id="940" r:id="rId10"/>
    <p:sldId id="941" r:id="rId11"/>
    <p:sldId id="942" r:id="rId12"/>
    <p:sldId id="943" r:id="rId13"/>
    <p:sldId id="944" r:id="rId14"/>
    <p:sldId id="948" r:id="rId15"/>
    <p:sldId id="949" r:id="rId16"/>
    <p:sldId id="945" r:id="rId17"/>
    <p:sldId id="947" r:id="rId18"/>
    <p:sldId id="946" r:id="rId19"/>
    <p:sldId id="894" r:id="rId20"/>
    <p:sldId id="850" r:id="rId21"/>
    <p:sldId id="897" r:id="rId22"/>
    <p:sldId id="898" r:id="rId23"/>
    <p:sldId id="899" r:id="rId24"/>
    <p:sldId id="950" r:id="rId25"/>
    <p:sldId id="937" r:id="rId26"/>
    <p:sldId id="932" r:id="rId27"/>
    <p:sldId id="901" r:id="rId28"/>
    <p:sldId id="933" r:id="rId29"/>
    <p:sldId id="262" r:id="rId30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43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8945" autoAdjust="0"/>
    <p:restoredTop sz="93911" autoAdjust="0"/>
  </p:normalViewPr>
  <p:slideViewPr>
    <p:cSldViewPr snapToGrid="0" snapToObjects="1">
      <p:cViewPr varScale="1">
        <p:scale>
          <a:sx n="89" d="100"/>
          <a:sy n="89" d="100"/>
        </p:scale>
        <p:origin x="-600" y="-90"/>
      </p:cViewPr>
      <p:guideLst>
        <p:guide orient="horz" pos="1543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37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2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3/4/2019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3/4/2019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tlabs/fastclick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mtClean="0"/>
              <a:t>移动端</a:t>
            </a:r>
            <a:r>
              <a:rPr kumimoji="1" lang="zh-CN" altLang="en-US" dirty="0"/>
              <a:t>网页特效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 移动端常见特效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68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2.1 classList </a:t>
            </a:r>
            <a:r>
              <a:rPr lang="zh-CN" altLang="en-US" smtClean="0"/>
              <a:t>属性</a:t>
            </a:r>
            <a:endParaRPr lang="zh-CN" dirty="0"/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628650" y="1334770"/>
            <a:ext cx="6738620" cy="7050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classList</a:t>
            </a:r>
            <a:r>
              <a:rPr lang="zh-CN" altLang="en-US"/>
              <a:t>属性是</a:t>
            </a:r>
            <a:r>
              <a:rPr lang="en-US" altLang="zh-CN"/>
              <a:t>HTML5</a:t>
            </a:r>
            <a:r>
              <a:rPr lang="zh-CN" altLang="en-US"/>
              <a:t>新增的一个</a:t>
            </a:r>
            <a:r>
              <a:rPr lang="zh-CN" altLang="en-US" smtClean="0"/>
              <a:t>属性，</a:t>
            </a:r>
            <a:r>
              <a:rPr lang="zh-CN" altLang="en-US"/>
              <a:t>返回元素的类</a:t>
            </a:r>
            <a:r>
              <a:rPr lang="zh-CN" altLang="en-US" smtClean="0"/>
              <a:t>名。但是</a:t>
            </a:r>
            <a:r>
              <a:rPr lang="en-US" altLang="zh-CN" smtClean="0"/>
              <a:t>ie10</a:t>
            </a:r>
            <a:r>
              <a:rPr lang="zh-CN" altLang="en-US" smtClean="0"/>
              <a:t>以上版本支持。</a:t>
            </a:r>
            <a:endParaRPr lang="en-US" altLang="zh-CN"/>
          </a:p>
          <a:p>
            <a:r>
              <a:rPr lang="zh-CN" altLang="en-US" smtClean="0"/>
              <a:t>该</a:t>
            </a:r>
            <a:r>
              <a:rPr lang="zh-CN" altLang="en-US"/>
              <a:t>属性用于在元素中添加，移除及切换 </a:t>
            </a:r>
            <a:r>
              <a:rPr lang="en-US" altLang="zh-CN"/>
              <a:t>CSS </a:t>
            </a:r>
            <a:r>
              <a:rPr lang="zh-CN" altLang="en-US"/>
              <a:t>类</a:t>
            </a:r>
            <a:r>
              <a:rPr lang="zh-CN" altLang="en-US" smtClean="0"/>
              <a:t>。有以下方法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0" y="2710285"/>
            <a:ext cx="6403975" cy="40267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</a:t>
            </a:r>
            <a:r>
              <a:rPr lang="en-US" sz="105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ocus.classList.add(‘current’);</a:t>
            </a:r>
            <a:endParaRPr sz="105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628668" y="1989204"/>
            <a:ext cx="6738620" cy="721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/>
              <a:t>添加类：</a:t>
            </a:r>
            <a:endParaRPr lang="en-US" altLang="zh-CN" b="1" smtClean="0"/>
          </a:p>
          <a:p>
            <a:r>
              <a:rPr lang="en-US" altLang="zh-CN"/>
              <a:t>e</a:t>
            </a:r>
            <a:r>
              <a:rPr lang="en-US" altLang="zh-CN" smtClean="0"/>
              <a:t>lement.classList.add</a:t>
            </a:r>
            <a:r>
              <a:rPr lang="zh-CN" altLang="en-US" smtClean="0"/>
              <a:t>（</a:t>
            </a:r>
            <a:r>
              <a:rPr lang="en-US" altLang="zh-CN" smtClean="0"/>
              <a:t>’</a:t>
            </a:r>
            <a:r>
              <a:rPr lang="zh-CN" altLang="en-US" smtClean="0"/>
              <a:t>类名</a:t>
            </a:r>
            <a:r>
              <a:rPr lang="en-US" altLang="zh-CN" smtClean="0"/>
              <a:t>’</a:t>
            </a:r>
            <a:r>
              <a:rPr lang="zh-CN" altLang="en-US" smtClean="0"/>
              <a:t>）；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8649" y="4104288"/>
            <a:ext cx="6403975" cy="40267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focus.classList.remove(‘current’);</a:t>
            </a:r>
            <a:endParaRPr sz="105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628686" y="3244905"/>
            <a:ext cx="6738620" cy="721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/>
              <a:t>移除</a:t>
            </a:r>
            <a:r>
              <a:rPr lang="zh-CN" altLang="en-US" b="1" smtClean="0"/>
              <a:t>类：</a:t>
            </a:r>
            <a:endParaRPr lang="en-US" altLang="zh-CN" b="1" smtClean="0"/>
          </a:p>
          <a:p>
            <a:r>
              <a:rPr lang="en-US" altLang="zh-CN" smtClean="0"/>
              <a:t>element.classList.remove</a:t>
            </a:r>
            <a:r>
              <a:rPr lang="zh-CN" altLang="en-US" smtClean="0"/>
              <a:t>（</a:t>
            </a:r>
            <a:r>
              <a:rPr lang="en-US" altLang="zh-CN" smtClean="0"/>
              <a:t>’</a:t>
            </a:r>
            <a:r>
              <a:rPr lang="zh-CN" altLang="en-US" smtClean="0"/>
              <a:t>类名</a:t>
            </a:r>
            <a:r>
              <a:rPr lang="en-US" altLang="zh-CN" smtClean="0"/>
              <a:t>’</a:t>
            </a:r>
            <a:r>
              <a:rPr lang="zh-CN" altLang="en-US" smtClean="0"/>
              <a:t>）</a:t>
            </a:r>
            <a:r>
              <a:rPr lang="en-US" altLang="zh-CN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42865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/>
      <p:bldP spid="9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 移动端常见特效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68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2.1 classList </a:t>
            </a:r>
            <a:r>
              <a:rPr lang="zh-CN" altLang="en-US" smtClean="0"/>
              <a:t>属性</a:t>
            </a:r>
            <a:endParaRPr lang="zh-CN" dirty="0"/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628650" y="1334770"/>
            <a:ext cx="6738620" cy="7050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classList</a:t>
            </a:r>
            <a:r>
              <a:rPr lang="zh-CN" altLang="en-US"/>
              <a:t>属性是</a:t>
            </a:r>
            <a:r>
              <a:rPr lang="en-US" altLang="zh-CN"/>
              <a:t>HTML5</a:t>
            </a:r>
            <a:r>
              <a:rPr lang="zh-CN" altLang="en-US"/>
              <a:t>新增的一个</a:t>
            </a:r>
            <a:r>
              <a:rPr lang="zh-CN" altLang="en-US" smtClean="0"/>
              <a:t>属性，</a:t>
            </a:r>
            <a:r>
              <a:rPr lang="zh-CN" altLang="en-US"/>
              <a:t>返回元素的类</a:t>
            </a:r>
            <a:r>
              <a:rPr lang="zh-CN" altLang="en-US" smtClean="0"/>
              <a:t>名。但是</a:t>
            </a:r>
            <a:r>
              <a:rPr lang="en-US" altLang="zh-CN" smtClean="0"/>
              <a:t>ie10</a:t>
            </a:r>
            <a:r>
              <a:rPr lang="zh-CN" altLang="en-US" smtClean="0"/>
              <a:t>以上版本支持。</a:t>
            </a:r>
            <a:endParaRPr lang="en-US" altLang="zh-CN"/>
          </a:p>
          <a:p>
            <a:r>
              <a:rPr lang="zh-CN" altLang="en-US" smtClean="0"/>
              <a:t>该</a:t>
            </a:r>
            <a:r>
              <a:rPr lang="zh-CN" altLang="en-US"/>
              <a:t>属性用于在元素中添加，移除及切换 </a:t>
            </a:r>
            <a:r>
              <a:rPr lang="en-US" altLang="zh-CN"/>
              <a:t>CSS </a:t>
            </a:r>
            <a:r>
              <a:rPr lang="zh-CN" altLang="en-US"/>
              <a:t>类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0" y="2710285"/>
            <a:ext cx="6403975" cy="40267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focus.classList.</a:t>
            </a:r>
            <a:r>
              <a:rPr lang="en-US" altLang="zh-CN" sz="105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toggle</a:t>
            </a:r>
            <a:r>
              <a:rPr lang="en-US" sz="105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(‘current’);</a:t>
            </a:r>
            <a:endParaRPr sz="105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628668" y="1989204"/>
            <a:ext cx="6738620" cy="721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/>
              <a:t>切换类：</a:t>
            </a:r>
            <a:endParaRPr lang="en-US" altLang="zh-CN" b="1" smtClean="0"/>
          </a:p>
          <a:p>
            <a:r>
              <a:rPr lang="en-US" altLang="zh-CN" smtClean="0"/>
              <a:t>element.classList.toggle</a:t>
            </a:r>
            <a:r>
              <a:rPr lang="zh-CN" altLang="en-US" smtClean="0"/>
              <a:t>（</a:t>
            </a:r>
            <a:r>
              <a:rPr lang="en-US" altLang="zh-CN" smtClean="0"/>
              <a:t>’</a:t>
            </a:r>
            <a:r>
              <a:rPr lang="zh-CN" altLang="en-US" smtClean="0"/>
              <a:t>类名</a:t>
            </a:r>
            <a:r>
              <a:rPr lang="en-US" altLang="zh-CN" smtClean="0"/>
              <a:t>’</a:t>
            </a:r>
            <a:r>
              <a:rPr lang="zh-CN" altLang="en-US" smtClean="0"/>
              <a:t>）；</a:t>
            </a:r>
            <a:endParaRPr lang="en-US" altLang="zh-CN" smtClean="0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628686" y="3244905"/>
            <a:ext cx="6738620" cy="721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注意以上方法里面，所有类名都不带点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82876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7" y="1890939"/>
            <a:ext cx="6178550" cy="13042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小圆点跟随变化效果</a:t>
            </a: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ol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带有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current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类名的选出来去掉类名 </a:t>
            </a:r>
            <a:r>
              <a:rPr lang="en-US" altLang="zh-CN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remove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让当前索引号 的小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加上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current   </a:t>
            </a:r>
            <a:r>
              <a:rPr lang="en-US" altLang="zh-CN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但是，是等着过渡结束之后变化，所以这个写到 </a:t>
            </a:r>
            <a:r>
              <a:rPr lang="en-US" altLang="zh-CN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transitionend 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事件里面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2. 移动端常见特效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388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7" y="1890939"/>
            <a:ext cx="6178550" cy="25160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手指</a:t>
            </a:r>
            <a:r>
              <a:rPr lang="zh-CN" altLang="en-US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滑动轮播图</a:t>
            </a: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本质就是</a:t>
            </a:r>
            <a:r>
              <a:rPr lang="en-US" altLang="zh-CN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ul</a:t>
            </a:r>
            <a:r>
              <a:rPr lang="zh-CN" altLang="en-US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跟随手指移动，简单说就是移动端拖动元素</a:t>
            </a: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ym typeface="+mn-ea"/>
              </a:rPr>
              <a:t>触摸元素 </a:t>
            </a:r>
            <a:r>
              <a:rPr lang="en-US" altLang="zh-CN" sz="1050">
                <a:sym typeface="+mn-ea"/>
              </a:rPr>
              <a:t>touchstart</a:t>
            </a:r>
            <a:r>
              <a:rPr lang="zh-CN" altLang="en-US" sz="1050">
                <a:sym typeface="+mn-ea"/>
              </a:rPr>
              <a:t>：  获取手指初始</a:t>
            </a:r>
            <a:r>
              <a:rPr lang="zh-CN" altLang="en-US" sz="1050" smtClean="0">
                <a:sym typeface="+mn-ea"/>
              </a:rPr>
              <a:t>坐标</a:t>
            </a:r>
            <a:endParaRPr lang="en-US" altLang="zh-CN" sz="1050" smtClean="0"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ym typeface="+mn-ea"/>
              </a:rPr>
              <a:t>移动手指 </a:t>
            </a:r>
            <a:r>
              <a:rPr lang="en-US" altLang="zh-CN" sz="1050">
                <a:sym typeface="+mn-ea"/>
              </a:rPr>
              <a:t>touchmove</a:t>
            </a:r>
            <a:r>
              <a:rPr lang="zh-CN" altLang="en-US" sz="1050">
                <a:sym typeface="+mn-ea"/>
              </a:rPr>
              <a:t>：  计算手指的滑动距离，并且移动</a:t>
            </a:r>
            <a:r>
              <a:rPr lang="zh-CN" altLang="en-US" sz="1050" smtClean="0">
                <a:sym typeface="+mn-ea"/>
              </a:rPr>
              <a:t>盒子</a:t>
            </a:r>
            <a:endParaRPr lang="en-US" altLang="zh-CN" sz="1050" smtClean="0"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ym typeface="+mn-ea"/>
              </a:rPr>
              <a:t>离开手指 </a:t>
            </a:r>
            <a:r>
              <a:rPr lang="en-US" altLang="zh-CN" sz="1050">
                <a:sym typeface="+mn-ea"/>
              </a:rPr>
              <a:t>touchend</a:t>
            </a:r>
            <a:r>
              <a:rPr lang="en-US" altLang="zh-CN" sz="1050" smtClean="0">
                <a:sym typeface="+mn-ea"/>
              </a:rPr>
              <a:t>:   </a:t>
            </a:r>
            <a:r>
              <a:rPr lang="zh-CN" altLang="en-US" sz="1050" smtClean="0">
                <a:sym typeface="+mn-ea"/>
              </a:rPr>
              <a:t>根据滑动的距离分不同的情况</a:t>
            </a:r>
            <a:endParaRPr lang="en-US" altLang="zh-CN" sz="1050"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ym typeface="+mn-ea"/>
              </a:rPr>
              <a:t>如果移动距离小于 某个</a:t>
            </a:r>
            <a:r>
              <a:rPr lang="zh-CN" altLang="en-US" sz="1050" smtClean="0">
                <a:sym typeface="+mn-ea"/>
              </a:rPr>
              <a:t>像素  </a:t>
            </a:r>
            <a:r>
              <a:rPr lang="zh-CN" altLang="en-US" sz="1050">
                <a:sym typeface="+mn-ea"/>
              </a:rPr>
              <a:t>就回弹原来位置</a:t>
            </a:r>
            <a:endParaRPr lang="en-US" altLang="zh-CN" sz="1050"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ym typeface="+mn-ea"/>
              </a:rPr>
              <a:t>如果移动</a:t>
            </a:r>
            <a:r>
              <a:rPr lang="zh-CN" altLang="en-US" sz="1050" smtClean="0">
                <a:sym typeface="+mn-ea"/>
              </a:rPr>
              <a:t>距离大于某个像素就上一张下一张滑动。 </a:t>
            </a:r>
            <a:endParaRPr lang="en-US" altLang="zh-CN" sz="1050"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ym typeface="+mn-ea"/>
              </a:rPr>
              <a:t>滑动也分为左滑动和右滑动 判断的标准是 移动距离正负 如果是负值就是左滑 反之右滑 </a:t>
            </a:r>
            <a:endParaRPr lang="en-US" altLang="zh-CN" sz="1050"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ym typeface="+mn-ea"/>
              </a:rPr>
              <a:t>如果是左滑 就播放下一张 （</a:t>
            </a:r>
            <a:r>
              <a:rPr lang="en-US" altLang="zh-CN" sz="1050">
                <a:sym typeface="+mn-ea"/>
              </a:rPr>
              <a:t>index++</a:t>
            </a:r>
            <a:r>
              <a:rPr lang="zh-CN" altLang="en-US" sz="1050">
                <a:sym typeface="+mn-ea"/>
              </a:rPr>
              <a:t>）</a:t>
            </a:r>
            <a:endParaRPr lang="en-US" altLang="zh-CN" sz="1050"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ym typeface="+mn-ea"/>
              </a:rPr>
              <a:t>如果是右滑 就播放上一张  </a:t>
            </a:r>
            <a:r>
              <a:rPr lang="en-US" altLang="zh-CN" sz="1050">
                <a:sym typeface="+mn-ea"/>
              </a:rPr>
              <a:t>(index--)</a:t>
            </a: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2. 移动端常见特效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321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2. 移动端常见特效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：返回顶部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628668" y="1793005"/>
            <a:ext cx="6738620" cy="1795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当页面滚动某个地方，就显示，否则隐藏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点击可以返回顶部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95817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7" y="1890939"/>
            <a:ext cx="6178550" cy="13042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滚动某个地方显示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事件：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scroll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页面滚动事件  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如果被卷去的头部（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window.pageYOffset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）大于某个数值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点击，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window.scroll(0,0)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返回顶部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>
              <a:lnSpc>
                <a:spcPct val="150000"/>
              </a:lnSpc>
            </a:pP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2. 移动端常见特效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599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 移动端常见特效</a:t>
            </a:r>
            <a:endParaRPr lang="en-US" altLang="zh-CN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628668" y="1272148"/>
            <a:ext cx="6738620" cy="6949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移动端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click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事件会有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300ms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延时，原因是移动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端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屏幕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双击会缩放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(double tap to zoom)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页面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解决方案：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9135" y="2347013"/>
            <a:ext cx="6130925" cy="41070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050" smtClean="0">
                <a:solidFill>
                  <a:schemeClr val="tx1"/>
                </a:solidFill>
                <a:sym typeface="+mn-ea"/>
              </a:rPr>
              <a:t>  &lt;</a:t>
            </a:r>
            <a:r>
              <a:rPr lang="zh-CN" altLang="en-US" sz="1050">
                <a:solidFill>
                  <a:schemeClr val="tx1"/>
                </a:solidFill>
                <a:sym typeface="+mn-ea"/>
              </a:rPr>
              <a:t>meta name="viewport" content="</a:t>
            </a:r>
            <a:r>
              <a:rPr lang="zh-CN" altLang="en-US" sz="1050">
                <a:solidFill>
                  <a:srgbClr val="FF0000"/>
                </a:solidFill>
                <a:sym typeface="+mn-ea"/>
              </a:rPr>
              <a:t>user-scalable=no</a:t>
            </a:r>
            <a:r>
              <a:rPr lang="zh-CN" altLang="en-US" sz="1050">
                <a:solidFill>
                  <a:schemeClr val="tx1"/>
                </a:solidFill>
                <a:sym typeface="+mn-ea"/>
              </a:rPr>
              <a:t>"&gt;</a:t>
            </a:r>
            <a:endParaRPr lang="zh-CN" alt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628668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2.2 </a:t>
            </a:r>
            <a:r>
              <a:rPr lang="en-US" altLang="zh-CN"/>
              <a:t>click </a:t>
            </a:r>
            <a:r>
              <a:rPr lang="zh-CN" altLang="en-US"/>
              <a:t>延时解决</a:t>
            </a:r>
            <a:r>
              <a:rPr lang="zh-CN" altLang="en-US" smtClean="0"/>
              <a:t>方案</a:t>
            </a:r>
            <a:endParaRPr lang="zh-CN" altLang="en-US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627380" y="1967070"/>
            <a:ext cx="6738620" cy="4042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chemeClr val="tx1"/>
                </a:solidFill>
                <a:sym typeface="+mn-ea"/>
              </a:rPr>
              <a:t>1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. 禁用缩放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。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浏览器禁用默认的双击缩放行为并且去掉 300ms 的点击延迟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。</a:t>
            </a: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628650" y="2820888"/>
            <a:ext cx="6738620" cy="4105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2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.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利用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touch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事件自己封装这个事件解决 300ms 延迟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。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 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699135" y="3231397"/>
            <a:ext cx="6738620" cy="15196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原理就是：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en-US" altLang="zh-CN" smtClean="0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当我们手指触摸屏幕，记录当前触摸时间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en-US" altLang="zh-CN" smtClean="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当我们手指离开屏幕， 用离开的时间减去触摸的时间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en-US" altLang="zh-CN" smtClean="0">
                <a:solidFill>
                  <a:schemeClr val="tx1"/>
                </a:solidFill>
                <a:sym typeface="+mn-ea"/>
              </a:rPr>
              <a:t>3.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如果时间小于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150ms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，并且没有滑动过屏幕， 那么我们就定义为点击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129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 移动端常见特效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528312" y="1425489"/>
            <a:ext cx="8374527" cy="346805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封装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tap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，解决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click 300ms 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延时</a:t>
            </a:r>
            <a:endParaRPr lang="en-US" altLang="zh-CN" sz="105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function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tap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(obj,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callback)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var isMove = false;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var startTime = 0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; // 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记录触摸时候的时间变量</a:t>
            </a:r>
            <a:endParaRPr lang="en-US" altLang="zh-CN" sz="105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obj.addEventListener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('touchstart', function (e)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    startTime = Date.now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(); // 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记录触摸时间</a:t>
            </a:r>
            <a:endParaRPr lang="en-US" altLang="zh-CN" sz="105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});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obj.addEventListener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('touchmove', function (e)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    isMove = true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;  // 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看看是否有滑动，有滑动算拖拽，不算点击</a:t>
            </a:r>
            <a:endParaRPr lang="en-US" altLang="zh-CN" sz="105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});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obj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.addEventListener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('touchend', function (e)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    if (!isMove &amp;&amp; (Date.now() - startTime) &lt; 150)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{  // 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如果手指触摸和离开时间小于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150ms 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算点击</a:t>
            </a:r>
            <a:endParaRPr lang="en-US" altLang="zh-CN" sz="105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        callback &amp;&amp;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callback(); // 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执行回调函数</a:t>
            </a:r>
            <a:endParaRPr lang="en-US" altLang="zh-CN" sz="105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    isMove = false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;  //  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取反 重置</a:t>
            </a:r>
            <a:endParaRPr lang="en-US" altLang="zh-CN" sz="105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    startTime = 0;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});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调用  </a:t>
            </a:r>
            <a:endParaRPr lang="en-US" altLang="zh-CN" sz="105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tap(div, function(){   // </a:t>
            </a:r>
            <a:r>
              <a:rPr lang="zh-CN" alt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执行代码  </a:t>
            </a: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});</a:t>
            </a:r>
            <a:endParaRPr lang="zh-CN" alt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628668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2.2 </a:t>
            </a:r>
            <a:r>
              <a:rPr lang="en-US" altLang="zh-CN"/>
              <a:t>click </a:t>
            </a:r>
            <a:r>
              <a:rPr lang="zh-CN" altLang="en-US"/>
              <a:t>延时解决</a:t>
            </a:r>
            <a:r>
              <a:rPr lang="zh-CN" altLang="en-US" smtClean="0"/>
              <a:t>方案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19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 移动端常见特效</a:t>
            </a:r>
            <a:endParaRPr lang="en-US" altLang="zh-CN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628668" y="1272148"/>
            <a:ext cx="6738620" cy="6949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移动端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click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事件会有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300ms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延时，原因是移动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端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屏幕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双击会缩放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(double tap to zoom)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页面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解决方案：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628668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2.2 </a:t>
            </a:r>
            <a:r>
              <a:rPr lang="en-US" altLang="zh-CN"/>
              <a:t>click </a:t>
            </a:r>
            <a:r>
              <a:rPr lang="zh-CN" altLang="en-US"/>
              <a:t>延时解决</a:t>
            </a:r>
            <a:r>
              <a:rPr lang="zh-CN" altLang="en-US" smtClean="0"/>
              <a:t>方案</a:t>
            </a:r>
            <a:endParaRPr lang="zh-CN" altLang="en-US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628668" y="2019171"/>
            <a:ext cx="6738620" cy="4105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3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使用插件。 fastclick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插件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解决 300ms 延迟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。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 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662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6620" y="1183005"/>
            <a:ext cx="4991100" cy="284734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触屏事件</a:t>
            </a:r>
          </a:p>
          <a:p>
            <a:r>
              <a:rPr dirty="0">
                <a:solidFill>
                  <a:schemeClr val="tx1"/>
                </a:solidFill>
              </a:rPr>
              <a:t>移动端常见特效</a:t>
            </a:r>
          </a:p>
          <a:p>
            <a:r>
              <a:rPr dirty="0">
                <a:solidFill>
                  <a:srgbClr val="FF0000"/>
                </a:solidFill>
              </a:rPr>
              <a:t>移动端常用开发插件</a:t>
            </a:r>
            <a:endParaRPr dirty="0">
              <a:solidFill>
                <a:schemeClr val="tx1"/>
              </a:solidFill>
            </a:endParaRPr>
          </a:p>
          <a:p>
            <a:r>
              <a:rPr lang="zh-CN" dirty="0">
                <a:solidFill>
                  <a:schemeClr val="tx1"/>
                </a:solidFill>
              </a:rPr>
              <a:t>移动端常用开发框架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6620" y="1183005"/>
            <a:ext cx="4991100" cy="284734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触屏事件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移动端常见特效</a:t>
            </a:r>
          </a:p>
          <a:p>
            <a:r>
              <a:rPr dirty="0">
                <a:solidFill>
                  <a:schemeClr val="tx1"/>
                </a:solidFill>
              </a:rPr>
              <a:t>移动端常用开发插件</a:t>
            </a:r>
          </a:p>
          <a:p>
            <a:r>
              <a:rPr lang="zh-CN" dirty="0">
                <a:solidFill>
                  <a:schemeClr val="tx1"/>
                </a:solidFill>
              </a:rPr>
              <a:t>移动端常用开发框架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移动端常用开发插件</a:t>
            </a:r>
            <a:endParaRPr lang="en-US" altLang="zh-CN" dirty="0"/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628668" y="1273175"/>
            <a:ext cx="6738620" cy="4654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sym typeface="+mn-ea"/>
              </a:rPr>
              <a:t>移动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端要求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的是快速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开发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，所以我们经常会借助于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一些插件来帮我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完成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操作，那么什么是插件呢？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627380" y="1637892"/>
            <a:ext cx="6811806" cy="1640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sym typeface="+mn-ea"/>
              </a:rPr>
              <a:t>JS </a:t>
            </a:r>
            <a:r>
              <a:rPr smtClean="0">
                <a:solidFill>
                  <a:srgbClr val="FF0000"/>
                </a:solidFill>
                <a:sym typeface="+mn-ea"/>
              </a:rPr>
              <a:t>插件是 </a:t>
            </a:r>
            <a:r>
              <a:rPr>
                <a:solidFill>
                  <a:srgbClr val="FF0000"/>
                </a:solidFill>
                <a:sym typeface="+mn-ea"/>
              </a:rPr>
              <a:t>js </a:t>
            </a:r>
            <a:r>
              <a:rPr smtClean="0">
                <a:solidFill>
                  <a:srgbClr val="FF0000"/>
                </a:solidFill>
                <a:sym typeface="+mn-ea"/>
              </a:rPr>
              <a:t>文件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它</a:t>
            </a:r>
            <a:r>
              <a:rPr lang="zh-CN" dirty="0">
                <a:solidFill>
                  <a:schemeClr val="tx1"/>
                </a:solidFill>
                <a:sym typeface="+mn-ea"/>
              </a:rPr>
              <a:t>遵循一定规范编写，方便程序展示效果，拥有特定功能且方便调用。如轮播图和瀑布流插件。</a:t>
            </a:r>
          </a:p>
          <a:p>
            <a:r>
              <a:rPr lang="zh-CN" smtClean="0">
                <a:solidFill>
                  <a:schemeClr val="tx1"/>
                </a:solidFill>
                <a:sym typeface="+mn-ea"/>
              </a:rPr>
              <a:t>特点：</a:t>
            </a:r>
            <a:r>
              <a:rPr lang="zh-CN" dirty="0">
                <a:solidFill>
                  <a:schemeClr val="tx1"/>
                </a:solidFill>
                <a:sym typeface="+mn-ea"/>
              </a:rPr>
              <a:t>它一般是为了解决某个问题而专门</a:t>
            </a:r>
            <a:r>
              <a:rPr lang="zh-CN">
                <a:solidFill>
                  <a:schemeClr val="tx1"/>
                </a:solidFill>
                <a:sym typeface="+mn-ea"/>
              </a:rPr>
              <a:t>存在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其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功能</a:t>
            </a:r>
            <a:r>
              <a:rPr lang="zh-CN" dirty="0">
                <a:solidFill>
                  <a:schemeClr val="tx1"/>
                </a:solidFill>
                <a:sym typeface="+mn-ea"/>
              </a:rPr>
              <a:t>单一，并且比较</a:t>
            </a:r>
            <a:r>
              <a:rPr lang="zh-CN">
                <a:solidFill>
                  <a:schemeClr val="tx1"/>
                </a:solidFill>
                <a:sym typeface="+mn-ea"/>
              </a:rPr>
              <a:t>小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。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我们以前写的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animate.js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也算一个最简单的插件</a:t>
            </a:r>
            <a:endParaRPr 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628668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3.1 </a:t>
            </a:r>
            <a:r>
              <a:rPr lang="zh-CN" altLang="en-US" smtClean="0"/>
              <a:t>什么是插件</a:t>
            </a:r>
            <a:endParaRPr lang="zh-CN" dirty="0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663973" y="2779836"/>
            <a:ext cx="6738620" cy="9977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fastclick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插件解决 300ms 延迟。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使用延时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en-US" altLang="zh-CN" smtClean="0">
                <a:solidFill>
                  <a:schemeClr val="tx1"/>
                </a:solidFill>
                <a:sym typeface="+mn-ea"/>
              </a:rPr>
              <a:t>GitHub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官网地址： </a:t>
            </a:r>
            <a:r>
              <a:rPr lang="en-US" altLang="zh-CN">
                <a:solidFill>
                  <a:srgbClr val="FF0000"/>
                </a:solidFill>
                <a:sym typeface="+mn-ea"/>
                <a:hlinkClick r:id="rId2"/>
              </a:rPr>
              <a:t>https://</a:t>
            </a:r>
            <a:r>
              <a:rPr lang="en-US" altLang="zh-CN" smtClean="0">
                <a:solidFill>
                  <a:srgbClr val="FF0000"/>
                </a:solidFill>
                <a:sym typeface="+mn-ea"/>
                <a:hlinkClick r:id="rId2"/>
              </a:rPr>
              <a:t>github.com/ftlabs/fastclick</a:t>
            </a:r>
            <a:endParaRPr lang="en-US" altLang="zh-CN" smtClean="0">
              <a:solidFill>
                <a:srgbClr val="FF0000"/>
              </a:solidFill>
              <a:sym typeface="+mn-ea"/>
            </a:endParaRPr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移动端常用开发插件</a:t>
            </a:r>
            <a:endParaRPr lang="en-US" altLang="zh-CN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628668" y="1334781"/>
            <a:ext cx="6738620" cy="1393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引入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js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插件文件。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按照规定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语法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使用。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628668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插件的使用</a:t>
            </a:r>
            <a:endParaRPr lang="zh-CN" dirty="0"/>
          </a:p>
        </p:txBody>
      </p:sp>
      <p:sp>
        <p:nvSpPr>
          <p:cNvPr id="6" name="矩形 5"/>
          <p:cNvSpPr/>
          <p:nvPr/>
        </p:nvSpPr>
        <p:spPr>
          <a:xfrm>
            <a:off x="628668" y="2805803"/>
            <a:ext cx="6130925" cy="149489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 smtClean="0">
                <a:solidFill>
                  <a:schemeClr val="tx1"/>
                </a:solidFill>
                <a:sym typeface="+mn-ea"/>
              </a:rPr>
              <a:t>if </a:t>
            </a:r>
            <a:r>
              <a:rPr lang="en-US" altLang="zh-CN" sz="1050">
                <a:solidFill>
                  <a:schemeClr val="tx1"/>
                </a:solidFill>
                <a:sym typeface="+mn-ea"/>
              </a:rPr>
              <a:t>('addEventListener' in document) {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 smtClean="0">
                <a:solidFill>
                  <a:schemeClr val="tx1"/>
                </a:solidFill>
                <a:sym typeface="+mn-ea"/>
              </a:rPr>
              <a:t>            document.addEventListener</a:t>
            </a:r>
            <a:r>
              <a:rPr lang="en-US" altLang="zh-CN" sz="1050">
                <a:solidFill>
                  <a:schemeClr val="tx1"/>
                </a:solidFill>
                <a:sym typeface="+mn-ea"/>
              </a:rPr>
              <a:t>('DOMContentLoaded', function() </a:t>
            </a:r>
            <a:r>
              <a:rPr lang="en-US" altLang="zh-CN" sz="1050" smtClean="0">
                <a:solidFill>
                  <a:schemeClr val="tx1"/>
                </a:solidFill>
                <a:sym typeface="+mn-ea"/>
              </a:rPr>
              <a:t>{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050" smtClean="0">
                <a:solidFill>
                  <a:schemeClr val="tx1"/>
                </a:solidFill>
                <a:sym typeface="+mn-ea"/>
              </a:rPr>
              <a:t>                      FastClick.attach(document.body);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 smtClean="0">
                <a:solidFill>
                  <a:schemeClr val="tx1"/>
                </a:solidFill>
                <a:sym typeface="+mn-ea"/>
              </a:rPr>
              <a:t>            }, </a:t>
            </a:r>
            <a:r>
              <a:rPr lang="en-US" altLang="zh-CN" sz="1050">
                <a:solidFill>
                  <a:schemeClr val="tx1"/>
                </a:solidFill>
                <a:sym typeface="+mn-ea"/>
              </a:rPr>
              <a:t>false);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05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627380" y="2031694"/>
            <a:ext cx="6738620" cy="7741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fastclick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插件解决 300ms 延迟。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使用延时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en-US" altLang="zh-CN" smtClean="0">
                <a:solidFill>
                  <a:schemeClr val="tx1"/>
                </a:solidFill>
                <a:sym typeface="+mn-ea"/>
              </a:rPr>
              <a:t>GitHub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官网地址：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https://github.com/ftlabs/fastclick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移动端常用开发插件</a:t>
            </a:r>
            <a:endParaRPr lang="en-US" altLang="zh-CN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628668" y="1363387"/>
            <a:ext cx="6738620" cy="17886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中文官网地址：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https://www.swiper.com.cn/ </a:t>
            </a: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引入插件相关文件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。</a:t>
            </a: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按照规定语法使用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628668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3</a:t>
            </a:r>
            <a:r>
              <a:rPr lang="en-US" altLang="zh-CN"/>
              <a:t>.3 </a:t>
            </a:r>
            <a:r>
              <a:rPr lang="en-US" altLang="zh-CN" smtClean="0"/>
              <a:t>Swiper </a:t>
            </a:r>
            <a:r>
              <a:rPr lang="zh-CN" altLang="en-US" smtClean="0"/>
              <a:t>插件的使用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移动端常用开发插件</a:t>
            </a:r>
            <a:endParaRPr lang="en-US" altLang="zh-CN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696379" y="1373527"/>
            <a:ext cx="6738620" cy="1393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 superslide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http://www.superslide2.com/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chemeClr val="tx1"/>
                </a:solidFill>
                <a:sym typeface="+mn-ea"/>
              </a:rPr>
              <a:t> iscroll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https://github.com/cubiq/iscroll</a:t>
            </a:r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628668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3.4 </a:t>
            </a:r>
            <a:r>
              <a:rPr lang="zh-CN" altLang="en-US" smtClean="0"/>
              <a:t>其他</a:t>
            </a:r>
            <a:r>
              <a:rPr lang="zh-CN" altLang="en-US"/>
              <a:t>移动端常见插件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移动端常用开发插件</a:t>
            </a:r>
            <a:endParaRPr lang="en-US" altLang="zh-CN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628668" y="1363386"/>
            <a:ext cx="6738620" cy="27245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确认插件实现的功能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去官网查看使用说明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下载插件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打开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demo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实例文件，查看需要引入的相关文件，并且引入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复制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demo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实例文件中的结构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html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，样式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css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以及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代码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pPr marL="228600" indent="-228600">
              <a:buAutoNum type="arabicPeriod"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628668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3.5  </a:t>
            </a:r>
            <a:r>
              <a:rPr lang="zh-CN" altLang="en-US" smtClean="0"/>
              <a:t>插件的使用总结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0716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移动端常用开发插件</a:t>
            </a:r>
            <a:endParaRPr lang="en-US" altLang="zh-CN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628668" y="1331044"/>
            <a:ext cx="6738620" cy="24018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chemeClr val="tx1"/>
                </a:solidFill>
                <a:sym typeface="+mn-ea"/>
              </a:rPr>
              <a:t>H5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给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我们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提供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了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video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标签，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但是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浏览器的支持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情况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不同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不同的视频格式文件，我们可以通过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source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解决。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但是外观样式，还有暂停，播放，全屏等功能我们只能自己写代码解决。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这个时候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我们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可以使用插件方式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来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制作。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628668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3.6  </a:t>
            </a:r>
            <a:r>
              <a:rPr lang="zh-CN" altLang="en-US" smtClean="0">
                <a:solidFill>
                  <a:srgbClr val="FF0000"/>
                </a:solidFill>
              </a:rPr>
              <a:t>练习</a:t>
            </a:r>
            <a:r>
              <a:rPr lang="en-US" altLang="zh-CN" smtClean="0">
                <a:solidFill>
                  <a:srgbClr val="FF0000"/>
                </a:solidFill>
              </a:rPr>
              <a:t>-</a:t>
            </a:r>
            <a:r>
              <a:rPr lang="zh-CN" altLang="en-US" smtClean="0"/>
              <a:t>移动</a:t>
            </a:r>
            <a:r>
              <a:rPr lang="zh-CN" altLang="en-US"/>
              <a:t>端视频插件 </a:t>
            </a:r>
            <a:r>
              <a:rPr lang="en-US" altLang="zh-CN" smtClean="0"/>
              <a:t>zy.media.js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6620" y="1183005"/>
            <a:ext cx="4991100" cy="284734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触屏事件</a:t>
            </a:r>
          </a:p>
          <a:p>
            <a:r>
              <a:rPr dirty="0">
                <a:solidFill>
                  <a:schemeClr val="tx1"/>
                </a:solidFill>
              </a:rPr>
              <a:t>移动端常见特效</a:t>
            </a:r>
          </a:p>
          <a:p>
            <a:r>
              <a:rPr dirty="0">
                <a:solidFill>
                  <a:schemeClr val="tx1"/>
                </a:solidFill>
              </a:rPr>
              <a:t>移动端常用开发插件</a:t>
            </a:r>
          </a:p>
          <a:p>
            <a:r>
              <a:rPr lang="zh-CN" dirty="0">
                <a:solidFill>
                  <a:srgbClr val="FF0000"/>
                </a:solidFill>
              </a:rPr>
              <a:t>移动端常用开发框架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移动端常用开发框架</a:t>
            </a:r>
            <a:endParaRPr lang="en-US" altLang="zh-CN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628668" y="1325836"/>
            <a:ext cx="6738620" cy="6966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>
                <a:solidFill>
                  <a:schemeClr val="tx1"/>
                </a:solidFill>
                <a:sym typeface="+mn-ea"/>
              </a:rPr>
              <a:t>框架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，</a:t>
            </a:r>
            <a:r>
              <a:rPr smtClean="0">
                <a:solidFill>
                  <a:schemeClr val="tx1"/>
                </a:solidFill>
                <a:sym typeface="+mn-ea"/>
              </a:rPr>
              <a:t>顾名思义就是一套架构，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它会</a:t>
            </a:r>
            <a:r>
              <a:rPr smtClean="0">
                <a:solidFill>
                  <a:schemeClr val="tx1"/>
                </a:solidFill>
                <a:sym typeface="+mn-ea"/>
              </a:rPr>
              <a:t>基于自身的特点向用户提供</a:t>
            </a:r>
            <a:r>
              <a:rPr smtClean="0">
                <a:solidFill>
                  <a:srgbClr val="FF0000"/>
                </a:solidFill>
                <a:sym typeface="+mn-ea"/>
              </a:rPr>
              <a:t>一套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较为</a:t>
            </a:r>
            <a:r>
              <a:rPr smtClean="0">
                <a:solidFill>
                  <a:schemeClr val="tx1"/>
                </a:solidFill>
                <a:sym typeface="+mn-ea"/>
              </a:rPr>
              <a:t>完整的解决方案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。框架的</a:t>
            </a:r>
            <a:r>
              <a:rPr smtClean="0">
                <a:solidFill>
                  <a:schemeClr val="tx1"/>
                </a:solidFill>
                <a:sym typeface="+mn-ea"/>
              </a:rPr>
              <a:t>控制权在框架本身</a:t>
            </a:r>
            <a:r>
              <a:rPr>
                <a:solidFill>
                  <a:schemeClr val="tx1"/>
                </a:solidFill>
                <a:sym typeface="+mn-ea"/>
              </a:rPr>
              <a:t>，</a:t>
            </a:r>
            <a:r>
              <a:rPr smtClean="0">
                <a:solidFill>
                  <a:schemeClr val="tx1"/>
                </a:solidFill>
                <a:sym typeface="+mn-ea"/>
              </a:rPr>
              <a:t>使用者要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按照</a:t>
            </a:r>
            <a:r>
              <a:rPr smtClean="0">
                <a:solidFill>
                  <a:schemeClr val="tx1"/>
                </a:solidFill>
                <a:sym typeface="+mn-ea"/>
              </a:rPr>
              <a:t>框架所规定的某种规范进行开发。</a:t>
            </a:r>
            <a:endParaRPr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68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4.1 </a:t>
            </a:r>
            <a:r>
              <a:rPr lang="zh-CN" altLang="en-US" smtClean="0"/>
              <a:t>框架概述</a:t>
            </a:r>
            <a:endParaRPr lang="zh-CN" altLang="en-US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628668" y="2235917"/>
            <a:ext cx="6738620" cy="8084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前端常用的框架有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Bootstrap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V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ue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Angular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R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eact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等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。既能开发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PC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端，也能开发移动端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前端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常用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的移动端插件有</a:t>
            </a:r>
            <a:r>
              <a:rPr lang="zh-CN" altLang="zh-CN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swiper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superslide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iscroll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等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。</a:t>
            </a:r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628668" y="1887571"/>
            <a:ext cx="6738620" cy="3483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插件</a:t>
            </a:r>
            <a:r>
              <a:rPr lang="zh-CN" altLang="zh-CN" smtClean="0">
                <a:solidFill>
                  <a:schemeClr val="tx1"/>
                </a:solidFill>
                <a:sym typeface="+mn-ea"/>
              </a:rPr>
              <a:t>一般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是为了解决某个问题而专门存在，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其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功能单一，并且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比较</a:t>
            </a:r>
            <a:r>
              <a:rPr lang="zh-CN" altLang="zh-CN" smtClean="0">
                <a:solidFill>
                  <a:schemeClr val="tx1"/>
                </a:solidFill>
                <a:sym typeface="+mn-ea"/>
              </a:rPr>
              <a:t>小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</a:t>
            </a:r>
            <a:endParaRPr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628668" y="3046207"/>
            <a:ext cx="6738620" cy="8084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框架： 大而全，一整套解决方案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插件： 小而专一，某个功能的解决方案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移动端常用开发框架</a:t>
            </a:r>
            <a:endParaRPr lang="en-US" altLang="zh-CN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628668" y="1356833"/>
            <a:ext cx="6738620" cy="30753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Bootstrap </a:t>
            </a:r>
            <a:r>
              <a:rPr lang="zh-CN" altLang="en-US" smtClean="0">
                <a:sym typeface="+mn-ea"/>
              </a:rPr>
              <a:t>是一个</a:t>
            </a:r>
            <a:r>
              <a:rPr smtClean="0">
                <a:sym typeface="+mn-ea"/>
              </a:rPr>
              <a:t>简洁</a:t>
            </a:r>
            <a:r>
              <a:rPr dirty="0">
                <a:sym typeface="+mn-ea"/>
              </a:rPr>
              <a:t>、直观、</a:t>
            </a:r>
            <a:r>
              <a:rPr>
                <a:sym typeface="+mn-ea"/>
              </a:rPr>
              <a:t>强悍的前端开发框架</a:t>
            </a:r>
            <a:r>
              <a:rPr smtClean="0">
                <a:sym typeface="+mn-ea"/>
              </a:rPr>
              <a:t>，</a:t>
            </a:r>
            <a:r>
              <a:rPr lang="zh-CN" altLang="en-US" smtClean="0">
                <a:sym typeface="+mn-ea"/>
              </a:rPr>
              <a:t>它</a:t>
            </a:r>
            <a:r>
              <a:rPr smtClean="0">
                <a:sym typeface="+mn-ea"/>
              </a:rPr>
              <a:t>让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web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开发更迅速</a:t>
            </a:r>
            <a:r>
              <a:rPr dirty="0">
                <a:sym typeface="+mn-ea"/>
              </a:rPr>
              <a:t>、</a:t>
            </a:r>
            <a:r>
              <a:rPr>
                <a:sym typeface="+mn-ea"/>
              </a:rPr>
              <a:t>简单</a:t>
            </a:r>
            <a:r>
              <a:rPr smtClean="0">
                <a:sym typeface="+mn-ea"/>
              </a:rPr>
              <a:t>。</a:t>
            </a:r>
            <a:endParaRPr lang="en-US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它能开发</a:t>
            </a:r>
            <a:r>
              <a:rPr lang="en-US" altLang="zh-CN" smtClean="0">
                <a:sym typeface="+mn-ea"/>
              </a:rPr>
              <a:t>PC</a:t>
            </a:r>
            <a:r>
              <a:rPr lang="zh-CN" altLang="en-US" smtClean="0">
                <a:sym typeface="+mn-ea"/>
              </a:rPr>
              <a:t>端，也能开发移动端</a:t>
            </a:r>
            <a:r>
              <a:rPr lang="en-US" smtClean="0">
                <a:sym typeface="+mn-ea"/>
              </a:rPr>
              <a:t> </a:t>
            </a:r>
          </a:p>
          <a:p>
            <a:r>
              <a:rPr lang="en-US" smtClean="0">
                <a:sym typeface="+mn-ea"/>
              </a:rPr>
              <a:t>B</a:t>
            </a:r>
            <a:r>
              <a:rPr lang="en-US" altLang="zh-CN" smtClean="0">
                <a:sym typeface="+mn-ea"/>
              </a:rPr>
              <a:t>ootstrap JS</a:t>
            </a:r>
            <a:r>
              <a:rPr lang="zh-CN" altLang="en-US" smtClean="0">
                <a:sym typeface="+mn-ea"/>
              </a:rPr>
              <a:t>插件使用步骤：</a:t>
            </a:r>
            <a:endParaRPr lang="en-US" altLang="zh-CN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mtClean="0">
                <a:sym typeface="+mn-ea"/>
              </a:rPr>
              <a:t>引入相关</a:t>
            </a:r>
            <a:r>
              <a:rPr lang="en-US" altLang="zh-CN" smtClean="0">
                <a:sym typeface="+mn-ea"/>
              </a:rPr>
              <a:t>js </a:t>
            </a:r>
            <a:r>
              <a:rPr lang="zh-CN" altLang="en-US" smtClean="0">
                <a:sym typeface="+mn-ea"/>
              </a:rPr>
              <a:t>文件</a:t>
            </a:r>
            <a:endParaRPr lang="en-US" altLang="zh-CN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mtClean="0">
                <a:sym typeface="+mn-ea"/>
              </a:rPr>
              <a:t>复制</a:t>
            </a:r>
            <a:r>
              <a:rPr lang="en-US" altLang="zh-CN" smtClean="0">
                <a:sym typeface="+mn-ea"/>
              </a:rPr>
              <a:t>HTML </a:t>
            </a:r>
            <a:r>
              <a:rPr lang="zh-CN" altLang="en-US" smtClean="0">
                <a:sym typeface="+mn-ea"/>
              </a:rPr>
              <a:t>结构</a:t>
            </a:r>
            <a:endParaRPr lang="en-US" altLang="zh-CN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mtClean="0">
                <a:sym typeface="+mn-ea"/>
              </a:rPr>
              <a:t>修改对应样式</a:t>
            </a:r>
            <a:endParaRPr lang="en-US" altLang="zh-CN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mtClean="0">
                <a:sym typeface="+mn-ea"/>
              </a:rPr>
              <a:t>修改相应</a:t>
            </a:r>
            <a:r>
              <a:rPr lang="en-US" altLang="zh-CN" smtClean="0">
                <a:sym typeface="+mn-ea"/>
              </a:rPr>
              <a:t>JS </a:t>
            </a:r>
            <a:r>
              <a:rPr lang="zh-CN" altLang="en-US" smtClean="0">
                <a:sym typeface="+mn-ea"/>
              </a:rPr>
              <a:t>参数</a:t>
            </a:r>
            <a:endParaRPr dirty="0"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628668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4.2 </a:t>
            </a:r>
            <a:r>
              <a:rPr lang="en-US" altLang="zh-CN"/>
              <a:t>Bootstrap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</a:t>
            </a:r>
            <a:r>
              <a:rPr lang="en-US" altLang="zh-CN">
                <a:sym typeface="+mn-ea"/>
              </a:rPr>
              <a:t>. </a:t>
            </a:r>
            <a:r>
              <a:rPr lang="en-US" altLang="zh-CN" smtClean="0">
                <a:sym typeface="+mn-ea"/>
              </a:rPr>
              <a:t>触屏事件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05833" y="1324370"/>
            <a:ext cx="6738620" cy="15788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移动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端浏览器兼容性较好，我们不需要考虑以前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JS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的兼容性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问题，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可以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放心的使用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原生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JS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书写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效果，但是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移动端也有自己独特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地方。比如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触屏事件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touch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（也称触摸事件），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Android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和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IOS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都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有。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t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ouch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对象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代表一个触摸点。触摸点可能是一根手指，也可能是一根触摸笔。触屏事件可响应用户手指（或触控笔）对屏幕或者触控板操作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常见的触屏事件如下：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 descr="QKU32K%U{]]P[8F89LOB86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33" y="2811780"/>
            <a:ext cx="6661767" cy="1376693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触</a:t>
            </a:r>
            <a:r>
              <a:rPr lang="zh-CN" altLang="en-US" smtClean="0"/>
              <a:t>屏事件概述</a:t>
            </a:r>
            <a:r>
              <a:rPr lang="en-US" altLang="zh-CN" smtClean="0"/>
              <a:t>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</a:t>
            </a:r>
            <a:r>
              <a:rPr lang="en-US" altLang="zh-CN">
                <a:sym typeface="+mn-ea"/>
              </a:rPr>
              <a:t>. </a:t>
            </a:r>
            <a:r>
              <a:rPr lang="en-US" altLang="zh-CN" smtClean="0">
                <a:sym typeface="+mn-ea"/>
              </a:rPr>
              <a:t>触屏事件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05833" y="1333455"/>
            <a:ext cx="6738620" cy="13049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TouchEvent</a:t>
            </a:r>
            <a:r>
              <a:rPr lang="zh-CN" altLang="en-US"/>
              <a:t> 是一类描述手指在触摸平面（触摸屏、触摸板等）的状态变化的事件。这类事件用于描述一个或多个触点，使开发者可以检测触点的</a:t>
            </a:r>
            <a:r>
              <a:rPr lang="zh-CN" altLang="en-US" smtClean="0"/>
              <a:t>移动，</a:t>
            </a:r>
            <a:r>
              <a:rPr lang="zh-CN" altLang="en-US"/>
              <a:t>触点的增加和减少，等等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en-US" altLang="zh-CN" smtClean="0">
                <a:solidFill>
                  <a:schemeClr val="tx1"/>
                </a:solidFill>
                <a:sym typeface="+mn-ea"/>
              </a:rPr>
              <a:t>touchstart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touchmove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touchend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三个事件都会各自有事件对象。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触摸事件对象重点我们看三个常见对象列表：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 descr="ODV10[QSR9VP76SD}NO@P2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69" y="2638401"/>
            <a:ext cx="6985653" cy="1483637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1.2 </a:t>
            </a:r>
            <a:r>
              <a:rPr lang="zh-CN" altLang="en-US" smtClean="0"/>
              <a:t>触摸事件对象（</a:t>
            </a:r>
            <a:r>
              <a:rPr lang="en-US" altLang="zh-CN"/>
              <a:t>T</a:t>
            </a:r>
            <a:r>
              <a:rPr lang="en-US" altLang="zh-CN" smtClean="0"/>
              <a:t>ouchEvent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91570" y="4236692"/>
            <a:ext cx="6738620" cy="8269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FF0000"/>
                </a:solidFill>
                <a:sym typeface="+mn-ea"/>
              </a:rPr>
              <a:t>因为平时我们都是给元素注册触摸事件，所以重点记住 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targetTocuhes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</a:t>
            </a:r>
            <a:r>
              <a:rPr lang="en-US" altLang="zh-CN">
                <a:sym typeface="+mn-ea"/>
              </a:rPr>
              <a:t>. </a:t>
            </a:r>
            <a:r>
              <a:rPr lang="en-US" altLang="zh-CN" smtClean="0">
                <a:sym typeface="+mn-ea"/>
              </a:rPr>
              <a:t>触屏事件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68" y="889645"/>
            <a:ext cx="6517622" cy="541557"/>
          </a:xfrm>
        </p:spPr>
        <p:txBody>
          <a:bodyPr/>
          <a:lstStyle/>
          <a:p>
            <a:r>
              <a:rPr lang="en-US" altLang="zh-CN"/>
              <a:t>1.3 </a:t>
            </a:r>
            <a:r>
              <a:rPr lang="zh-CN" altLang="en-US" smtClean="0"/>
              <a:t>移动端拖</a:t>
            </a:r>
            <a:r>
              <a:rPr lang="zh-CN" smtClean="0"/>
              <a:t>动</a:t>
            </a:r>
            <a:r>
              <a:rPr lang="zh-CN" dirty="0"/>
              <a:t>元素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628650" y="1334770"/>
            <a:ext cx="6738620" cy="35185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chemeClr val="tx1"/>
                </a:solidFill>
                <a:sym typeface="+mn-ea"/>
              </a:rPr>
              <a:t>1. touchstart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touchmove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touchend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可以实现拖动元素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en-US" altLang="zh-CN" smtClean="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但是拖动元素需要当前手指的坐标值 我们可以使用 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targetTouches[0]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里面的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pageX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和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pageY </a:t>
            </a:r>
          </a:p>
          <a:p>
            <a:r>
              <a:rPr lang="en-US" altLang="zh-CN" smtClean="0">
                <a:solidFill>
                  <a:schemeClr val="tx1"/>
                </a:solidFill>
                <a:sym typeface="+mn-ea"/>
              </a:rPr>
              <a:t>3.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移动端拖动的原理：    手指移动中，计算出手指移动的距离。然后用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盒子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原来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位置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+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手指移动的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距离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en-US" altLang="zh-CN" smtClean="0">
                <a:solidFill>
                  <a:schemeClr val="tx1"/>
                </a:solidFill>
                <a:sym typeface="+mn-ea"/>
              </a:rPr>
              <a:t>4.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手指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移动的距离：   手指滑动中的位置 减去  手指刚开始触摸的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位置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拖动元素三步曲：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） 触摸元素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touchstart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：  获取手指初始坐标，同时获得盒子原来的位置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） 移动手指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touchmove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：  计算手指的滑动距离，并且移动盒子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） 离开手指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touchend:</a:t>
            </a:r>
          </a:p>
          <a:p>
            <a:r>
              <a:rPr lang="zh-CN" altLang="en-US" smtClean="0">
                <a:solidFill>
                  <a:srgbClr val="FF0000"/>
                </a:solidFill>
                <a:sym typeface="+mn-ea"/>
              </a:rPr>
              <a:t>注意： 手指移动也会触发滚动屏幕所以这里要阻止默认的屏幕滚动 </a:t>
            </a:r>
            <a:r>
              <a:rPr lang="en-US" altLang="zh-CN">
                <a:solidFill>
                  <a:srgbClr val="FF0000"/>
                </a:solidFill>
              </a:rPr>
              <a:t>e.preventDefault();</a:t>
            </a:r>
          </a:p>
          <a:p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6620" y="1183005"/>
            <a:ext cx="4991100" cy="284734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触屏事件</a:t>
            </a:r>
          </a:p>
          <a:p>
            <a:r>
              <a:rPr dirty="0">
                <a:solidFill>
                  <a:srgbClr val="FF0000"/>
                </a:solidFill>
              </a:rPr>
              <a:t>移动端常见特效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移动端常用开发插件</a:t>
            </a:r>
          </a:p>
          <a:p>
            <a:r>
              <a:rPr lang="zh-CN" dirty="0">
                <a:solidFill>
                  <a:schemeClr val="tx1"/>
                </a:solidFill>
              </a:rPr>
              <a:t>移动端常用开发框架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2. 移动端常见特效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：移动端轮播图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628668" y="1793005"/>
            <a:ext cx="6738620" cy="1795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移动端轮播图功能和基本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PC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端一致。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可以自动播放图片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手指可以拖动播放轮播图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7" y="1890939"/>
            <a:ext cx="6178550" cy="15465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自动播放功能</a:t>
            </a: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开启定时器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端移动，可以使用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translate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想要图片优雅的移动，请添加过渡效果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2. 移动端常见特效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254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7" y="1890939"/>
            <a:ext cx="6178550" cy="22736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自动播放功能</a:t>
            </a:r>
            <a:r>
              <a:rPr lang="en-US" altLang="zh-CN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无缝滚动</a:t>
            </a: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注意，我们判断条件是要等到图片滚动完毕再去判断，就是过渡完成后判断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此时需要添加检测过渡完成事件 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transitionend  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判断条件： 如果索引号等于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说明走到最后一张图片，此时 索引号要复原为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此时图片，去掉过渡效果，然后移动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如果索引号小于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 说明是倒着走， 索引号等于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此时图片，去掉过渡效果，然后移动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>
              <a:lnSpc>
                <a:spcPct val="150000"/>
              </a:lnSpc>
            </a:pP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2. 移动端常见特效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261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7788</TotalTime>
  <Words>1744</Words>
  <Application>Microsoft Office PowerPoint</Application>
  <PresentationFormat>全屏显示(16:9)</PresentationFormat>
  <Paragraphs>202</Paragraphs>
  <Slides>29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黑马程序员主题​​</vt:lpstr>
      <vt:lpstr>移动端网页特效</vt:lpstr>
      <vt:lpstr>PowerPoint 演示文稿</vt:lpstr>
      <vt:lpstr>1. 触屏事件</vt:lpstr>
      <vt:lpstr>1. 触屏事件</vt:lpstr>
      <vt:lpstr>1. 触屏事件</vt:lpstr>
      <vt:lpstr>PowerPoint 演示文稿</vt:lpstr>
      <vt:lpstr>2. 移动端常见特效</vt:lpstr>
      <vt:lpstr>2. 移动端常见特效</vt:lpstr>
      <vt:lpstr>2. 移动端常见特效</vt:lpstr>
      <vt:lpstr>2. 移动端常见特效</vt:lpstr>
      <vt:lpstr>2. 移动端常见特效</vt:lpstr>
      <vt:lpstr>2. 移动端常见特效</vt:lpstr>
      <vt:lpstr>2. 移动端常见特效</vt:lpstr>
      <vt:lpstr>2. 移动端常见特效</vt:lpstr>
      <vt:lpstr>2. 移动端常见特效</vt:lpstr>
      <vt:lpstr>2. 移动端常见特效</vt:lpstr>
      <vt:lpstr>2. 移动端常见特效</vt:lpstr>
      <vt:lpstr>2. 移动端常见特效</vt:lpstr>
      <vt:lpstr>PowerPoint 演示文稿</vt:lpstr>
      <vt:lpstr>3. 移动端常用开发插件</vt:lpstr>
      <vt:lpstr>3. 移动端常用开发插件</vt:lpstr>
      <vt:lpstr>3. 移动端常用开发插件</vt:lpstr>
      <vt:lpstr>3. 移动端常用开发插件</vt:lpstr>
      <vt:lpstr>3. 移动端常用开发插件</vt:lpstr>
      <vt:lpstr>3. 移动端常用开发插件</vt:lpstr>
      <vt:lpstr>PowerPoint 演示文稿</vt:lpstr>
      <vt:lpstr>4. 移动端常用开发框架</vt:lpstr>
      <vt:lpstr>4. 移动端常用开发框架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3613</cp:revision>
  <dcterms:created xsi:type="dcterms:W3CDTF">2018-10-05T21:01:00Z</dcterms:created>
  <dcterms:modified xsi:type="dcterms:W3CDTF">2019-03-04T09:50:57Z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